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2" r:id="rId4"/>
    <p:sldId id="293" r:id="rId5"/>
    <p:sldId id="295" r:id="rId6"/>
    <p:sldId id="298" r:id="rId7"/>
    <p:sldId id="270" r:id="rId8"/>
    <p:sldId id="267" r:id="rId9"/>
    <p:sldId id="268" r:id="rId10"/>
    <p:sldId id="269" r:id="rId11"/>
    <p:sldId id="271" r:id="rId12"/>
    <p:sldId id="272" r:id="rId13"/>
    <p:sldId id="266" r:id="rId14"/>
    <p:sldId id="273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96" r:id="rId24"/>
    <p:sldId id="297" r:id="rId25"/>
    <p:sldId id="313" r:id="rId26"/>
    <p:sldId id="299" r:id="rId27"/>
    <p:sldId id="277" r:id="rId28"/>
    <p:sldId id="278" r:id="rId29"/>
    <p:sldId id="276" r:id="rId30"/>
    <p:sldId id="275" r:id="rId31"/>
    <p:sldId id="300" r:id="rId32"/>
    <p:sldId id="301" r:id="rId33"/>
    <p:sldId id="302" r:id="rId34"/>
    <p:sldId id="280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4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8AA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7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2"/>
            </a:gs>
            <a:gs pos="19000">
              <a:schemeClr val="bg2"/>
            </a:gs>
            <a:gs pos="19000">
              <a:srgbClr val="E6D78A"/>
            </a:gs>
            <a:gs pos="51000">
              <a:srgbClr val="C7AC4C">
                <a:alpha val="23000"/>
              </a:srgbClr>
            </a:gs>
            <a:gs pos="74000">
              <a:srgbClr val="E6D78A"/>
            </a:gs>
            <a:gs pos="100000">
              <a:srgbClr val="C7AC4C"/>
            </a:gs>
            <a:gs pos="100000">
              <a:srgbClr val="E6DCAC">
                <a:alpha val="76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67B7D2-8A9B-4C41-8B97-97CBB0F363C6}" type="datetimeFigureOut">
              <a:rPr lang="fr-FR" smtClean="0"/>
              <a:pPr/>
              <a:t>24/05/2021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947D17-87C0-460A-9990-F5D27EB60C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357222" y="185736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Définir nos objectifs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8596" y="2990206"/>
            <a:ext cx="8715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- Être plus 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visible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sur 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Internet pour la recherche 		« </a:t>
            </a:r>
            <a:r>
              <a:rPr lang="fr-FR" sz="2800" dirty="0" smtClean="0">
                <a:solidFill>
                  <a:srgbClr val="7030A0"/>
                </a:solidFill>
                <a:latin typeface="Comic Sans MS" pitchFamily="66" charset="0"/>
              </a:rPr>
              <a:t>Entreprise webdesign Lyon 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»</a:t>
            </a:r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Renforcer l’</a:t>
            </a:r>
            <a:r>
              <a:rPr lang="fr-FR" sz="2800" b="1" dirty="0" smtClean="0">
                <a:solidFill>
                  <a:srgbClr val="C00000"/>
                </a:solidFill>
                <a:latin typeface="Comic Sans MS" pitchFamily="66" charset="0"/>
              </a:rPr>
              <a:t>accessibilité</a:t>
            </a:r>
          </a:p>
        </p:txBody>
      </p:sp>
      <p:pic>
        <p:nvPicPr>
          <p:cNvPr id="9" name="Image 8" descr="téléchar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576255"/>
            <a:ext cx="25622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2"/>
            <a:ext cx="8715436" cy="58579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4" y="115441"/>
            <a:ext cx="6026722" cy="667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apport wave-webaim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3" y="785794"/>
            <a:ext cx="8869671" cy="54551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3042" y="71414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apport wave-webaim_page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46460"/>
            <a:ext cx="8704207" cy="5868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4282" y="142852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Page2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42844" y="1214422"/>
            <a:ext cx="9001188" cy="5218176"/>
            <a:chOff x="0" y="785794"/>
            <a:chExt cx="9215470" cy="5218176"/>
          </a:xfrm>
        </p:grpSpPr>
        <p:pic>
          <p:nvPicPr>
            <p:cNvPr id="13" name="Image 12" descr="image_site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794"/>
              <a:ext cx="9144000" cy="521817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71604" y="928670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6776" y="1000108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44" y="4429132"/>
              <a:ext cx="857256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44" y="3429000"/>
              <a:ext cx="3214710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1736" y="1500174"/>
              <a:ext cx="3643338" cy="1285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857232"/>
              <a:ext cx="150019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7554" y="5643578"/>
              <a:ext cx="200026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15338" y="5214950"/>
              <a:ext cx="78581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857356" y="21429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Étage de la </a:t>
            </a:r>
            <a:r>
              <a:rPr lang="fr-FR" sz="2800" b="1" dirty="0" smtClean="0">
                <a:latin typeface="Comic Sans MS" pitchFamily="66" charset="0"/>
              </a:rPr>
              <a:t>Page2 </a:t>
            </a:r>
            <a:r>
              <a:rPr lang="fr-FR" sz="2800" b="1" dirty="0" smtClean="0">
                <a:latin typeface="Comic Sans MS" pitchFamily="66" charset="0"/>
              </a:rPr>
              <a:t>– « Contact »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Code </a:t>
            </a:r>
            <a:r>
              <a:rPr lang="fr-FR" sz="2800" b="1" dirty="0" err="1" smtClean="0">
                <a:latin typeface="Comic Sans MS" pitchFamily="66" charset="0"/>
              </a:rPr>
              <a:t>head</a:t>
            </a:r>
            <a:r>
              <a:rPr lang="fr-FR" sz="2800" b="1" dirty="0" smtClean="0">
                <a:latin typeface="Comic Sans MS" pitchFamily="66" charset="0"/>
              </a:rPr>
              <a:t> page </a:t>
            </a:r>
            <a:r>
              <a:rPr lang="fr-FR" sz="2800" b="1" dirty="0" smtClean="0">
                <a:latin typeface="Comic Sans MS" pitchFamily="66" charset="0"/>
              </a:rPr>
              <a:t>d’accueil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code_head_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3" y="1643050"/>
            <a:ext cx="8718323" cy="500066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071538" y="2141528"/>
            <a:ext cx="85725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357554" y="3071810"/>
            <a:ext cx="4786346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571604" y="3427412"/>
            <a:ext cx="1857388" cy="15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8538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Lang</a:t>
            </a:r>
            <a:r>
              <a:rPr lang="fr-FR" dirty="0" smtClean="0">
                <a:solidFill>
                  <a:srgbClr val="FF0000"/>
                </a:solidFill>
              </a:rPr>
              <a:t>&gt; non renseigné -  &lt;</a:t>
            </a:r>
            <a:r>
              <a:rPr lang="fr-FR" dirty="0" smtClean="0">
                <a:solidFill>
                  <a:srgbClr val="C00000"/>
                </a:solidFill>
              </a:rPr>
              <a:t>description</a:t>
            </a:r>
            <a:r>
              <a:rPr lang="fr-FR" dirty="0" smtClean="0">
                <a:solidFill>
                  <a:srgbClr val="FF0000"/>
                </a:solidFill>
              </a:rPr>
              <a:t>&gt; non renseigné –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C00000"/>
                </a:solidFill>
              </a:rPr>
              <a:t>keyword</a:t>
            </a:r>
            <a:r>
              <a:rPr lang="fr-FR" dirty="0" smtClean="0">
                <a:solidFill>
                  <a:srgbClr val="FF0000"/>
                </a:solidFill>
              </a:rPr>
              <a:t>&gt; pauvre et non pertinents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ossier_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14554"/>
            <a:ext cx="6336818" cy="37957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images</a:t>
            </a:r>
            <a:endParaRPr lang="fr-FR" sz="2800" dirty="0">
              <a:latin typeface="Comic Sans MS" pitchFamily="66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6500826" y="3643314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6643702" y="2928934"/>
            <a:ext cx="500066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10800000">
            <a:off x="6643702" y="321468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6572264" y="2500306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 flipV="1">
            <a:off x="6643702" y="3857628"/>
            <a:ext cx="714380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43768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Trop lourdes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ooter_et_li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85992"/>
            <a:ext cx="8143875" cy="3600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85918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Liens 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071546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Trop de liens et sans réel rapport avec l’activité.</a:t>
            </a:r>
          </a:p>
          <a:p>
            <a:endParaRPr lang="fr-FR" dirty="0" smtClean="0"/>
          </a:p>
          <a:p>
            <a:r>
              <a:rPr lang="fr-FR" dirty="0" smtClean="0"/>
              <a:t>Tout ces liens dans le </a:t>
            </a:r>
            <a:r>
              <a:rPr lang="fr-FR" dirty="0" err="1" smtClean="0"/>
              <a:t>footer</a:t>
            </a:r>
            <a:r>
              <a:rPr lang="fr-FR" dirty="0" smtClean="0"/>
              <a:t> </a:t>
            </a:r>
            <a:r>
              <a:rPr lang="fr-FR" dirty="0" smtClean="0"/>
              <a:t>risquent </a:t>
            </a:r>
            <a:r>
              <a:rPr lang="fr-FR" dirty="0" smtClean="0"/>
              <a:t>de passer pour du Black-</a:t>
            </a:r>
            <a:r>
              <a:rPr lang="fr-FR" dirty="0" err="1" smtClean="0"/>
              <a:t>hat</a:t>
            </a:r>
            <a:r>
              <a:rPr lang="fr-FR" dirty="0" smtClean="0"/>
              <a:t> </a:t>
            </a:r>
            <a:r>
              <a:rPr lang="fr-FR" dirty="0" smtClean="0"/>
              <a:t>aux </a:t>
            </a:r>
            <a:r>
              <a:rPr lang="fr-FR" dirty="0" smtClean="0"/>
              <a:t>yeux de Google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erlin Sans FB" pitchFamily="34" charset="0"/>
              </a:rPr>
              <a:t>Les textes en images:</a:t>
            </a:r>
            <a:endParaRPr lang="fr-FR" dirty="0">
              <a:latin typeface="Berlin Sans FB" pitchFamily="34" charset="0"/>
            </a:endParaRPr>
          </a:p>
        </p:txBody>
      </p:sp>
      <p:pic>
        <p:nvPicPr>
          <p:cNvPr id="6" name="Image 5" descr="texte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000240"/>
            <a:ext cx="4772025" cy="962025"/>
          </a:xfrm>
          <a:prstGeom prst="rect">
            <a:avLst/>
          </a:prstGeom>
        </p:spPr>
      </p:pic>
      <p:pic>
        <p:nvPicPr>
          <p:cNvPr id="7" name="Image 6" descr="texte_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4643446"/>
            <a:ext cx="5867400" cy="1790700"/>
          </a:xfrm>
          <a:prstGeom prst="rect">
            <a:avLst/>
          </a:prstGeom>
        </p:spPr>
      </p:pic>
      <p:pic>
        <p:nvPicPr>
          <p:cNvPr id="8" name="Image 7" descr="texte_imag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286124"/>
            <a:ext cx="6534150" cy="8858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14744" y="3429000"/>
            <a:ext cx="235745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929322" y="378619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215074" y="485776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643174" y="5143512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14282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textes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5" name="Image 4" descr="tex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654203" cy="37862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4480" y="4643446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488" y="5143512"/>
            <a:ext cx="571504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357686" y="60007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Vocabulaire faible et pauvre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Rappel de quelques règles SEO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948714"/>
            <a:ext cx="8358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MOTS-CLÉS : </a:t>
            </a:r>
            <a:r>
              <a:rPr lang="fr-FR" dirty="0" smtClean="0">
                <a:latin typeface="Berlin Sans FB" pitchFamily="34" charset="0"/>
              </a:rPr>
              <a:t>identifier les mots clés </a:t>
            </a:r>
            <a:r>
              <a:rPr lang="fr-FR" dirty="0" smtClean="0">
                <a:latin typeface="Berlin Sans FB" pitchFamily="34" charset="0"/>
              </a:rPr>
              <a:t>pertinents (métiers, </a:t>
            </a:r>
            <a:r>
              <a:rPr lang="fr-FR" dirty="0" smtClean="0">
                <a:latin typeface="Berlin Sans FB" pitchFamily="34" charset="0"/>
              </a:rPr>
              <a:t>lieux…)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URLS : </a:t>
            </a:r>
            <a:r>
              <a:rPr lang="fr-FR" dirty="0" smtClean="0">
                <a:latin typeface="Berlin Sans FB" pitchFamily="34" charset="0"/>
              </a:rPr>
              <a:t>clair, simple, lisible et utilisant des mots clés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TITRES : </a:t>
            </a:r>
            <a:r>
              <a:rPr lang="fr-FR" dirty="0" smtClean="0">
                <a:latin typeface="Berlin Sans FB" pitchFamily="34" charset="0"/>
              </a:rPr>
              <a:t>identifiants et utilisation de mots </a:t>
            </a:r>
            <a:r>
              <a:rPr lang="fr-FR" dirty="0" smtClean="0">
                <a:latin typeface="Berlin Sans FB" pitchFamily="34" charset="0"/>
              </a:rPr>
              <a:t>clés</a:t>
            </a:r>
            <a:endParaRPr lang="fr-FR" dirty="0" smtClean="0">
              <a:latin typeface="Berlin Sans FB" pitchFamily="34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META-DESCRIPTIONS : </a:t>
            </a:r>
            <a:r>
              <a:rPr lang="fr-FR" dirty="0" smtClean="0">
                <a:latin typeface="Berlin Sans FB" pitchFamily="34" charset="0"/>
              </a:rPr>
              <a:t>une description pertinente utilisant les mot clés.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BALISES ALT DES IMAGES : </a:t>
            </a:r>
            <a:r>
              <a:rPr lang="fr-FR" dirty="0" smtClean="0">
                <a:latin typeface="Berlin Sans FB" pitchFamily="34" charset="0"/>
              </a:rPr>
              <a:t>renseignement pertinent des images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CONTENU : </a:t>
            </a:r>
            <a:r>
              <a:rPr lang="fr-FR" dirty="0" smtClean="0">
                <a:latin typeface="Berlin Sans FB" pitchFamily="34" charset="0"/>
              </a:rPr>
              <a:t>de qualité et riche, utilisant des mots clés et/ou du métier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TEMPS DE CHARGEMENT DES PAGES : </a:t>
            </a:r>
            <a:r>
              <a:rPr lang="fr-FR" dirty="0" smtClean="0">
                <a:latin typeface="Berlin Sans FB" pitchFamily="34" charset="0"/>
              </a:rPr>
              <a:t>optimisation des images et du code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LES BACKLINK : </a:t>
            </a:r>
            <a:r>
              <a:rPr lang="fr-FR" dirty="0" smtClean="0">
                <a:latin typeface="Berlin Sans FB" pitchFamily="34" charset="0"/>
              </a:rPr>
              <a:t>liens de qualités pointant vers le site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LE MOBILE FRIENDLY : </a:t>
            </a:r>
            <a:r>
              <a:rPr lang="fr-FR" dirty="0" smtClean="0">
                <a:latin typeface="Berlin Sans FB" pitchFamily="34" charset="0"/>
              </a:rPr>
              <a:t>la responsivité est très importante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solidFill>
                  <a:srgbClr val="C00000"/>
                </a:solidFill>
                <a:latin typeface="Berlin Sans FB" pitchFamily="34" charset="0"/>
              </a:rPr>
              <a:t>ACCESSIBIIITÉ : </a:t>
            </a:r>
            <a:r>
              <a:rPr lang="fr-FR" dirty="0" smtClean="0">
                <a:latin typeface="Berlin Sans FB" pitchFamily="34" charset="0"/>
              </a:rPr>
              <a:t>site accessible aux règles WCAG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ext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496"/>
            <a:ext cx="8505825" cy="1781175"/>
          </a:xfrm>
          <a:prstGeom prst="rect">
            <a:avLst/>
          </a:prstGeom>
        </p:spPr>
      </p:pic>
      <p:pic>
        <p:nvPicPr>
          <p:cNvPr id="5" name="Image 4" descr="text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786322"/>
            <a:ext cx="8601075" cy="1743075"/>
          </a:xfrm>
          <a:prstGeom prst="rect">
            <a:avLst/>
          </a:prstGeom>
        </p:spPr>
      </p:pic>
      <p:pic>
        <p:nvPicPr>
          <p:cNvPr id="6" name="Image 5" descr="text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28"/>
            <a:ext cx="9144000" cy="2507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1357298"/>
            <a:ext cx="242889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42910" y="3000372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6314" y="2928934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472" y="4857760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86314" y="4929198"/>
            <a:ext cx="40005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1357290" y="200024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356" y="235743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857752" y="2000240"/>
            <a:ext cx="10715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643438" y="2571744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58016" y="200024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29388" y="2357430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responsive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4" name="Image 3" descr="responsiv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857232"/>
            <a:ext cx="4524375" cy="5838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0298" y="5143512"/>
            <a:ext cx="5286412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latin typeface="Comic Sans MS" pitchFamily="66" charset="0"/>
              </a:rPr>
              <a:t>Accéssibilité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14346" y="107154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Impossi</a:t>
            </a:r>
            <a:r>
              <a:rPr lang="fr-FR" sz="2000" dirty="0" smtClean="0"/>
              <a:t>b</a:t>
            </a:r>
            <a:r>
              <a:rPr lang="fr-FR" dirty="0" smtClean="0"/>
              <a:t>le de consulter le site au clavier : pas de focus visible </a:t>
            </a:r>
            <a:endParaRPr lang="fr-FR" dirty="0"/>
          </a:p>
        </p:txBody>
      </p:sp>
      <p:pic>
        <p:nvPicPr>
          <p:cNvPr id="6" name="Image 5" descr="T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3114675" cy="1466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00496" y="257174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Lecture difficile : contraste et lisibilité faible</a:t>
            </a:r>
            <a:endParaRPr lang="fr-FR" dirty="0"/>
          </a:p>
        </p:txBody>
      </p:sp>
      <p:pic>
        <p:nvPicPr>
          <p:cNvPr id="9" name="Image 8" descr="contraste_rap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214686"/>
            <a:ext cx="2571768" cy="3459209"/>
          </a:xfrm>
          <a:prstGeom prst="rect">
            <a:avLst/>
          </a:prstGeom>
        </p:spPr>
      </p:pic>
      <p:pic>
        <p:nvPicPr>
          <p:cNvPr id="8" name="Image 7" descr="contrats qown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71810"/>
            <a:ext cx="4410075" cy="368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Les 10 recommandations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16595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  1 – renseigner de façon pertinente les </a:t>
            </a:r>
            <a:r>
              <a:rPr lang="fr-FR" sz="2000" dirty="0" smtClean="0"/>
              <a:t>balises </a:t>
            </a:r>
            <a:r>
              <a:rPr lang="fr-FR" sz="2000" dirty="0" err="1" smtClean="0">
                <a:solidFill>
                  <a:srgbClr val="7030A0"/>
                </a:solidFill>
              </a:rPr>
              <a:t>Title</a:t>
            </a:r>
            <a:r>
              <a:rPr lang="fr-FR" sz="2000" dirty="0" smtClean="0"/>
              <a:t> </a:t>
            </a:r>
            <a:r>
              <a:rPr lang="fr-FR" sz="2000" dirty="0" smtClean="0"/>
              <a:t>et </a:t>
            </a:r>
            <a:r>
              <a:rPr lang="fr-FR" sz="2000" dirty="0" smtClean="0">
                <a:solidFill>
                  <a:srgbClr val="7030A0"/>
                </a:solidFill>
              </a:rPr>
              <a:t>Description</a:t>
            </a:r>
            <a:r>
              <a:rPr lang="fr-FR" sz="2000" dirty="0" smtClean="0"/>
              <a:t> </a:t>
            </a:r>
            <a:r>
              <a:rPr lang="fr-FR" sz="2000" dirty="0" smtClean="0"/>
              <a:t>des </a:t>
            </a:r>
            <a:r>
              <a:rPr lang="fr-FR" sz="2000" dirty="0" smtClean="0"/>
              <a:t>pages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 2 – réparer la « page2 » en renseignent correctement les balises </a:t>
            </a:r>
            <a:r>
              <a:rPr lang="fr-FR" sz="2000" dirty="0" smtClean="0">
                <a:solidFill>
                  <a:srgbClr val="7030A0"/>
                </a:solidFill>
              </a:rPr>
              <a:t>script</a:t>
            </a:r>
            <a:r>
              <a:rPr lang="fr-FR" sz="2000" dirty="0" smtClean="0"/>
              <a:t> et </a:t>
            </a:r>
            <a:r>
              <a:rPr lang="fr-FR" sz="2000" dirty="0" err="1" smtClean="0">
                <a:solidFill>
                  <a:srgbClr val="7030A0"/>
                </a:solidFill>
              </a:rPr>
              <a:t>link</a:t>
            </a:r>
            <a:endParaRPr lang="fr-FR" sz="20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000" dirty="0" smtClean="0"/>
              <a:t>  3 – utilisation de la balise </a:t>
            </a:r>
            <a:r>
              <a:rPr lang="fr-FR" sz="2000" dirty="0" err="1" smtClean="0">
                <a:solidFill>
                  <a:srgbClr val="7030A0"/>
                </a:solidFill>
              </a:rPr>
              <a:t>Footer</a:t>
            </a:r>
            <a:endParaRPr lang="fr-FR" sz="20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000" dirty="0" smtClean="0"/>
              <a:t>  4 – </a:t>
            </a:r>
            <a:r>
              <a:rPr lang="fr-FR" sz="2000" dirty="0" smtClean="0"/>
              <a:t>renseigner la langue (balise </a:t>
            </a:r>
            <a:r>
              <a:rPr lang="fr-FR" sz="2000" dirty="0" err="1" smtClean="0">
                <a:solidFill>
                  <a:srgbClr val="7030A0"/>
                </a:solidFill>
              </a:rPr>
              <a:t>lang</a:t>
            </a:r>
            <a:r>
              <a:rPr lang="fr-FR" sz="2000" dirty="0" smtClean="0"/>
              <a:t>)</a:t>
            </a:r>
            <a:endParaRPr lang="fr-FR" sz="20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000" dirty="0" smtClean="0"/>
              <a:t>  5 – supprimer les tentatives de </a:t>
            </a:r>
            <a:r>
              <a:rPr lang="fr-FR" sz="2000" dirty="0" smtClean="0">
                <a:solidFill>
                  <a:srgbClr val="7030A0"/>
                </a:solidFill>
              </a:rPr>
              <a:t>black-</a:t>
            </a:r>
            <a:r>
              <a:rPr lang="fr-FR" sz="2000" dirty="0" err="1" smtClean="0">
                <a:solidFill>
                  <a:srgbClr val="7030A0"/>
                </a:solidFill>
              </a:rPr>
              <a:t>hat</a:t>
            </a:r>
            <a:r>
              <a:rPr lang="fr-FR" sz="2000" dirty="0" smtClean="0"/>
              <a:t> dans le FOOTER et dans la NAV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 6 – renseigner correctement les </a:t>
            </a:r>
            <a:r>
              <a:rPr lang="fr-FR" sz="2000" dirty="0" smtClean="0">
                <a:solidFill>
                  <a:srgbClr val="7030A0"/>
                </a:solidFill>
              </a:rPr>
              <a:t>description des images </a:t>
            </a:r>
            <a:r>
              <a:rPr lang="fr-FR" sz="2000" dirty="0" smtClean="0"/>
              <a:t>(</a:t>
            </a:r>
            <a:r>
              <a:rPr lang="fr-FR" sz="2000" dirty="0" err="1" smtClean="0">
                <a:solidFill>
                  <a:srgbClr val="7030A0"/>
                </a:solidFill>
              </a:rPr>
              <a:t>alt</a:t>
            </a:r>
            <a:r>
              <a:rPr lang="fr-FR" sz="2000" dirty="0" smtClean="0"/>
              <a:t>)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  7 - changer l’</a:t>
            </a:r>
            <a:r>
              <a:rPr lang="fr-FR" sz="2000" dirty="0" smtClean="0">
                <a:solidFill>
                  <a:srgbClr val="7030A0"/>
                </a:solidFill>
              </a:rPr>
              <a:t>indexation</a:t>
            </a:r>
            <a:r>
              <a:rPr lang="fr-FR" sz="2000" dirty="0" smtClean="0"/>
              <a:t> de la page2 en « Contactez-nous»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  8 -  </a:t>
            </a:r>
            <a:r>
              <a:rPr lang="fr-FR" sz="2000" dirty="0" smtClean="0"/>
              <a:t>supprimer </a:t>
            </a:r>
            <a:r>
              <a:rPr lang="fr-FR" sz="2000" dirty="0" smtClean="0"/>
              <a:t>les </a:t>
            </a:r>
            <a:r>
              <a:rPr lang="fr-FR" sz="2000" dirty="0" smtClean="0">
                <a:solidFill>
                  <a:srgbClr val="7030A0"/>
                </a:solidFill>
              </a:rPr>
              <a:t>liens</a:t>
            </a:r>
            <a:r>
              <a:rPr lang="fr-FR" sz="2000" dirty="0" smtClean="0"/>
              <a:t> dans le </a:t>
            </a:r>
            <a:r>
              <a:rPr lang="fr-FR" sz="2000" dirty="0" err="1" smtClean="0"/>
              <a:t>Footer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  9 – </a:t>
            </a:r>
            <a:r>
              <a:rPr lang="fr-FR" sz="2000" dirty="0" smtClean="0"/>
              <a:t>remplacer les</a:t>
            </a:r>
            <a:r>
              <a:rPr lang="fr-FR" sz="2000" dirty="0" smtClean="0">
                <a:solidFill>
                  <a:srgbClr val="7030A0"/>
                </a:solidFill>
              </a:rPr>
              <a:t> texte-image </a:t>
            </a:r>
            <a:r>
              <a:rPr lang="fr-FR" sz="2000" dirty="0" smtClean="0"/>
              <a:t>en texte réel 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10 – </a:t>
            </a:r>
            <a:r>
              <a:rPr lang="fr-FR" sz="2000" dirty="0" smtClean="0"/>
              <a:t>redimensionner les images pour un </a:t>
            </a:r>
            <a:r>
              <a:rPr lang="fr-FR" sz="2000" dirty="0" smtClean="0">
                <a:solidFill>
                  <a:srgbClr val="7030A0"/>
                </a:solidFill>
              </a:rPr>
              <a:t>chargement plus rapide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1472" y="92867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1</a:t>
            </a:r>
            <a:r>
              <a:rPr lang="fr-FR" dirty="0" smtClean="0"/>
              <a:t> – </a:t>
            </a:r>
            <a:r>
              <a:rPr lang="fr-FR" sz="2000" dirty="0" smtClean="0"/>
              <a:t>Renseigner les </a:t>
            </a:r>
            <a:r>
              <a:rPr lang="fr-FR" sz="2000" dirty="0" smtClean="0"/>
              <a:t>balises </a:t>
            </a:r>
            <a:r>
              <a:rPr lang="fr-FR" sz="2000" dirty="0" err="1" smtClean="0">
                <a:solidFill>
                  <a:srgbClr val="7030A0"/>
                </a:solidFill>
              </a:rPr>
              <a:t>Title</a:t>
            </a:r>
            <a:r>
              <a:rPr lang="fr-FR" sz="2000" dirty="0" smtClean="0"/>
              <a:t> et </a:t>
            </a:r>
            <a:r>
              <a:rPr lang="fr-FR" sz="2000" dirty="0" smtClean="0">
                <a:solidFill>
                  <a:srgbClr val="7030A0"/>
                </a:solidFill>
              </a:rPr>
              <a:t>Description</a:t>
            </a:r>
            <a:endParaRPr lang="fr-FR" sz="2000" dirty="0"/>
          </a:p>
        </p:txBody>
      </p:sp>
      <p:pic>
        <p:nvPicPr>
          <p:cNvPr id="7" name="Image 6" descr="title et descrip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" y="4500570"/>
            <a:ext cx="9020894" cy="2024072"/>
          </a:xfrm>
          <a:prstGeom prst="rect">
            <a:avLst/>
          </a:prstGeom>
        </p:spPr>
      </p:pic>
      <p:pic>
        <p:nvPicPr>
          <p:cNvPr id="8" name="Image 7" descr="title et description av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928802"/>
            <a:ext cx="8643998" cy="18573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14678" y="148803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86116" y="398836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910" y="2714620"/>
            <a:ext cx="16929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034" y="5429264"/>
            <a:ext cx="371477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00034" y="5929330"/>
            <a:ext cx="85011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2910" y="3429000"/>
            <a:ext cx="350046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6"/>
          <p:cNvGrpSpPr/>
          <p:nvPr/>
        </p:nvGrpSpPr>
        <p:grpSpPr>
          <a:xfrm>
            <a:off x="142844" y="1214422"/>
            <a:ext cx="9001188" cy="5218176"/>
            <a:chOff x="0" y="785794"/>
            <a:chExt cx="9215470" cy="5218176"/>
          </a:xfrm>
        </p:grpSpPr>
        <p:pic>
          <p:nvPicPr>
            <p:cNvPr id="13" name="Image 12" descr="image_site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794"/>
              <a:ext cx="9144000" cy="521817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71604" y="928670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6776" y="1000108"/>
              <a:ext cx="9286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44" y="4429132"/>
              <a:ext cx="857256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44" y="3429000"/>
              <a:ext cx="3214710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1736" y="1500174"/>
              <a:ext cx="3643338" cy="1285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857232"/>
              <a:ext cx="150019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7554" y="5643578"/>
              <a:ext cx="200026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15338" y="5214950"/>
              <a:ext cx="78581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857356" y="7141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720" y="548326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2</a:t>
            </a:r>
            <a:r>
              <a:rPr lang="fr-FR" dirty="0" smtClean="0"/>
              <a:t> – </a:t>
            </a:r>
            <a:r>
              <a:rPr lang="fr-FR" sz="2000" dirty="0" smtClean="0"/>
              <a:t>réparer la « page2 » en </a:t>
            </a:r>
            <a:r>
              <a:rPr lang="fr-FR" sz="2000" dirty="0" smtClean="0"/>
              <a:t>renseignant les </a:t>
            </a:r>
            <a:r>
              <a:rPr lang="fr-FR" sz="2000" dirty="0" smtClean="0"/>
              <a:t>balises </a:t>
            </a:r>
            <a:r>
              <a:rPr lang="fr-FR" sz="2000" dirty="0" smtClean="0">
                <a:solidFill>
                  <a:srgbClr val="7030A0"/>
                </a:solidFill>
              </a:rPr>
              <a:t>script</a:t>
            </a:r>
            <a:r>
              <a:rPr lang="fr-FR" sz="2000" dirty="0" smtClean="0"/>
              <a:t> et </a:t>
            </a:r>
            <a:r>
              <a:rPr lang="fr-FR" sz="2000" dirty="0" err="1" smtClean="0">
                <a:solidFill>
                  <a:srgbClr val="7030A0"/>
                </a:solidFill>
              </a:rPr>
              <a:t>link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785794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2</a:t>
            </a:r>
            <a:r>
              <a:rPr lang="fr-FR" dirty="0" smtClean="0"/>
              <a:t> – réparer la « page2 » en </a:t>
            </a:r>
            <a:r>
              <a:rPr lang="fr-FR" dirty="0" smtClean="0"/>
              <a:t>renseignant </a:t>
            </a:r>
            <a:r>
              <a:rPr lang="fr-FR" dirty="0" smtClean="0"/>
              <a:t>correctement les balises </a:t>
            </a:r>
            <a:r>
              <a:rPr lang="fr-FR" dirty="0" smtClean="0">
                <a:solidFill>
                  <a:srgbClr val="7030A0"/>
                </a:solidFill>
              </a:rPr>
              <a:t>script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rgbClr val="7030A0"/>
                </a:solidFill>
              </a:rPr>
              <a:t>link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928662" y="1490685"/>
            <a:ext cx="7419975" cy="5153025"/>
            <a:chOff x="857224" y="1562123"/>
            <a:chExt cx="7419975" cy="5153025"/>
          </a:xfrm>
        </p:grpSpPr>
        <p:pic>
          <p:nvPicPr>
            <p:cNvPr id="7" name="Image 6" descr="code_head_page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24" y="1562123"/>
              <a:ext cx="7419975" cy="5153025"/>
            </a:xfrm>
            <a:prstGeom prst="rect">
              <a:avLst/>
            </a:prstGeom>
          </p:spPr>
        </p:pic>
        <p:cxnSp>
          <p:nvCxnSpPr>
            <p:cNvPr id="8" name="Connecteur droit 7"/>
            <p:cNvCxnSpPr/>
            <p:nvPr/>
          </p:nvCxnSpPr>
          <p:spPr>
            <a:xfrm>
              <a:off x="1285852" y="2500306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5357818" y="399891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438252" y="2713032"/>
              <a:ext cx="2500330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5715008" y="378460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5572132" y="342741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57554" y="449898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928926" y="4713296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857488" y="485617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14480" y="1998652"/>
              <a:ext cx="857256" cy="158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awes-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643050"/>
            <a:ext cx="5874460" cy="1000132"/>
          </a:xfrm>
          <a:prstGeom prst="rect">
            <a:avLst/>
          </a:prstGeom>
        </p:spPr>
      </p:pic>
      <p:pic>
        <p:nvPicPr>
          <p:cNvPr id="5" name="Image 4" descr="min-awes-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357694"/>
            <a:ext cx="6555376" cy="157163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5072066" y="2285992"/>
            <a:ext cx="1785950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14612" y="341685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Lien vers les </a:t>
            </a:r>
            <a:r>
              <a:rPr lang="fr-FR" dirty="0" smtClean="0">
                <a:solidFill>
                  <a:srgbClr val="FF0000"/>
                </a:solidFill>
              </a:rPr>
              <a:t>icônes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3000364" y="3857628"/>
            <a:ext cx="1428760" cy="121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1472" y="785794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2</a:t>
            </a:r>
            <a:r>
              <a:rPr lang="fr-FR" dirty="0" smtClean="0"/>
              <a:t> – réparer la « page2 » en </a:t>
            </a:r>
            <a:r>
              <a:rPr lang="fr-FR" dirty="0" smtClean="0"/>
              <a:t>renseignant </a:t>
            </a:r>
            <a:r>
              <a:rPr lang="fr-FR" dirty="0" smtClean="0"/>
              <a:t>correctement les balises </a:t>
            </a:r>
            <a:r>
              <a:rPr lang="fr-FR" dirty="0" smtClean="0">
                <a:solidFill>
                  <a:srgbClr val="7030A0"/>
                </a:solidFill>
              </a:rPr>
              <a:t>script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rgbClr val="7030A0"/>
                </a:solidFill>
              </a:rPr>
              <a:t>link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in-boutonH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681291"/>
            <a:ext cx="4305300" cy="1247775"/>
          </a:xfrm>
          <a:prstGeom prst="rect">
            <a:avLst/>
          </a:prstGeom>
        </p:spPr>
      </p:pic>
      <p:pic>
        <p:nvPicPr>
          <p:cNvPr id="6" name="Image 5" descr="min-boutonHP_s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011916"/>
            <a:ext cx="8572560" cy="1203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1024" y="5214950"/>
            <a:ext cx="85725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rot="16200000" flipH="1">
            <a:off x="7464445" y="4321181"/>
            <a:ext cx="858844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3500430" y="3286123"/>
            <a:ext cx="250033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000760" y="3568487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Bouton de </a:t>
            </a:r>
            <a:r>
              <a:rPr lang="fr-FR" dirty="0" smtClean="0">
                <a:solidFill>
                  <a:srgbClr val="FF0000"/>
                </a:solidFill>
              </a:rPr>
              <a:t>renvoi </a:t>
            </a:r>
            <a:r>
              <a:rPr lang="fr-FR" dirty="0" smtClean="0">
                <a:solidFill>
                  <a:srgbClr val="FF0000"/>
                </a:solidFill>
              </a:rPr>
              <a:t>en haut de page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1472" y="785794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2</a:t>
            </a:r>
            <a:r>
              <a:rPr lang="fr-FR" dirty="0" smtClean="0"/>
              <a:t> – réparer la « page2 » en </a:t>
            </a:r>
            <a:r>
              <a:rPr lang="fr-FR" dirty="0" smtClean="0"/>
              <a:t>renseignant </a:t>
            </a:r>
            <a:r>
              <a:rPr lang="fr-FR" dirty="0" smtClean="0"/>
              <a:t>correctement les balises </a:t>
            </a:r>
            <a:r>
              <a:rPr lang="fr-FR" dirty="0" smtClean="0">
                <a:solidFill>
                  <a:srgbClr val="7030A0"/>
                </a:solidFill>
              </a:rPr>
              <a:t>script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rgbClr val="7030A0"/>
                </a:solidFill>
              </a:rPr>
              <a:t>link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n-boostrap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143116"/>
            <a:ext cx="7219950" cy="21907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3929058" y="3643314"/>
            <a:ext cx="1857388" cy="171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85918" y="54292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Lien vers la feuille de style BOOSTRAP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1472" y="9165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– réparer la « page2 » en </a:t>
            </a:r>
            <a:r>
              <a:rPr lang="fr-FR" dirty="0" smtClean="0"/>
              <a:t>renseignant </a:t>
            </a:r>
            <a:r>
              <a:rPr lang="fr-FR" dirty="0" smtClean="0"/>
              <a:t>correctement les balises </a:t>
            </a:r>
            <a:r>
              <a:rPr lang="fr-FR" dirty="0" smtClean="0">
                <a:solidFill>
                  <a:srgbClr val="7030A0"/>
                </a:solidFill>
              </a:rPr>
              <a:t>script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rgbClr val="7030A0"/>
                </a:solidFill>
              </a:rPr>
              <a:t>link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2860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L’importance des </a:t>
            </a:r>
            <a:r>
              <a:rPr lang="fr-FR" sz="2800" b="1" dirty="0" smtClean="0">
                <a:latin typeface="Comic Sans MS" pitchFamily="66" charset="0"/>
              </a:rPr>
              <a:t>mots clés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Pour la recherche Google </a:t>
            </a:r>
            <a:r>
              <a:rPr lang="fr-FR" sz="2400" dirty="0" smtClean="0">
                <a:latin typeface="Comic Sans MS" pitchFamily="66" charset="0"/>
              </a:rPr>
              <a:t>:</a:t>
            </a:r>
          </a:p>
          <a:p>
            <a:endParaRPr lang="fr-FR" sz="2400" dirty="0" smtClean="0">
              <a:latin typeface="Comic Sans MS" pitchFamily="66" charset="0"/>
            </a:endParaRPr>
          </a:p>
          <a:p>
            <a:r>
              <a:rPr lang="fr-FR" sz="2000" dirty="0" smtClean="0"/>
              <a:t>Agence,  design, web design,  Lyon, La chouette-agence, site internet, e-commerce, e-boutique,  développeur, graphiste, …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2878953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Comic Sans MS" pitchFamily="66" charset="0"/>
              </a:rPr>
              <a:t>	À retrouver sur le site :</a:t>
            </a:r>
            <a:r>
              <a:rPr lang="fr-FR" sz="2400" b="1" i="1" u="sng" dirty="0" smtClean="0">
                <a:latin typeface="Comic Sans MS" pitchFamily="66" charset="0"/>
              </a:rPr>
              <a:t> </a:t>
            </a:r>
          </a:p>
          <a:p>
            <a:endParaRPr lang="fr-FR" sz="2400" b="1" i="1" u="sng" dirty="0" smtClean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fr-FR" sz="2400" dirty="0" smtClean="0">
                <a:solidFill>
                  <a:srgbClr val="C00000"/>
                </a:solidFill>
              </a:rPr>
              <a:t>V</a:t>
            </a:r>
            <a:r>
              <a:rPr lang="fr-FR" sz="2400" dirty="0" smtClean="0">
                <a:solidFill>
                  <a:srgbClr val="C00000"/>
                </a:solidFill>
              </a:rPr>
              <a:t>ocabulaire </a:t>
            </a:r>
            <a:r>
              <a:rPr lang="fr-FR" sz="2400" dirty="0" smtClean="0">
                <a:solidFill>
                  <a:srgbClr val="C00000"/>
                </a:solidFill>
              </a:rPr>
              <a:t>riche en rapport avec l’activité</a:t>
            </a:r>
          </a:p>
          <a:p>
            <a:endParaRPr lang="fr-FR" sz="2400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fr-FR" sz="2000" dirty="0" smtClean="0">
                <a:solidFill>
                  <a:srgbClr val="7030A0"/>
                </a:solidFill>
              </a:rPr>
              <a:t>Agence webdesign</a:t>
            </a:r>
            <a:r>
              <a:rPr lang="fr-FR" sz="2000" dirty="0" smtClean="0"/>
              <a:t>, </a:t>
            </a:r>
            <a:r>
              <a:rPr lang="fr-FR" sz="2000" b="1" dirty="0" smtClean="0"/>
              <a:t>projet ,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2060"/>
                </a:solidFill>
                <a:latin typeface="Century" pitchFamily="18" charset="0"/>
              </a:rPr>
              <a:t>site vitrine</a:t>
            </a:r>
            <a:r>
              <a:rPr lang="fr-FR" sz="2000" dirty="0" smtClean="0">
                <a:latin typeface="Agency FB" pitchFamily="34" charset="0"/>
              </a:rPr>
              <a:t>, </a:t>
            </a:r>
            <a:r>
              <a:rPr lang="fr-FR" sz="2000" b="1" i="1" dirty="0" smtClean="0">
                <a:solidFill>
                  <a:srgbClr val="0070C0"/>
                </a:solidFill>
              </a:rPr>
              <a:t>E-commerce</a:t>
            </a:r>
            <a:r>
              <a:rPr lang="fr-FR" sz="2000" b="1" i="1" dirty="0" smtClean="0"/>
              <a:t>, </a:t>
            </a:r>
            <a:r>
              <a:rPr lang="fr-F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E-boutique</a:t>
            </a:r>
            <a:r>
              <a:rPr lang="fr-FR" sz="2000" dirty="0" smtClean="0"/>
              <a:t>,  </a:t>
            </a:r>
            <a:r>
              <a:rPr lang="fr-FR" sz="2000" dirty="0" smtClean="0">
                <a:solidFill>
                  <a:srgbClr val="FF9900"/>
                </a:solidFill>
              </a:rPr>
              <a:t>Site responsive 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Adobe Fangsong Std R" pitchFamily="18" charset="-128"/>
                <a:ea typeface="Adobe Fangsong Std R" pitchFamily="18" charset="-128"/>
              </a:rPr>
              <a:t>sliders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dirty="0" smtClean="0"/>
              <a:t> </a:t>
            </a:r>
            <a:r>
              <a:rPr lang="fr-FR" sz="2000" b="1" dirty="0" smtClean="0"/>
              <a:t>SITE WEB, </a:t>
            </a:r>
            <a:r>
              <a:rPr lang="fr-FR" sz="2000" i="1" dirty="0" smtClean="0">
                <a:solidFill>
                  <a:srgbClr val="00B0F0"/>
                </a:solidFill>
              </a:rPr>
              <a:t>Applications Web</a:t>
            </a:r>
            <a:r>
              <a:rPr lang="fr-FR" sz="2000" b="1" dirty="0" smtClean="0"/>
              <a:t>,  </a:t>
            </a:r>
            <a:r>
              <a:rPr lang="fr-FR" sz="2000" b="1" dirty="0" err="1" smtClean="0">
                <a:solidFill>
                  <a:srgbClr val="C00000"/>
                </a:solidFill>
                <a:latin typeface="Comic Sans MS" pitchFamily="66" charset="0"/>
              </a:rPr>
              <a:t>Wordpress</a:t>
            </a:r>
            <a:r>
              <a:rPr lang="fr-FR" sz="2000" b="1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développeurs,</a:t>
            </a:r>
            <a:r>
              <a:rPr lang="fr-FR" sz="2000" b="1" dirty="0" smtClean="0"/>
              <a:t>  </a:t>
            </a:r>
            <a:r>
              <a:rPr lang="fr-FR" sz="2000" b="1" dirty="0" smtClean="0">
                <a:solidFill>
                  <a:srgbClr val="7030A0"/>
                </a:solidFill>
              </a:rPr>
              <a:t>infographistes</a:t>
            </a:r>
            <a:r>
              <a:rPr lang="fr-FR" sz="2000" b="1" dirty="0" smtClean="0"/>
              <a:t>,  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INTERNET</a:t>
            </a:r>
            <a:r>
              <a:rPr lang="fr-FR" sz="2000" dirty="0" smtClean="0"/>
              <a:t>, </a:t>
            </a:r>
            <a:r>
              <a:rPr lang="fr-FR" sz="2000" i="1" dirty="0" smtClean="0"/>
              <a:t>EXTRANET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</a:rPr>
              <a:t>INTRANET</a:t>
            </a:r>
            <a:r>
              <a:rPr lang="fr-FR" sz="2000" b="1" dirty="0" smtClean="0"/>
              <a:t>, MOBILE, </a:t>
            </a:r>
            <a:r>
              <a:rPr lang="fr-FR" sz="2000" dirty="0" smtClean="0">
                <a:solidFill>
                  <a:srgbClr val="FF0000"/>
                </a:solidFill>
              </a:rPr>
              <a:t>Identité visuelle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Miriam Libre" pitchFamily="50" charset="-79"/>
                <a:cs typeface="Miriam Libre" pitchFamily="50" charset="-79"/>
              </a:rPr>
              <a:t>tendances</a:t>
            </a:r>
            <a:r>
              <a:rPr lang="fr-FR" sz="2000" dirty="0" smtClean="0"/>
              <a:t>, </a:t>
            </a:r>
            <a:r>
              <a:rPr lang="fr-FR" sz="2000" dirty="0" smtClean="0">
                <a:solidFill>
                  <a:srgbClr val="00B050"/>
                </a:solidFill>
              </a:rPr>
              <a:t>webdesign</a:t>
            </a:r>
            <a:r>
              <a:rPr lang="fr-FR" sz="2000" dirty="0" smtClean="0"/>
              <a:t> , </a:t>
            </a:r>
            <a:r>
              <a:rPr lang="fr-FR" sz="2000" b="1" dirty="0" smtClean="0"/>
              <a:t>solution digitale, </a:t>
            </a:r>
            <a:r>
              <a:rPr lang="fr-FR" sz="2000" dirty="0" smtClean="0">
                <a:solidFill>
                  <a:srgbClr val="00B050"/>
                </a:solidFill>
              </a:rPr>
              <a:t>stratégie digitale</a:t>
            </a:r>
            <a:r>
              <a:rPr lang="fr-FR" sz="2000" dirty="0" smtClean="0"/>
              <a:t>, stratégie d’acquisition, </a:t>
            </a:r>
            <a:r>
              <a:rPr lang="fr-FR" sz="2000" dirty="0" smtClean="0">
                <a:solidFill>
                  <a:srgbClr val="002060"/>
                </a:solidFill>
              </a:rPr>
              <a:t>webmarketing</a:t>
            </a:r>
            <a:r>
              <a:rPr lang="fr-FR" sz="2000" dirty="0" smtClean="0"/>
              <a:t>, </a:t>
            </a:r>
            <a:r>
              <a:rPr lang="fr-FR" sz="2000" dirty="0" smtClean="0">
                <a:latin typeface="Noto Serif Armenian" pitchFamily="18"/>
              </a:rPr>
              <a:t>performants</a:t>
            </a:r>
            <a:r>
              <a:rPr lang="fr-FR" sz="2000" dirty="0" smtClean="0"/>
              <a:t>,  audit …</a:t>
            </a:r>
            <a:endParaRPr lang="fr-FR" sz="2000" b="1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 descr="mot-clé-de-référen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93" y="142852"/>
            <a:ext cx="2802425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143208" y="71438"/>
            <a:ext cx="5929386" cy="6643710"/>
            <a:chOff x="2928894" y="0"/>
            <a:chExt cx="6215106" cy="7113760"/>
          </a:xfrm>
        </p:grpSpPr>
        <p:pic>
          <p:nvPicPr>
            <p:cNvPr id="5" name="Image 4" descr="min-boostrap_code_sit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894" y="0"/>
              <a:ext cx="6215106" cy="3886261"/>
            </a:xfrm>
            <a:prstGeom prst="rect">
              <a:avLst/>
            </a:prstGeom>
          </p:spPr>
        </p:pic>
        <p:pic>
          <p:nvPicPr>
            <p:cNvPr id="6" name="Image 5" descr="min-boostrap_code_site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926" y="2928934"/>
              <a:ext cx="6215074" cy="4184826"/>
            </a:xfrm>
            <a:prstGeom prst="rect">
              <a:avLst/>
            </a:prstGeom>
          </p:spPr>
        </p:pic>
      </p:grpSp>
      <p:cxnSp>
        <p:nvCxnSpPr>
          <p:cNvPr id="9" name="Connecteur droit avec flèche 8"/>
          <p:cNvCxnSpPr/>
          <p:nvPr/>
        </p:nvCxnSpPr>
        <p:spPr>
          <a:xfrm flipV="1">
            <a:off x="2143108" y="357166"/>
            <a:ext cx="5643602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1928794" y="1644638"/>
            <a:ext cx="2857520" cy="355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000232" y="2786058"/>
            <a:ext cx="107157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143108" y="4143380"/>
            <a:ext cx="1428760" cy="1144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143108" y="285728"/>
            <a:ext cx="114300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428860" y="6000768"/>
            <a:ext cx="264320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071538" y="1428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logo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00100" y="7857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menu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71472" y="17859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texte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14282" y="255960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Les formulaires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28662" y="378619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bouton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14414" y="5631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itchFamily="66" charset="0"/>
              </a:rPr>
              <a:t>Le </a:t>
            </a:r>
            <a:r>
              <a:rPr lang="fr-FR" dirty="0" err="1" smtClean="0">
                <a:latin typeface="Comic Sans MS" pitchFamily="66" charset="0"/>
              </a:rPr>
              <a:t>footer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4612" y="785794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 3 </a:t>
            </a:r>
            <a:r>
              <a:rPr lang="fr-FR" dirty="0" smtClean="0"/>
              <a:t>– </a:t>
            </a:r>
            <a:r>
              <a:rPr lang="fr-FR" sz="2000" dirty="0" smtClean="0"/>
              <a:t>utilisation de la balise </a:t>
            </a:r>
            <a:r>
              <a:rPr lang="fr-FR" sz="2000" dirty="0" err="1" smtClean="0">
                <a:solidFill>
                  <a:srgbClr val="7030A0"/>
                </a:solidFill>
              </a:rPr>
              <a:t>Footer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footer av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143116"/>
            <a:ext cx="6176017" cy="170022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14678" y="148803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86116" y="398836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  <p:pic>
        <p:nvPicPr>
          <p:cNvPr id="9" name="Image 8" descr="foo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500570"/>
            <a:ext cx="6215106" cy="160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8241" y="785794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4</a:t>
            </a:r>
            <a:r>
              <a:rPr lang="fr-FR" sz="2400" dirty="0" smtClean="0"/>
              <a:t> – </a:t>
            </a:r>
            <a:r>
              <a:rPr lang="fr-FR" sz="2000" dirty="0" smtClean="0"/>
              <a:t>renseigner la langue (balise </a:t>
            </a:r>
            <a:r>
              <a:rPr lang="fr-FR" sz="2000" dirty="0" err="1" smtClean="0">
                <a:solidFill>
                  <a:srgbClr val="7030A0"/>
                </a:solidFill>
              </a:rPr>
              <a:t>lang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14678" y="163090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86116" y="398836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  <p:pic>
        <p:nvPicPr>
          <p:cNvPr id="11" name="Image 10" descr="l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786322"/>
            <a:ext cx="2296343" cy="1066805"/>
          </a:xfrm>
          <a:prstGeom prst="rect">
            <a:avLst/>
          </a:prstGeom>
        </p:spPr>
      </p:pic>
      <p:pic>
        <p:nvPicPr>
          <p:cNvPr id="12" name="Image 11" descr="lang aprè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2357430"/>
            <a:ext cx="2853031" cy="95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714356"/>
            <a:ext cx="4968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 5 </a:t>
            </a:r>
            <a:r>
              <a:rPr lang="fr-FR" sz="2400" dirty="0" smtClean="0"/>
              <a:t>– </a:t>
            </a:r>
            <a:r>
              <a:rPr lang="fr-FR" sz="2000" dirty="0" smtClean="0"/>
              <a:t>supprimer les tentatives de </a:t>
            </a:r>
            <a:r>
              <a:rPr lang="fr-FR" sz="2000" dirty="0" smtClean="0">
                <a:solidFill>
                  <a:srgbClr val="7030A0"/>
                </a:solidFill>
              </a:rPr>
              <a:t>black-</a:t>
            </a:r>
            <a:r>
              <a:rPr lang="fr-FR" sz="2000" dirty="0" err="1" smtClean="0">
                <a:solidFill>
                  <a:srgbClr val="7030A0"/>
                </a:solidFill>
              </a:rPr>
              <a:t>hat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857356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8" name="Image 7" descr="black-a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85926"/>
            <a:ext cx="8888761" cy="661237"/>
          </a:xfrm>
          <a:prstGeom prst="rect">
            <a:avLst/>
          </a:prstGeom>
        </p:spPr>
      </p:pic>
      <p:pic>
        <p:nvPicPr>
          <p:cNvPr id="10" name="Image 9" descr="black-alt-visib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714620"/>
            <a:ext cx="8220075" cy="10191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785918" y="2428868"/>
            <a:ext cx="557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mic Sans MS" pitchFamily="66" charset="0"/>
              </a:rPr>
              <a:t>changement </a:t>
            </a:r>
            <a:r>
              <a:rPr lang="fr-FR" sz="1400" dirty="0" smtClean="0">
                <a:latin typeface="Comic Sans MS" pitchFamily="66" charset="0"/>
              </a:rPr>
              <a:t>de couleur : </a:t>
            </a:r>
            <a:endParaRPr lang="fr-FR" sz="1400" dirty="0">
              <a:latin typeface="Comic Sans MS" pitchFamily="66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14480" y="124294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  <a:latin typeface="Comic Sans MS" pitchFamily="66" charset="0"/>
              </a:rPr>
              <a:t>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footer</a:t>
            </a:r>
            <a:endParaRPr lang="fr-FR" sz="20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pic>
        <p:nvPicPr>
          <p:cNvPr id="13" name="Image 12" descr="black-hat NAV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2" y="4643446"/>
            <a:ext cx="8786842" cy="199326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928794" y="417189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  <a:latin typeface="Comic Sans MS" pitchFamily="66" charset="0"/>
              </a:rPr>
              <a:t>La barre NAV</a:t>
            </a:r>
            <a:endParaRPr lang="fr-FR" sz="2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de_alt_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786322"/>
            <a:ext cx="7906292" cy="428628"/>
          </a:xfrm>
          <a:prstGeom prst="rect">
            <a:avLst/>
          </a:prstGeom>
        </p:spPr>
      </p:pic>
      <p:pic>
        <p:nvPicPr>
          <p:cNvPr id="6" name="Image 5" descr="code_alt_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572140"/>
            <a:ext cx="8381208" cy="500066"/>
          </a:xfrm>
          <a:prstGeom prst="rect">
            <a:avLst/>
          </a:prstGeom>
        </p:spPr>
      </p:pic>
      <p:pic>
        <p:nvPicPr>
          <p:cNvPr id="7" name="Image 6" descr="code_alt_image_clien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357562"/>
            <a:ext cx="7858180" cy="490538"/>
          </a:xfrm>
          <a:prstGeom prst="rect">
            <a:avLst/>
          </a:prstGeom>
        </p:spPr>
      </p:pic>
      <p:pic>
        <p:nvPicPr>
          <p:cNvPr id="8" name="Image 7" descr="code_alt_image_client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4071942"/>
            <a:ext cx="7239005" cy="500066"/>
          </a:xfrm>
          <a:prstGeom prst="rect">
            <a:avLst/>
          </a:prstGeom>
        </p:spPr>
      </p:pic>
      <p:pic>
        <p:nvPicPr>
          <p:cNvPr id="9" name="Image 8" descr="code_alt_image_client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2714620"/>
            <a:ext cx="8481639" cy="428628"/>
          </a:xfrm>
          <a:prstGeom prst="rect">
            <a:avLst/>
          </a:prstGeom>
        </p:spPr>
      </p:pic>
      <p:pic>
        <p:nvPicPr>
          <p:cNvPr id="10" name="Image 9" descr="code_alt_image_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2024055"/>
            <a:ext cx="8286808" cy="4048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71309" y="714356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6</a:t>
            </a:r>
            <a:r>
              <a:rPr lang="fr-FR" sz="2800" dirty="0" smtClean="0"/>
              <a:t> </a:t>
            </a:r>
            <a:r>
              <a:rPr lang="fr-FR" sz="2000" dirty="0" smtClean="0"/>
              <a:t>– renseigner correctement les </a:t>
            </a:r>
            <a:r>
              <a:rPr lang="fr-FR" sz="2000" dirty="0" smtClean="0">
                <a:solidFill>
                  <a:srgbClr val="7030A0"/>
                </a:solidFill>
              </a:rPr>
              <a:t>descriptions </a:t>
            </a:r>
            <a:r>
              <a:rPr lang="fr-FR" sz="2000" dirty="0" smtClean="0">
                <a:solidFill>
                  <a:srgbClr val="7030A0"/>
                </a:solidFill>
              </a:rPr>
              <a:t>des images </a:t>
            </a:r>
            <a:r>
              <a:rPr lang="fr-FR" sz="2000" dirty="0" smtClean="0"/>
              <a:t>(</a:t>
            </a:r>
            <a:r>
              <a:rPr lang="fr-FR" sz="2000" dirty="0" err="1" smtClean="0">
                <a:solidFill>
                  <a:srgbClr val="7030A0"/>
                </a:solidFill>
              </a:rPr>
              <a:t>alt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0232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86050" y="148803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7290" y="714356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6</a:t>
            </a:r>
            <a:r>
              <a:rPr lang="fr-FR" sz="2800" dirty="0" smtClean="0"/>
              <a:t> </a:t>
            </a:r>
            <a:r>
              <a:rPr lang="fr-FR" sz="2000" dirty="0" smtClean="0"/>
              <a:t>– renseigner correctement les </a:t>
            </a:r>
            <a:r>
              <a:rPr lang="fr-FR" sz="2000" dirty="0" smtClean="0">
                <a:solidFill>
                  <a:srgbClr val="7030A0"/>
                </a:solidFill>
              </a:rPr>
              <a:t>descriptions </a:t>
            </a:r>
            <a:r>
              <a:rPr lang="fr-FR" sz="2000" dirty="0" smtClean="0">
                <a:solidFill>
                  <a:srgbClr val="7030A0"/>
                </a:solidFill>
              </a:rPr>
              <a:t>des images </a:t>
            </a:r>
            <a:r>
              <a:rPr lang="fr-FR" sz="2000" dirty="0" smtClean="0"/>
              <a:t>(</a:t>
            </a:r>
            <a:r>
              <a:rPr lang="fr-FR" sz="2000" dirty="0" err="1" smtClean="0">
                <a:solidFill>
                  <a:srgbClr val="7030A0"/>
                </a:solidFill>
              </a:rPr>
              <a:t>alt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0232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86050" y="148803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  <p:pic>
        <p:nvPicPr>
          <p:cNvPr id="12" name="Image 11" descr="alt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2" y="2071678"/>
            <a:ext cx="8775494" cy="347663"/>
          </a:xfrm>
          <a:prstGeom prst="rect">
            <a:avLst/>
          </a:prstGeom>
        </p:spPr>
      </p:pic>
      <p:pic>
        <p:nvPicPr>
          <p:cNvPr id="17" name="Image 16" descr="alt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3714752"/>
            <a:ext cx="5957893" cy="661989"/>
          </a:xfrm>
          <a:prstGeom prst="rect">
            <a:avLst/>
          </a:prstGeom>
        </p:spPr>
      </p:pic>
      <p:pic>
        <p:nvPicPr>
          <p:cNvPr id="18" name="Image 17" descr="alt 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4643446"/>
            <a:ext cx="4143404" cy="642942"/>
          </a:xfrm>
          <a:prstGeom prst="rect">
            <a:avLst/>
          </a:prstGeom>
        </p:spPr>
      </p:pic>
      <p:pic>
        <p:nvPicPr>
          <p:cNvPr id="19" name="Image 18" descr="alt 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5572140"/>
            <a:ext cx="7286676" cy="928694"/>
          </a:xfrm>
          <a:prstGeom prst="rect">
            <a:avLst/>
          </a:prstGeom>
        </p:spPr>
      </p:pic>
      <p:pic>
        <p:nvPicPr>
          <p:cNvPr id="21" name="Image 20" descr="alt 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166" y="2714620"/>
            <a:ext cx="5929338" cy="771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0958" y="714356"/>
            <a:ext cx="6813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 7 </a:t>
            </a:r>
            <a:r>
              <a:rPr lang="fr-FR" sz="2000" dirty="0" smtClean="0"/>
              <a:t>- changer l’</a:t>
            </a:r>
            <a:r>
              <a:rPr lang="fr-FR" sz="2000" dirty="0" smtClean="0">
                <a:solidFill>
                  <a:srgbClr val="7030A0"/>
                </a:solidFill>
              </a:rPr>
              <a:t>indexation</a:t>
            </a:r>
            <a:r>
              <a:rPr lang="fr-FR" sz="2000" dirty="0" smtClean="0"/>
              <a:t> de la page2 en « </a:t>
            </a:r>
            <a:r>
              <a:rPr lang="fr-FR" sz="2000" dirty="0" smtClean="0"/>
              <a:t>Nous contacter»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000232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onglet conta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747827"/>
            <a:ext cx="8786874" cy="681041"/>
          </a:xfrm>
          <a:prstGeom prst="rect">
            <a:avLst/>
          </a:prstGeom>
        </p:spPr>
      </p:pic>
      <p:pic>
        <p:nvPicPr>
          <p:cNvPr id="7" name="Image 6" descr="code conta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214686"/>
            <a:ext cx="4157680" cy="19115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5984" y="1857364"/>
            <a:ext cx="228601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1272" y="714356"/>
            <a:ext cx="4496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8 </a:t>
            </a:r>
            <a:r>
              <a:rPr lang="fr-FR" sz="2000" dirty="0" smtClean="0"/>
              <a:t>-  supprimer les </a:t>
            </a:r>
            <a:r>
              <a:rPr lang="fr-FR" sz="2000" dirty="0" smtClean="0">
                <a:solidFill>
                  <a:srgbClr val="7030A0"/>
                </a:solidFill>
              </a:rPr>
              <a:t>liens</a:t>
            </a:r>
            <a:r>
              <a:rPr lang="fr-FR" sz="2000" dirty="0" smtClean="0"/>
              <a:t> dans le </a:t>
            </a:r>
            <a:r>
              <a:rPr lang="fr-FR" sz="2000" dirty="0" err="1" smtClean="0"/>
              <a:t>Footer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footer apré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929198"/>
            <a:ext cx="4714875" cy="952500"/>
          </a:xfrm>
          <a:prstGeom prst="rect">
            <a:avLst/>
          </a:prstGeom>
        </p:spPr>
      </p:pic>
      <p:pic>
        <p:nvPicPr>
          <p:cNvPr id="7" name="Image 6" descr="liste footer av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928802"/>
            <a:ext cx="5643570" cy="19311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14678" y="14287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86116" y="427411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714356"/>
            <a:ext cx="5144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 9 </a:t>
            </a:r>
            <a:r>
              <a:rPr lang="fr-FR" sz="2000" dirty="0" smtClean="0"/>
              <a:t>– remplacer les</a:t>
            </a:r>
            <a:r>
              <a:rPr lang="fr-FR" sz="2000" dirty="0" smtClean="0">
                <a:solidFill>
                  <a:srgbClr val="7030A0"/>
                </a:solidFill>
              </a:rPr>
              <a:t> texte-image </a:t>
            </a:r>
            <a:r>
              <a:rPr lang="fr-FR" sz="2000" dirty="0" smtClean="0"/>
              <a:t>en texte réel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texte-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09807"/>
            <a:ext cx="8340537" cy="976317"/>
          </a:xfrm>
          <a:prstGeom prst="rect">
            <a:avLst/>
          </a:prstGeom>
        </p:spPr>
      </p:pic>
      <p:pic>
        <p:nvPicPr>
          <p:cNvPr id="7" name="Image 6" descr="texte-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8" y="4000504"/>
            <a:ext cx="8825408" cy="13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714356"/>
            <a:ext cx="7701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 10 </a:t>
            </a:r>
            <a:r>
              <a:rPr lang="fr-FR" sz="2000" dirty="0" smtClean="0"/>
              <a:t>– redimensionner les images pour un </a:t>
            </a:r>
            <a:r>
              <a:rPr lang="fr-FR" sz="2000" dirty="0" smtClean="0">
                <a:solidFill>
                  <a:srgbClr val="7030A0"/>
                </a:solidFill>
              </a:rPr>
              <a:t>chargement plus </a:t>
            </a:r>
            <a:r>
              <a:rPr lang="fr-FR" sz="2000" dirty="0" smtClean="0">
                <a:solidFill>
                  <a:srgbClr val="7030A0"/>
                </a:solidFill>
              </a:rPr>
              <a:t>rapide</a:t>
            </a:r>
            <a:endParaRPr lang="fr-FR" sz="20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taille image aprè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637323"/>
            <a:ext cx="4071966" cy="2786082"/>
          </a:xfrm>
          <a:prstGeom prst="rect">
            <a:avLst/>
          </a:prstGeom>
        </p:spPr>
      </p:pic>
      <p:pic>
        <p:nvPicPr>
          <p:cNvPr id="7" name="Image 6" descr="taille image av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37324"/>
            <a:ext cx="4071966" cy="27919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85852" y="20002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86446" y="200024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Analytics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fr-FR" sz="2000" dirty="0" smtClean="0">
                <a:latin typeface="Comic Sans MS" pitchFamily="66" charset="0"/>
              </a:rPr>
              <a:t>: permet d’analyser les visites et les comportements des visiteurs d’un site (pages visitées, temps passé sur chaque page, liens cliqués, actions effectuées.</a:t>
            </a:r>
          </a:p>
          <a:p>
            <a:pPr>
              <a:buNone/>
            </a:pPr>
            <a:endParaRPr lang="fr-FR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Console </a:t>
            </a:r>
            <a:r>
              <a:rPr lang="fr-FR" sz="2000" dirty="0" smtClean="0">
                <a:latin typeface="Comic Sans MS" pitchFamily="66" charset="0"/>
              </a:rPr>
              <a:t>: permet de rechercher, </a:t>
            </a:r>
            <a:r>
              <a:rPr lang="fr-FR" sz="2000" dirty="0" smtClean="0">
                <a:latin typeface="Comic Sans MS" pitchFamily="66" charset="0"/>
              </a:rPr>
              <a:t>les mots-clés, les performances de votre site, et la technique avec les </a:t>
            </a:r>
            <a:r>
              <a:rPr lang="fr-FR" sz="2000" dirty="0" smtClean="0">
                <a:latin typeface="Comic Sans MS" pitchFamily="66" charset="0"/>
              </a:rPr>
              <a:t>rapports </a:t>
            </a:r>
            <a:r>
              <a:rPr lang="fr-FR" sz="2000" dirty="0" smtClean="0">
                <a:latin typeface="Comic Sans MS" pitchFamily="66" charset="0"/>
              </a:rPr>
              <a:t>d’erreurs,  la vérification de la couverture de l’index et les problèmes de sécurité</a:t>
            </a:r>
            <a:r>
              <a:rPr lang="fr-FR" sz="20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fr-FR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Keyword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Planner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fr-FR" sz="2000" dirty="0" smtClean="0">
                <a:latin typeface="Comic Sans MS" pitchFamily="66" charset="0"/>
              </a:rPr>
              <a:t>: permet </a:t>
            </a:r>
            <a:r>
              <a:rPr lang="fr-FR" sz="2000" dirty="0" smtClean="0">
                <a:latin typeface="Comic Sans MS" pitchFamily="66" charset="0"/>
              </a:rPr>
              <a:t>de trouver </a:t>
            </a:r>
            <a:r>
              <a:rPr lang="fr-FR" sz="2000" dirty="0" smtClean="0">
                <a:latin typeface="Comic Sans MS" pitchFamily="66" charset="0"/>
              </a:rPr>
              <a:t>les mots-clés liés à une requête (volume, recherche mensuelle, concurrence, prévision de trafic.</a:t>
            </a:r>
          </a:p>
          <a:p>
            <a:pPr>
              <a:buNone/>
            </a:pPr>
            <a:endParaRPr lang="fr-FR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alerts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fr-FR" sz="2000" dirty="0" smtClean="0">
                <a:latin typeface="Comic Sans MS" pitchFamily="66" charset="0"/>
              </a:rPr>
              <a:t>: avertit dès </a:t>
            </a:r>
            <a:r>
              <a:rPr lang="fr-FR" sz="2000" dirty="0" smtClean="0">
                <a:latin typeface="Comic Sans MS" pitchFamily="66" charset="0"/>
              </a:rPr>
              <a:t>qu’un résultat </a:t>
            </a:r>
            <a:r>
              <a:rPr lang="fr-FR" sz="2000" dirty="0" smtClean="0">
                <a:latin typeface="Comic Sans MS" pitchFamily="66" charset="0"/>
              </a:rPr>
              <a:t>mentionne </a:t>
            </a:r>
            <a:r>
              <a:rPr lang="fr-FR" sz="2000" dirty="0" smtClean="0">
                <a:latin typeface="Comic Sans MS" pitchFamily="66" charset="0"/>
              </a:rPr>
              <a:t>un mot-clé </a:t>
            </a:r>
            <a:r>
              <a:rPr lang="fr-FR" sz="2000" dirty="0" smtClean="0">
                <a:latin typeface="Comic Sans MS" pitchFamily="66" charset="0"/>
              </a:rPr>
              <a:t>précis, </a:t>
            </a:r>
            <a:r>
              <a:rPr lang="fr-FR" sz="2000" dirty="0" smtClean="0">
                <a:latin typeface="Comic Sans MS" pitchFamily="66" charset="0"/>
              </a:rPr>
              <a:t>veille concurrentielle ou sectorielle, ainsi que pour gérer son e-réputation au quotidien</a:t>
            </a:r>
            <a:r>
              <a:rPr lang="fr-FR" sz="20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fr-FR" sz="2000" cap="all" dirty="0" smtClean="0">
              <a:latin typeface="Comic Sans MS" pitchFamily="66" charset="0"/>
            </a:endParaRPr>
          </a:p>
          <a:p>
            <a:pPr>
              <a:buNone/>
            </a:pPr>
            <a:endParaRPr lang="fr-FR" sz="2000" dirty="0" smtClean="0">
              <a:latin typeface="Comic Sans MS" pitchFamily="66" charset="0"/>
            </a:endParaRPr>
          </a:p>
          <a:p>
            <a:endParaRPr lang="fr-FR" sz="2000" dirty="0" smtClean="0">
              <a:latin typeface="Comic Sans MS" pitchFamily="66" charset="0"/>
            </a:endParaRPr>
          </a:p>
          <a:p>
            <a:pPr>
              <a:buNone/>
            </a:pPr>
            <a:endParaRPr lang="fr-FR" sz="2000" dirty="0" smtClean="0">
              <a:latin typeface="Comic Sans MS" pitchFamily="66" charset="0"/>
            </a:endParaRPr>
          </a:p>
          <a:p>
            <a:pPr>
              <a:buNone/>
            </a:pPr>
            <a:endParaRPr lang="fr-FR" sz="2000" dirty="0"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844" y="285728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Quelques outils Google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714356"/>
            <a:ext cx="7701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 10 </a:t>
            </a:r>
            <a:r>
              <a:rPr lang="fr-FR" sz="2000" dirty="0" smtClean="0"/>
              <a:t>– redimensionner les images pour un </a:t>
            </a:r>
            <a:r>
              <a:rPr lang="fr-FR" sz="2000" dirty="0" smtClean="0">
                <a:solidFill>
                  <a:srgbClr val="7030A0"/>
                </a:solidFill>
              </a:rPr>
              <a:t>chargement plus </a:t>
            </a:r>
            <a:r>
              <a:rPr lang="fr-FR" sz="2000" dirty="0" smtClean="0">
                <a:solidFill>
                  <a:srgbClr val="7030A0"/>
                </a:solidFill>
              </a:rPr>
              <a:t>rapide</a:t>
            </a:r>
            <a:endParaRPr lang="fr-FR" sz="20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10" name="Image 9" descr="tps chargement av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86058"/>
            <a:ext cx="6162675" cy="3371850"/>
          </a:xfrm>
          <a:prstGeom prst="rect">
            <a:avLst/>
          </a:prstGeom>
        </p:spPr>
      </p:pic>
      <p:pic>
        <p:nvPicPr>
          <p:cNvPr id="11" name="Image 10" descr="logo webpaget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514469"/>
            <a:ext cx="2590800" cy="10572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0430" y="5643578"/>
            <a:ext cx="257176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2910" y="16430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Avant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85918" y="7141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6" name="Image 5" descr="tableau tps de chargement page av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85560"/>
            <a:ext cx="8429652" cy="62010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472" y="4572008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714356"/>
            <a:ext cx="7701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 10 </a:t>
            </a:r>
            <a:r>
              <a:rPr lang="fr-FR" sz="2000" dirty="0" smtClean="0"/>
              <a:t>– redimensionner les images pour un </a:t>
            </a:r>
            <a:r>
              <a:rPr lang="fr-FR" sz="2000" dirty="0" smtClean="0">
                <a:solidFill>
                  <a:srgbClr val="7030A0"/>
                </a:solidFill>
              </a:rPr>
              <a:t>chargement plus </a:t>
            </a:r>
            <a:r>
              <a:rPr lang="fr-FR" sz="2000" dirty="0" smtClean="0">
                <a:solidFill>
                  <a:srgbClr val="7030A0"/>
                </a:solidFill>
              </a:rPr>
              <a:t>rapide</a:t>
            </a:r>
            <a:endParaRPr lang="fr-FR" sz="20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11" name="Image 10" descr="logo webpage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357298"/>
            <a:ext cx="2590800" cy="1057275"/>
          </a:xfrm>
          <a:prstGeom prst="rect">
            <a:avLst/>
          </a:prstGeom>
        </p:spPr>
      </p:pic>
      <p:pic>
        <p:nvPicPr>
          <p:cNvPr id="6" name="Image 5" descr="tps chargement aprè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143248"/>
            <a:ext cx="5991225" cy="1762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7290" y="450057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71472" y="1785926"/>
            <a:ext cx="26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ic Sans MS" pitchFamily="66" charset="0"/>
              </a:rPr>
              <a:t>Après</a:t>
            </a:r>
            <a:endParaRPr lang="fr-F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85918" y="7141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d’optimisation</a:t>
            </a:r>
            <a:endParaRPr lang="fr-FR" sz="2800" dirty="0">
              <a:latin typeface="Comic Sans MS" pitchFamily="66" charset="0"/>
            </a:endParaRPr>
          </a:p>
        </p:txBody>
      </p:sp>
      <p:pic>
        <p:nvPicPr>
          <p:cNvPr id="4" name="Image 3" descr="tableau tps de chargement page ap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357"/>
            <a:ext cx="8858280" cy="6000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472" y="4500570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5918" y="142852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Conclusion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28662" y="142873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Reste à rédiger..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1538" y="71414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Ce que nous ne pourrons pas faire 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42910" y="714356"/>
            <a:ext cx="80724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Comic Sans MS" pitchFamily="66" charset="0"/>
              </a:rPr>
              <a:t>	-Nous ne pourrons pas utiliser l’outil 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Console </a:t>
            </a:r>
            <a:r>
              <a:rPr lang="fr-FR" sz="2000" dirty="0" smtClean="0">
                <a:latin typeface="Comic Sans MS" pitchFamily="66" charset="0"/>
              </a:rPr>
              <a:t>qui pourrait nous indiquer l’</a:t>
            </a:r>
            <a:r>
              <a:rPr lang="fr-FR" sz="2000" dirty="0" smtClean="0">
                <a:latin typeface="Comic Sans MS" pitchFamily="66" charset="0"/>
              </a:rPr>
              <a:t>é</a:t>
            </a:r>
            <a:r>
              <a:rPr lang="fr-FR" sz="2000" dirty="0" smtClean="0">
                <a:latin typeface="Comic Sans MS" pitchFamily="66" charset="0"/>
              </a:rPr>
              <a:t>tat de l’indexation sur </a:t>
            </a:r>
            <a:r>
              <a:rPr lang="fr-FR" sz="2000" dirty="0" err="1" smtClean="0">
                <a:latin typeface="Comic Sans MS" pitchFamily="66" charset="0"/>
              </a:rPr>
              <a:t>google</a:t>
            </a:r>
            <a:r>
              <a:rPr lang="fr-FR" sz="2000" dirty="0" smtClean="0">
                <a:latin typeface="Comic Sans MS" pitchFamily="66" charset="0"/>
              </a:rPr>
              <a:t>, les données du trafic, la fréquence d’affichage, le résultat de recherche, les requêtes de recherche, le taux de clics, les alertes sécurité (indexation, spam…).</a:t>
            </a:r>
          </a:p>
          <a:p>
            <a:pPr>
              <a:lnSpc>
                <a:spcPct val="150000"/>
              </a:lnSpc>
            </a:pPr>
            <a:endParaRPr lang="fr-FR" sz="20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Comic Sans MS" pitchFamily="66" charset="0"/>
              </a:rPr>
              <a:t>	-Nous ne pourrons pas utiliser 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Google </a:t>
            </a:r>
            <a:r>
              <a:rPr lang="fr-FR" sz="2000" dirty="0" err="1" smtClean="0">
                <a:solidFill>
                  <a:srgbClr val="7030A0"/>
                </a:solidFill>
                <a:latin typeface="Comic Sans MS" pitchFamily="66" charset="0"/>
              </a:rPr>
              <a:t>analytic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fr-FR" sz="2000" dirty="0" smtClean="0">
                <a:latin typeface="Comic Sans MS" pitchFamily="66" charset="0"/>
              </a:rPr>
              <a:t>qui pourrait nous renseigner sur le comportement des utilisateurs et ainsi adapter notre stratégies en fonction.</a:t>
            </a:r>
          </a:p>
          <a:p>
            <a:pPr>
              <a:lnSpc>
                <a:spcPct val="150000"/>
              </a:lnSpc>
            </a:pPr>
            <a:endParaRPr lang="fr-FR" sz="20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Comic Sans MS" pitchFamily="66" charset="0"/>
              </a:rPr>
              <a:t>	-Nous ne lancerons pas une </a:t>
            </a:r>
            <a:r>
              <a:rPr lang="fr-FR" sz="2000" dirty="0" smtClean="0">
                <a:solidFill>
                  <a:srgbClr val="7030A0"/>
                </a:solidFill>
                <a:latin typeface="Comic Sans MS" pitchFamily="66" charset="0"/>
              </a:rPr>
              <a:t>recherche de mot clé </a:t>
            </a:r>
            <a:r>
              <a:rPr lang="fr-FR" sz="2000" dirty="0" smtClean="0">
                <a:latin typeface="Comic Sans MS" pitchFamily="66" charset="0"/>
              </a:rPr>
              <a:t>qui permettrait un meilleur référencement et de se positionner en fonction de la concurrence.</a:t>
            </a:r>
          </a:p>
          <a:p>
            <a:r>
              <a:rPr lang="fr-FR" dirty="0" smtClean="0">
                <a:latin typeface="Comic Sans MS" pitchFamily="66" charset="0"/>
              </a:rPr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214290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Rappel des règles d’accessibilité</a:t>
            </a:r>
            <a:endParaRPr lang="fr-FR" sz="2800" dirty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7158" y="2852694"/>
            <a:ext cx="87868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Couleur et contraste </a:t>
            </a:r>
            <a:r>
              <a:rPr lang="fr-FR" dirty="0" smtClean="0"/>
              <a:t>: problèmes de contraste sur ce site.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7030A0"/>
                </a:solidFill>
              </a:rPr>
              <a:t>Focus</a:t>
            </a:r>
            <a:r>
              <a:rPr lang="fr-FR" dirty="0" smtClean="0"/>
              <a:t> : pas de focus visible, impossible de consulter le site au clavier (Tab + flèche).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7030A0"/>
                </a:solidFill>
              </a:rPr>
              <a:t>Équivalents textuels </a:t>
            </a:r>
            <a:r>
              <a:rPr lang="fr-FR" dirty="0" smtClean="0"/>
              <a:t>: plusieurs équivalents textuels dans ce site.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7030A0"/>
                </a:solidFill>
              </a:rPr>
              <a:t>Gestion d’états </a:t>
            </a:r>
            <a:r>
              <a:rPr lang="fr-FR" dirty="0" smtClean="0"/>
              <a:t>: les formulaires ne comportent pas de déclaration d’état.</a:t>
            </a:r>
          </a:p>
          <a:p>
            <a:endParaRPr lang="fr-FR" dirty="0"/>
          </a:p>
        </p:txBody>
      </p:sp>
      <p:pic>
        <p:nvPicPr>
          <p:cNvPr id="6" name="Image 5" descr="logo mozzil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62000"/>
            <a:ext cx="2324100" cy="781050"/>
          </a:xfrm>
          <a:prstGeom prst="rect">
            <a:avLst/>
          </a:prstGeom>
        </p:spPr>
      </p:pic>
      <p:pic>
        <p:nvPicPr>
          <p:cNvPr id="7" name="Image 6" descr="check-li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876295"/>
            <a:ext cx="5992785" cy="1266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_si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290"/>
            <a:ext cx="6215105" cy="64772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5720" y="1000108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Le bilan du site …</a:t>
            </a:r>
            <a:endParaRPr lang="fr-FR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43042" y="214290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Comportement sur 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  <p:pic>
        <p:nvPicPr>
          <p:cNvPr id="7" name="Image 6" descr="rapport wave-webaim_contras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2571750" cy="5867400"/>
          </a:xfrm>
          <a:prstGeom prst="rect">
            <a:avLst/>
          </a:prstGeom>
        </p:spPr>
      </p:pic>
      <p:pic>
        <p:nvPicPr>
          <p:cNvPr id="8" name="Image 7" descr="rapport wave-webaim_contrast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2357430"/>
            <a:ext cx="2543175" cy="4267200"/>
          </a:xfrm>
          <a:prstGeom prst="rect">
            <a:avLst/>
          </a:prstGeom>
        </p:spPr>
      </p:pic>
      <p:pic>
        <p:nvPicPr>
          <p:cNvPr id="9" name="Image 8" descr="rapport wave-webaim_CONTRS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81" y="142852"/>
            <a:ext cx="2619375" cy="646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158" y="1643050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72330" y="3357562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7158" y="4500570"/>
            <a:ext cx="221457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28596" y="6000768"/>
            <a:ext cx="13573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rapport wave-webaim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19245"/>
            <a:ext cx="8286776" cy="53244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643042" y="214290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omic Sans MS" pitchFamily="66" charset="0"/>
              </a:rPr>
              <a:t>Rapport </a:t>
            </a:r>
            <a:r>
              <a:rPr lang="fr-FR" sz="3200" i="1" dirty="0" smtClean="0">
                <a:latin typeface="Comic Sans MS" pitchFamily="66" charset="0"/>
              </a:rPr>
              <a:t>wave.webaim.org</a:t>
            </a:r>
            <a:endParaRPr lang="fr-FR" sz="3200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616</Words>
  <Application>Microsoft Office PowerPoint</Application>
  <PresentationFormat>Affichage à l'écran (4:3)</PresentationFormat>
  <Paragraphs>151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Apex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223</cp:revision>
  <dcterms:created xsi:type="dcterms:W3CDTF">2021-05-13T23:05:45Z</dcterms:created>
  <dcterms:modified xsi:type="dcterms:W3CDTF">2021-05-24T20:56:09Z</dcterms:modified>
</cp:coreProperties>
</file>