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70" r:id="rId4"/>
    <p:sldId id="267" r:id="rId5"/>
    <p:sldId id="268" r:id="rId6"/>
    <p:sldId id="269" r:id="rId7"/>
    <p:sldId id="271" r:id="rId8"/>
    <p:sldId id="272" r:id="rId9"/>
    <p:sldId id="266" r:id="rId10"/>
    <p:sldId id="273" r:id="rId11"/>
    <p:sldId id="274" r:id="rId12"/>
    <p:sldId id="276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56" r:id="rId27"/>
    <p:sldId id="258" r:id="rId28"/>
    <p:sldId id="263" r:id="rId29"/>
    <p:sldId id="264" r:id="rId30"/>
    <p:sldId id="265" r:id="rId31"/>
    <p:sldId id="262" r:id="rId32"/>
    <p:sldId id="289" r:id="rId33"/>
    <p:sldId id="288" r:id="rId34"/>
    <p:sldId id="292" r:id="rId35"/>
    <p:sldId id="290" r:id="rId36"/>
    <p:sldId id="257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8AA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2"/>
            </a:gs>
            <a:gs pos="19000">
              <a:schemeClr val="bg2"/>
            </a:gs>
            <a:gs pos="19000">
              <a:srgbClr val="E6D78A"/>
            </a:gs>
            <a:gs pos="51000">
              <a:srgbClr val="C7AC4C">
                <a:alpha val="23000"/>
              </a:srgbClr>
            </a:gs>
            <a:gs pos="74000">
              <a:srgbClr val="E6D78A"/>
            </a:gs>
            <a:gs pos="100000">
              <a:srgbClr val="C7AC4C"/>
            </a:gs>
            <a:gs pos="100000">
              <a:srgbClr val="E6DCAC">
                <a:alpha val="76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67B7D2-8A9B-4C41-8B97-97CBB0F363C6}" type="datetimeFigureOut">
              <a:rPr lang="fr-FR" smtClean="0"/>
              <a:pPr/>
              <a:t>14/05/2021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f\Desktop\developeur_web\P4\video\responsive.mp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357222" y="185736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Définir nos objectifs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00166" y="2990206"/>
            <a:ext cx="72866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- Être plus </a:t>
            </a:r>
            <a:r>
              <a:rPr lang="fr-FR" sz="2800" b="1" dirty="0" smtClean="0">
                <a:solidFill>
                  <a:srgbClr val="C00000"/>
                </a:solidFill>
                <a:latin typeface="Comic Sans MS" pitchFamily="66" charset="0"/>
              </a:rPr>
              <a:t>visible</a:t>
            </a: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 sur </a:t>
            </a: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Internet</a:t>
            </a:r>
            <a:endParaRPr lang="fr-FR" sz="28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endParaRPr lang="fr-FR" sz="28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 Acquérir de nouveaux </a:t>
            </a:r>
            <a:r>
              <a:rPr lang="fr-FR" sz="2800" b="1" dirty="0" smtClean="0">
                <a:solidFill>
                  <a:srgbClr val="C00000"/>
                </a:solidFill>
                <a:latin typeface="Comic Sans MS" pitchFamily="66" charset="0"/>
              </a:rPr>
              <a:t>clients</a:t>
            </a:r>
          </a:p>
          <a:p>
            <a:endParaRPr lang="fr-FR" sz="28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- Améliorer notre </a:t>
            </a: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image de </a:t>
            </a:r>
            <a:r>
              <a:rPr lang="fr-FR" sz="2800" b="1" dirty="0" smtClean="0">
                <a:solidFill>
                  <a:srgbClr val="C00000"/>
                </a:solidFill>
                <a:latin typeface="Comic Sans MS" pitchFamily="66" charset="0"/>
              </a:rPr>
              <a:t>marque</a:t>
            </a:r>
          </a:p>
        </p:txBody>
      </p:sp>
      <p:pic>
        <p:nvPicPr>
          <p:cNvPr id="9" name="Image 8" descr="télécharg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576255"/>
            <a:ext cx="2562225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42844" y="1214422"/>
            <a:ext cx="9001188" cy="5218176"/>
            <a:chOff x="0" y="785794"/>
            <a:chExt cx="9215470" cy="5218176"/>
          </a:xfrm>
        </p:grpSpPr>
        <p:pic>
          <p:nvPicPr>
            <p:cNvPr id="13" name="Image 12" descr="image_site_page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85794"/>
              <a:ext cx="9144000" cy="521817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571604" y="928670"/>
              <a:ext cx="92869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86776" y="1000108"/>
              <a:ext cx="92869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844" y="4429132"/>
              <a:ext cx="857256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2844" y="3429000"/>
              <a:ext cx="3214710" cy="928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1736" y="1500174"/>
              <a:ext cx="3643338" cy="12858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857232"/>
              <a:ext cx="150019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7554" y="5643578"/>
              <a:ext cx="200026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15338" y="5214950"/>
              <a:ext cx="78581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1857356" y="214290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Étage de la Page 2 – « Contact »</a:t>
            </a:r>
            <a:endParaRPr lang="fr-FR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Page 2 – « Contact »</a:t>
            </a:r>
            <a:endParaRPr lang="fr-FR" sz="2800" dirty="0">
              <a:latin typeface="Comic Sans MS" pitchFamily="66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1571604" y="1571612"/>
            <a:ext cx="7419975" cy="5153025"/>
            <a:chOff x="857224" y="1562123"/>
            <a:chExt cx="7419975" cy="5153025"/>
          </a:xfrm>
        </p:grpSpPr>
        <p:pic>
          <p:nvPicPr>
            <p:cNvPr id="5" name="Image 4" descr="code_head_page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24" y="1562123"/>
              <a:ext cx="7419975" cy="5153025"/>
            </a:xfrm>
            <a:prstGeom prst="rect">
              <a:avLst/>
            </a:prstGeom>
          </p:spPr>
        </p:pic>
        <p:cxnSp>
          <p:nvCxnSpPr>
            <p:cNvPr id="8" name="Connecteur droit 7"/>
            <p:cNvCxnSpPr/>
            <p:nvPr/>
          </p:nvCxnSpPr>
          <p:spPr>
            <a:xfrm>
              <a:off x="1285852" y="2500306"/>
              <a:ext cx="2500330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5357818" y="3998916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438252" y="2713032"/>
              <a:ext cx="2500330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715008" y="378460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572132" y="342741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3357554" y="449898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928926" y="4713296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2857488" y="485617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714480" y="199865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in-boostrap_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143116"/>
            <a:ext cx="7219950" cy="219075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3929058" y="3643314"/>
            <a:ext cx="1857388" cy="1714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85918" y="54292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Lien vers la feuille de style BOOSTRAP 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3143208" y="71438"/>
            <a:ext cx="5929386" cy="6643710"/>
            <a:chOff x="2928894" y="0"/>
            <a:chExt cx="6215106" cy="7113760"/>
          </a:xfrm>
        </p:grpSpPr>
        <p:pic>
          <p:nvPicPr>
            <p:cNvPr id="5" name="Image 4" descr="min-boostrap_code_sit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8894" y="0"/>
              <a:ext cx="6215106" cy="3886261"/>
            </a:xfrm>
            <a:prstGeom prst="rect">
              <a:avLst/>
            </a:prstGeom>
          </p:spPr>
        </p:pic>
        <p:pic>
          <p:nvPicPr>
            <p:cNvPr id="6" name="Image 5" descr="min-boostrap_code_site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926" y="2928934"/>
              <a:ext cx="6215074" cy="4184826"/>
            </a:xfrm>
            <a:prstGeom prst="rect">
              <a:avLst/>
            </a:prstGeom>
          </p:spPr>
        </p:pic>
      </p:grpSp>
      <p:cxnSp>
        <p:nvCxnSpPr>
          <p:cNvPr id="9" name="Connecteur droit avec flèche 8"/>
          <p:cNvCxnSpPr/>
          <p:nvPr/>
        </p:nvCxnSpPr>
        <p:spPr>
          <a:xfrm flipV="1">
            <a:off x="2143108" y="357166"/>
            <a:ext cx="5643602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143108" y="1643050"/>
            <a:ext cx="264320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143108" y="2500306"/>
            <a:ext cx="1071570" cy="5016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143108" y="4143380"/>
            <a:ext cx="1428760" cy="1144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2143108" y="285728"/>
            <a:ext cx="1143008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428860" y="6000768"/>
            <a:ext cx="2643206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in-awes-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642918"/>
            <a:ext cx="5874460" cy="1000132"/>
          </a:xfrm>
          <a:prstGeom prst="rect">
            <a:avLst/>
          </a:prstGeom>
        </p:spPr>
      </p:pic>
      <p:pic>
        <p:nvPicPr>
          <p:cNvPr id="5" name="Image 4" descr="min-awes-s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3429000"/>
            <a:ext cx="6555376" cy="157163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5072066" y="1357298"/>
            <a:ext cx="1785950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714612" y="250030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Lien vers les icones 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3000364" y="3000372"/>
            <a:ext cx="1428760" cy="12144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min-boutonHP_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785794"/>
            <a:ext cx="4305300" cy="1247775"/>
          </a:xfrm>
          <a:prstGeom prst="rect">
            <a:avLst/>
          </a:prstGeom>
        </p:spPr>
      </p:pic>
      <p:pic>
        <p:nvPicPr>
          <p:cNvPr id="6" name="Image 5" descr="min-boutonHP_s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857496"/>
            <a:ext cx="8572560" cy="1203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01024" y="3071810"/>
            <a:ext cx="85725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rot="16200000" flipH="1">
            <a:off x="7464445" y="2179629"/>
            <a:ext cx="858844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10800000">
            <a:off x="3000364" y="1285860"/>
            <a:ext cx="2857520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000760" y="1142984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Bouton de renvois en haut de page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Code </a:t>
            </a:r>
            <a:r>
              <a:rPr lang="fr-FR" sz="2800" b="1" dirty="0" err="1" smtClean="0">
                <a:latin typeface="Comic Sans MS" pitchFamily="66" charset="0"/>
              </a:rPr>
              <a:t>head</a:t>
            </a:r>
            <a:r>
              <a:rPr lang="fr-FR" sz="2800" b="1" dirty="0" smtClean="0">
                <a:latin typeface="Comic Sans MS" pitchFamily="66" charset="0"/>
              </a:rPr>
              <a:t> page d’</a:t>
            </a:r>
            <a:r>
              <a:rPr lang="fr-FR" sz="2800" b="1" dirty="0" err="1" smtClean="0">
                <a:latin typeface="Comic Sans MS" pitchFamily="66" charset="0"/>
              </a:rPr>
              <a:t>acceuil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6" name="Image 5" descr="code_head_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3" y="1643050"/>
            <a:ext cx="8718323" cy="500066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1071538" y="1928802"/>
            <a:ext cx="857256" cy="15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357554" y="2928934"/>
            <a:ext cx="4786346" cy="15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571604" y="3214686"/>
            <a:ext cx="1857388" cy="15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0" y="8538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&lt;</a:t>
            </a:r>
            <a:r>
              <a:rPr lang="fr-FR" dirty="0" smtClean="0">
                <a:solidFill>
                  <a:srgbClr val="C00000"/>
                </a:solidFill>
              </a:rPr>
              <a:t>Lang</a:t>
            </a:r>
            <a:r>
              <a:rPr lang="fr-FR" dirty="0" smtClean="0">
                <a:solidFill>
                  <a:srgbClr val="FF0000"/>
                </a:solidFill>
              </a:rPr>
              <a:t>&gt; non renseigné -  &lt;</a:t>
            </a:r>
            <a:r>
              <a:rPr lang="fr-FR" dirty="0" smtClean="0">
                <a:solidFill>
                  <a:srgbClr val="C00000"/>
                </a:solidFill>
              </a:rPr>
              <a:t>description</a:t>
            </a:r>
            <a:r>
              <a:rPr lang="fr-FR" dirty="0" smtClean="0">
                <a:solidFill>
                  <a:srgbClr val="FF0000"/>
                </a:solidFill>
              </a:rPr>
              <a:t>&gt; non renseigné – 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&lt;</a:t>
            </a:r>
            <a:r>
              <a:rPr lang="fr-FR" dirty="0" smtClean="0">
                <a:solidFill>
                  <a:srgbClr val="C00000"/>
                </a:solidFill>
              </a:rPr>
              <a:t>keyword</a:t>
            </a:r>
            <a:r>
              <a:rPr lang="fr-FR" dirty="0" smtClean="0">
                <a:solidFill>
                  <a:srgbClr val="FF0000"/>
                </a:solidFill>
              </a:rPr>
              <a:t>&gt; pauvre et non pertinents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ode_alt_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4929198"/>
            <a:ext cx="7691978" cy="328613"/>
          </a:xfrm>
          <a:prstGeom prst="rect">
            <a:avLst/>
          </a:prstGeom>
        </p:spPr>
      </p:pic>
      <p:pic>
        <p:nvPicPr>
          <p:cNvPr id="6" name="Image 5" descr="code_alt_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6215082"/>
            <a:ext cx="8381208" cy="357190"/>
          </a:xfrm>
          <a:prstGeom prst="rect">
            <a:avLst/>
          </a:prstGeom>
        </p:spPr>
      </p:pic>
      <p:pic>
        <p:nvPicPr>
          <p:cNvPr id="7" name="Image 6" descr="code_alt_image_client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357562"/>
            <a:ext cx="7858180" cy="490538"/>
          </a:xfrm>
          <a:prstGeom prst="rect">
            <a:avLst/>
          </a:prstGeom>
        </p:spPr>
      </p:pic>
      <p:pic>
        <p:nvPicPr>
          <p:cNvPr id="8" name="Image 7" descr="code_alt_image_client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4071942"/>
            <a:ext cx="7239005" cy="500066"/>
          </a:xfrm>
          <a:prstGeom prst="rect">
            <a:avLst/>
          </a:prstGeom>
        </p:spPr>
      </p:pic>
      <p:pic>
        <p:nvPicPr>
          <p:cNvPr id="9" name="Image 8" descr="code_alt_image_client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2500306"/>
            <a:ext cx="8481639" cy="428628"/>
          </a:xfrm>
          <a:prstGeom prst="rect">
            <a:avLst/>
          </a:prstGeom>
        </p:spPr>
      </p:pic>
      <p:pic>
        <p:nvPicPr>
          <p:cNvPr id="10" name="Image 9" descr="code_alt_image_log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72" y="1714488"/>
            <a:ext cx="8286808" cy="404813"/>
          </a:xfrm>
          <a:prstGeom prst="rect">
            <a:avLst/>
          </a:prstGeom>
        </p:spPr>
      </p:pic>
      <p:pic>
        <p:nvPicPr>
          <p:cNvPr id="11" name="Image 10" descr="code_alt_image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29" y="5643578"/>
            <a:ext cx="8562975" cy="35719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ALT des images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5786" y="107154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Renseignement ALT inexact ou/et inexistant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ossier_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214554"/>
            <a:ext cx="6336818" cy="379572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images</a:t>
            </a:r>
            <a:endParaRPr lang="fr-FR" sz="2800" dirty="0">
              <a:latin typeface="Comic Sans MS" pitchFamily="66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rot="10800000" flipV="1">
            <a:off x="6500826" y="3643314"/>
            <a:ext cx="714380" cy="28575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10800000">
            <a:off x="6643702" y="2928934"/>
            <a:ext cx="500066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10800000">
            <a:off x="6643702" y="3214686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0800000">
            <a:off x="6572264" y="2500306"/>
            <a:ext cx="71438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0800000" flipV="1">
            <a:off x="6643702" y="3857628"/>
            <a:ext cx="714380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143768" y="328612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Trop lourdes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footer_et_li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285992"/>
            <a:ext cx="8143875" cy="36004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85918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Liens 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7158" y="1071546"/>
            <a:ext cx="86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Trop de liens et sans réel rapport avec l’activité.</a:t>
            </a:r>
          </a:p>
          <a:p>
            <a:endParaRPr lang="fr-FR" dirty="0" smtClean="0"/>
          </a:p>
          <a:p>
            <a:r>
              <a:rPr lang="fr-FR" dirty="0" smtClean="0"/>
              <a:t>Tout ces liens dans le </a:t>
            </a:r>
            <a:r>
              <a:rPr lang="fr-FR" dirty="0" err="1" smtClean="0"/>
              <a:t>footer</a:t>
            </a:r>
            <a:r>
              <a:rPr lang="fr-FR" dirty="0" smtClean="0"/>
              <a:t> risque de passer pour du Black-</a:t>
            </a:r>
            <a:r>
              <a:rPr lang="fr-FR" dirty="0" err="1" smtClean="0"/>
              <a:t>hat</a:t>
            </a:r>
            <a:r>
              <a:rPr lang="fr-FR" dirty="0" smtClean="0"/>
              <a:t> au yeux de Google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Rappel de quelques règles SEO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948714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MOTS-CLÉS : </a:t>
            </a:r>
            <a:r>
              <a:rPr lang="fr-FR" dirty="0" smtClean="0">
                <a:latin typeface="Berlin Sans FB" pitchFamily="34" charset="0"/>
              </a:rPr>
              <a:t>identifier les mots clés pertinent (</a:t>
            </a:r>
            <a:r>
              <a:rPr lang="fr-FR" dirty="0" err="1" smtClean="0">
                <a:latin typeface="Berlin Sans FB" pitchFamily="34" charset="0"/>
              </a:rPr>
              <a:t>metiers</a:t>
            </a:r>
            <a:r>
              <a:rPr lang="fr-FR" dirty="0" smtClean="0">
                <a:latin typeface="Berlin Sans FB" pitchFamily="34" charset="0"/>
              </a:rPr>
              <a:t>, lieux…)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URLS : </a:t>
            </a:r>
            <a:r>
              <a:rPr lang="fr-FR" dirty="0" smtClean="0">
                <a:latin typeface="Berlin Sans FB" pitchFamily="34" charset="0"/>
              </a:rPr>
              <a:t>clair, simple, lisible et utilisant des mots </a:t>
            </a:r>
            <a:r>
              <a:rPr lang="fr-FR" dirty="0" smtClean="0">
                <a:latin typeface="Berlin Sans FB" pitchFamily="34" charset="0"/>
              </a:rPr>
              <a:t>clés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TITRES : </a:t>
            </a:r>
            <a:r>
              <a:rPr lang="fr-FR" dirty="0" smtClean="0">
                <a:latin typeface="Berlin Sans FB" pitchFamily="34" charset="0"/>
              </a:rPr>
              <a:t>identifiants et utilisation de mots </a:t>
            </a:r>
            <a:r>
              <a:rPr lang="fr-FR" dirty="0" smtClean="0">
                <a:latin typeface="Berlin Sans FB" pitchFamily="34" charset="0"/>
              </a:rPr>
              <a:t>clé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META-DESCRIPTIONS : </a:t>
            </a:r>
            <a:r>
              <a:rPr lang="fr-FR" dirty="0" smtClean="0">
                <a:latin typeface="Berlin Sans FB" pitchFamily="34" charset="0"/>
              </a:rPr>
              <a:t>une description pertinente utilisant </a:t>
            </a:r>
            <a:r>
              <a:rPr lang="fr-FR" dirty="0" smtClean="0">
                <a:latin typeface="Berlin Sans FB" pitchFamily="34" charset="0"/>
              </a:rPr>
              <a:t>les </a:t>
            </a:r>
            <a:r>
              <a:rPr lang="fr-FR" dirty="0" smtClean="0">
                <a:latin typeface="Berlin Sans FB" pitchFamily="34" charset="0"/>
              </a:rPr>
              <a:t>mot clés.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BALISES ALT DES IMAGES : </a:t>
            </a:r>
            <a:r>
              <a:rPr lang="fr-FR" dirty="0" smtClean="0">
                <a:latin typeface="Berlin Sans FB" pitchFamily="34" charset="0"/>
              </a:rPr>
              <a:t>renseignement pertinent des images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 CONTENU : </a:t>
            </a:r>
            <a:r>
              <a:rPr lang="fr-FR" dirty="0" smtClean="0">
                <a:latin typeface="Berlin Sans FB" pitchFamily="34" charset="0"/>
              </a:rPr>
              <a:t>de qualité et riche, utilisant des mots clés </a:t>
            </a:r>
            <a:r>
              <a:rPr lang="fr-FR" dirty="0" smtClean="0">
                <a:latin typeface="Berlin Sans FB" pitchFamily="34" charset="0"/>
              </a:rPr>
              <a:t>et/ou </a:t>
            </a:r>
            <a:r>
              <a:rPr lang="fr-FR" dirty="0" smtClean="0">
                <a:latin typeface="Berlin Sans FB" pitchFamily="34" charset="0"/>
              </a:rPr>
              <a:t>du </a:t>
            </a:r>
            <a:r>
              <a:rPr lang="fr-FR" dirty="0" smtClean="0">
                <a:latin typeface="Berlin Sans FB" pitchFamily="34" charset="0"/>
              </a:rPr>
              <a:t>métier</a:t>
            </a:r>
            <a:endParaRPr lang="fr-FR" dirty="0" smtClean="0">
              <a:latin typeface="Berlin Sans FB" pitchFamily="34" charset="0"/>
            </a:endParaRP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 TEMPS DE CHARGEMENT DES PAGES : </a:t>
            </a:r>
            <a:r>
              <a:rPr lang="fr-FR" dirty="0" smtClean="0">
                <a:latin typeface="Berlin Sans FB" pitchFamily="34" charset="0"/>
              </a:rPr>
              <a:t>optimisation des images et du code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BACKLINK : </a:t>
            </a:r>
            <a:r>
              <a:rPr lang="fr-FR" dirty="0" smtClean="0">
                <a:latin typeface="Berlin Sans FB" pitchFamily="34" charset="0"/>
              </a:rPr>
              <a:t>liens de qualités pointant vers le </a:t>
            </a:r>
            <a:r>
              <a:rPr lang="fr-FR" dirty="0" smtClean="0">
                <a:latin typeface="Berlin Sans FB" pitchFamily="34" charset="0"/>
              </a:rPr>
              <a:t>site</a:t>
            </a:r>
            <a:endParaRPr lang="fr-FR" dirty="0" smtClean="0">
              <a:latin typeface="Berlin Sans FB" pitchFamily="34" charset="0"/>
            </a:endParaRP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 </a:t>
            </a: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MOBILE </a:t>
            </a: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FRIENDLY : </a:t>
            </a:r>
            <a:r>
              <a:rPr lang="fr-FR" dirty="0" smtClean="0">
                <a:latin typeface="Berlin Sans FB" pitchFamily="34" charset="0"/>
              </a:rPr>
              <a:t>la responsivité est très importante</a:t>
            </a:r>
            <a:endParaRPr lang="fr-FR" dirty="0" smtClean="0">
              <a:latin typeface="Berlin Sans FB" pitchFamily="34" charset="0"/>
            </a:endParaRP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ACCESSIBIIITÉ : </a:t>
            </a:r>
            <a:r>
              <a:rPr lang="fr-FR" dirty="0" smtClean="0">
                <a:latin typeface="Berlin Sans FB" pitchFamily="34" charset="0"/>
              </a:rPr>
              <a:t>site accessible aux règles WCAG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textes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erlin Sans FB" pitchFamily="34" charset="0"/>
              </a:rPr>
              <a:t>Les textes en images:</a:t>
            </a:r>
            <a:endParaRPr lang="fr-FR" dirty="0">
              <a:latin typeface="Berlin Sans FB" pitchFamily="34" charset="0"/>
            </a:endParaRPr>
          </a:p>
        </p:txBody>
      </p:sp>
      <p:pic>
        <p:nvPicPr>
          <p:cNvPr id="6" name="Image 5" descr="texte_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2000240"/>
            <a:ext cx="4772025" cy="962025"/>
          </a:xfrm>
          <a:prstGeom prst="rect">
            <a:avLst/>
          </a:prstGeom>
        </p:spPr>
      </p:pic>
      <p:pic>
        <p:nvPicPr>
          <p:cNvPr id="7" name="Image 6" descr="texte_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4643446"/>
            <a:ext cx="5867400" cy="1790700"/>
          </a:xfrm>
          <a:prstGeom prst="rect">
            <a:avLst/>
          </a:prstGeom>
        </p:spPr>
      </p:pic>
      <p:pic>
        <p:nvPicPr>
          <p:cNvPr id="8" name="Image 7" descr="texte_image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286124"/>
            <a:ext cx="6534150" cy="8858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14744" y="3429000"/>
            <a:ext cx="235745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929322" y="3786190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215074" y="485776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643174" y="5143512"/>
            <a:ext cx="142876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14282" y="235743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Vocabulaire faible et pauvre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textes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5" name="Image 4" descr="tex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654203" cy="37862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14480" y="4643446"/>
            <a:ext cx="121444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488" y="5143512"/>
            <a:ext cx="571504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357686" y="600076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Vocabulaire faible et pauvre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ext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857496"/>
            <a:ext cx="8505825" cy="1781175"/>
          </a:xfrm>
          <a:prstGeom prst="rect">
            <a:avLst/>
          </a:prstGeom>
        </p:spPr>
      </p:pic>
      <p:pic>
        <p:nvPicPr>
          <p:cNvPr id="5" name="Image 4" descr="text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786322"/>
            <a:ext cx="8601075" cy="1743075"/>
          </a:xfrm>
          <a:prstGeom prst="rect">
            <a:avLst/>
          </a:prstGeom>
        </p:spPr>
      </p:pic>
      <p:pic>
        <p:nvPicPr>
          <p:cNvPr id="6" name="Image 5" descr="texte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28"/>
            <a:ext cx="9144000" cy="25072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34" y="1357298"/>
            <a:ext cx="242889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42910" y="3000372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86314" y="2928934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1472" y="4857760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86314" y="4929198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1357290" y="2000240"/>
            <a:ext cx="57150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857356" y="2357430"/>
            <a:ext cx="57150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857752" y="2000240"/>
            <a:ext cx="107157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643438" y="2571744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858016" y="2000240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429388" y="2357430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ponsiv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14612" y="1071546"/>
            <a:ext cx="3381388" cy="557216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responsive</a:t>
            </a:r>
            <a:endParaRPr lang="fr-FR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latin typeface="Comic Sans MS" pitchFamily="66" charset="0"/>
              </a:rPr>
              <a:t>Accéssibilité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14346" y="1071546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Impossi</a:t>
            </a:r>
            <a:r>
              <a:rPr lang="fr-FR" sz="2000" dirty="0" smtClean="0"/>
              <a:t>b</a:t>
            </a:r>
            <a:r>
              <a:rPr lang="fr-FR" dirty="0" smtClean="0"/>
              <a:t>le de consulter le site au clavier : pas de focus visible </a:t>
            </a:r>
            <a:endParaRPr lang="fr-FR" dirty="0"/>
          </a:p>
        </p:txBody>
      </p:sp>
      <p:pic>
        <p:nvPicPr>
          <p:cNvPr id="6" name="Image 5" descr="TAB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571612"/>
            <a:ext cx="3114675" cy="14668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00496" y="2571744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Lecture difficile : contraste et lisibilité faible</a:t>
            </a:r>
            <a:endParaRPr lang="fr-FR" dirty="0"/>
          </a:p>
        </p:txBody>
      </p:sp>
      <p:pic>
        <p:nvPicPr>
          <p:cNvPr id="9" name="Image 8" descr="contraste_rappo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3214686"/>
            <a:ext cx="2571768" cy="3459209"/>
          </a:xfrm>
          <a:prstGeom prst="rect">
            <a:avLst/>
          </a:prstGeom>
        </p:spPr>
      </p:pic>
      <p:pic>
        <p:nvPicPr>
          <p:cNvPr id="10" name="Image 9" descr="contraste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86124"/>
            <a:ext cx="407196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Tentative de </a:t>
            </a:r>
            <a:r>
              <a:rPr lang="fr-FR" sz="2800" b="1" dirty="0" smtClean="0">
                <a:latin typeface="Comic Sans MS" pitchFamily="66" charset="0"/>
              </a:rPr>
              <a:t>Black-</a:t>
            </a:r>
            <a:r>
              <a:rPr lang="fr-FR" sz="2800" b="1" dirty="0" err="1" smtClean="0">
                <a:latin typeface="Comic Sans MS" pitchFamily="66" charset="0"/>
              </a:rPr>
              <a:t>Hat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5" name="Image 4" descr="black-a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9" y="2786058"/>
            <a:ext cx="8888761" cy="6612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00034" y="228599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le </a:t>
            </a:r>
            <a:r>
              <a:rPr lang="fr-FR" dirty="0" err="1" smtClean="0"/>
              <a:t>footer</a:t>
            </a:r>
            <a:r>
              <a:rPr lang="fr-FR" dirty="0" smtClean="0"/>
              <a:t> : mots-clés caché par une couleur de texte </a:t>
            </a:r>
            <a:r>
              <a:rPr lang="fr-FR" dirty="0" smtClean="0"/>
              <a:t>é</a:t>
            </a:r>
            <a:r>
              <a:rPr lang="fr-FR" dirty="0" smtClean="0"/>
              <a:t>quivalente au fond </a:t>
            </a:r>
            <a:endParaRPr lang="fr-FR" dirty="0"/>
          </a:p>
        </p:txBody>
      </p:sp>
      <p:pic>
        <p:nvPicPr>
          <p:cNvPr id="7" name="Image 6" descr="black-alt-visib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929198"/>
            <a:ext cx="8220075" cy="1019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71736" y="4286256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 un changement de couleur : 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2910" y="1000108"/>
            <a:ext cx="792961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 – balise META &lt;</a:t>
            </a:r>
            <a:r>
              <a:rPr lang="fr-FR" sz="1600" dirty="0" err="1" smtClean="0"/>
              <a:t>title</a:t>
            </a:r>
            <a:r>
              <a:rPr lang="fr-FR" sz="1600" dirty="0" smtClean="0"/>
              <a:t>&gt; vide</a:t>
            </a:r>
          </a:p>
          <a:p>
            <a:r>
              <a:rPr lang="fr-FR" sz="1600" dirty="0" smtClean="0"/>
              <a:t>2 -  balise </a:t>
            </a:r>
            <a:r>
              <a:rPr lang="fr-FR" sz="1600" dirty="0" smtClean="0"/>
              <a:t>description vide ou mal </a:t>
            </a:r>
            <a:r>
              <a:rPr lang="fr-FR" sz="1600" dirty="0" smtClean="0"/>
              <a:t>renseigné</a:t>
            </a:r>
          </a:p>
          <a:p>
            <a:r>
              <a:rPr lang="fr-FR" sz="1600" dirty="0" smtClean="0"/>
              <a:t>3 - logo </a:t>
            </a:r>
            <a:r>
              <a:rPr lang="fr-FR" sz="1600" dirty="0" smtClean="0"/>
              <a:t>étiquette ALT = paris</a:t>
            </a:r>
          </a:p>
          <a:p>
            <a:r>
              <a:rPr lang="fr-FR" sz="1600" dirty="0" smtClean="0"/>
              <a:t>4</a:t>
            </a:r>
            <a:r>
              <a:rPr lang="fr-FR" sz="1600" dirty="0" smtClean="0"/>
              <a:t> </a:t>
            </a:r>
            <a:r>
              <a:rPr lang="fr-FR" sz="1600" dirty="0" smtClean="0"/>
              <a:t>– image étiquette ALT = non descriptive (erreur mot </a:t>
            </a:r>
            <a:r>
              <a:rPr lang="fr-FR" sz="1600" dirty="0" err="1" smtClean="0"/>
              <a:t>cle</a:t>
            </a:r>
            <a:r>
              <a:rPr lang="fr-FR" sz="1600" dirty="0" smtClean="0"/>
              <a:t>)</a:t>
            </a:r>
            <a:endParaRPr lang="fr-FR" sz="1600" dirty="0" smtClean="0"/>
          </a:p>
          <a:p>
            <a:r>
              <a:rPr lang="fr-FR" sz="1600" dirty="0" smtClean="0"/>
              <a:t>4</a:t>
            </a:r>
            <a:r>
              <a:rPr lang="fr-FR" sz="1600" dirty="0" smtClean="0"/>
              <a:t> </a:t>
            </a:r>
            <a:r>
              <a:rPr lang="fr-FR" sz="1600" dirty="0" smtClean="0"/>
              <a:t>– texte trop </a:t>
            </a:r>
            <a:r>
              <a:rPr lang="fr-FR" sz="1600" dirty="0" smtClean="0"/>
              <a:t>court</a:t>
            </a:r>
            <a:endParaRPr lang="fr-FR" sz="1600" dirty="0" smtClean="0"/>
          </a:p>
          <a:p>
            <a:r>
              <a:rPr lang="fr-FR" sz="1600" dirty="0" smtClean="0"/>
              <a:t>5</a:t>
            </a:r>
            <a:r>
              <a:rPr lang="fr-FR" sz="1600" dirty="0" smtClean="0"/>
              <a:t> </a:t>
            </a:r>
            <a:r>
              <a:rPr lang="fr-FR" sz="1600" dirty="0" smtClean="0"/>
              <a:t>– </a:t>
            </a:r>
            <a:r>
              <a:rPr lang="fr-FR" sz="1600" dirty="0" smtClean="0"/>
              <a:t>pas de contenu </a:t>
            </a:r>
            <a:r>
              <a:rPr lang="fr-FR" sz="1600" dirty="0" smtClean="0"/>
              <a:t> : mots </a:t>
            </a:r>
            <a:r>
              <a:rPr lang="fr-FR" sz="1600" dirty="0" smtClean="0"/>
              <a:t>et vocabulaires </a:t>
            </a:r>
            <a:r>
              <a:rPr lang="fr-FR" sz="1600" dirty="0" smtClean="0"/>
              <a:t>pauvre et ne </a:t>
            </a:r>
            <a:r>
              <a:rPr lang="fr-FR" sz="1600" dirty="0" smtClean="0"/>
              <a:t>reprenant pas les mots </a:t>
            </a:r>
            <a:r>
              <a:rPr lang="fr-FR" sz="1600" dirty="0" err="1" smtClean="0"/>
              <a:t>cles</a:t>
            </a:r>
            <a:endParaRPr lang="fr-FR" sz="1600" dirty="0" smtClean="0"/>
          </a:p>
          <a:p>
            <a:r>
              <a:rPr lang="fr-FR" sz="1600" dirty="0" smtClean="0"/>
              <a:t>6</a:t>
            </a:r>
            <a:r>
              <a:rPr lang="fr-FR" sz="1600" dirty="0" smtClean="0"/>
              <a:t> </a:t>
            </a:r>
            <a:r>
              <a:rPr lang="fr-FR" sz="1600" dirty="0" smtClean="0"/>
              <a:t>– image trop lourde </a:t>
            </a:r>
            <a:r>
              <a:rPr lang="fr-FR" sz="1600" dirty="0" smtClean="0"/>
              <a:t>5Mo</a:t>
            </a:r>
            <a:endParaRPr lang="fr-FR" sz="1600" dirty="0" smtClean="0"/>
          </a:p>
          <a:p>
            <a:r>
              <a:rPr lang="fr-FR" sz="1600" dirty="0" smtClean="0"/>
              <a:t>7</a:t>
            </a:r>
            <a:r>
              <a:rPr lang="fr-FR" sz="1600" dirty="0" smtClean="0"/>
              <a:t> </a:t>
            </a:r>
            <a:r>
              <a:rPr lang="fr-FR" sz="1600" dirty="0" smtClean="0"/>
              <a:t>– </a:t>
            </a:r>
            <a:r>
              <a:rPr lang="fr-FR" sz="1600" dirty="0" smtClean="0"/>
              <a:t>responsive </a:t>
            </a:r>
            <a:r>
              <a:rPr lang="fr-FR" sz="1600" dirty="0" smtClean="0"/>
              <a:t>down</a:t>
            </a:r>
          </a:p>
          <a:p>
            <a:r>
              <a:rPr lang="fr-FR" sz="1600" dirty="0" smtClean="0"/>
              <a:t>8</a:t>
            </a:r>
            <a:r>
              <a:rPr lang="fr-FR" sz="1600" dirty="0" smtClean="0"/>
              <a:t> </a:t>
            </a:r>
            <a:r>
              <a:rPr lang="fr-FR" sz="1600" dirty="0" smtClean="0"/>
              <a:t>– </a:t>
            </a:r>
            <a:r>
              <a:rPr lang="fr-FR" sz="1600" dirty="0" smtClean="0"/>
              <a:t>Access WACG</a:t>
            </a:r>
            <a:endParaRPr lang="fr-FR" sz="1600" dirty="0" smtClean="0"/>
          </a:p>
          <a:p>
            <a:r>
              <a:rPr lang="fr-FR" sz="1600" dirty="0" smtClean="0"/>
              <a:t>9</a:t>
            </a:r>
            <a:r>
              <a:rPr lang="fr-FR" sz="1600" dirty="0" smtClean="0"/>
              <a:t> </a:t>
            </a:r>
            <a:r>
              <a:rPr lang="fr-FR" sz="1600" dirty="0" smtClean="0"/>
              <a:t>– indexation page 2 !!</a:t>
            </a:r>
          </a:p>
          <a:p>
            <a:r>
              <a:rPr lang="fr-FR" sz="1600" dirty="0" smtClean="0"/>
              <a:t>10 </a:t>
            </a:r>
            <a:r>
              <a:rPr lang="fr-FR" sz="1600" dirty="0" smtClean="0"/>
              <a:t>– pas de mot clés dans URL et dans le site</a:t>
            </a:r>
          </a:p>
          <a:p>
            <a:r>
              <a:rPr lang="fr-FR" sz="1600" dirty="0" smtClean="0"/>
              <a:t>11– </a:t>
            </a:r>
            <a:r>
              <a:rPr lang="fr-FR" sz="1600" dirty="0" smtClean="0"/>
              <a:t>image texte – les seules a reprendre les mots clés basiques !!</a:t>
            </a:r>
          </a:p>
          <a:p>
            <a:r>
              <a:rPr lang="fr-FR" sz="1600" dirty="0" smtClean="0"/>
              <a:t>12 </a:t>
            </a:r>
            <a:r>
              <a:rPr lang="fr-FR" sz="1600" dirty="0" smtClean="0"/>
              <a:t>– balise ALT des images non renseigné ou pas bien</a:t>
            </a:r>
          </a:p>
          <a:p>
            <a:r>
              <a:rPr lang="fr-FR" sz="1600" dirty="0" smtClean="0"/>
              <a:t>13 </a:t>
            </a:r>
            <a:r>
              <a:rPr lang="fr-FR" sz="1600" dirty="0" smtClean="0"/>
              <a:t>– </a:t>
            </a:r>
            <a:r>
              <a:rPr lang="fr-FR" sz="1600" dirty="0" smtClean="0"/>
              <a:t>renseignement </a:t>
            </a:r>
            <a:r>
              <a:rPr lang="fr-FR" sz="1600" dirty="0" smtClean="0"/>
              <a:t>local </a:t>
            </a:r>
            <a:r>
              <a:rPr lang="fr-FR" sz="1600" dirty="0" smtClean="0"/>
              <a:t>adresse reconnue dans </a:t>
            </a:r>
            <a:r>
              <a:rPr lang="fr-FR" sz="1600" dirty="0" smtClean="0"/>
              <a:t>le code est </a:t>
            </a:r>
            <a:r>
              <a:rPr lang="fr-FR" sz="1600" u="sng" dirty="0" smtClean="0"/>
              <a:t>Paris</a:t>
            </a:r>
          </a:p>
          <a:p>
            <a:r>
              <a:rPr lang="fr-FR" sz="1600" dirty="0" smtClean="0"/>
              <a:t>14 </a:t>
            </a:r>
            <a:r>
              <a:rPr lang="fr-FR" sz="1600" dirty="0" smtClean="0"/>
              <a:t>– champs HTML vides (li)</a:t>
            </a:r>
          </a:p>
          <a:p>
            <a:r>
              <a:rPr lang="fr-FR" sz="1600" dirty="0" smtClean="0"/>
              <a:t>15 </a:t>
            </a:r>
            <a:r>
              <a:rPr lang="fr-FR" sz="1600" dirty="0" smtClean="0"/>
              <a:t>– </a:t>
            </a:r>
            <a:r>
              <a:rPr lang="fr-FR" sz="1600" dirty="0" smtClean="0"/>
              <a:t>sémantique  pauvre (section, citation,…)</a:t>
            </a:r>
            <a:endParaRPr lang="fr-FR" sz="1600" dirty="0" smtClean="0"/>
          </a:p>
          <a:p>
            <a:r>
              <a:rPr lang="fr-FR" sz="1600" dirty="0" smtClean="0"/>
              <a:t>16 </a:t>
            </a:r>
            <a:r>
              <a:rPr lang="fr-FR" sz="1600" dirty="0" smtClean="0"/>
              <a:t>– </a:t>
            </a:r>
            <a:r>
              <a:rPr lang="fr-FR" sz="1600" dirty="0" smtClean="0"/>
              <a:t>problème </a:t>
            </a:r>
            <a:r>
              <a:rPr lang="fr-FR" sz="1600" dirty="0" smtClean="0"/>
              <a:t>avec </a:t>
            </a:r>
            <a:r>
              <a:rPr lang="fr-FR" sz="1600" dirty="0" err="1" smtClean="0"/>
              <a:t>boostrap</a:t>
            </a:r>
            <a:endParaRPr lang="fr-FR" sz="1600" dirty="0" smtClean="0"/>
          </a:p>
          <a:p>
            <a:r>
              <a:rPr lang="fr-FR" sz="1600" dirty="0" smtClean="0"/>
              <a:t>17 </a:t>
            </a:r>
            <a:r>
              <a:rPr lang="fr-FR" sz="1600" dirty="0" smtClean="0"/>
              <a:t>- </a:t>
            </a:r>
            <a:r>
              <a:rPr lang="fr-FR" sz="1600" dirty="0" smtClean="0"/>
              <a:t>problème </a:t>
            </a:r>
            <a:r>
              <a:rPr lang="fr-FR" sz="1600" dirty="0" smtClean="0"/>
              <a:t>ave </a:t>
            </a:r>
            <a:r>
              <a:rPr lang="fr-FR" sz="1600" dirty="0" err="1" smtClean="0"/>
              <a:t>fontawer</a:t>
            </a:r>
            <a:endParaRPr lang="fr-FR" sz="1600" dirty="0" smtClean="0"/>
          </a:p>
          <a:p>
            <a:r>
              <a:rPr lang="fr-FR" sz="1600" dirty="0" smtClean="0"/>
              <a:t>18 </a:t>
            </a:r>
            <a:r>
              <a:rPr lang="fr-FR" sz="1600" dirty="0" smtClean="0"/>
              <a:t>– pas de description mail</a:t>
            </a:r>
          </a:p>
          <a:p>
            <a:r>
              <a:rPr lang="fr-FR" sz="1600" dirty="0" smtClean="0"/>
              <a:t>19</a:t>
            </a:r>
            <a:r>
              <a:rPr lang="fr-FR" sz="1600" dirty="0" smtClean="0"/>
              <a:t> </a:t>
            </a:r>
            <a:r>
              <a:rPr lang="fr-FR" sz="1600" dirty="0" smtClean="0"/>
              <a:t>– liens </a:t>
            </a:r>
            <a:r>
              <a:rPr lang="fr-FR" sz="1600" dirty="0" err="1" smtClean="0"/>
              <a:t>footer</a:t>
            </a:r>
            <a:r>
              <a:rPr lang="fr-FR" sz="1600" dirty="0" smtClean="0"/>
              <a:t> </a:t>
            </a:r>
            <a:r>
              <a:rPr lang="fr-FR" sz="1600" dirty="0" smtClean="0"/>
              <a:t>: trop et pas de bonne qualités</a:t>
            </a:r>
            <a:endParaRPr lang="fr-FR" sz="1600" dirty="0" smtClean="0"/>
          </a:p>
          <a:p>
            <a:r>
              <a:rPr lang="fr-FR" sz="1600" dirty="0" smtClean="0"/>
              <a:t>20</a:t>
            </a:r>
            <a:r>
              <a:rPr lang="fr-FR" sz="1600" dirty="0" smtClean="0"/>
              <a:t> </a:t>
            </a:r>
            <a:r>
              <a:rPr lang="fr-FR" sz="1600" dirty="0" smtClean="0"/>
              <a:t>– temps de chargement de la page</a:t>
            </a:r>
          </a:p>
          <a:p>
            <a:r>
              <a:rPr lang="fr-FR" sz="1600" dirty="0" smtClean="0"/>
              <a:t>21 </a:t>
            </a:r>
            <a:r>
              <a:rPr lang="fr-FR" sz="1600" dirty="0" smtClean="0"/>
              <a:t>– </a:t>
            </a:r>
            <a:r>
              <a:rPr lang="fr-FR" sz="1600" dirty="0" smtClean="0"/>
              <a:t>cohérence du site (bouton de renvoi en haut de page)</a:t>
            </a:r>
            <a:endParaRPr lang="fr-FR" sz="1600" dirty="0" smtClean="0"/>
          </a:p>
          <a:p>
            <a:r>
              <a:rPr lang="fr-FR" sz="1600" dirty="0" smtClean="0"/>
              <a:t>22 – tentative de Black-HAT dans le </a:t>
            </a:r>
            <a:r>
              <a:rPr lang="fr-FR" sz="1600" dirty="0" err="1" smtClean="0"/>
              <a:t>footer</a:t>
            </a:r>
            <a:endParaRPr lang="fr-FR" sz="16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omic Sans MS" pitchFamily="66" charset="0"/>
              </a:rPr>
              <a:t>Analyse de l’état actuel de SEO</a:t>
            </a:r>
            <a:endParaRPr lang="fr-FR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500042"/>
            <a:ext cx="878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10 Recommandation pour l’amélioration </a:t>
            </a:r>
            <a:r>
              <a:rPr lang="fr-FR" sz="2800" b="1" dirty="0">
                <a:latin typeface="Comic Sans MS" pitchFamily="66" charset="0"/>
              </a:rPr>
              <a:t>du </a:t>
            </a:r>
            <a:r>
              <a:rPr lang="fr-FR" sz="2800" b="1" dirty="0" smtClean="0">
                <a:latin typeface="Comic Sans MS" pitchFamily="66" charset="0"/>
              </a:rPr>
              <a:t>SEO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1357298"/>
            <a:ext cx="814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– recherche des mots clés</a:t>
            </a:r>
          </a:p>
          <a:p>
            <a:r>
              <a:rPr lang="fr-FR" dirty="0" smtClean="0"/>
              <a:t>2 </a:t>
            </a:r>
            <a:r>
              <a:rPr lang="fr-FR" dirty="0" smtClean="0"/>
              <a:t>– reprise des balises méta </a:t>
            </a:r>
            <a:r>
              <a:rPr lang="fr-FR" dirty="0" err="1" smtClean="0"/>
              <a:t>title</a:t>
            </a:r>
            <a:r>
              <a:rPr lang="fr-FR" dirty="0" smtClean="0"/>
              <a:t> </a:t>
            </a:r>
          </a:p>
          <a:p>
            <a:r>
              <a:rPr lang="fr-FR" dirty="0" smtClean="0"/>
              <a:t>3 </a:t>
            </a:r>
            <a:r>
              <a:rPr lang="fr-FR" dirty="0" smtClean="0"/>
              <a:t>– reprise </a:t>
            </a:r>
            <a:r>
              <a:rPr lang="fr-FR" dirty="0" smtClean="0"/>
              <a:t>des balises description</a:t>
            </a:r>
            <a:endParaRPr lang="fr-FR" dirty="0" smtClean="0"/>
          </a:p>
          <a:p>
            <a:r>
              <a:rPr lang="fr-FR" dirty="0" smtClean="0"/>
              <a:t>4 </a:t>
            </a:r>
            <a:r>
              <a:rPr lang="fr-FR" dirty="0" smtClean="0"/>
              <a:t>– </a:t>
            </a:r>
            <a:r>
              <a:rPr lang="fr-FR" dirty="0" smtClean="0"/>
              <a:t>renseignement </a:t>
            </a:r>
            <a:r>
              <a:rPr lang="fr-FR" dirty="0" smtClean="0"/>
              <a:t>balise </a:t>
            </a:r>
            <a:r>
              <a:rPr lang="fr-FR" dirty="0" smtClean="0"/>
              <a:t>ALT</a:t>
            </a:r>
            <a:endParaRPr lang="fr-FR" dirty="0" smtClean="0"/>
          </a:p>
          <a:p>
            <a:r>
              <a:rPr lang="fr-FR" dirty="0" smtClean="0"/>
              <a:t>5 </a:t>
            </a:r>
            <a:r>
              <a:rPr lang="fr-FR" dirty="0" smtClean="0"/>
              <a:t>– page de contenu à ajouter (machine a contenu) </a:t>
            </a:r>
          </a:p>
          <a:p>
            <a:r>
              <a:rPr lang="fr-FR" dirty="0" smtClean="0"/>
              <a:t>6 </a:t>
            </a:r>
            <a:r>
              <a:rPr lang="fr-FR" dirty="0" smtClean="0"/>
              <a:t>– gestion images lourde / vitesse </a:t>
            </a:r>
            <a:r>
              <a:rPr lang="fr-FR" dirty="0" smtClean="0"/>
              <a:t>chargement</a:t>
            </a:r>
            <a:endParaRPr lang="fr-FR" dirty="0" smtClean="0"/>
          </a:p>
          <a:p>
            <a:r>
              <a:rPr lang="fr-FR" dirty="0" smtClean="0"/>
              <a:t>7 – reprise responsive simple (first mobile)</a:t>
            </a:r>
          </a:p>
          <a:p>
            <a:r>
              <a:rPr lang="fr-FR" dirty="0" smtClean="0"/>
              <a:t>8 – indexation </a:t>
            </a:r>
            <a:r>
              <a:rPr lang="fr-FR" b="1" i="1" dirty="0" smtClean="0"/>
              <a:t>page2</a:t>
            </a:r>
            <a:r>
              <a:rPr lang="fr-FR" dirty="0" smtClean="0"/>
              <a:t> </a:t>
            </a:r>
            <a:r>
              <a:rPr lang="fr-FR" dirty="0" smtClean="0"/>
              <a:t>en </a:t>
            </a:r>
            <a:r>
              <a:rPr lang="fr-FR" b="1" i="1" dirty="0" smtClean="0"/>
              <a:t>contact</a:t>
            </a:r>
            <a:endParaRPr lang="fr-FR" dirty="0" smtClean="0"/>
          </a:p>
          <a:p>
            <a:r>
              <a:rPr lang="fr-FR" dirty="0" smtClean="0"/>
              <a:t>9</a:t>
            </a:r>
            <a:r>
              <a:rPr lang="fr-FR" dirty="0" smtClean="0"/>
              <a:t>–amélioration </a:t>
            </a:r>
            <a:r>
              <a:rPr lang="fr-FR" dirty="0" smtClean="0"/>
              <a:t>du texte avec du vocabulaire en mot clé et du </a:t>
            </a:r>
            <a:r>
              <a:rPr lang="fr-FR" dirty="0" err="1" smtClean="0"/>
              <a:t>metier</a:t>
            </a:r>
            <a:endParaRPr lang="fr-FR" dirty="0" smtClean="0"/>
          </a:p>
          <a:p>
            <a:r>
              <a:rPr lang="fr-FR" dirty="0" smtClean="0"/>
              <a:t>10– </a:t>
            </a:r>
            <a:r>
              <a:rPr lang="fr-FR" dirty="0" smtClean="0"/>
              <a:t>enlever les lien du </a:t>
            </a:r>
            <a:r>
              <a:rPr lang="fr-FR" dirty="0" err="1" smtClean="0"/>
              <a:t>footer</a:t>
            </a:r>
            <a:endParaRPr lang="fr-FR" dirty="0" smtClean="0"/>
          </a:p>
          <a:p>
            <a:r>
              <a:rPr lang="fr-FR" dirty="0" smtClean="0"/>
              <a:t>11 </a:t>
            </a:r>
            <a:r>
              <a:rPr lang="fr-FR" dirty="0" smtClean="0"/>
              <a:t>– </a:t>
            </a:r>
            <a:r>
              <a:rPr lang="fr-FR" dirty="0" err="1" smtClean="0"/>
              <a:t>coherence</a:t>
            </a:r>
            <a:r>
              <a:rPr lang="fr-FR" dirty="0" smtClean="0"/>
              <a:t> du site et du contenu</a:t>
            </a:r>
          </a:p>
          <a:p>
            <a:r>
              <a:rPr lang="fr-FR" dirty="0" smtClean="0"/>
              <a:t>12 </a:t>
            </a:r>
            <a:r>
              <a:rPr lang="fr-FR" dirty="0" smtClean="0"/>
              <a:t>– amélioration </a:t>
            </a:r>
            <a:r>
              <a:rPr lang="fr-FR" dirty="0" err="1" smtClean="0"/>
              <a:t>access</a:t>
            </a:r>
            <a:r>
              <a:rPr lang="fr-FR" dirty="0" smtClean="0"/>
              <a:t> en changeant les couleurs pour le contraste et les font</a:t>
            </a:r>
          </a:p>
          <a:p>
            <a:r>
              <a:rPr lang="fr-FR" dirty="0" smtClean="0"/>
              <a:t>13 </a:t>
            </a:r>
            <a:r>
              <a:rPr lang="fr-FR" dirty="0" smtClean="0"/>
              <a:t>– passer les images-</a:t>
            </a:r>
            <a:r>
              <a:rPr lang="fr-FR" dirty="0" err="1" smtClean="0"/>
              <a:t>text</a:t>
            </a:r>
            <a:r>
              <a:rPr lang="fr-FR" dirty="0" smtClean="0"/>
              <a:t> en vrai </a:t>
            </a:r>
            <a:r>
              <a:rPr lang="fr-FR" dirty="0" smtClean="0"/>
              <a:t>texte</a:t>
            </a:r>
          </a:p>
          <a:p>
            <a:r>
              <a:rPr lang="fr-FR" dirty="0" smtClean="0"/>
              <a:t>14 – </a:t>
            </a:r>
            <a:r>
              <a:rPr lang="fr-FR" dirty="0" smtClean="0"/>
              <a:t>amélioration </a:t>
            </a:r>
            <a:r>
              <a:rPr lang="fr-FR" dirty="0" smtClean="0"/>
              <a:t>URL</a:t>
            </a:r>
          </a:p>
          <a:p>
            <a:r>
              <a:rPr lang="fr-FR" dirty="0" smtClean="0"/>
              <a:t>15 - </a:t>
            </a:r>
            <a:r>
              <a:rPr lang="fr-FR" dirty="0" err="1" smtClean="0"/>
              <a:t>eviter</a:t>
            </a:r>
            <a:r>
              <a:rPr lang="fr-FR" dirty="0" smtClean="0"/>
              <a:t> BOOSTRAP ( justifier)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Exemples de sites existants 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5" name="Image 4" descr="agence_web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071546"/>
            <a:ext cx="7500958" cy="55670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0166" y="5786454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071802" y="5786454"/>
            <a:ext cx="128588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2066" y="5786454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28992" y="2000240"/>
            <a:ext cx="271464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357686" y="3500438"/>
            <a:ext cx="5715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429388" y="3500438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Exemples de sites existants 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5" name="Image 4" descr="agence_web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350940"/>
            <a:ext cx="8499291" cy="47927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00760" y="1428736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43306" y="2000240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57224" y="2214554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00562" y="2571744"/>
            <a:ext cx="200026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85984" y="2857496"/>
            <a:ext cx="128588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29058" y="3071810"/>
            <a:ext cx="171451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86116" y="3429000"/>
            <a:ext cx="142876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714480" y="3929066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071934" y="4214818"/>
            <a:ext cx="11430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785918" y="4500570"/>
            <a:ext cx="92869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000100" y="4786322"/>
            <a:ext cx="271464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714744" y="5072074"/>
            <a:ext cx="271464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071670" y="5357826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mage_si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14290"/>
            <a:ext cx="6215105" cy="647725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5720" y="1000108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bilan …</a:t>
            </a:r>
            <a:endParaRPr lang="fr-FR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Exemples de sites existants 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5" name="Image 4" descr="agence_web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910448"/>
            <a:ext cx="7109831" cy="57332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5852" y="1714488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071802" y="1714488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86314" y="164305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57554" y="3286124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28794" y="3214686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4214818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357950" y="1643050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643438" y="6357958"/>
            <a:ext cx="328614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2860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mots clés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0" y="1142984"/>
            <a:ext cx="7286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Comic Sans MS" pitchFamily="66" charset="0"/>
              </a:rPr>
              <a:t>	Pour la recherche Google </a:t>
            </a:r>
            <a:r>
              <a:rPr lang="fr-FR" sz="2400" dirty="0" smtClean="0">
                <a:latin typeface="Comic Sans MS" pitchFamily="66" charset="0"/>
              </a:rPr>
              <a:t>:</a:t>
            </a:r>
          </a:p>
          <a:p>
            <a:endParaRPr lang="fr-FR" sz="2400" dirty="0" smtClean="0">
              <a:latin typeface="Comic Sans MS" pitchFamily="66" charset="0"/>
            </a:endParaRPr>
          </a:p>
          <a:p>
            <a:r>
              <a:rPr lang="fr-FR" sz="2000" dirty="0" smtClean="0"/>
              <a:t>Agence,  design, web design,  Lyon, La chouette-agence, site internet, e-commerce, e-boutique,  développeur, graphiste, …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714348" y="2878953"/>
            <a:ext cx="7786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Comic Sans MS" pitchFamily="66" charset="0"/>
              </a:rPr>
              <a:t>	À retrouver sur le site :</a:t>
            </a:r>
            <a:r>
              <a:rPr lang="fr-FR" sz="2400" b="1" i="1" u="sng" dirty="0" smtClean="0">
                <a:latin typeface="Comic Sans MS" pitchFamily="66" charset="0"/>
              </a:rPr>
              <a:t> </a:t>
            </a:r>
            <a:endParaRPr lang="fr-FR" sz="2400" b="1" i="1" u="sng" dirty="0" smtClean="0">
              <a:latin typeface="Comic Sans MS" pitchFamily="66" charset="0"/>
            </a:endParaRPr>
          </a:p>
          <a:p>
            <a:endParaRPr lang="fr-FR" sz="2400" b="1" i="1" u="sng" dirty="0" smtClean="0">
              <a:latin typeface="Comic Sans MS" pitchFamily="66" charset="0"/>
            </a:endParaRPr>
          </a:p>
          <a:p>
            <a:r>
              <a:rPr lang="fr-FR" sz="2400" dirty="0" smtClean="0"/>
              <a:t>vocabulaire riche en rapport avec l’activité</a:t>
            </a:r>
          </a:p>
          <a:p>
            <a:endParaRPr lang="fr-FR" sz="2400" u="sng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fr-FR" sz="2000" dirty="0" smtClean="0">
                <a:solidFill>
                  <a:srgbClr val="7030A0"/>
                </a:solidFill>
              </a:rPr>
              <a:t>Agence </a:t>
            </a:r>
            <a:r>
              <a:rPr lang="fr-FR" sz="2000" dirty="0" smtClean="0">
                <a:solidFill>
                  <a:srgbClr val="7030A0"/>
                </a:solidFill>
              </a:rPr>
              <a:t>webdesign</a:t>
            </a:r>
            <a:r>
              <a:rPr lang="fr-FR" sz="2000" dirty="0" smtClean="0"/>
              <a:t>, </a:t>
            </a:r>
            <a:r>
              <a:rPr lang="fr-FR" sz="2000" b="1" dirty="0" smtClean="0"/>
              <a:t>projet </a:t>
            </a:r>
            <a:r>
              <a:rPr lang="fr-FR" sz="2000" b="1" dirty="0" smtClean="0"/>
              <a:t>,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002060"/>
                </a:solidFill>
                <a:latin typeface="Century" pitchFamily="18" charset="0"/>
              </a:rPr>
              <a:t>site vitrine</a:t>
            </a:r>
            <a:r>
              <a:rPr lang="fr-FR" sz="2000" dirty="0" smtClean="0">
                <a:latin typeface="Agency FB" pitchFamily="34" charset="0"/>
              </a:rPr>
              <a:t>, </a:t>
            </a:r>
            <a:r>
              <a:rPr lang="fr-FR" sz="2000" b="1" i="1" dirty="0" smtClean="0">
                <a:solidFill>
                  <a:srgbClr val="0070C0"/>
                </a:solidFill>
              </a:rPr>
              <a:t>E-commerce</a:t>
            </a:r>
            <a:r>
              <a:rPr lang="fr-FR" sz="2000" b="1" i="1" dirty="0" smtClean="0"/>
              <a:t>, </a:t>
            </a:r>
            <a:r>
              <a:rPr lang="fr-FR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E-boutique</a:t>
            </a:r>
            <a:r>
              <a:rPr lang="fr-FR" sz="2000" dirty="0" smtClean="0"/>
              <a:t>,  </a:t>
            </a:r>
            <a:r>
              <a:rPr lang="fr-FR" sz="2000" dirty="0" smtClean="0">
                <a:solidFill>
                  <a:srgbClr val="FF9900"/>
                </a:solidFill>
              </a:rPr>
              <a:t>Site responsive </a:t>
            </a:r>
            <a:r>
              <a:rPr lang="fr-FR" sz="2000" dirty="0" smtClean="0"/>
              <a:t>, 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Adobe Fangsong Std R" pitchFamily="18" charset="-128"/>
                <a:ea typeface="Adobe Fangsong Std R" pitchFamily="18" charset="-128"/>
              </a:rPr>
              <a:t>sliders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fr-FR" sz="2000" dirty="0" smtClean="0"/>
              <a:t> </a:t>
            </a:r>
            <a:r>
              <a:rPr lang="fr-FR" sz="2000" b="1" dirty="0" smtClean="0"/>
              <a:t>SITE WEB, </a:t>
            </a:r>
            <a:r>
              <a:rPr lang="fr-FR" sz="2000" i="1" dirty="0" smtClean="0">
                <a:solidFill>
                  <a:srgbClr val="00B0F0"/>
                </a:solidFill>
              </a:rPr>
              <a:t>Applications Web</a:t>
            </a:r>
            <a:r>
              <a:rPr lang="fr-FR" sz="2000" b="1" dirty="0" smtClean="0"/>
              <a:t>,  </a:t>
            </a:r>
            <a:r>
              <a:rPr lang="fr-FR" sz="2000" b="1" dirty="0" err="1" smtClean="0">
                <a:solidFill>
                  <a:srgbClr val="C00000"/>
                </a:solidFill>
                <a:latin typeface="Comic Sans MS" pitchFamily="66" charset="0"/>
              </a:rPr>
              <a:t>Wordpress</a:t>
            </a:r>
            <a:r>
              <a:rPr lang="fr-FR" sz="2000" b="1" dirty="0" smtClean="0"/>
              <a:t>, </a:t>
            </a:r>
            <a:r>
              <a:rPr lang="fr-FR" sz="2000" dirty="0" smtClean="0">
                <a:solidFill>
                  <a:srgbClr val="00B050"/>
                </a:solidFill>
              </a:rPr>
              <a:t>développeurs,</a:t>
            </a:r>
            <a:r>
              <a:rPr lang="fr-FR" sz="2000" b="1" dirty="0" smtClean="0"/>
              <a:t>  </a:t>
            </a:r>
            <a:r>
              <a:rPr lang="fr-FR" sz="2000" b="1" dirty="0" smtClean="0">
                <a:solidFill>
                  <a:srgbClr val="7030A0"/>
                </a:solidFill>
              </a:rPr>
              <a:t>infographistes</a:t>
            </a:r>
            <a:r>
              <a:rPr lang="fr-FR" sz="2000" b="1" dirty="0" smtClean="0"/>
              <a:t>, </a:t>
            </a:r>
            <a:r>
              <a:rPr lang="fr-FR" sz="2000" b="1" dirty="0" smtClean="0"/>
              <a:t> </a:t>
            </a: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  <a:t>INTERNET</a:t>
            </a:r>
            <a:r>
              <a:rPr lang="fr-FR" sz="2000" dirty="0" smtClean="0"/>
              <a:t>, </a:t>
            </a:r>
            <a:r>
              <a:rPr lang="fr-FR" sz="2000" i="1" dirty="0" smtClean="0"/>
              <a:t>EXTRANET</a:t>
            </a:r>
            <a:r>
              <a:rPr lang="fr-FR" sz="2000" dirty="0" smtClean="0"/>
              <a:t>, 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</a:rPr>
              <a:t>INTRANET</a:t>
            </a:r>
            <a:r>
              <a:rPr lang="fr-FR" sz="2000" b="1" dirty="0" smtClean="0"/>
              <a:t>, </a:t>
            </a:r>
            <a:r>
              <a:rPr lang="fr-FR" sz="2000" b="1" dirty="0" smtClean="0"/>
              <a:t>MOBILE, </a:t>
            </a:r>
            <a:r>
              <a:rPr lang="fr-FR" sz="2000" dirty="0" smtClean="0">
                <a:solidFill>
                  <a:srgbClr val="FF0000"/>
                </a:solidFill>
              </a:rPr>
              <a:t>Identité visuelle</a:t>
            </a:r>
            <a:r>
              <a:rPr lang="fr-FR" sz="2000" dirty="0" smtClean="0"/>
              <a:t>, </a:t>
            </a:r>
            <a:r>
              <a:rPr lang="fr-FR" sz="2000" dirty="0" smtClean="0">
                <a:latin typeface="Miriam Libre" pitchFamily="50" charset="-79"/>
                <a:cs typeface="Miriam Libre" pitchFamily="50" charset="-79"/>
              </a:rPr>
              <a:t>tendances</a:t>
            </a:r>
            <a:r>
              <a:rPr lang="fr-FR" sz="2000" dirty="0" smtClean="0"/>
              <a:t>, </a:t>
            </a:r>
            <a:r>
              <a:rPr lang="fr-FR" sz="2000" dirty="0" smtClean="0">
                <a:solidFill>
                  <a:srgbClr val="00B050"/>
                </a:solidFill>
              </a:rPr>
              <a:t>webdesign</a:t>
            </a:r>
            <a:r>
              <a:rPr lang="fr-FR" sz="2000" dirty="0" smtClean="0"/>
              <a:t> , </a:t>
            </a:r>
            <a:r>
              <a:rPr lang="fr-FR" sz="2000" b="1" dirty="0" smtClean="0"/>
              <a:t>solution digitale, </a:t>
            </a:r>
            <a:r>
              <a:rPr lang="fr-FR" sz="2000" dirty="0" smtClean="0">
                <a:solidFill>
                  <a:srgbClr val="00B050"/>
                </a:solidFill>
              </a:rPr>
              <a:t>stratégie digitale</a:t>
            </a:r>
            <a:r>
              <a:rPr lang="fr-FR" sz="2000" dirty="0" smtClean="0"/>
              <a:t>, stratégie d’acquisition, </a:t>
            </a:r>
            <a:r>
              <a:rPr lang="fr-FR" sz="2000" dirty="0" smtClean="0">
                <a:solidFill>
                  <a:srgbClr val="002060"/>
                </a:solidFill>
              </a:rPr>
              <a:t>webmarketing</a:t>
            </a:r>
            <a:r>
              <a:rPr lang="fr-FR" sz="2000" dirty="0" smtClean="0"/>
              <a:t>, </a:t>
            </a:r>
            <a:r>
              <a:rPr lang="fr-FR" sz="2000" dirty="0" smtClean="0">
                <a:latin typeface="Noto Serif Armenian" pitchFamily="18"/>
              </a:rPr>
              <a:t>performants</a:t>
            </a:r>
            <a:r>
              <a:rPr lang="fr-FR" sz="2000" dirty="0" smtClean="0"/>
              <a:t>,  audit </a:t>
            </a:r>
            <a:r>
              <a:rPr lang="fr-FR" sz="2000" dirty="0" smtClean="0"/>
              <a:t>…</a:t>
            </a:r>
            <a:endParaRPr lang="fr-FR" sz="2000" b="1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8" name="Image 7" descr="mot-clé-de-référen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93" y="142852"/>
            <a:ext cx="2802425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code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76" y="2571744"/>
            <a:ext cx="7000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Description et capture d’</a:t>
            </a:r>
            <a:r>
              <a:rPr lang="fr-FR" dirty="0" err="1" smtClean="0"/>
              <a:t>ecran</a:t>
            </a:r>
            <a:r>
              <a:rPr lang="fr-FR" dirty="0" smtClean="0"/>
              <a:t> des </a:t>
            </a:r>
            <a:r>
              <a:rPr lang="fr-FR" dirty="0" err="1" smtClean="0"/>
              <a:t>améloiration</a:t>
            </a:r>
            <a:r>
              <a:rPr lang="fr-FR" dirty="0" smtClean="0"/>
              <a:t> du code sur les balises </a:t>
            </a:r>
            <a:r>
              <a:rPr lang="fr-FR" dirty="0" err="1" smtClean="0"/>
              <a:t>title</a:t>
            </a:r>
            <a:r>
              <a:rPr lang="fr-FR" dirty="0" smtClean="0"/>
              <a:t> et description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contenu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57158" y="2571744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Amélioration du contenu : </a:t>
            </a:r>
          </a:p>
          <a:p>
            <a:r>
              <a:rPr lang="fr-FR" dirty="0" smtClean="0"/>
              <a:t>	</a:t>
            </a:r>
            <a:r>
              <a:rPr lang="fr-FR" dirty="0" smtClean="0"/>
              <a:t>proposition de vocabulaire et de mots spécifique au métier</a:t>
            </a:r>
          </a:p>
          <a:p>
            <a:r>
              <a:rPr lang="fr-FR" dirty="0" smtClean="0"/>
              <a:t>	</a:t>
            </a:r>
            <a:r>
              <a:rPr lang="fr-FR" dirty="0" smtClean="0"/>
              <a:t>proposition d’ajout de page de contenu renouvelable : blog, activité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responsive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42976" y="157161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Remise a la bonne taille (px) des images clients : </a:t>
            </a:r>
            <a:endParaRPr lang="fr-FR" dirty="0"/>
          </a:p>
        </p:txBody>
      </p:sp>
      <p:pic>
        <p:nvPicPr>
          <p:cNvPr id="6" name="Image 5" descr="image clien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2071678"/>
            <a:ext cx="3266936" cy="3283747"/>
          </a:xfrm>
          <a:prstGeom prst="rect">
            <a:avLst/>
          </a:prstGeom>
        </p:spPr>
      </p:pic>
      <p:pic>
        <p:nvPicPr>
          <p:cNvPr id="8" name="Image 7" descr="image clien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143116"/>
            <a:ext cx="2500330" cy="25131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428728" y="4857760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320px 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429256" y="5572140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570px</a:t>
            </a:r>
            <a:endParaRPr lang="fr-FR" sz="2400" b="1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857620" y="4000504"/>
            <a:ext cx="107157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786182" y="357187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Vers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0" y="785794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7030A0"/>
                </a:solidFill>
              </a:rPr>
              <a:t>Remplacement des « texte-images en vrai texte = responsive OK</a:t>
            </a:r>
            <a:endParaRPr lang="fr-FR" sz="2400" dirty="0">
              <a:solidFill>
                <a:srgbClr val="7030A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14810" y="1071546"/>
            <a:ext cx="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+</a:t>
            </a:r>
            <a:endParaRPr lang="fr-FR" sz="3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L’accessibilité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42976" y="3214686"/>
            <a:ext cx="692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Indiquer par des balises ARIA le </a:t>
            </a:r>
            <a:r>
              <a:rPr lang="fr-FR" dirty="0" err="1" smtClean="0"/>
              <a:t>role</a:t>
            </a:r>
            <a:r>
              <a:rPr lang="fr-FR" dirty="0" smtClean="0"/>
              <a:t> des </a:t>
            </a:r>
            <a:r>
              <a:rPr lang="fr-FR" dirty="0" err="1" smtClean="0"/>
              <a:t>élements</a:t>
            </a:r>
            <a:endParaRPr lang="fr-FR" dirty="0" smtClean="0"/>
          </a:p>
          <a:p>
            <a:r>
              <a:rPr lang="fr-FR" dirty="0" smtClean="0"/>
              <a:t>Amélioration du contraste: </a:t>
            </a:r>
          </a:p>
          <a:p>
            <a:r>
              <a:rPr lang="fr-FR" dirty="0" smtClean="0"/>
              <a:t>	</a:t>
            </a:r>
            <a:r>
              <a:rPr lang="fr-FR" dirty="0" smtClean="0"/>
              <a:t>changement de couleur de bouton</a:t>
            </a:r>
          </a:p>
          <a:p>
            <a:r>
              <a:rPr lang="fr-FR" dirty="0" smtClean="0"/>
              <a:t>	</a:t>
            </a:r>
            <a:r>
              <a:rPr lang="fr-FR" dirty="0" smtClean="0"/>
              <a:t>changement de couleur de texte</a:t>
            </a:r>
          </a:p>
          <a:p>
            <a:r>
              <a:rPr lang="fr-FR" dirty="0" err="1" smtClean="0"/>
              <a:t>Ogmentation</a:t>
            </a:r>
            <a:r>
              <a:rPr lang="fr-FR" dirty="0" smtClean="0"/>
              <a:t> des font-</a:t>
            </a:r>
            <a:r>
              <a:rPr lang="fr-FR" dirty="0" err="1" smtClean="0"/>
              <a:t>height</a:t>
            </a:r>
            <a:r>
              <a:rPr lang="fr-FR" dirty="0" smtClean="0"/>
              <a:t> des P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– analyse </a:t>
            </a:r>
            <a:r>
              <a:rPr lang="fr-FR" dirty="0" err="1" smtClean="0"/>
              <a:t>concurance</a:t>
            </a:r>
            <a:endParaRPr lang="fr-FR" dirty="0" smtClean="0"/>
          </a:p>
          <a:p>
            <a:r>
              <a:rPr lang="fr-FR" dirty="0" smtClean="0"/>
              <a:t>2 – recherche mots clé </a:t>
            </a:r>
          </a:p>
          <a:p>
            <a:r>
              <a:rPr lang="fr-FR" dirty="0" smtClean="0"/>
              <a:t>3 – planning SEO</a:t>
            </a:r>
          </a:p>
          <a:p>
            <a:r>
              <a:rPr lang="fr-FR" dirty="0" smtClean="0"/>
              <a:t>4 -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43042" y="214290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Comportement</a:t>
            </a:r>
            <a:r>
              <a:rPr lang="fr-FR" sz="2800" b="1" dirty="0" smtClean="0">
                <a:latin typeface="Comic Sans MS" pitchFamily="66" charset="0"/>
              </a:rPr>
              <a:t> sur 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  <p:pic>
        <p:nvPicPr>
          <p:cNvPr id="7" name="Image 6" descr="rapport wave-webaim_contras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714356"/>
            <a:ext cx="2571750" cy="5867400"/>
          </a:xfrm>
          <a:prstGeom prst="rect">
            <a:avLst/>
          </a:prstGeom>
        </p:spPr>
      </p:pic>
      <p:pic>
        <p:nvPicPr>
          <p:cNvPr id="8" name="Image 7" descr="rapport wave-webaim_contrast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2357430"/>
            <a:ext cx="2543175" cy="4267200"/>
          </a:xfrm>
          <a:prstGeom prst="rect">
            <a:avLst/>
          </a:prstGeom>
        </p:spPr>
      </p:pic>
      <p:pic>
        <p:nvPicPr>
          <p:cNvPr id="9" name="Image 8" descr="rapport wave-webaim_CONTRS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81" y="142852"/>
            <a:ext cx="2619375" cy="64674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7158" y="1643050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072330" y="3357562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57158" y="4500570"/>
            <a:ext cx="221457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28596" y="6000768"/>
            <a:ext cx="135732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rapport wave-webaim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319245"/>
            <a:ext cx="8286776" cy="53244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643042" y="214290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apport wave-webaim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857232"/>
            <a:ext cx="8715436" cy="585791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43042" y="214290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apport wave-webaim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74" y="115441"/>
            <a:ext cx="6026722" cy="667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apport wave-webaim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3" y="785794"/>
            <a:ext cx="8869671" cy="545513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43042" y="71414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apport wave-webaim_page2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846460"/>
            <a:ext cx="8704207" cy="586868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43042" y="142852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722</Words>
  <Application>Microsoft Office PowerPoint</Application>
  <PresentationFormat>Affichage à l'écran (4:3)</PresentationFormat>
  <Paragraphs>127</Paragraphs>
  <Slides>36</Slides>
  <Notes>0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Apex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66</cp:revision>
  <dcterms:created xsi:type="dcterms:W3CDTF">2021-05-13T23:05:45Z</dcterms:created>
  <dcterms:modified xsi:type="dcterms:W3CDTF">2021-05-15T04:25:04Z</dcterms:modified>
</cp:coreProperties>
</file>