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3" r:id="rId2"/>
    <p:sldId id="294" r:id="rId3"/>
    <p:sldId id="260" r:id="rId4"/>
    <p:sldId id="259" r:id="rId5"/>
    <p:sldId id="270" r:id="rId6"/>
    <p:sldId id="267" r:id="rId7"/>
    <p:sldId id="268" r:id="rId8"/>
    <p:sldId id="269" r:id="rId9"/>
    <p:sldId id="271" r:id="rId10"/>
    <p:sldId id="272" r:id="rId11"/>
    <p:sldId id="266" r:id="rId12"/>
    <p:sldId id="273" r:id="rId13"/>
    <p:sldId id="274" r:id="rId14"/>
    <p:sldId id="276" r:id="rId15"/>
    <p:sldId id="275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91" r:id="rId28"/>
    <p:sldId id="256" r:id="rId29"/>
    <p:sldId id="258" r:id="rId30"/>
    <p:sldId id="263" r:id="rId31"/>
    <p:sldId id="264" r:id="rId32"/>
    <p:sldId id="265" r:id="rId33"/>
    <p:sldId id="262" r:id="rId34"/>
    <p:sldId id="289" r:id="rId35"/>
    <p:sldId id="288" r:id="rId36"/>
    <p:sldId id="292" r:id="rId37"/>
    <p:sldId id="290" r:id="rId38"/>
    <p:sldId id="257" r:id="rId3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E8AA0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94638" autoAdjust="0"/>
  </p:normalViewPr>
  <p:slideViewPr>
    <p:cSldViewPr>
      <p:cViewPr>
        <p:scale>
          <a:sx n="80" d="100"/>
          <a:sy n="80" d="100"/>
        </p:scale>
        <p:origin x="-1272" y="-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B7D2-8A9B-4C41-8B97-97CBB0F363C6}" type="datetimeFigureOut">
              <a:rPr lang="fr-FR" smtClean="0"/>
              <a:pPr/>
              <a:t>17/05/2021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7D17-87C0-460A-9990-F5D27EB60C8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B7D2-8A9B-4C41-8B97-97CBB0F363C6}" type="datetimeFigureOut">
              <a:rPr lang="fr-FR" smtClean="0"/>
              <a:pPr/>
              <a:t>17/05/2021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7D17-87C0-460A-9990-F5D27EB60C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B7D2-8A9B-4C41-8B97-97CBB0F363C6}" type="datetimeFigureOut">
              <a:rPr lang="fr-FR" smtClean="0"/>
              <a:pPr/>
              <a:t>17/05/2021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7D17-87C0-460A-9990-F5D27EB60C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B7D2-8A9B-4C41-8B97-97CBB0F363C6}" type="datetimeFigureOut">
              <a:rPr lang="fr-FR" smtClean="0"/>
              <a:pPr/>
              <a:t>17/05/2021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7D17-87C0-460A-9990-F5D27EB60C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B7D2-8A9B-4C41-8B97-97CBB0F363C6}" type="datetimeFigureOut">
              <a:rPr lang="fr-FR" smtClean="0"/>
              <a:pPr/>
              <a:t>17/05/2021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22947D17-87C0-460A-9990-F5D27EB60C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B7D2-8A9B-4C41-8B97-97CBB0F363C6}" type="datetimeFigureOut">
              <a:rPr lang="fr-FR" smtClean="0"/>
              <a:pPr/>
              <a:t>17/05/2021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7D17-87C0-460A-9990-F5D27EB60C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B7D2-8A9B-4C41-8B97-97CBB0F363C6}" type="datetimeFigureOut">
              <a:rPr lang="fr-FR" smtClean="0"/>
              <a:pPr/>
              <a:t>17/05/2021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7D17-87C0-460A-9990-F5D27EB60C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B7D2-8A9B-4C41-8B97-97CBB0F363C6}" type="datetimeFigureOut">
              <a:rPr lang="fr-FR" smtClean="0"/>
              <a:pPr/>
              <a:t>17/05/2021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7D17-87C0-460A-9990-F5D27EB60C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B7D2-8A9B-4C41-8B97-97CBB0F363C6}" type="datetimeFigureOut">
              <a:rPr lang="fr-FR" smtClean="0"/>
              <a:pPr/>
              <a:t>17/05/2021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7D17-87C0-460A-9990-F5D27EB60C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B7D2-8A9B-4C41-8B97-97CBB0F363C6}" type="datetimeFigureOut">
              <a:rPr lang="fr-FR" smtClean="0"/>
              <a:pPr/>
              <a:t>17/05/2021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7D17-87C0-460A-9990-F5D27EB60C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fr-F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Cliquez sur l'icône pour ajouter une image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B7D2-8A9B-4C41-8B97-97CBB0F363C6}" type="datetimeFigureOut">
              <a:rPr lang="fr-FR" smtClean="0"/>
              <a:pPr/>
              <a:t>17/05/2021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7D17-87C0-460A-9990-F5D27EB60C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1000">
              <a:schemeClr val="bg2"/>
            </a:gs>
            <a:gs pos="19000">
              <a:schemeClr val="bg2"/>
            </a:gs>
            <a:gs pos="19000">
              <a:srgbClr val="E6D78A"/>
            </a:gs>
            <a:gs pos="51000">
              <a:srgbClr val="C7AC4C">
                <a:alpha val="23000"/>
              </a:srgbClr>
            </a:gs>
            <a:gs pos="74000">
              <a:srgbClr val="E6D78A"/>
            </a:gs>
            <a:gs pos="100000">
              <a:srgbClr val="C7AC4C"/>
            </a:gs>
            <a:gs pos="100000">
              <a:srgbClr val="E6DCAC">
                <a:alpha val="76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267B7D2-8A9B-4C41-8B97-97CBB0F363C6}" type="datetimeFigureOut">
              <a:rPr lang="fr-FR" smtClean="0"/>
              <a:pPr/>
              <a:t>17/05/2021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2947D17-87C0-460A-9990-F5D27EB60C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23.jpeg"/><Relationship Id="rId7" Type="http://schemas.openxmlformats.org/officeDocument/2006/relationships/image" Target="../media/image27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df\Desktop\developeur_web\pr&#233;sentation%20P4\video\responsive.mp4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Expliquer ce qu’est </a:t>
            </a:r>
            <a:r>
              <a:rPr lang="fr-FR" dirty="0" err="1" smtClean="0"/>
              <a:t>analytic</a:t>
            </a:r>
            <a:r>
              <a:rPr lang="fr-FR" dirty="0" smtClean="0"/>
              <a:t>, console, outils </a:t>
            </a:r>
            <a:r>
              <a:rPr lang="fr-FR" dirty="0" err="1" smtClean="0"/>
              <a:t>google</a:t>
            </a:r>
            <a:r>
              <a:rPr lang="fr-FR" dirty="0" smtClean="0"/>
              <a:t>…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rapport wave-webaim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23" y="785794"/>
            <a:ext cx="8869671" cy="5455132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643042" y="71414"/>
            <a:ext cx="5786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Comic Sans MS" pitchFamily="66" charset="0"/>
              </a:rPr>
              <a:t>Rapport </a:t>
            </a:r>
            <a:r>
              <a:rPr lang="fr-FR" sz="3200" i="1" dirty="0" smtClean="0">
                <a:latin typeface="Comic Sans MS" pitchFamily="66" charset="0"/>
              </a:rPr>
              <a:t>wave.webaim.org</a:t>
            </a:r>
            <a:endParaRPr lang="fr-FR" sz="3200" i="1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rapport wave-webaim_page2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846460"/>
            <a:ext cx="8704207" cy="5868688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14282" y="142852"/>
            <a:ext cx="8715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Comic Sans MS" pitchFamily="66" charset="0"/>
              </a:rPr>
              <a:t>Rapport Page2 </a:t>
            </a:r>
            <a:r>
              <a:rPr lang="fr-FR" sz="3200" i="1" dirty="0" smtClean="0">
                <a:latin typeface="Comic Sans MS" pitchFamily="66" charset="0"/>
              </a:rPr>
              <a:t>wave.webaim.org</a:t>
            </a:r>
            <a:endParaRPr lang="fr-FR" sz="3200" i="1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/>
          <p:cNvGrpSpPr/>
          <p:nvPr/>
        </p:nvGrpSpPr>
        <p:grpSpPr>
          <a:xfrm>
            <a:off x="142844" y="1214422"/>
            <a:ext cx="9001188" cy="5218176"/>
            <a:chOff x="0" y="785794"/>
            <a:chExt cx="9215470" cy="5218176"/>
          </a:xfrm>
        </p:grpSpPr>
        <p:pic>
          <p:nvPicPr>
            <p:cNvPr id="13" name="Image 12" descr="image_site_page2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785794"/>
              <a:ext cx="9144000" cy="5218176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571604" y="928670"/>
              <a:ext cx="928694" cy="2857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286776" y="1000108"/>
              <a:ext cx="928694" cy="2857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42844" y="4429132"/>
              <a:ext cx="857256" cy="3571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42844" y="3429000"/>
              <a:ext cx="3214710" cy="9286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571736" y="1500174"/>
              <a:ext cx="3643338" cy="12858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857232"/>
              <a:ext cx="1500198" cy="2857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57554" y="5643578"/>
              <a:ext cx="2000264" cy="3571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215338" y="5214950"/>
              <a:ext cx="785818" cy="2857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8" name="ZoneTexte 17"/>
          <p:cNvSpPr txBox="1"/>
          <p:nvPr/>
        </p:nvSpPr>
        <p:spPr>
          <a:xfrm>
            <a:off x="1857356" y="214290"/>
            <a:ext cx="6143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Comic Sans MS" pitchFamily="66" charset="0"/>
              </a:rPr>
              <a:t>Étage de la Page 2 – « Contact »</a:t>
            </a:r>
            <a:endParaRPr lang="fr-FR" sz="28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57356" y="214290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Comic Sans MS" pitchFamily="66" charset="0"/>
              </a:rPr>
              <a:t>Page 2 – « Contact »</a:t>
            </a:r>
            <a:endParaRPr lang="fr-FR" sz="2800" dirty="0">
              <a:latin typeface="Comic Sans MS" pitchFamily="66" charset="0"/>
            </a:endParaRPr>
          </a:p>
        </p:txBody>
      </p:sp>
      <p:grpSp>
        <p:nvGrpSpPr>
          <p:cNvPr id="23" name="Groupe 22"/>
          <p:cNvGrpSpPr/>
          <p:nvPr/>
        </p:nvGrpSpPr>
        <p:grpSpPr>
          <a:xfrm>
            <a:off x="928662" y="1214422"/>
            <a:ext cx="7419975" cy="5153025"/>
            <a:chOff x="857224" y="1562123"/>
            <a:chExt cx="7419975" cy="5153025"/>
          </a:xfrm>
        </p:grpSpPr>
        <p:pic>
          <p:nvPicPr>
            <p:cNvPr id="5" name="Image 4" descr="code_head_page2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7224" y="1562123"/>
              <a:ext cx="7419975" cy="5153025"/>
            </a:xfrm>
            <a:prstGeom prst="rect">
              <a:avLst/>
            </a:prstGeom>
          </p:spPr>
        </p:pic>
        <p:cxnSp>
          <p:nvCxnSpPr>
            <p:cNvPr id="8" name="Connecteur droit 7"/>
            <p:cNvCxnSpPr/>
            <p:nvPr/>
          </p:nvCxnSpPr>
          <p:spPr>
            <a:xfrm>
              <a:off x="1285852" y="2500306"/>
              <a:ext cx="2500330" cy="1588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5357818" y="3998916"/>
              <a:ext cx="857256" cy="1588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1438252" y="2713032"/>
              <a:ext cx="2500330" cy="1588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>
              <a:off x="5715008" y="3784602"/>
              <a:ext cx="857256" cy="1588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5572132" y="3427412"/>
              <a:ext cx="857256" cy="1588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3357554" y="4498982"/>
              <a:ext cx="857256" cy="1588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2928926" y="4713296"/>
              <a:ext cx="857256" cy="1588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>
              <a:off x="2857488" y="4856172"/>
              <a:ext cx="857256" cy="1588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>
              <a:off x="1714480" y="1998652"/>
              <a:ext cx="857256" cy="1588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min-boostrap_co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0" y="2143116"/>
            <a:ext cx="7219950" cy="2190750"/>
          </a:xfrm>
          <a:prstGeom prst="rect">
            <a:avLst/>
          </a:prstGeom>
        </p:spPr>
      </p:pic>
      <p:cxnSp>
        <p:nvCxnSpPr>
          <p:cNvPr id="6" name="Connecteur droit avec flèche 5"/>
          <p:cNvCxnSpPr/>
          <p:nvPr/>
        </p:nvCxnSpPr>
        <p:spPr>
          <a:xfrm flipV="1">
            <a:off x="3929058" y="3643314"/>
            <a:ext cx="1857388" cy="17145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785918" y="5429264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Lien vers la feuille de style BOOSTRAP </a:t>
            </a:r>
            <a:endParaRPr lang="fr-F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3143208" y="71438"/>
            <a:ext cx="5929386" cy="6643710"/>
            <a:chOff x="2928894" y="0"/>
            <a:chExt cx="6215106" cy="7113760"/>
          </a:xfrm>
        </p:grpSpPr>
        <p:pic>
          <p:nvPicPr>
            <p:cNvPr id="5" name="Image 4" descr="min-boostrap_code_sit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28894" y="0"/>
              <a:ext cx="6215106" cy="3886261"/>
            </a:xfrm>
            <a:prstGeom prst="rect">
              <a:avLst/>
            </a:prstGeom>
          </p:spPr>
        </p:pic>
        <p:pic>
          <p:nvPicPr>
            <p:cNvPr id="6" name="Image 5" descr="min-boostrap_code_site2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28926" y="2928934"/>
              <a:ext cx="6215074" cy="4184826"/>
            </a:xfrm>
            <a:prstGeom prst="rect">
              <a:avLst/>
            </a:prstGeom>
          </p:spPr>
        </p:pic>
      </p:grpSp>
      <p:cxnSp>
        <p:nvCxnSpPr>
          <p:cNvPr id="9" name="Connecteur droit avec flèche 8"/>
          <p:cNvCxnSpPr/>
          <p:nvPr/>
        </p:nvCxnSpPr>
        <p:spPr>
          <a:xfrm flipV="1">
            <a:off x="2143108" y="357166"/>
            <a:ext cx="5643602" cy="6429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V="1">
            <a:off x="1928794" y="1644638"/>
            <a:ext cx="2857520" cy="3556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2000232" y="2786058"/>
            <a:ext cx="1071570" cy="5000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2143108" y="4143380"/>
            <a:ext cx="1428760" cy="11445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V="1">
            <a:off x="2143108" y="285728"/>
            <a:ext cx="1143008" cy="714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2428860" y="6000768"/>
            <a:ext cx="2643206" cy="5000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1071538" y="14285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mic Sans MS" pitchFamily="66" charset="0"/>
              </a:rPr>
              <a:t>Le logo 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1000100" y="785794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mic Sans MS" pitchFamily="66" charset="0"/>
              </a:rPr>
              <a:t>Le menu</a:t>
            </a:r>
            <a:endParaRPr lang="fr-FR" dirty="0">
              <a:latin typeface="Comic Sans MS" pitchFamily="66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571472" y="178592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mic Sans MS" pitchFamily="66" charset="0"/>
              </a:rPr>
              <a:t>Le texte</a:t>
            </a:r>
            <a:endParaRPr lang="fr-FR" dirty="0">
              <a:latin typeface="Comic Sans MS" pitchFamily="66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214282" y="2559602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mic Sans MS" pitchFamily="66" charset="0"/>
              </a:rPr>
              <a:t>Les formulaires</a:t>
            </a:r>
            <a:endParaRPr lang="fr-FR" dirty="0">
              <a:latin typeface="Comic Sans MS" pitchFamily="66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928662" y="3786190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mic Sans MS" pitchFamily="66" charset="0"/>
              </a:rPr>
              <a:t>Le bouton</a:t>
            </a:r>
            <a:endParaRPr lang="fr-FR" dirty="0">
              <a:latin typeface="Comic Sans MS" pitchFamily="66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1214414" y="563143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mic Sans MS" pitchFamily="66" charset="0"/>
              </a:rPr>
              <a:t>Le </a:t>
            </a:r>
            <a:r>
              <a:rPr lang="fr-FR" dirty="0" err="1" smtClean="0">
                <a:latin typeface="Comic Sans MS" pitchFamily="66" charset="0"/>
              </a:rPr>
              <a:t>footer</a:t>
            </a:r>
            <a:endParaRPr lang="fr-FR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min-awes-co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42" y="642918"/>
            <a:ext cx="5874460" cy="1000132"/>
          </a:xfrm>
          <a:prstGeom prst="rect">
            <a:avLst/>
          </a:prstGeom>
        </p:spPr>
      </p:pic>
      <p:pic>
        <p:nvPicPr>
          <p:cNvPr id="5" name="Image 4" descr="min-awes-sit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28" y="3429000"/>
            <a:ext cx="6555376" cy="1571636"/>
          </a:xfrm>
          <a:prstGeom prst="rect">
            <a:avLst/>
          </a:prstGeom>
        </p:spPr>
      </p:pic>
      <p:cxnSp>
        <p:nvCxnSpPr>
          <p:cNvPr id="6" name="Connecteur droit avec flèche 5"/>
          <p:cNvCxnSpPr/>
          <p:nvPr/>
        </p:nvCxnSpPr>
        <p:spPr>
          <a:xfrm flipV="1">
            <a:off x="5072066" y="1357298"/>
            <a:ext cx="1785950" cy="10001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2714612" y="2500306"/>
            <a:ext cx="350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Lien vers les icones 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13" name="Connecteur droit avec flèche 12"/>
          <p:cNvCxnSpPr/>
          <p:nvPr/>
        </p:nvCxnSpPr>
        <p:spPr>
          <a:xfrm rot="10800000" flipV="1">
            <a:off x="3000364" y="3000372"/>
            <a:ext cx="1428760" cy="12144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min-boutonHP_co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785794"/>
            <a:ext cx="4305300" cy="1247775"/>
          </a:xfrm>
          <a:prstGeom prst="rect">
            <a:avLst/>
          </a:prstGeom>
        </p:spPr>
      </p:pic>
      <p:pic>
        <p:nvPicPr>
          <p:cNvPr id="6" name="Image 5" descr="min-boutonHP_sit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2857496"/>
            <a:ext cx="8572560" cy="120316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001024" y="3071810"/>
            <a:ext cx="857256" cy="9286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/>
          <p:nvPr/>
        </p:nvCxnSpPr>
        <p:spPr>
          <a:xfrm rot="16200000" flipH="1">
            <a:off x="7464445" y="2179629"/>
            <a:ext cx="858844" cy="7858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rot="10800000">
            <a:off x="3000364" y="1285860"/>
            <a:ext cx="2857520" cy="714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6000760" y="1142984"/>
            <a:ext cx="242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Bouton de renvois en haut de page</a:t>
            </a:r>
            <a:endParaRPr lang="fr-F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857356" y="214290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Comic Sans MS" pitchFamily="66" charset="0"/>
              </a:rPr>
              <a:t>Code </a:t>
            </a:r>
            <a:r>
              <a:rPr lang="fr-FR" sz="2800" b="1" dirty="0" err="1" smtClean="0">
                <a:latin typeface="Comic Sans MS" pitchFamily="66" charset="0"/>
              </a:rPr>
              <a:t>head</a:t>
            </a:r>
            <a:r>
              <a:rPr lang="fr-FR" sz="2800" b="1" dirty="0" smtClean="0">
                <a:latin typeface="Comic Sans MS" pitchFamily="66" charset="0"/>
              </a:rPr>
              <a:t> page d’</a:t>
            </a:r>
            <a:r>
              <a:rPr lang="fr-FR" sz="2800" b="1" dirty="0" err="1" smtClean="0">
                <a:latin typeface="Comic Sans MS" pitchFamily="66" charset="0"/>
              </a:rPr>
              <a:t>acceuil</a:t>
            </a:r>
            <a:endParaRPr lang="fr-FR" sz="2800" dirty="0">
              <a:latin typeface="Comic Sans MS" pitchFamily="66" charset="0"/>
            </a:endParaRPr>
          </a:p>
        </p:txBody>
      </p:sp>
      <p:pic>
        <p:nvPicPr>
          <p:cNvPr id="6" name="Image 5" descr="code_head_index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33" y="1643050"/>
            <a:ext cx="8718323" cy="5000660"/>
          </a:xfrm>
          <a:prstGeom prst="rect">
            <a:avLst/>
          </a:prstGeom>
        </p:spPr>
      </p:pic>
      <p:cxnSp>
        <p:nvCxnSpPr>
          <p:cNvPr id="8" name="Connecteur droit 7"/>
          <p:cNvCxnSpPr/>
          <p:nvPr/>
        </p:nvCxnSpPr>
        <p:spPr>
          <a:xfrm>
            <a:off x="1071538" y="2141528"/>
            <a:ext cx="857256" cy="15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3357554" y="3071810"/>
            <a:ext cx="4786346" cy="15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1571604" y="3427412"/>
            <a:ext cx="1857388" cy="15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0" y="85384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&lt;</a:t>
            </a:r>
            <a:r>
              <a:rPr lang="fr-FR" dirty="0" smtClean="0">
                <a:solidFill>
                  <a:srgbClr val="C00000"/>
                </a:solidFill>
              </a:rPr>
              <a:t>Lang</a:t>
            </a:r>
            <a:r>
              <a:rPr lang="fr-FR" dirty="0" smtClean="0">
                <a:solidFill>
                  <a:srgbClr val="FF0000"/>
                </a:solidFill>
              </a:rPr>
              <a:t>&gt; non renseigné -  &lt;</a:t>
            </a:r>
            <a:r>
              <a:rPr lang="fr-FR" dirty="0" smtClean="0">
                <a:solidFill>
                  <a:srgbClr val="C00000"/>
                </a:solidFill>
              </a:rPr>
              <a:t>description</a:t>
            </a:r>
            <a:r>
              <a:rPr lang="fr-FR" dirty="0" smtClean="0">
                <a:solidFill>
                  <a:srgbClr val="FF0000"/>
                </a:solidFill>
              </a:rPr>
              <a:t>&gt; non renseigné – </a:t>
            </a:r>
          </a:p>
          <a:p>
            <a:pPr algn="ctr"/>
            <a:r>
              <a:rPr lang="fr-FR" dirty="0" smtClean="0">
                <a:solidFill>
                  <a:srgbClr val="FF0000"/>
                </a:solidFill>
              </a:rPr>
              <a:t>&lt;</a:t>
            </a:r>
            <a:r>
              <a:rPr lang="fr-FR" dirty="0" smtClean="0">
                <a:solidFill>
                  <a:srgbClr val="C00000"/>
                </a:solidFill>
              </a:rPr>
              <a:t>keyword</a:t>
            </a:r>
            <a:r>
              <a:rPr lang="fr-FR" dirty="0" smtClean="0">
                <a:solidFill>
                  <a:srgbClr val="FF0000"/>
                </a:solidFill>
              </a:rPr>
              <a:t>&gt; pauvre et non pertinents</a:t>
            </a:r>
            <a:endParaRPr lang="fr-F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code_alt_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8" y="4929198"/>
            <a:ext cx="7691978" cy="328613"/>
          </a:xfrm>
          <a:prstGeom prst="rect">
            <a:avLst/>
          </a:prstGeom>
        </p:spPr>
      </p:pic>
      <p:pic>
        <p:nvPicPr>
          <p:cNvPr id="6" name="Image 5" descr="code_alt_image_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6215082"/>
            <a:ext cx="8381208" cy="357190"/>
          </a:xfrm>
          <a:prstGeom prst="rect">
            <a:avLst/>
          </a:prstGeom>
        </p:spPr>
      </p:pic>
      <p:pic>
        <p:nvPicPr>
          <p:cNvPr id="7" name="Image 6" descr="code_alt_image_client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538" y="3357562"/>
            <a:ext cx="7858180" cy="490538"/>
          </a:xfrm>
          <a:prstGeom prst="rect">
            <a:avLst/>
          </a:prstGeom>
        </p:spPr>
      </p:pic>
      <p:pic>
        <p:nvPicPr>
          <p:cNvPr id="8" name="Image 7" descr="code_alt_image_client2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034" y="4071942"/>
            <a:ext cx="7239005" cy="500066"/>
          </a:xfrm>
          <a:prstGeom prst="rect">
            <a:avLst/>
          </a:prstGeom>
        </p:spPr>
      </p:pic>
      <p:pic>
        <p:nvPicPr>
          <p:cNvPr id="9" name="Image 8" descr="code_alt_image_client3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158" y="2500306"/>
            <a:ext cx="8481639" cy="428628"/>
          </a:xfrm>
          <a:prstGeom prst="rect">
            <a:avLst/>
          </a:prstGeom>
        </p:spPr>
      </p:pic>
      <p:pic>
        <p:nvPicPr>
          <p:cNvPr id="10" name="Image 9" descr="code_alt_image_logo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472" y="1714488"/>
            <a:ext cx="8286808" cy="404813"/>
          </a:xfrm>
          <a:prstGeom prst="rect">
            <a:avLst/>
          </a:prstGeom>
        </p:spPr>
      </p:pic>
      <p:pic>
        <p:nvPicPr>
          <p:cNvPr id="11" name="Image 10" descr="code_alt_image_logo2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429" y="5643578"/>
            <a:ext cx="8562975" cy="35719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857356" y="214290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Comic Sans MS" pitchFamily="66" charset="0"/>
              </a:rPr>
              <a:t>Les ALT des images</a:t>
            </a:r>
            <a:endParaRPr lang="fr-FR" sz="2800" dirty="0">
              <a:latin typeface="Comic Sans MS" pitchFamily="66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785786" y="1071546"/>
            <a:ext cx="792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Renseignement ALT inexact ou/et inexistant</a:t>
            </a:r>
            <a:endParaRPr lang="fr-F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023632"/>
          </a:xfrm>
        </p:spPr>
        <p:txBody>
          <a:bodyPr/>
          <a:lstStyle/>
          <a:p>
            <a:pPr>
              <a:buNone/>
            </a:pPr>
            <a:r>
              <a:rPr lang="fr-FR" sz="1800" dirty="0" smtClean="0"/>
              <a:t>Comment ca marche :</a:t>
            </a:r>
          </a:p>
          <a:p>
            <a:pPr>
              <a:buNone/>
            </a:pPr>
            <a:r>
              <a:rPr lang="fr-FR" sz="1800" dirty="0" smtClean="0"/>
              <a:t>Contenu textuel – technique (code) – </a:t>
            </a:r>
            <a:r>
              <a:rPr lang="fr-FR" sz="1800" dirty="0" err="1" smtClean="0"/>
              <a:t>backlink</a:t>
            </a:r>
            <a:r>
              <a:rPr lang="fr-FR" sz="1800" dirty="0" smtClean="0"/>
              <a:t> (lien vers les site)</a:t>
            </a:r>
          </a:p>
          <a:p>
            <a:pPr>
              <a:buNone/>
            </a:pPr>
            <a:endParaRPr lang="fr-FR" sz="1800" dirty="0" smtClean="0"/>
          </a:p>
          <a:p>
            <a:pPr>
              <a:buNone/>
            </a:pPr>
            <a:endParaRPr lang="fr-FR" sz="1800" dirty="0" smtClean="0"/>
          </a:p>
          <a:p>
            <a:pPr>
              <a:buNone/>
            </a:pPr>
            <a:r>
              <a:rPr lang="fr-FR" sz="1800" dirty="0" smtClean="0"/>
              <a:t>-</a:t>
            </a:r>
            <a:r>
              <a:rPr lang="fr-FR" sz="1800" dirty="0" err="1" smtClean="0"/>
              <a:t>tech</a:t>
            </a:r>
            <a:r>
              <a:rPr lang="fr-FR" sz="1800" dirty="0" smtClean="0"/>
              <a:t>: utilisation </a:t>
            </a:r>
            <a:r>
              <a:rPr lang="fr-FR" sz="1800" dirty="0" err="1" smtClean="0"/>
              <a:t>pertinante</a:t>
            </a:r>
            <a:r>
              <a:rPr lang="fr-FR" sz="1800" dirty="0" smtClean="0"/>
              <a:t> des H1.. H2 (en lisant les balises H on doit comprendre de quoi parle la page</a:t>
            </a:r>
          </a:p>
          <a:p>
            <a:pPr>
              <a:buFontTx/>
              <a:buChar char="-"/>
            </a:pPr>
            <a:r>
              <a:rPr lang="fr-FR" sz="1800" dirty="0" smtClean="0"/>
              <a:t>Balise </a:t>
            </a:r>
            <a:r>
              <a:rPr lang="fr-FR" sz="1800" dirty="0" err="1" smtClean="0"/>
              <a:t>title</a:t>
            </a:r>
            <a:r>
              <a:rPr lang="fr-FR" sz="1800" dirty="0" smtClean="0"/>
              <a:t> / entre 7 et 10 mots (pour l’</a:t>
            </a:r>
            <a:r>
              <a:rPr lang="fr-FR" sz="1800" dirty="0" err="1" smtClean="0"/>
              <a:t>acceuil</a:t>
            </a:r>
            <a:r>
              <a:rPr lang="fr-FR" sz="1800" dirty="0" smtClean="0"/>
              <a:t> : nom du site , les autres page finissent par le nom du site.</a:t>
            </a:r>
          </a:p>
          <a:p>
            <a:pPr>
              <a:buFontTx/>
              <a:buChar char="-"/>
            </a:pPr>
            <a:r>
              <a:rPr lang="fr-FR" sz="1800" dirty="0" smtClean="0"/>
              <a:t>Description : </a:t>
            </a:r>
          </a:p>
          <a:p>
            <a:pPr>
              <a:buFontTx/>
              <a:buChar char="-"/>
            </a:pPr>
            <a:r>
              <a:rPr lang="fr-FR" sz="1800" dirty="0" smtClean="0"/>
              <a:t>Rajouter avis : </a:t>
            </a:r>
          </a:p>
          <a:p>
            <a:pPr>
              <a:buFontTx/>
              <a:buChar char="-"/>
            </a:pPr>
            <a:r>
              <a:rPr lang="fr-FR" sz="1800" dirty="0" smtClean="0"/>
              <a:t>url</a:t>
            </a:r>
          </a:p>
          <a:p>
            <a:pPr>
              <a:buFontTx/>
              <a:buChar char="-"/>
            </a:pPr>
            <a:r>
              <a:rPr lang="fr-FR" sz="1800" dirty="0" smtClean="0"/>
              <a:t>Mobile</a:t>
            </a:r>
          </a:p>
          <a:p>
            <a:pPr>
              <a:buNone/>
            </a:pPr>
            <a:r>
              <a:rPr lang="fr-FR" sz="1800" dirty="0" smtClean="0"/>
              <a:t>Liens : </a:t>
            </a:r>
            <a:r>
              <a:rPr lang="fr-FR" sz="1800" dirty="0" err="1" smtClean="0"/>
              <a:t>backlink</a:t>
            </a:r>
            <a:endParaRPr lang="fr-FR" sz="1800" dirty="0" smtClean="0"/>
          </a:p>
          <a:p>
            <a:pPr>
              <a:buFontTx/>
              <a:buChar char="-"/>
            </a:pPr>
            <a:endParaRPr lang="fr-FR" sz="1800" dirty="0" smtClean="0"/>
          </a:p>
          <a:p>
            <a:pPr>
              <a:buFontTx/>
              <a:buChar char="-"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dossier_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2214554"/>
            <a:ext cx="6336818" cy="379572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57356" y="214290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Comic Sans MS" pitchFamily="66" charset="0"/>
              </a:rPr>
              <a:t>Les images</a:t>
            </a:r>
            <a:endParaRPr lang="fr-FR" sz="2800" dirty="0">
              <a:latin typeface="Comic Sans MS" pitchFamily="66" charset="0"/>
            </a:endParaRPr>
          </a:p>
        </p:txBody>
      </p:sp>
      <p:cxnSp>
        <p:nvCxnSpPr>
          <p:cNvPr id="9" name="Connecteur droit avec flèche 8"/>
          <p:cNvCxnSpPr/>
          <p:nvPr/>
        </p:nvCxnSpPr>
        <p:spPr>
          <a:xfrm rot="10800000" flipV="1">
            <a:off x="6500826" y="3643314"/>
            <a:ext cx="714380" cy="28575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rot="10800000">
            <a:off x="6643702" y="2928934"/>
            <a:ext cx="500066" cy="1428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rot="10800000">
            <a:off x="6643702" y="3214686"/>
            <a:ext cx="50006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rot="10800000">
            <a:off x="6572264" y="2500306"/>
            <a:ext cx="714380" cy="4286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rot="10800000" flipV="1">
            <a:off x="6643702" y="3857628"/>
            <a:ext cx="714380" cy="5715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7143768" y="3286124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Trop lourdes</a:t>
            </a:r>
            <a:endParaRPr lang="fr-F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footer_et_lien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2285992"/>
            <a:ext cx="8143875" cy="360045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785918" y="214290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Comic Sans MS" pitchFamily="66" charset="0"/>
              </a:rPr>
              <a:t>Les Liens </a:t>
            </a:r>
            <a:endParaRPr lang="fr-FR" sz="2800" dirty="0">
              <a:latin typeface="Comic Sans MS" pitchFamily="66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57158" y="1071546"/>
            <a:ext cx="8643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Trop de liens et sans réel rapport avec l’activité.</a:t>
            </a:r>
          </a:p>
          <a:p>
            <a:endParaRPr lang="fr-FR" dirty="0" smtClean="0"/>
          </a:p>
          <a:p>
            <a:r>
              <a:rPr lang="fr-FR" dirty="0" smtClean="0"/>
              <a:t>Tout ces liens dans le </a:t>
            </a:r>
            <a:r>
              <a:rPr lang="fr-FR" dirty="0" err="1" smtClean="0"/>
              <a:t>footer</a:t>
            </a:r>
            <a:r>
              <a:rPr lang="fr-FR" dirty="0" smtClean="0"/>
              <a:t> risque de passer pour du Black-</a:t>
            </a:r>
            <a:r>
              <a:rPr lang="fr-FR" dirty="0" err="1" smtClean="0"/>
              <a:t>hat</a:t>
            </a:r>
            <a:r>
              <a:rPr lang="fr-FR" dirty="0" smtClean="0"/>
              <a:t> au yeux de Google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57356" y="214290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Comic Sans MS" pitchFamily="66" charset="0"/>
              </a:rPr>
              <a:t>Les textes</a:t>
            </a:r>
            <a:endParaRPr lang="fr-FR" sz="2800" dirty="0">
              <a:latin typeface="Comic Sans MS" pitchFamily="66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57224" y="928670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Berlin Sans FB" pitchFamily="34" charset="0"/>
              </a:rPr>
              <a:t>Les textes en images:</a:t>
            </a:r>
            <a:endParaRPr lang="fr-FR" dirty="0">
              <a:latin typeface="Berlin Sans FB" pitchFamily="34" charset="0"/>
            </a:endParaRPr>
          </a:p>
        </p:txBody>
      </p:sp>
      <p:pic>
        <p:nvPicPr>
          <p:cNvPr id="6" name="Image 5" descr="texte_imag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16" y="2000240"/>
            <a:ext cx="4772025" cy="962025"/>
          </a:xfrm>
          <a:prstGeom prst="rect">
            <a:avLst/>
          </a:prstGeom>
        </p:spPr>
      </p:pic>
      <p:pic>
        <p:nvPicPr>
          <p:cNvPr id="7" name="Image 6" descr="texte_image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84" y="4643446"/>
            <a:ext cx="5867400" cy="1790700"/>
          </a:xfrm>
          <a:prstGeom prst="rect">
            <a:avLst/>
          </a:prstGeom>
        </p:spPr>
      </p:pic>
      <p:pic>
        <p:nvPicPr>
          <p:cNvPr id="8" name="Image 7" descr="texte_image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72" y="3286124"/>
            <a:ext cx="6534150" cy="885825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714744" y="3429000"/>
            <a:ext cx="2357454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5929322" y="3786190"/>
            <a:ext cx="1000132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6215074" y="4857760"/>
            <a:ext cx="1285884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2643174" y="5143512"/>
            <a:ext cx="142876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214282" y="2357430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Vocabulaire faible et pauvre</a:t>
            </a:r>
            <a:endParaRPr lang="fr-F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57356" y="214290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Comic Sans MS" pitchFamily="66" charset="0"/>
              </a:rPr>
              <a:t>Les textes</a:t>
            </a:r>
            <a:endParaRPr lang="fr-FR" sz="2800" dirty="0">
              <a:latin typeface="Comic Sans MS" pitchFamily="66" charset="0"/>
            </a:endParaRPr>
          </a:p>
        </p:txBody>
      </p:sp>
      <p:pic>
        <p:nvPicPr>
          <p:cNvPr id="5" name="Image 4" descr="text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000240"/>
            <a:ext cx="8654203" cy="378621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714480" y="4643446"/>
            <a:ext cx="1214446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2857488" y="5143512"/>
            <a:ext cx="5715040" cy="642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4357686" y="6000768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Vocabulaire faible et pauvre</a:t>
            </a:r>
            <a:endParaRPr lang="fr-F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texte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2857496"/>
            <a:ext cx="8505825" cy="1781175"/>
          </a:xfrm>
          <a:prstGeom prst="rect">
            <a:avLst/>
          </a:prstGeom>
        </p:spPr>
      </p:pic>
      <p:pic>
        <p:nvPicPr>
          <p:cNvPr id="5" name="Image 4" descr="texte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4786322"/>
            <a:ext cx="8601075" cy="1743075"/>
          </a:xfrm>
          <a:prstGeom prst="rect">
            <a:avLst/>
          </a:prstGeom>
        </p:spPr>
      </p:pic>
      <p:pic>
        <p:nvPicPr>
          <p:cNvPr id="6" name="Image 5" descr="texte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5728"/>
            <a:ext cx="9144000" cy="250722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00034" y="1357298"/>
            <a:ext cx="2428892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642910" y="3000372"/>
            <a:ext cx="4000528" cy="571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4786314" y="2928934"/>
            <a:ext cx="4000528" cy="571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571472" y="4857760"/>
            <a:ext cx="4000528" cy="571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786314" y="4929198"/>
            <a:ext cx="4000528" cy="571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/>
          <p:nvPr/>
        </p:nvCxnSpPr>
        <p:spPr>
          <a:xfrm>
            <a:off x="1357290" y="2000240"/>
            <a:ext cx="57150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1857356" y="2357430"/>
            <a:ext cx="57150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4857752" y="2000240"/>
            <a:ext cx="107157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4643438" y="2571744"/>
            <a:ext cx="500066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6858016" y="2000240"/>
            <a:ext cx="500066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6429388" y="2357430"/>
            <a:ext cx="500066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857356" y="214290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Comic Sans MS" pitchFamily="66" charset="0"/>
              </a:rPr>
              <a:t>Le responsive</a:t>
            </a:r>
            <a:endParaRPr lang="fr-FR" sz="2800" dirty="0">
              <a:latin typeface="Comic Sans MS" pitchFamily="66" charset="0"/>
            </a:endParaRPr>
          </a:p>
        </p:txBody>
      </p:sp>
      <p:pic>
        <p:nvPicPr>
          <p:cNvPr id="6" name="responsive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714612" y="928670"/>
            <a:ext cx="3643338" cy="5786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mute="1"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57356" y="214290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err="1" smtClean="0">
                <a:latin typeface="Comic Sans MS" pitchFamily="66" charset="0"/>
              </a:rPr>
              <a:t>Accéssibilité</a:t>
            </a:r>
            <a:endParaRPr lang="fr-FR" sz="2800" dirty="0">
              <a:latin typeface="Comic Sans MS" pitchFamily="66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-214346" y="1071546"/>
            <a:ext cx="7215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Impossi</a:t>
            </a:r>
            <a:r>
              <a:rPr lang="fr-FR" sz="2000" dirty="0" smtClean="0"/>
              <a:t>b</a:t>
            </a:r>
            <a:r>
              <a:rPr lang="fr-FR" dirty="0" smtClean="0"/>
              <a:t>le de consulter le site au clavier : pas de focus visible </a:t>
            </a:r>
            <a:endParaRPr lang="fr-FR" dirty="0"/>
          </a:p>
        </p:txBody>
      </p:sp>
      <p:pic>
        <p:nvPicPr>
          <p:cNvPr id="6" name="Image 5" descr="TAB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1571612"/>
            <a:ext cx="3114675" cy="146685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000496" y="2571744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Lecture difficile : contraste et lisibilité faible</a:t>
            </a:r>
            <a:endParaRPr lang="fr-FR" dirty="0"/>
          </a:p>
        </p:txBody>
      </p:sp>
      <p:pic>
        <p:nvPicPr>
          <p:cNvPr id="9" name="Image 8" descr="contraste_rappor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56" y="3214686"/>
            <a:ext cx="2571768" cy="3459209"/>
          </a:xfrm>
          <a:prstGeom prst="rect">
            <a:avLst/>
          </a:prstGeom>
        </p:spPr>
      </p:pic>
      <p:pic>
        <p:nvPicPr>
          <p:cNvPr id="10" name="Image 9" descr="contrasteimag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286124"/>
            <a:ext cx="4071966" cy="3357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57356" y="214290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Comic Sans MS" pitchFamily="66" charset="0"/>
              </a:rPr>
              <a:t>Tentative de Black-</a:t>
            </a:r>
            <a:r>
              <a:rPr lang="fr-FR" sz="2800" b="1" dirty="0" err="1" smtClean="0">
                <a:latin typeface="Comic Sans MS" pitchFamily="66" charset="0"/>
              </a:rPr>
              <a:t>Hat</a:t>
            </a:r>
            <a:endParaRPr lang="fr-FR" sz="2800" dirty="0">
              <a:latin typeface="Comic Sans MS" pitchFamily="66" charset="0"/>
            </a:endParaRPr>
          </a:p>
        </p:txBody>
      </p:sp>
      <p:pic>
        <p:nvPicPr>
          <p:cNvPr id="5" name="Image 4" descr="black-al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39" y="2786058"/>
            <a:ext cx="8888761" cy="66123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00034" y="2285992"/>
            <a:ext cx="807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Dans le </a:t>
            </a:r>
            <a:r>
              <a:rPr lang="fr-FR" dirty="0" err="1" smtClean="0"/>
              <a:t>footer</a:t>
            </a:r>
            <a:r>
              <a:rPr lang="fr-FR" dirty="0" smtClean="0"/>
              <a:t> : mots-clés caché par une couleur de texte équivalente au fond </a:t>
            </a:r>
            <a:endParaRPr lang="fr-FR" dirty="0"/>
          </a:p>
        </p:txBody>
      </p:sp>
      <p:pic>
        <p:nvPicPr>
          <p:cNvPr id="7" name="Image 6" descr="black-alt-visibl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4929198"/>
            <a:ext cx="8220075" cy="1019175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571736" y="4286256"/>
            <a:ext cx="557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Après un changement de couleur : </a:t>
            </a:r>
            <a:endParaRPr lang="fr-F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42910" y="1000108"/>
            <a:ext cx="792961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1 – balise META &lt;</a:t>
            </a:r>
            <a:r>
              <a:rPr lang="fr-FR" sz="1600" dirty="0" err="1" smtClean="0"/>
              <a:t>title</a:t>
            </a:r>
            <a:r>
              <a:rPr lang="fr-FR" sz="1600" dirty="0" smtClean="0"/>
              <a:t>&gt; vide</a:t>
            </a:r>
          </a:p>
          <a:p>
            <a:r>
              <a:rPr lang="fr-FR" sz="1600" dirty="0" smtClean="0"/>
              <a:t>2 -  balise description vide ou mal renseigné</a:t>
            </a:r>
          </a:p>
          <a:p>
            <a:r>
              <a:rPr lang="fr-FR" sz="1600" dirty="0" smtClean="0"/>
              <a:t>3 - logo étiquette ALT = paris</a:t>
            </a:r>
          </a:p>
          <a:p>
            <a:r>
              <a:rPr lang="fr-FR" sz="1600" dirty="0" smtClean="0"/>
              <a:t>4 – image étiquette ALT = non descriptive (erreur mot </a:t>
            </a:r>
            <a:r>
              <a:rPr lang="fr-FR" sz="1600" dirty="0" err="1" smtClean="0"/>
              <a:t>cle</a:t>
            </a:r>
            <a:r>
              <a:rPr lang="fr-FR" sz="1600" dirty="0" smtClean="0"/>
              <a:t>)</a:t>
            </a:r>
          </a:p>
          <a:p>
            <a:r>
              <a:rPr lang="fr-FR" sz="1600" dirty="0" smtClean="0"/>
              <a:t>4 – texte trop court</a:t>
            </a:r>
          </a:p>
          <a:p>
            <a:r>
              <a:rPr lang="fr-FR" sz="1600" dirty="0" smtClean="0"/>
              <a:t>5 – pas de contenu  : mots et vocabulaires pauvre et ne reprenant pas les mots </a:t>
            </a:r>
            <a:r>
              <a:rPr lang="fr-FR" sz="1600" dirty="0" err="1" smtClean="0"/>
              <a:t>cles</a:t>
            </a:r>
            <a:endParaRPr lang="fr-FR" sz="1600" dirty="0" smtClean="0"/>
          </a:p>
          <a:p>
            <a:r>
              <a:rPr lang="fr-FR" sz="1600" dirty="0" smtClean="0"/>
              <a:t>6 – image trop lourde 5Mo</a:t>
            </a:r>
          </a:p>
          <a:p>
            <a:r>
              <a:rPr lang="fr-FR" sz="1600" dirty="0" smtClean="0"/>
              <a:t>7 – responsive down</a:t>
            </a:r>
          </a:p>
          <a:p>
            <a:r>
              <a:rPr lang="fr-FR" sz="1600" dirty="0" smtClean="0"/>
              <a:t>8 – Access WACG</a:t>
            </a:r>
          </a:p>
          <a:p>
            <a:r>
              <a:rPr lang="fr-FR" sz="1600" dirty="0" smtClean="0"/>
              <a:t>9 – indexation page 2 !!</a:t>
            </a:r>
          </a:p>
          <a:p>
            <a:r>
              <a:rPr lang="fr-FR" sz="1600" dirty="0" smtClean="0"/>
              <a:t>10 – pas de mot clés dans URL et dans le site</a:t>
            </a:r>
          </a:p>
          <a:p>
            <a:r>
              <a:rPr lang="fr-FR" sz="1600" dirty="0" smtClean="0"/>
              <a:t>11– image texte – les seules a reprendre les mots clés basiques !!</a:t>
            </a:r>
          </a:p>
          <a:p>
            <a:r>
              <a:rPr lang="fr-FR" sz="1600" dirty="0" smtClean="0"/>
              <a:t>12 – balise ALT des images non renseigné ou pas bien</a:t>
            </a:r>
          </a:p>
          <a:p>
            <a:r>
              <a:rPr lang="fr-FR" sz="1600" dirty="0" smtClean="0"/>
              <a:t>13 – renseignement local adresse reconnue dans le code est </a:t>
            </a:r>
            <a:r>
              <a:rPr lang="fr-FR" sz="1600" u="sng" dirty="0" smtClean="0"/>
              <a:t>Paris</a:t>
            </a:r>
          </a:p>
          <a:p>
            <a:r>
              <a:rPr lang="fr-FR" sz="1600" dirty="0" smtClean="0"/>
              <a:t>14 – champs HTML vides (li)</a:t>
            </a:r>
          </a:p>
          <a:p>
            <a:r>
              <a:rPr lang="fr-FR" sz="1600" dirty="0" smtClean="0"/>
              <a:t>15 – sémantique  pauvre (section, citation,…)</a:t>
            </a:r>
          </a:p>
          <a:p>
            <a:r>
              <a:rPr lang="fr-FR" sz="1600" dirty="0" smtClean="0"/>
              <a:t>16 – problème avec </a:t>
            </a:r>
            <a:r>
              <a:rPr lang="fr-FR" sz="1600" dirty="0" err="1" smtClean="0"/>
              <a:t>boostrap</a:t>
            </a:r>
            <a:endParaRPr lang="fr-FR" sz="1600" dirty="0" smtClean="0"/>
          </a:p>
          <a:p>
            <a:r>
              <a:rPr lang="fr-FR" sz="1600" dirty="0" smtClean="0"/>
              <a:t>17 - problème ave </a:t>
            </a:r>
            <a:r>
              <a:rPr lang="fr-FR" sz="1600" dirty="0" err="1" smtClean="0"/>
              <a:t>fontawer</a:t>
            </a:r>
            <a:endParaRPr lang="fr-FR" sz="1600" dirty="0" smtClean="0"/>
          </a:p>
          <a:p>
            <a:r>
              <a:rPr lang="fr-FR" sz="1600" dirty="0" smtClean="0"/>
              <a:t>18 – pas de description mail</a:t>
            </a:r>
          </a:p>
          <a:p>
            <a:r>
              <a:rPr lang="fr-FR" sz="1600" dirty="0" smtClean="0"/>
              <a:t>19 – liens </a:t>
            </a:r>
            <a:r>
              <a:rPr lang="fr-FR" sz="1600" dirty="0" err="1" smtClean="0"/>
              <a:t>footer</a:t>
            </a:r>
            <a:r>
              <a:rPr lang="fr-FR" sz="1600" dirty="0" smtClean="0"/>
              <a:t> : trop et pas de bonne qualités</a:t>
            </a:r>
          </a:p>
          <a:p>
            <a:r>
              <a:rPr lang="fr-FR" sz="1600" dirty="0" smtClean="0"/>
              <a:t>20 – temps de chargement de la page</a:t>
            </a:r>
          </a:p>
          <a:p>
            <a:r>
              <a:rPr lang="fr-FR" sz="1600" dirty="0" smtClean="0"/>
              <a:t>21 – cohérence du site (bouton de renvoi en haut de page)</a:t>
            </a:r>
          </a:p>
          <a:p>
            <a:r>
              <a:rPr lang="fr-FR" sz="1600" dirty="0" smtClean="0"/>
              <a:t>22 – tentative de Black-HAT dans le </a:t>
            </a:r>
            <a:r>
              <a:rPr lang="fr-FR" sz="1600" dirty="0" err="1" smtClean="0"/>
              <a:t>footer</a:t>
            </a:r>
            <a:endParaRPr lang="fr-FR" sz="1600" dirty="0" smtClean="0"/>
          </a:p>
          <a:p>
            <a:r>
              <a:rPr lang="fr-FR" sz="1600" dirty="0" smtClean="0"/>
              <a:t>23 – </a:t>
            </a:r>
            <a:endParaRPr lang="fr-FR" sz="1600" dirty="0" smtClean="0"/>
          </a:p>
          <a:p>
            <a:endParaRPr lang="fr-FR" sz="1200" dirty="0" smtClean="0"/>
          </a:p>
          <a:p>
            <a:endParaRPr lang="fr-FR" sz="1200" dirty="0"/>
          </a:p>
        </p:txBody>
      </p:sp>
      <p:sp>
        <p:nvSpPr>
          <p:cNvPr id="5" name="ZoneTexte 4"/>
          <p:cNvSpPr txBox="1"/>
          <p:nvPr/>
        </p:nvSpPr>
        <p:spPr>
          <a:xfrm>
            <a:off x="1857356" y="214290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Comic Sans MS" pitchFamily="66" charset="0"/>
              </a:rPr>
              <a:t>Analyse de l’état actuel de SEO</a:t>
            </a:r>
            <a:endParaRPr lang="fr-FR" sz="28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14282" y="500042"/>
            <a:ext cx="8786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Comic Sans MS" pitchFamily="66" charset="0"/>
              </a:rPr>
              <a:t>10 Recommandation pour l’amélioration </a:t>
            </a:r>
            <a:r>
              <a:rPr lang="fr-FR" sz="2800" b="1" dirty="0">
                <a:latin typeface="Comic Sans MS" pitchFamily="66" charset="0"/>
              </a:rPr>
              <a:t>du </a:t>
            </a:r>
            <a:r>
              <a:rPr lang="fr-FR" sz="2800" b="1" dirty="0" smtClean="0">
                <a:latin typeface="Comic Sans MS" pitchFamily="66" charset="0"/>
              </a:rPr>
              <a:t>SEO</a:t>
            </a:r>
            <a:endParaRPr lang="fr-FR" sz="2800" dirty="0">
              <a:latin typeface="Comic Sans MS" pitchFamily="66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28596" y="1357298"/>
            <a:ext cx="814393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 – recherche des mots clés</a:t>
            </a:r>
          </a:p>
          <a:p>
            <a:r>
              <a:rPr lang="fr-FR" dirty="0" smtClean="0"/>
              <a:t>2 – reprise des balises méta </a:t>
            </a:r>
            <a:r>
              <a:rPr lang="fr-FR" dirty="0" err="1" smtClean="0"/>
              <a:t>title</a:t>
            </a:r>
            <a:r>
              <a:rPr lang="fr-FR" dirty="0" smtClean="0"/>
              <a:t> </a:t>
            </a:r>
          </a:p>
          <a:p>
            <a:r>
              <a:rPr lang="fr-FR" dirty="0" smtClean="0"/>
              <a:t>3 – reprise des balises description</a:t>
            </a:r>
          </a:p>
          <a:p>
            <a:r>
              <a:rPr lang="fr-FR" dirty="0" smtClean="0"/>
              <a:t>4 – renseignement balise ALT</a:t>
            </a:r>
          </a:p>
          <a:p>
            <a:r>
              <a:rPr lang="fr-FR" dirty="0" smtClean="0"/>
              <a:t>5 – page de contenu à ajouter (machine a contenu) </a:t>
            </a:r>
          </a:p>
          <a:p>
            <a:r>
              <a:rPr lang="fr-FR" dirty="0" smtClean="0"/>
              <a:t>6 – gestion images lourde / vitesse chargement</a:t>
            </a:r>
          </a:p>
          <a:p>
            <a:r>
              <a:rPr lang="fr-FR" dirty="0" smtClean="0"/>
              <a:t>7 – reprise responsive simple (first mobile)</a:t>
            </a:r>
          </a:p>
          <a:p>
            <a:r>
              <a:rPr lang="fr-FR" dirty="0" smtClean="0"/>
              <a:t>8 – indexation </a:t>
            </a:r>
            <a:r>
              <a:rPr lang="fr-FR" b="1" i="1" dirty="0" smtClean="0"/>
              <a:t>page2</a:t>
            </a:r>
            <a:r>
              <a:rPr lang="fr-FR" dirty="0" smtClean="0"/>
              <a:t> en </a:t>
            </a:r>
            <a:r>
              <a:rPr lang="fr-FR" b="1" i="1" dirty="0" smtClean="0"/>
              <a:t>contact</a:t>
            </a:r>
            <a:endParaRPr lang="fr-FR" dirty="0" smtClean="0"/>
          </a:p>
          <a:p>
            <a:r>
              <a:rPr lang="fr-FR" dirty="0" smtClean="0"/>
              <a:t>9–amélioration du texte avec du vocabulaire en mot clé et du </a:t>
            </a:r>
            <a:r>
              <a:rPr lang="fr-FR" dirty="0" err="1" smtClean="0"/>
              <a:t>metier</a:t>
            </a:r>
            <a:endParaRPr lang="fr-FR" dirty="0" smtClean="0"/>
          </a:p>
          <a:p>
            <a:r>
              <a:rPr lang="fr-FR" dirty="0" smtClean="0"/>
              <a:t>10– enlever les lien du </a:t>
            </a:r>
            <a:r>
              <a:rPr lang="fr-FR" dirty="0" err="1" smtClean="0"/>
              <a:t>footer</a:t>
            </a:r>
            <a:endParaRPr lang="fr-FR" dirty="0" smtClean="0"/>
          </a:p>
          <a:p>
            <a:r>
              <a:rPr lang="fr-FR" dirty="0" smtClean="0"/>
              <a:t>11 – </a:t>
            </a:r>
            <a:r>
              <a:rPr lang="fr-FR" dirty="0" err="1" smtClean="0"/>
              <a:t>coherence</a:t>
            </a:r>
            <a:r>
              <a:rPr lang="fr-FR" dirty="0" smtClean="0"/>
              <a:t> du site et du contenu</a:t>
            </a:r>
          </a:p>
          <a:p>
            <a:r>
              <a:rPr lang="fr-FR" dirty="0" smtClean="0"/>
              <a:t>12 – amélioration </a:t>
            </a:r>
            <a:r>
              <a:rPr lang="fr-FR" dirty="0" err="1" smtClean="0"/>
              <a:t>access</a:t>
            </a:r>
            <a:r>
              <a:rPr lang="fr-FR" dirty="0" smtClean="0"/>
              <a:t> en changeant les couleurs pour le contraste et les font</a:t>
            </a:r>
          </a:p>
          <a:p>
            <a:r>
              <a:rPr lang="fr-FR" dirty="0" smtClean="0"/>
              <a:t>13 – passer les images-</a:t>
            </a:r>
            <a:r>
              <a:rPr lang="fr-FR" dirty="0" err="1" smtClean="0"/>
              <a:t>text</a:t>
            </a:r>
            <a:r>
              <a:rPr lang="fr-FR" dirty="0" smtClean="0"/>
              <a:t> en vrai texte</a:t>
            </a:r>
          </a:p>
          <a:p>
            <a:r>
              <a:rPr lang="fr-FR" dirty="0" smtClean="0"/>
              <a:t>14 – amélioration URL</a:t>
            </a:r>
          </a:p>
          <a:p>
            <a:r>
              <a:rPr lang="fr-FR" dirty="0" smtClean="0"/>
              <a:t>15 - </a:t>
            </a:r>
            <a:r>
              <a:rPr lang="fr-FR" dirty="0" err="1" smtClean="0"/>
              <a:t>eviter</a:t>
            </a:r>
            <a:r>
              <a:rPr lang="fr-FR" dirty="0" smtClean="0"/>
              <a:t> BOOSTRAP ( justifier)</a:t>
            </a:r>
          </a:p>
          <a:p>
            <a:r>
              <a:rPr lang="fr-FR" dirty="0" smtClean="0"/>
              <a:t>16 – créer des liens!!</a:t>
            </a:r>
          </a:p>
          <a:p>
            <a:r>
              <a:rPr lang="fr-FR" dirty="0" smtClean="0"/>
              <a:t>17 – création de </a:t>
            </a:r>
            <a:r>
              <a:rPr lang="fr-FR" dirty="0" smtClean="0"/>
              <a:t>contenu</a:t>
            </a:r>
          </a:p>
          <a:p>
            <a:r>
              <a:rPr lang="fr-FR" dirty="0" smtClean="0"/>
              <a:t>18 – mettre en place un planning </a:t>
            </a:r>
            <a:r>
              <a:rPr lang="fr-FR" dirty="0" err="1" smtClean="0"/>
              <a:t>seo</a:t>
            </a:r>
            <a:endParaRPr lang="fr-FR" dirty="0" smtClean="0"/>
          </a:p>
          <a:p>
            <a:r>
              <a:rPr lang="fr-FR" dirty="0" smtClean="0"/>
              <a:t>19 – 1 concept par page… contact, client, …</a:t>
            </a:r>
          </a:p>
          <a:p>
            <a:r>
              <a:rPr lang="fr-FR" dirty="0" smtClean="0"/>
              <a:t>20 - </a:t>
            </a:r>
            <a:r>
              <a:rPr lang="fr-FR" dirty="0" smtClean="0"/>
              <a:t>adresse dans le </a:t>
            </a:r>
            <a:r>
              <a:rPr lang="fr-FR" smtClean="0"/>
              <a:t>footer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-357222" y="1857364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Comic Sans MS" pitchFamily="66" charset="0"/>
              </a:rPr>
              <a:t>Définir nos objectifs</a:t>
            </a:r>
            <a:endParaRPr lang="fr-FR" sz="2800" dirty="0">
              <a:latin typeface="Comic Sans MS" pitchFamily="66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500166" y="2990206"/>
            <a:ext cx="72866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C00000"/>
                </a:solidFill>
                <a:latin typeface="Comic Sans MS" pitchFamily="66" charset="0"/>
              </a:rPr>
              <a:t>- Être plus </a:t>
            </a:r>
            <a:r>
              <a:rPr lang="fr-FR" sz="2800" b="1" dirty="0" smtClean="0">
                <a:solidFill>
                  <a:srgbClr val="C00000"/>
                </a:solidFill>
                <a:latin typeface="Comic Sans MS" pitchFamily="66" charset="0"/>
              </a:rPr>
              <a:t>visible</a:t>
            </a:r>
            <a:r>
              <a:rPr lang="fr-FR" sz="2800" dirty="0" smtClean="0">
                <a:solidFill>
                  <a:srgbClr val="C00000"/>
                </a:solidFill>
                <a:latin typeface="Comic Sans MS" pitchFamily="66" charset="0"/>
              </a:rPr>
              <a:t> sur Internet</a:t>
            </a:r>
          </a:p>
          <a:p>
            <a:endParaRPr lang="fr-FR" sz="2800" dirty="0" smtClean="0">
              <a:solidFill>
                <a:srgbClr val="C00000"/>
              </a:solidFill>
              <a:latin typeface="Comic Sans MS" pitchFamily="66" charset="0"/>
            </a:endParaRPr>
          </a:p>
          <a:p>
            <a:pPr>
              <a:buFontTx/>
              <a:buChar char="-"/>
            </a:pPr>
            <a:r>
              <a:rPr lang="fr-FR" sz="2800" dirty="0" smtClean="0">
                <a:solidFill>
                  <a:srgbClr val="C00000"/>
                </a:solidFill>
                <a:latin typeface="Comic Sans MS" pitchFamily="66" charset="0"/>
              </a:rPr>
              <a:t> Acquérir de nouveaux </a:t>
            </a:r>
            <a:r>
              <a:rPr lang="fr-FR" sz="2800" b="1" dirty="0" smtClean="0">
                <a:solidFill>
                  <a:srgbClr val="C00000"/>
                </a:solidFill>
                <a:latin typeface="Comic Sans MS" pitchFamily="66" charset="0"/>
              </a:rPr>
              <a:t>clients</a:t>
            </a:r>
          </a:p>
          <a:p>
            <a:endParaRPr lang="fr-FR" sz="2800" dirty="0" smtClean="0">
              <a:solidFill>
                <a:srgbClr val="C00000"/>
              </a:solidFill>
              <a:latin typeface="Comic Sans MS" pitchFamily="66" charset="0"/>
            </a:endParaRPr>
          </a:p>
          <a:p>
            <a:r>
              <a:rPr lang="fr-FR" sz="2800" dirty="0" smtClean="0">
                <a:solidFill>
                  <a:srgbClr val="C00000"/>
                </a:solidFill>
                <a:latin typeface="Comic Sans MS" pitchFamily="66" charset="0"/>
              </a:rPr>
              <a:t>- Améliorer notre image de </a:t>
            </a:r>
            <a:r>
              <a:rPr lang="fr-FR" sz="2800" b="1" dirty="0" smtClean="0">
                <a:solidFill>
                  <a:srgbClr val="C00000"/>
                </a:solidFill>
                <a:latin typeface="Comic Sans MS" pitchFamily="66" charset="0"/>
              </a:rPr>
              <a:t>marque</a:t>
            </a:r>
          </a:p>
        </p:txBody>
      </p:sp>
      <p:pic>
        <p:nvPicPr>
          <p:cNvPr id="9" name="Image 8" descr="télécharg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84" y="576255"/>
            <a:ext cx="2562225" cy="1781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57356" y="214290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Comic Sans MS" pitchFamily="66" charset="0"/>
              </a:rPr>
              <a:t>Exemples de sites existants </a:t>
            </a:r>
            <a:endParaRPr lang="fr-FR" sz="2800" dirty="0">
              <a:latin typeface="Comic Sans MS" pitchFamily="66" charset="0"/>
            </a:endParaRPr>
          </a:p>
        </p:txBody>
      </p:sp>
      <p:pic>
        <p:nvPicPr>
          <p:cNvPr id="5" name="Image 4" descr="agence_web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1071546"/>
            <a:ext cx="7500958" cy="556706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00166" y="5786454"/>
            <a:ext cx="107157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071802" y="5786454"/>
            <a:ext cx="1285884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5072066" y="5786454"/>
            <a:ext cx="107157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428992" y="2000240"/>
            <a:ext cx="2714644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4357686" y="3500438"/>
            <a:ext cx="571504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6429388" y="3500438"/>
            <a:ext cx="1285884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57356" y="214290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Comic Sans MS" pitchFamily="66" charset="0"/>
              </a:rPr>
              <a:t>Exemples de sites existants </a:t>
            </a:r>
            <a:endParaRPr lang="fr-FR" sz="2800" dirty="0">
              <a:latin typeface="Comic Sans MS" pitchFamily="66" charset="0"/>
            </a:endParaRPr>
          </a:p>
        </p:txBody>
      </p:sp>
      <p:pic>
        <p:nvPicPr>
          <p:cNvPr id="5" name="Image 4" descr="agence_web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1350940"/>
            <a:ext cx="8499291" cy="47927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00760" y="1428736"/>
            <a:ext cx="278608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643306" y="2000240"/>
            <a:ext cx="285752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857224" y="2214554"/>
            <a:ext cx="1285884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4500562" y="2571744"/>
            <a:ext cx="2000264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285984" y="2857496"/>
            <a:ext cx="1285884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3929058" y="3071810"/>
            <a:ext cx="1714512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3286116" y="3429000"/>
            <a:ext cx="142876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714480" y="3929066"/>
            <a:ext cx="928694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4071934" y="4214818"/>
            <a:ext cx="1143008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785918" y="4500570"/>
            <a:ext cx="928694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1000100" y="4786322"/>
            <a:ext cx="2714644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3714744" y="5072074"/>
            <a:ext cx="2714644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2071670" y="5357826"/>
            <a:ext cx="107157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57356" y="214290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Comic Sans MS" pitchFamily="66" charset="0"/>
              </a:rPr>
              <a:t>Exemples de sites existants </a:t>
            </a:r>
            <a:endParaRPr lang="fr-FR" sz="2800" dirty="0">
              <a:latin typeface="Comic Sans MS" pitchFamily="66" charset="0"/>
            </a:endParaRPr>
          </a:p>
        </p:txBody>
      </p:sp>
      <p:pic>
        <p:nvPicPr>
          <p:cNvPr id="5" name="Image 4" descr="agence_web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8" y="910448"/>
            <a:ext cx="7109831" cy="573326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85852" y="1714488"/>
            <a:ext cx="1285884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071802" y="1714488"/>
            <a:ext cx="1285884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4786314" y="1643050"/>
            <a:ext cx="1285884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357554" y="3286124"/>
            <a:ext cx="1285884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928794" y="3214686"/>
            <a:ext cx="1285884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572000" y="4214818"/>
            <a:ext cx="1571636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6357950" y="1643050"/>
            <a:ext cx="1571636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4643438" y="6357958"/>
            <a:ext cx="3286148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428604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Comic Sans MS" pitchFamily="66" charset="0"/>
              </a:rPr>
              <a:t>Les mots clés</a:t>
            </a:r>
            <a:endParaRPr lang="fr-FR" sz="2800" dirty="0">
              <a:latin typeface="Comic Sans MS" pitchFamily="66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42910" y="1142984"/>
            <a:ext cx="72866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 smtClean="0">
                <a:latin typeface="Comic Sans MS" pitchFamily="66" charset="0"/>
              </a:rPr>
              <a:t>	Pour la recherche Google </a:t>
            </a:r>
            <a:r>
              <a:rPr lang="fr-FR" sz="2400" dirty="0" smtClean="0">
                <a:latin typeface="Comic Sans MS" pitchFamily="66" charset="0"/>
              </a:rPr>
              <a:t>:</a:t>
            </a:r>
          </a:p>
          <a:p>
            <a:endParaRPr lang="fr-FR" sz="2400" dirty="0" smtClean="0">
              <a:latin typeface="Comic Sans MS" pitchFamily="66" charset="0"/>
            </a:endParaRPr>
          </a:p>
          <a:p>
            <a:r>
              <a:rPr lang="fr-FR" sz="2000" dirty="0" smtClean="0"/>
              <a:t>Agence,  design, web design,  Lyon, La chouette-agence, site internet, e-commerce, e-boutique,  développeur, graphiste, …</a:t>
            </a:r>
            <a:endParaRPr lang="fr-FR" sz="2000" dirty="0"/>
          </a:p>
        </p:txBody>
      </p:sp>
      <p:sp>
        <p:nvSpPr>
          <p:cNvPr id="7" name="ZoneTexte 6"/>
          <p:cNvSpPr txBox="1"/>
          <p:nvPr/>
        </p:nvSpPr>
        <p:spPr>
          <a:xfrm>
            <a:off x="714348" y="2878953"/>
            <a:ext cx="778674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 smtClean="0">
                <a:latin typeface="Comic Sans MS" pitchFamily="66" charset="0"/>
              </a:rPr>
              <a:t>	À retrouver sur le site :</a:t>
            </a:r>
            <a:r>
              <a:rPr lang="fr-FR" sz="2400" b="1" i="1" u="sng" dirty="0" smtClean="0">
                <a:latin typeface="Comic Sans MS" pitchFamily="66" charset="0"/>
              </a:rPr>
              <a:t> </a:t>
            </a:r>
          </a:p>
          <a:p>
            <a:endParaRPr lang="fr-FR" sz="2400" b="1" i="1" u="sng" dirty="0" smtClean="0">
              <a:latin typeface="Comic Sans MS" pitchFamily="66" charset="0"/>
            </a:endParaRPr>
          </a:p>
          <a:p>
            <a:r>
              <a:rPr lang="fr-FR" sz="2400" dirty="0" smtClean="0"/>
              <a:t>vocabulaire riche en rapport avec l’activité</a:t>
            </a:r>
          </a:p>
          <a:p>
            <a:endParaRPr lang="fr-FR" sz="2400" u="sng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r>
              <a:rPr lang="fr-FR" sz="2000" dirty="0" smtClean="0">
                <a:solidFill>
                  <a:srgbClr val="7030A0"/>
                </a:solidFill>
              </a:rPr>
              <a:t>Agence webdesign</a:t>
            </a:r>
            <a:r>
              <a:rPr lang="fr-FR" sz="2000" dirty="0" smtClean="0"/>
              <a:t>, </a:t>
            </a:r>
            <a:r>
              <a:rPr lang="fr-FR" sz="2000" b="1" dirty="0" smtClean="0"/>
              <a:t>projet ,</a:t>
            </a:r>
            <a:r>
              <a:rPr lang="fr-FR" sz="2000" dirty="0" smtClean="0"/>
              <a:t> </a:t>
            </a:r>
            <a:r>
              <a:rPr lang="fr-FR" sz="2000" dirty="0" smtClean="0">
                <a:solidFill>
                  <a:srgbClr val="002060"/>
                </a:solidFill>
                <a:latin typeface="Century" pitchFamily="18" charset="0"/>
              </a:rPr>
              <a:t>site vitrine</a:t>
            </a:r>
            <a:r>
              <a:rPr lang="fr-FR" sz="2000" dirty="0" smtClean="0">
                <a:latin typeface="Agency FB" pitchFamily="34" charset="0"/>
              </a:rPr>
              <a:t>, </a:t>
            </a:r>
            <a:r>
              <a:rPr lang="fr-FR" sz="2000" b="1" i="1" dirty="0" smtClean="0">
                <a:solidFill>
                  <a:srgbClr val="0070C0"/>
                </a:solidFill>
              </a:rPr>
              <a:t>E-commerce</a:t>
            </a:r>
            <a:r>
              <a:rPr lang="fr-FR" sz="2000" b="1" i="1" dirty="0" smtClean="0"/>
              <a:t>, </a:t>
            </a:r>
            <a:r>
              <a:rPr lang="fr-FR" sz="20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</a:rPr>
              <a:t>E-boutique</a:t>
            </a:r>
            <a:r>
              <a:rPr lang="fr-FR" sz="2000" dirty="0" smtClean="0"/>
              <a:t>,  </a:t>
            </a:r>
            <a:r>
              <a:rPr lang="fr-FR" sz="2000" dirty="0" smtClean="0">
                <a:solidFill>
                  <a:srgbClr val="FF9900"/>
                </a:solidFill>
              </a:rPr>
              <a:t>Site responsive </a:t>
            </a:r>
            <a:r>
              <a:rPr lang="fr-FR" sz="2000" dirty="0" smtClean="0"/>
              <a:t>, </a:t>
            </a:r>
            <a:r>
              <a:rPr lang="fr-FR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design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000" dirty="0" err="1" smtClean="0">
                <a:latin typeface="Adobe Fangsong Std R" pitchFamily="18" charset="-128"/>
                <a:ea typeface="Adobe Fangsong Std R" pitchFamily="18" charset="-128"/>
              </a:rPr>
              <a:t>sliders</a:t>
            </a:r>
            <a:r>
              <a:rPr lang="fr-FR" sz="2000" b="1" dirty="0" smtClean="0">
                <a:latin typeface="Adobe Fangsong Std R" pitchFamily="18" charset="-128"/>
                <a:ea typeface="Adobe Fangsong Std R" pitchFamily="18" charset="-128"/>
              </a:rPr>
              <a:t>, </a:t>
            </a:r>
            <a:r>
              <a:rPr lang="fr-FR" sz="2000" dirty="0" smtClean="0"/>
              <a:t> </a:t>
            </a:r>
            <a:r>
              <a:rPr lang="fr-FR" sz="2000" b="1" dirty="0" smtClean="0"/>
              <a:t>SITE WEB, </a:t>
            </a:r>
            <a:r>
              <a:rPr lang="fr-FR" sz="2000" i="1" dirty="0" smtClean="0">
                <a:solidFill>
                  <a:srgbClr val="00B0F0"/>
                </a:solidFill>
              </a:rPr>
              <a:t>Applications Web</a:t>
            </a:r>
            <a:r>
              <a:rPr lang="fr-FR" sz="2000" b="1" dirty="0" smtClean="0"/>
              <a:t>,  </a:t>
            </a:r>
            <a:r>
              <a:rPr lang="fr-FR" sz="2000" b="1" dirty="0" err="1" smtClean="0">
                <a:solidFill>
                  <a:srgbClr val="C00000"/>
                </a:solidFill>
                <a:latin typeface="Comic Sans MS" pitchFamily="66" charset="0"/>
              </a:rPr>
              <a:t>Wordpress</a:t>
            </a:r>
            <a:r>
              <a:rPr lang="fr-FR" sz="2000" b="1" dirty="0" smtClean="0"/>
              <a:t>, </a:t>
            </a:r>
            <a:r>
              <a:rPr lang="fr-FR" sz="2000" dirty="0" smtClean="0">
                <a:solidFill>
                  <a:srgbClr val="00B050"/>
                </a:solidFill>
              </a:rPr>
              <a:t>développeurs,</a:t>
            </a:r>
            <a:r>
              <a:rPr lang="fr-FR" sz="2000" b="1" dirty="0" smtClean="0"/>
              <a:t>  </a:t>
            </a:r>
            <a:r>
              <a:rPr lang="fr-FR" sz="2000" b="1" dirty="0" smtClean="0">
                <a:solidFill>
                  <a:srgbClr val="7030A0"/>
                </a:solidFill>
              </a:rPr>
              <a:t>infographistes</a:t>
            </a:r>
            <a:r>
              <a:rPr lang="fr-FR" sz="2000" b="1" dirty="0" smtClean="0"/>
              <a:t>,  </a:t>
            </a:r>
            <a:r>
              <a:rPr lang="fr-FR" sz="2000" dirty="0" smtClean="0">
                <a:solidFill>
                  <a:schemeClr val="accent3">
                    <a:lumMod val="75000"/>
                  </a:schemeClr>
                </a:solidFill>
              </a:rPr>
              <a:t>INTERNET</a:t>
            </a:r>
            <a:r>
              <a:rPr lang="fr-FR" sz="2000" dirty="0" smtClean="0"/>
              <a:t>, </a:t>
            </a:r>
            <a:r>
              <a:rPr lang="fr-FR" sz="2000" i="1" dirty="0" smtClean="0"/>
              <a:t>EXTRANET</a:t>
            </a:r>
            <a:r>
              <a:rPr lang="fr-FR" sz="2000" dirty="0" smtClean="0"/>
              <a:t>, </a:t>
            </a:r>
            <a:r>
              <a:rPr lang="fr-FR" sz="2000" dirty="0" smtClean="0">
                <a:solidFill>
                  <a:schemeClr val="accent6">
                    <a:lumMod val="50000"/>
                  </a:schemeClr>
                </a:solidFill>
              </a:rPr>
              <a:t>INTRANET</a:t>
            </a:r>
            <a:r>
              <a:rPr lang="fr-FR" sz="2000" b="1" dirty="0" smtClean="0"/>
              <a:t>, MOBILE, </a:t>
            </a:r>
            <a:r>
              <a:rPr lang="fr-FR" sz="2000" dirty="0" smtClean="0">
                <a:solidFill>
                  <a:srgbClr val="FF0000"/>
                </a:solidFill>
              </a:rPr>
              <a:t>Identité visuelle</a:t>
            </a:r>
            <a:r>
              <a:rPr lang="fr-FR" sz="2000" dirty="0" smtClean="0"/>
              <a:t>, </a:t>
            </a:r>
            <a:r>
              <a:rPr lang="fr-FR" sz="2000" dirty="0" smtClean="0">
                <a:latin typeface="Miriam Libre" pitchFamily="50" charset="-79"/>
                <a:cs typeface="Miriam Libre" pitchFamily="50" charset="-79"/>
              </a:rPr>
              <a:t>tendances</a:t>
            </a:r>
            <a:r>
              <a:rPr lang="fr-FR" sz="2000" dirty="0" smtClean="0"/>
              <a:t>, </a:t>
            </a:r>
            <a:r>
              <a:rPr lang="fr-FR" sz="2000" dirty="0" smtClean="0">
                <a:solidFill>
                  <a:srgbClr val="00B050"/>
                </a:solidFill>
              </a:rPr>
              <a:t>webdesign</a:t>
            </a:r>
            <a:r>
              <a:rPr lang="fr-FR" sz="2000" dirty="0" smtClean="0"/>
              <a:t> , </a:t>
            </a:r>
            <a:r>
              <a:rPr lang="fr-FR" sz="2000" b="1" dirty="0" smtClean="0"/>
              <a:t>solution digitale, </a:t>
            </a:r>
            <a:r>
              <a:rPr lang="fr-FR" sz="2000" dirty="0" smtClean="0">
                <a:solidFill>
                  <a:srgbClr val="00B050"/>
                </a:solidFill>
              </a:rPr>
              <a:t>stratégie digitale</a:t>
            </a:r>
            <a:r>
              <a:rPr lang="fr-FR" sz="2000" dirty="0" smtClean="0"/>
              <a:t>, stratégie d’acquisition, </a:t>
            </a:r>
            <a:r>
              <a:rPr lang="fr-FR" sz="2000" dirty="0" smtClean="0">
                <a:solidFill>
                  <a:srgbClr val="002060"/>
                </a:solidFill>
              </a:rPr>
              <a:t>webmarketing</a:t>
            </a:r>
            <a:r>
              <a:rPr lang="fr-FR" sz="2000" dirty="0" smtClean="0"/>
              <a:t>, </a:t>
            </a:r>
            <a:r>
              <a:rPr lang="fr-FR" sz="2000" dirty="0" smtClean="0">
                <a:latin typeface="Noto Serif Armenian" pitchFamily="18"/>
              </a:rPr>
              <a:t>performants</a:t>
            </a:r>
            <a:r>
              <a:rPr lang="fr-FR" sz="2000" dirty="0" smtClean="0"/>
              <a:t>,  audit …</a:t>
            </a:r>
            <a:endParaRPr lang="fr-FR" sz="2000" b="1" dirty="0" smtClean="0"/>
          </a:p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8" name="Image 7" descr="mot-clé-de-référenceme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293" y="142852"/>
            <a:ext cx="2802425" cy="1285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57356" y="214290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Comic Sans MS" pitchFamily="66" charset="0"/>
              </a:rPr>
              <a:t>Le code</a:t>
            </a:r>
            <a:endParaRPr lang="fr-FR" sz="2800" dirty="0">
              <a:latin typeface="Comic Sans MS" pitchFamily="66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2976" y="2571744"/>
            <a:ext cx="70009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Description et capture d’</a:t>
            </a:r>
            <a:r>
              <a:rPr lang="fr-FR" dirty="0" err="1" smtClean="0"/>
              <a:t>ecran</a:t>
            </a:r>
            <a:r>
              <a:rPr lang="fr-FR" dirty="0" smtClean="0"/>
              <a:t> des </a:t>
            </a:r>
            <a:r>
              <a:rPr lang="fr-FR" dirty="0" err="1" smtClean="0"/>
              <a:t>améloiration</a:t>
            </a:r>
            <a:r>
              <a:rPr lang="fr-FR" dirty="0" smtClean="0"/>
              <a:t> du code sur les balises </a:t>
            </a:r>
            <a:r>
              <a:rPr lang="fr-FR" dirty="0" err="1" smtClean="0"/>
              <a:t>title</a:t>
            </a:r>
            <a:r>
              <a:rPr lang="fr-FR" dirty="0" smtClean="0"/>
              <a:t> et description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57356" y="214290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Comic Sans MS" pitchFamily="66" charset="0"/>
              </a:rPr>
              <a:t>Le contenu</a:t>
            </a:r>
            <a:endParaRPr lang="fr-FR" sz="2800" dirty="0">
              <a:latin typeface="Comic Sans MS" pitchFamily="66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57158" y="2571744"/>
            <a:ext cx="8501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Amélioration du contenu : </a:t>
            </a:r>
          </a:p>
          <a:p>
            <a:r>
              <a:rPr lang="fr-FR" dirty="0" smtClean="0"/>
              <a:t>	proposition de vocabulaire et de mots spécifique au métier</a:t>
            </a:r>
          </a:p>
          <a:p>
            <a:r>
              <a:rPr lang="fr-FR" dirty="0" smtClean="0"/>
              <a:t>	proposition d’ajout de page de contenu renouvelable : blog, activité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57356" y="214290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Comic Sans MS" pitchFamily="66" charset="0"/>
              </a:rPr>
              <a:t>Le responsive</a:t>
            </a:r>
            <a:endParaRPr lang="fr-FR" sz="2800" dirty="0">
              <a:latin typeface="Comic Sans MS" pitchFamily="66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142976" y="1571612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Remise a la bonne taille (px) des images clients : </a:t>
            </a:r>
            <a:endParaRPr lang="fr-FR" dirty="0"/>
          </a:p>
        </p:txBody>
      </p:sp>
      <p:pic>
        <p:nvPicPr>
          <p:cNvPr id="6" name="Image 5" descr="image client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42" y="2071678"/>
            <a:ext cx="3266936" cy="3283747"/>
          </a:xfrm>
          <a:prstGeom prst="rect">
            <a:avLst/>
          </a:prstGeom>
        </p:spPr>
      </p:pic>
      <p:pic>
        <p:nvPicPr>
          <p:cNvPr id="8" name="Image 7" descr="image client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76" y="2143116"/>
            <a:ext cx="2500330" cy="2513196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428728" y="4857760"/>
            <a:ext cx="207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/>
              <a:t>320px </a:t>
            </a:r>
            <a:endParaRPr lang="fr-FR" sz="24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5429256" y="5572140"/>
            <a:ext cx="207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/>
              <a:t>570px</a:t>
            </a:r>
            <a:endParaRPr lang="fr-FR" sz="2400" b="1" dirty="0"/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3857620" y="4000504"/>
            <a:ext cx="1071570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3786182" y="3571876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Vers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0" y="785794"/>
            <a:ext cx="8929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rgbClr val="7030A0"/>
                </a:solidFill>
              </a:rPr>
              <a:t>Remplacement des « texte-images en vrai texte = responsive OK</a:t>
            </a:r>
            <a:endParaRPr lang="fr-FR" sz="2400" dirty="0">
              <a:solidFill>
                <a:srgbClr val="7030A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4214810" y="1071546"/>
            <a:ext cx="428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/>
              <a:t>+</a:t>
            </a:r>
            <a:endParaRPr lang="fr-FR" sz="36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57356" y="214290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Comic Sans MS" pitchFamily="66" charset="0"/>
              </a:rPr>
              <a:t>L’accessibilité</a:t>
            </a:r>
            <a:endParaRPr lang="fr-FR" sz="2800" dirty="0">
              <a:latin typeface="Comic Sans MS" pitchFamily="66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142976" y="3214686"/>
            <a:ext cx="69294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Indiquer par des balises ARIA le </a:t>
            </a:r>
            <a:r>
              <a:rPr lang="fr-FR" dirty="0" err="1" smtClean="0"/>
              <a:t>role</a:t>
            </a:r>
            <a:r>
              <a:rPr lang="fr-FR" dirty="0" smtClean="0"/>
              <a:t> des </a:t>
            </a:r>
            <a:r>
              <a:rPr lang="fr-FR" dirty="0" err="1" smtClean="0"/>
              <a:t>élements</a:t>
            </a:r>
            <a:endParaRPr lang="fr-FR" dirty="0" smtClean="0"/>
          </a:p>
          <a:p>
            <a:r>
              <a:rPr lang="fr-FR" dirty="0" smtClean="0"/>
              <a:t>Amélioration du contraste: </a:t>
            </a:r>
          </a:p>
          <a:p>
            <a:r>
              <a:rPr lang="fr-FR" dirty="0" smtClean="0"/>
              <a:t>	changement de couleur de bouton</a:t>
            </a:r>
          </a:p>
          <a:p>
            <a:r>
              <a:rPr lang="fr-FR" dirty="0" smtClean="0"/>
              <a:t>	changement de couleur de texte</a:t>
            </a:r>
          </a:p>
          <a:p>
            <a:r>
              <a:rPr lang="fr-FR" dirty="0" err="1" smtClean="0"/>
              <a:t>Ogmentation</a:t>
            </a:r>
            <a:r>
              <a:rPr lang="fr-FR" dirty="0" smtClean="0"/>
              <a:t> des font-</a:t>
            </a:r>
            <a:r>
              <a:rPr lang="fr-FR" dirty="0" err="1" smtClean="0"/>
              <a:t>height</a:t>
            </a:r>
            <a:r>
              <a:rPr lang="fr-FR" dirty="0" smtClean="0"/>
              <a:t> des P 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 – analyse </a:t>
            </a:r>
            <a:r>
              <a:rPr lang="fr-FR" dirty="0" err="1" smtClean="0"/>
              <a:t>concurance</a:t>
            </a:r>
            <a:endParaRPr lang="fr-FR" dirty="0" smtClean="0"/>
          </a:p>
          <a:p>
            <a:r>
              <a:rPr lang="fr-FR" dirty="0" smtClean="0"/>
              <a:t>2 – recherche mots clé </a:t>
            </a:r>
          </a:p>
          <a:p>
            <a:r>
              <a:rPr lang="fr-FR" dirty="0" smtClean="0"/>
              <a:t>3 – planning SEO</a:t>
            </a:r>
          </a:p>
          <a:p>
            <a:r>
              <a:rPr lang="fr-FR" dirty="0" smtClean="0"/>
              <a:t>4 -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57356" y="214290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Comic Sans MS" pitchFamily="66" charset="0"/>
              </a:rPr>
              <a:t>Rappel de quelques règles SEO</a:t>
            </a:r>
            <a:endParaRPr lang="fr-FR" sz="2800" dirty="0">
              <a:latin typeface="Comic Sans MS" pitchFamily="66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28596" y="948714"/>
            <a:ext cx="835824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dirty="0" smtClean="0">
                <a:solidFill>
                  <a:srgbClr val="C00000"/>
                </a:solidFill>
                <a:latin typeface="Berlin Sans FB" pitchFamily="34" charset="0"/>
              </a:rPr>
              <a:t>LES MOTS-CLÉS : </a:t>
            </a:r>
            <a:r>
              <a:rPr lang="fr-FR" dirty="0" smtClean="0">
                <a:latin typeface="Berlin Sans FB" pitchFamily="34" charset="0"/>
              </a:rPr>
              <a:t>identifier les mots clés pertinent (</a:t>
            </a:r>
            <a:r>
              <a:rPr lang="fr-FR" dirty="0" err="1" smtClean="0">
                <a:latin typeface="Berlin Sans FB" pitchFamily="34" charset="0"/>
              </a:rPr>
              <a:t>metiers</a:t>
            </a:r>
            <a:r>
              <a:rPr lang="fr-FR" dirty="0" smtClean="0">
                <a:latin typeface="Berlin Sans FB" pitchFamily="34" charset="0"/>
              </a:rPr>
              <a:t>, lieux…)</a:t>
            </a:r>
          </a:p>
          <a:p>
            <a:pPr>
              <a:lnSpc>
                <a:spcPct val="200000"/>
              </a:lnSpc>
            </a:pPr>
            <a:r>
              <a:rPr lang="fr-FR" dirty="0" smtClean="0">
                <a:solidFill>
                  <a:srgbClr val="C00000"/>
                </a:solidFill>
                <a:latin typeface="Berlin Sans FB" pitchFamily="34" charset="0"/>
              </a:rPr>
              <a:t>LES URLS : </a:t>
            </a:r>
            <a:r>
              <a:rPr lang="fr-FR" dirty="0" smtClean="0">
                <a:latin typeface="Berlin Sans FB" pitchFamily="34" charset="0"/>
              </a:rPr>
              <a:t>clair, simple, lisible et utilisant des mots clés</a:t>
            </a:r>
          </a:p>
          <a:p>
            <a:pPr>
              <a:lnSpc>
                <a:spcPct val="200000"/>
              </a:lnSpc>
            </a:pPr>
            <a:r>
              <a:rPr lang="fr-FR" dirty="0" smtClean="0">
                <a:solidFill>
                  <a:srgbClr val="C00000"/>
                </a:solidFill>
                <a:latin typeface="Berlin Sans FB" pitchFamily="34" charset="0"/>
              </a:rPr>
              <a:t>LES TITRES : </a:t>
            </a:r>
            <a:r>
              <a:rPr lang="fr-FR" dirty="0" smtClean="0">
                <a:latin typeface="Berlin Sans FB" pitchFamily="34" charset="0"/>
              </a:rPr>
              <a:t>identifiants et utilisation de mots clé</a:t>
            </a:r>
          </a:p>
          <a:p>
            <a:pPr>
              <a:lnSpc>
                <a:spcPct val="200000"/>
              </a:lnSpc>
            </a:pPr>
            <a:r>
              <a:rPr lang="fr-FR" dirty="0" smtClean="0">
                <a:solidFill>
                  <a:srgbClr val="C00000"/>
                </a:solidFill>
                <a:latin typeface="Berlin Sans FB" pitchFamily="34" charset="0"/>
              </a:rPr>
              <a:t>LES META-DESCRIPTIONS : </a:t>
            </a:r>
            <a:r>
              <a:rPr lang="fr-FR" dirty="0" smtClean="0">
                <a:latin typeface="Berlin Sans FB" pitchFamily="34" charset="0"/>
              </a:rPr>
              <a:t>une description pertinente utilisant les mot clés.</a:t>
            </a:r>
          </a:p>
          <a:p>
            <a:pPr>
              <a:lnSpc>
                <a:spcPct val="200000"/>
              </a:lnSpc>
            </a:pPr>
            <a:r>
              <a:rPr lang="fr-FR" dirty="0" smtClean="0">
                <a:solidFill>
                  <a:srgbClr val="C00000"/>
                </a:solidFill>
                <a:latin typeface="Berlin Sans FB" pitchFamily="34" charset="0"/>
              </a:rPr>
              <a:t>LES BALISES ALT DES IMAGES : </a:t>
            </a:r>
            <a:r>
              <a:rPr lang="fr-FR" dirty="0" smtClean="0">
                <a:latin typeface="Berlin Sans FB" pitchFamily="34" charset="0"/>
              </a:rPr>
              <a:t>renseignement pertinent des images</a:t>
            </a:r>
          </a:p>
          <a:p>
            <a:pPr>
              <a:lnSpc>
                <a:spcPct val="200000"/>
              </a:lnSpc>
            </a:pPr>
            <a:r>
              <a:rPr lang="fr-FR" dirty="0" smtClean="0">
                <a:solidFill>
                  <a:srgbClr val="C00000"/>
                </a:solidFill>
                <a:latin typeface="Berlin Sans FB" pitchFamily="34" charset="0"/>
              </a:rPr>
              <a:t>LE CONTENU : </a:t>
            </a:r>
            <a:r>
              <a:rPr lang="fr-FR" dirty="0" smtClean="0">
                <a:latin typeface="Berlin Sans FB" pitchFamily="34" charset="0"/>
              </a:rPr>
              <a:t>de qualité et riche, utilisant des mots clés et/ou du métier</a:t>
            </a:r>
          </a:p>
          <a:p>
            <a:pPr>
              <a:lnSpc>
                <a:spcPct val="200000"/>
              </a:lnSpc>
            </a:pPr>
            <a:r>
              <a:rPr lang="fr-FR" dirty="0" smtClean="0">
                <a:solidFill>
                  <a:srgbClr val="C00000"/>
                </a:solidFill>
                <a:latin typeface="Berlin Sans FB" pitchFamily="34" charset="0"/>
              </a:rPr>
              <a:t>LE TEMPS DE CHARGEMENT DES PAGES : </a:t>
            </a:r>
            <a:r>
              <a:rPr lang="fr-FR" dirty="0" smtClean="0">
                <a:latin typeface="Berlin Sans FB" pitchFamily="34" charset="0"/>
              </a:rPr>
              <a:t>optimisation des images et du code</a:t>
            </a:r>
          </a:p>
          <a:p>
            <a:pPr>
              <a:lnSpc>
                <a:spcPct val="200000"/>
              </a:lnSpc>
            </a:pPr>
            <a:r>
              <a:rPr lang="fr-FR" dirty="0" smtClean="0">
                <a:solidFill>
                  <a:srgbClr val="C00000"/>
                </a:solidFill>
                <a:latin typeface="Berlin Sans FB" pitchFamily="34" charset="0"/>
              </a:rPr>
              <a:t>LES BACKLINK : </a:t>
            </a:r>
            <a:r>
              <a:rPr lang="fr-FR" dirty="0" smtClean="0">
                <a:latin typeface="Berlin Sans FB" pitchFamily="34" charset="0"/>
              </a:rPr>
              <a:t>liens de qualités pointant vers le site</a:t>
            </a:r>
          </a:p>
          <a:p>
            <a:pPr>
              <a:lnSpc>
                <a:spcPct val="200000"/>
              </a:lnSpc>
            </a:pPr>
            <a:r>
              <a:rPr lang="fr-FR" dirty="0" smtClean="0">
                <a:solidFill>
                  <a:srgbClr val="C00000"/>
                </a:solidFill>
                <a:latin typeface="Berlin Sans FB" pitchFamily="34" charset="0"/>
              </a:rPr>
              <a:t>LE MOBILE FRIENDLY : </a:t>
            </a:r>
            <a:r>
              <a:rPr lang="fr-FR" dirty="0" smtClean="0">
                <a:latin typeface="Berlin Sans FB" pitchFamily="34" charset="0"/>
              </a:rPr>
              <a:t>la responsivité est très importante</a:t>
            </a:r>
          </a:p>
          <a:p>
            <a:pPr>
              <a:lnSpc>
                <a:spcPct val="200000"/>
              </a:lnSpc>
            </a:pPr>
            <a:r>
              <a:rPr lang="fr-FR" dirty="0" smtClean="0">
                <a:solidFill>
                  <a:srgbClr val="C00000"/>
                </a:solidFill>
                <a:latin typeface="Berlin Sans FB" pitchFamily="34" charset="0"/>
              </a:rPr>
              <a:t>ACCESSIBIIITÉ : </a:t>
            </a:r>
            <a:r>
              <a:rPr lang="fr-FR" dirty="0" smtClean="0">
                <a:latin typeface="Berlin Sans FB" pitchFamily="34" charset="0"/>
              </a:rPr>
              <a:t>site accessible aux règles WCAG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image_sit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74" y="214290"/>
            <a:ext cx="6215105" cy="647725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85720" y="1000108"/>
            <a:ext cx="2143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Comic Sans MS" pitchFamily="66" charset="0"/>
              </a:rPr>
              <a:t>Le bilan …</a:t>
            </a:r>
            <a:endParaRPr lang="fr-FR" sz="28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643042" y="214290"/>
            <a:ext cx="57864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Comic Sans MS" pitchFamily="66" charset="0"/>
              </a:rPr>
              <a:t>Comportement sur  </a:t>
            </a:r>
            <a:r>
              <a:rPr lang="fr-FR" sz="3200" i="1" dirty="0" smtClean="0">
                <a:latin typeface="Comic Sans MS" pitchFamily="66" charset="0"/>
              </a:rPr>
              <a:t>wave.webaim.org</a:t>
            </a:r>
            <a:endParaRPr lang="fr-FR" sz="3200" i="1" dirty="0">
              <a:latin typeface="Comic Sans MS" pitchFamily="66" charset="0"/>
            </a:endParaRPr>
          </a:p>
        </p:txBody>
      </p:sp>
      <p:pic>
        <p:nvPicPr>
          <p:cNvPr id="7" name="Image 6" descr="rapport wave-webaim_contrast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714356"/>
            <a:ext cx="2571750" cy="5867400"/>
          </a:xfrm>
          <a:prstGeom prst="rect">
            <a:avLst/>
          </a:prstGeom>
        </p:spPr>
      </p:pic>
      <p:pic>
        <p:nvPicPr>
          <p:cNvPr id="8" name="Image 7" descr="rapport wave-webaim_contraste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554" y="2357430"/>
            <a:ext cx="2543175" cy="4267200"/>
          </a:xfrm>
          <a:prstGeom prst="rect">
            <a:avLst/>
          </a:prstGeom>
        </p:spPr>
      </p:pic>
      <p:pic>
        <p:nvPicPr>
          <p:cNvPr id="9" name="Image 8" descr="rapport wave-webaim_CONTRSAT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781" y="142852"/>
            <a:ext cx="2619375" cy="646747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57158" y="1643050"/>
            <a:ext cx="928694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7072330" y="3357562"/>
            <a:ext cx="928694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357158" y="4500570"/>
            <a:ext cx="2214578" cy="571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428596" y="6000768"/>
            <a:ext cx="1357322" cy="50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rapport wave-webaim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1319245"/>
            <a:ext cx="8286776" cy="5324465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643042" y="214290"/>
            <a:ext cx="5786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Comic Sans MS" pitchFamily="66" charset="0"/>
              </a:rPr>
              <a:t>Rapport </a:t>
            </a:r>
            <a:r>
              <a:rPr lang="fr-FR" sz="3200" i="1" dirty="0" smtClean="0">
                <a:latin typeface="Comic Sans MS" pitchFamily="66" charset="0"/>
              </a:rPr>
              <a:t>wave.webaim.org</a:t>
            </a:r>
            <a:endParaRPr lang="fr-FR" sz="3200" i="1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rapport wave-webaim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857232"/>
            <a:ext cx="8715436" cy="585791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643042" y="214290"/>
            <a:ext cx="5786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Comic Sans MS" pitchFamily="66" charset="0"/>
              </a:rPr>
              <a:t>Rapport </a:t>
            </a:r>
            <a:r>
              <a:rPr lang="fr-FR" sz="3200" i="1" dirty="0" smtClean="0">
                <a:latin typeface="Comic Sans MS" pitchFamily="66" charset="0"/>
              </a:rPr>
              <a:t>wave.webaim.org</a:t>
            </a:r>
            <a:endParaRPr lang="fr-FR" sz="3200" i="1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rapport wave-webaim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674" y="115441"/>
            <a:ext cx="6026722" cy="6671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Promenad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1064</TotalTime>
  <Words>862</Words>
  <Application>Microsoft Office PowerPoint</Application>
  <PresentationFormat>Affichage à l'écran (4:3)</PresentationFormat>
  <Paragraphs>152</Paragraphs>
  <Slides>38</Slides>
  <Notes>0</Notes>
  <HiddenSlides>0</HiddenSlides>
  <MMClips>1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39" baseType="lpstr">
      <vt:lpstr>Apex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Diapositive 23</vt:lpstr>
      <vt:lpstr>Diapositive 24</vt:lpstr>
      <vt:lpstr>Diapositive 25</vt:lpstr>
      <vt:lpstr>Diapositive 26</vt:lpstr>
      <vt:lpstr>Diapositive 27</vt:lpstr>
      <vt:lpstr>Diapositive 28</vt:lpstr>
      <vt:lpstr>Diapositive 29</vt:lpstr>
      <vt:lpstr>Diapositive 30</vt:lpstr>
      <vt:lpstr>Diapositive 31</vt:lpstr>
      <vt:lpstr>Diapositive 32</vt:lpstr>
      <vt:lpstr>Diapositive 33</vt:lpstr>
      <vt:lpstr>Diapositive 34</vt:lpstr>
      <vt:lpstr>Diapositive 35</vt:lpstr>
      <vt:lpstr>Diapositive 36</vt:lpstr>
      <vt:lpstr>Diapositive 37</vt:lpstr>
      <vt:lpstr>Diapositive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df</dc:creator>
  <cp:lastModifiedBy>df</cp:lastModifiedBy>
  <cp:revision>109</cp:revision>
  <dcterms:created xsi:type="dcterms:W3CDTF">2021-05-13T23:05:45Z</dcterms:created>
  <dcterms:modified xsi:type="dcterms:W3CDTF">2021-05-17T10:42:42Z</dcterms:modified>
</cp:coreProperties>
</file>