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3" r:id="rId4"/>
    <p:sldId id="264" r:id="rId5"/>
    <p:sldId id="290" r:id="rId6"/>
    <p:sldId id="291" r:id="rId7"/>
    <p:sldId id="265" r:id="rId8"/>
    <p:sldId id="270" r:id="rId9"/>
    <p:sldId id="278" r:id="rId10"/>
    <p:sldId id="280" r:id="rId11"/>
    <p:sldId id="279" r:id="rId12"/>
    <p:sldId id="277" r:id="rId13"/>
    <p:sldId id="281" r:id="rId14"/>
    <p:sldId id="275" r:id="rId15"/>
    <p:sldId id="276" r:id="rId16"/>
    <p:sldId id="266" r:id="rId17"/>
    <p:sldId id="271" r:id="rId18"/>
    <p:sldId id="282" r:id="rId19"/>
    <p:sldId id="283" r:id="rId20"/>
    <p:sldId id="285" r:id="rId21"/>
    <p:sldId id="284" r:id="rId22"/>
    <p:sldId id="286" r:id="rId23"/>
    <p:sldId id="287" r:id="rId24"/>
    <p:sldId id="292" r:id="rId25"/>
    <p:sldId id="267" r:id="rId26"/>
    <p:sldId id="268" r:id="rId27"/>
    <p:sldId id="288" r:id="rId28"/>
    <p:sldId id="272" r:id="rId29"/>
    <p:sldId id="289" r:id="rId30"/>
    <p:sldId id="273" r:id="rId31"/>
    <p:sldId id="269" r:id="rId32"/>
    <p:sldId id="274" r:id="rId33"/>
    <p:sldId id="294" r:id="rId34"/>
    <p:sldId id="293" r:id="rId3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739"/>
    <a:srgbClr val="FF66CC"/>
    <a:srgbClr val="66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2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8FB1E0-3EEA-476A-BA86-A17700904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B06929-2D18-4FFC-9AFC-27E5D5017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EE36DC-10CD-483D-A37E-F674841C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695A-34D2-433B-A421-5805625384F4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C688D-53EA-48CB-98A4-F9571F31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6FC917-4F62-41DA-93AD-485544D4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4009-8124-468E-B1F0-C9BF7F4EF9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47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75CF4-2112-49AB-8854-A8AFE473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DCEF9D-E08C-494C-BB9E-9D07F0F6C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87F5BD-806E-4A05-A995-CD4E82ED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695A-34D2-433B-A421-5805625384F4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1F3DD4-4205-4337-8147-0A10B70B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D585D0-6448-492B-9F07-D2BBEC3E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4009-8124-468E-B1F0-C9BF7F4EF9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3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26C22A5-37BD-4D7A-B815-4DF3146A8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47737E-9D03-44DF-B52B-CFC98CFC7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828445-2143-4D2A-A083-DA0FB3C9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695A-34D2-433B-A421-5805625384F4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2892A2-03A9-49C2-B7A0-B5A4ACE8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98F9EB-6AA0-46D9-8CB0-0EF7972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4009-8124-468E-B1F0-C9BF7F4EF9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180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3962EA-4E60-433D-A6EE-F0AB2C4C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6C27F92-3B17-4AAF-B7CD-1B182922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E8AC8D-140F-45FE-AA7D-0AA9DBFB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695A-34D2-433B-A421-5805625384F4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24422F-6DB2-4D32-A379-EB738D6C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18C7F7-EB5A-4604-A748-57C5DA44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4009-8124-468E-B1F0-C9BF7F4EF9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1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43078E-8F84-482F-9337-7DA0D076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CAC943-7E09-463D-8937-CE6C73BF3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33B244-6D8A-4589-830D-58F5DDEE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695A-34D2-433B-A421-5805625384F4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19864-AE99-424F-BB06-DC472290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16D943-DF9A-458A-8778-8B215C05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4009-8124-468E-B1F0-C9BF7F4EF9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35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840A10-5DF8-4D09-8EB6-93244B65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37EF67-2328-4A99-905D-7E6D4EC49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65B95E-AEBC-4FA1-9988-D1D6F513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AF7774-BFCC-4850-8656-E2A7C46F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695A-34D2-433B-A421-5805625384F4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BA066C-C574-4D71-B30E-0ECE8F15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59D5FD-3153-4E6F-A267-5F0D7952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4009-8124-468E-B1F0-C9BF7F4EF9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47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B2639C-9AAF-4B02-9160-4DE9ECCA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05AA49-BC04-427C-A8B6-C2012E1CC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0FCF39-B5CB-485A-A3B3-D158E91A2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09E5C3-7632-442F-9051-1D01575EA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3C75D08-D7CE-48C7-A207-67E7BCD6A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7A47B6D-3ADF-4F08-B260-FA13AC5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695A-34D2-433B-A421-5805625384F4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EC583F2-58CD-47CE-8911-DBB5733A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9B044CF-EA0A-468B-B00B-41625988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4009-8124-468E-B1F0-C9BF7F4EF9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78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4E2ECF-3F74-4AAE-8075-ACA294F5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42507B-DCF6-4FAB-8CB0-2F28F221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695A-34D2-433B-A421-5805625384F4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BBAEC8-9435-4DD8-9BC1-B098C5BC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A28FEA-B692-4AA6-A751-23E43830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4009-8124-468E-B1F0-C9BF7F4EF9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7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42BE16-0CAD-43A2-8089-62E71881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695A-34D2-433B-A421-5805625384F4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AE0581E-E633-4B62-AA2A-6A3DB535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E3785E-DEBA-4684-AD55-13F87908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4009-8124-468E-B1F0-C9BF7F4EF9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72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CE2B62-B592-4E47-AB87-A8944F9C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0BFA96-C838-481B-8C4A-30218CB5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FFAD21-DDED-4153-8E62-BF0501F75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39C14C-8493-4F91-98CD-7219634D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695A-34D2-433B-A421-5805625384F4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46477F-DA21-4734-BD47-604D03E0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F28E6E-8C20-4F73-B4A9-65D0397E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4009-8124-468E-B1F0-C9BF7F4EF9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618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4F1EE3-3175-4276-8741-3BF17C58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A8B480D-D7E9-4CB6-8FBA-7D47707B6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DC402F-C878-4BF4-9777-972FE965F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0EE16F-F1C8-4975-BA4C-7A27F85B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695A-34D2-433B-A421-5805625384F4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BC3E02-D76C-41F4-B2A3-59CC775B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E58934-F2C5-4C75-A29C-C93919F2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4009-8124-468E-B1F0-C9BF7F4EF9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38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248D60F-5A85-472B-9EF5-AFE2A897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22445D-2191-4204-8346-285F1018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315FE3-2A27-4D04-98F2-C7A0B90CC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2695A-34D2-433B-A421-5805625384F4}" type="datetimeFigureOut">
              <a:rPr lang="it-IT" smtClean="0"/>
              <a:t>17/07/2018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2391AB-976E-46C3-86F6-5C3FEE174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547CF9-F085-4D58-8AC0-403AA5A2C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4009-8124-468E-B1F0-C9BF7F4EF9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454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F423DD7-D186-402A-9D64-6EA3944DB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olo 1">
            <a:extLst>
              <a:ext uri="{FF2B5EF4-FFF2-40B4-BE49-F238E27FC236}">
                <a16:creationId xmlns:a16="http://schemas.microsoft.com/office/drawing/2014/main" id="{5E7DAD69-AD08-4273-95C6-46E82F0C4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0219" y="5242656"/>
            <a:ext cx="2303495" cy="1105718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l"/>
            <a:r>
              <a:rPr lang="it-IT" sz="2000" dirty="0">
                <a:latin typeface="OCR A Extended" panose="02010509020102010303" pitchFamily="50" charset="0"/>
              </a:rPr>
              <a:t>Alex Ceccotti</a:t>
            </a:r>
            <a:br>
              <a:rPr lang="it-IT" sz="2000" dirty="0">
                <a:latin typeface="OCR A Extended" panose="02010509020102010303" pitchFamily="50" charset="0"/>
              </a:rPr>
            </a:br>
            <a:r>
              <a:rPr lang="it-IT" sz="2000" dirty="0">
                <a:latin typeface="OCR A Extended" panose="02010509020102010303" pitchFamily="50" charset="0"/>
              </a:rPr>
              <a:t>Paolo Quadri   </a:t>
            </a:r>
            <a:br>
              <a:rPr lang="it-IT" sz="2000" b="1" dirty="0">
                <a:latin typeface="OCR A Extended" panose="02010509020102010303" pitchFamily="50" charset="0"/>
              </a:rPr>
            </a:br>
            <a:r>
              <a:rPr lang="it-IT" sz="2000" dirty="0">
                <a:latin typeface="OCR A Extended" panose="02010509020102010303" pitchFamily="50" charset="0"/>
              </a:rPr>
              <a:t>Michela Sessi </a:t>
            </a:r>
            <a:br>
              <a:rPr lang="it-IT" sz="2000" b="1" dirty="0">
                <a:latin typeface="OCR A Extended" panose="02010509020102010303" pitchFamily="50" charset="0"/>
              </a:rPr>
            </a:br>
            <a:r>
              <a:rPr lang="it-IT" sz="2000" dirty="0">
                <a:latin typeface="OCR A Extended" panose="02010509020102010303" pitchFamily="50" charset="0"/>
              </a:rPr>
              <a:t>David </a:t>
            </a:r>
            <a:r>
              <a:rPr lang="it-IT" sz="2000" dirty="0" err="1">
                <a:latin typeface="OCR A Extended" panose="02010509020102010303" pitchFamily="50" charset="0"/>
              </a:rPr>
              <a:t>Govi</a:t>
            </a:r>
            <a:r>
              <a:rPr lang="it-IT" sz="2000" dirty="0">
                <a:latin typeface="OCR A Extended" panose="02010509020102010303" pitchFamily="50" charset="0"/>
              </a:rPr>
              <a:t>    </a:t>
            </a:r>
            <a:r>
              <a:rPr lang="it-IT" sz="2000" dirty="0"/>
              <a:t>  </a:t>
            </a:r>
          </a:p>
        </p:txBody>
      </p:sp>
      <p:sp>
        <p:nvSpPr>
          <p:cNvPr id="27" name="Titolo 1">
            <a:extLst>
              <a:ext uri="{FF2B5EF4-FFF2-40B4-BE49-F238E27FC236}">
                <a16:creationId xmlns:a16="http://schemas.microsoft.com/office/drawing/2014/main" id="{B1D0CC26-567E-4C4E-BA40-1AAC74C46D38}"/>
              </a:ext>
            </a:extLst>
          </p:cNvPr>
          <p:cNvSpPr txBox="1">
            <a:spLocks/>
          </p:cNvSpPr>
          <p:nvPr/>
        </p:nvSpPr>
        <p:spPr>
          <a:xfrm>
            <a:off x="10342091" y="5242656"/>
            <a:ext cx="1338632" cy="110571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1800" dirty="0">
                <a:latin typeface="OCR A Extended" panose="02010509020102010303" pitchFamily="50" charset="0"/>
              </a:rPr>
              <a:t>| 790497</a:t>
            </a:r>
          </a:p>
          <a:p>
            <a:pPr algn="l"/>
            <a:r>
              <a:rPr lang="it-IT" sz="1800" dirty="0">
                <a:latin typeface="OCR A Extended" panose="02010509020102010303" pitchFamily="50" charset="0"/>
              </a:rPr>
              <a:t>| 778549</a:t>
            </a:r>
          </a:p>
          <a:p>
            <a:pPr algn="l"/>
            <a:r>
              <a:rPr lang="it-IT" sz="1800" dirty="0">
                <a:latin typeface="OCR A Extended" panose="02010509020102010303" pitchFamily="50" charset="0"/>
              </a:rPr>
              <a:t>| 777760</a:t>
            </a:r>
          </a:p>
          <a:p>
            <a:pPr algn="l"/>
            <a:r>
              <a:rPr lang="it-IT" sz="1800" dirty="0">
                <a:latin typeface="OCR A Extended" panose="02010509020102010303" pitchFamily="50" charset="0"/>
              </a:rPr>
              <a:t>| 833653</a:t>
            </a:r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6805C9D0-395C-4667-A03B-635035634974}"/>
              </a:ext>
            </a:extLst>
          </p:cNvPr>
          <p:cNvSpPr txBox="1">
            <a:spLocks/>
          </p:cNvSpPr>
          <p:nvPr/>
        </p:nvSpPr>
        <p:spPr>
          <a:xfrm>
            <a:off x="7957008" y="3638966"/>
            <a:ext cx="3982066" cy="1401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>
                <a:latin typeface="OCR A Extended" panose="02010509020102010303" pitchFamily="50" charset="0"/>
              </a:rPr>
              <a:t>Data </a:t>
            </a:r>
            <a:r>
              <a:rPr lang="it-IT" sz="1800" dirty="0" err="1">
                <a:latin typeface="OCR A Extended" panose="02010509020102010303" pitchFamily="50" charset="0"/>
              </a:rPr>
              <a:t>Semantics</a:t>
            </a:r>
            <a:endParaRPr lang="it-IT" sz="1800" dirty="0">
              <a:latin typeface="OCR A Extended" panose="02010509020102010303" pitchFamily="50" charset="0"/>
            </a:endParaRPr>
          </a:p>
          <a:p>
            <a:endParaRPr lang="it-IT" sz="1800" dirty="0">
              <a:latin typeface="OCR A Extended" panose="02010509020102010303" pitchFamily="50" charset="0"/>
            </a:endParaRPr>
          </a:p>
          <a:p>
            <a:r>
              <a:rPr lang="it-IT" sz="1800" dirty="0">
                <a:latin typeface="OCR A Extended" panose="02010509020102010303" pitchFamily="50" charset="0"/>
              </a:rPr>
              <a:t>Università degli studi di Milano – Bicocca</a:t>
            </a:r>
          </a:p>
          <a:p>
            <a:r>
              <a:rPr lang="it-IT" sz="1800" dirty="0" err="1">
                <a:latin typeface="OCR A Extended" panose="02010509020102010303" pitchFamily="50" charset="0"/>
              </a:rPr>
              <a:t>a.a</a:t>
            </a:r>
            <a:r>
              <a:rPr lang="it-IT" sz="1800" dirty="0">
                <a:latin typeface="OCR A Extended" panose="02010509020102010303" pitchFamily="50" charset="0"/>
              </a:rPr>
              <a:t>. 2017/18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2BFFD0D-959B-44B4-A15A-0FDC876EF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88" y="2890685"/>
            <a:ext cx="750189" cy="75018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43864B2-C0AB-42A4-8E82-C40FB1FB9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597" y="2899205"/>
            <a:ext cx="689651" cy="73487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E8E4F6A-2F26-4056-9465-D78961C6A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7969" r="93281">
                        <a14:foregroundMark x1="7969" y1="37500" x2="11875" y2="46528"/>
                        <a14:foregroundMark x1="11875" y1="46528" x2="11875" y2="46806"/>
                        <a14:foregroundMark x1="89219" y1="36389" x2="93281" y2="40139"/>
                        <a14:foregroundMark x1="25078" y1="70972" x2="38281" y2="68333"/>
                        <a14:foregroundMark x1="38281" y1="68333" x2="38672" y2="68333"/>
                        <a14:foregroundMark x1="68672" y1="71389" x2="74141" y2="70694"/>
                        <a14:foregroundMark x1="42109" y1="68056" x2="55313" y2="65833"/>
                        <a14:foregroundMark x1="55313" y1="65833" x2="65078" y2="68333"/>
                        <a14:backgroundMark x1="28594" y1="40139" x2="28594" y2="40139"/>
                        <a14:backgroundMark x1="76016" y1="40417" x2="76016" y2="40417"/>
                        <a14:backgroundMark x1="76016" y1="40139" x2="76016" y2="40139"/>
                        <a14:backgroundMark x1="57422" y1="65000" x2="57422" y2="65000"/>
                        <a14:backgroundMark x1="69531" y1="40694" x2="69531" y2="406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3" y="-201671"/>
            <a:ext cx="7813296" cy="439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8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87FB5-8005-4669-BBFA-A82D236A3C01}"/>
              </a:ext>
            </a:extLst>
          </p:cNvPr>
          <p:cNvSpPr txBox="1"/>
          <p:nvPr/>
        </p:nvSpPr>
        <p:spPr>
          <a:xfrm>
            <a:off x="1625599" y="600364"/>
            <a:ext cx="99567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Tutte le istanze sono identificate con URI della pagina di </a:t>
            </a:r>
            <a:r>
              <a:rPr lang="it-IT" sz="2500" dirty="0" err="1">
                <a:latin typeface="OCR A Extended" panose="02010509020102010303" pitchFamily="50" charset="0"/>
              </a:rPr>
              <a:t>Bulbapedia</a:t>
            </a:r>
            <a:r>
              <a:rPr lang="it-IT" sz="2500" dirty="0">
                <a:latin typeface="OCR A Extended" panose="02010509020102010303" pitchFamily="50" charset="0"/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8C363D3-3A07-451F-8550-B4AC15E6F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05" y="2179197"/>
            <a:ext cx="6905597" cy="39814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77ACFA4-B32E-432E-B68E-6119835AFB26}"/>
              </a:ext>
            </a:extLst>
          </p:cNvPr>
          <p:cNvSpPr txBox="1"/>
          <p:nvPr/>
        </p:nvSpPr>
        <p:spPr>
          <a:xfrm>
            <a:off x="2202904" y="1722476"/>
            <a:ext cx="440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CR A Extended" panose="02010509020102010303" pitchFamily="50" charset="0"/>
              </a:rPr>
              <a:t>URI per il nodo di </a:t>
            </a:r>
            <a:r>
              <a:rPr lang="it-IT" dirty="0" err="1">
                <a:latin typeface="OCR A Extended" panose="02010509020102010303" pitchFamily="50" charset="0"/>
              </a:rPr>
              <a:t>Charmender</a:t>
            </a:r>
            <a:r>
              <a:rPr lang="it-IT" dirty="0">
                <a:latin typeface="OCR A Extended" panose="02010509020102010303" pitchFamily="50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15667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87FB5-8005-4669-BBFA-A82D236A3C01}"/>
              </a:ext>
            </a:extLst>
          </p:cNvPr>
          <p:cNvSpPr txBox="1"/>
          <p:nvPr/>
        </p:nvSpPr>
        <p:spPr>
          <a:xfrm>
            <a:off x="1625599" y="914400"/>
            <a:ext cx="99567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Definizione di nuove proprietà </a:t>
            </a:r>
            <a:r>
              <a:rPr lang="it-IT" sz="2500" dirty="0" err="1">
                <a:latin typeface="OCR A Extended" panose="02010509020102010303" pitchFamily="50" charset="0"/>
              </a:rPr>
              <a:t>poke</a:t>
            </a:r>
            <a:r>
              <a:rPr lang="it-IT" sz="2500" dirty="0">
                <a:latin typeface="OCR A Extended" panose="02010509020102010303" pitchFamily="50" charset="0"/>
              </a:rPr>
              <a:t>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77ACFA4-B32E-432E-B68E-6119835AFB26}"/>
              </a:ext>
            </a:extLst>
          </p:cNvPr>
          <p:cNvSpPr txBox="1"/>
          <p:nvPr/>
        </p:nvSpPr>
        <p:spPr>
          <a:xfrm>
            <a:off x="2202905" y="1667057"/>
            <a:ext cx="913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CR A Extended" panose="02010509020102010303" pitchFamily="50" charset="0"/>
              </a:rPr>
              <a:t>Pagina di definizione di </a:t>
            </a:r>
            <a:r>
              <a:rPr lang="it-IT" dirty="0" err="1">
                <a:latin typeface="OCR A Extended" panose="02010509020102010303" pitchFamily="50" charset="0"/>
              </a:rPr>
              <a:t>poke:has_type</a:t>
            </a:r>
            <a:r>
              <a:rPr lang="it-IT" dirty="0">
                <a:latin typeface="OCR A Extended" panose="02010509020102010303" pitchFamily="50" charset="0"/>
              </a:rPr>
              <a:t> in html: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4413D6-B5A0-4D89-BC30-611644DE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05" y="2182783"/>
            <a:ext cx="8043284" cy="35907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7016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B1EB5E9-40FC-438B-B2A6-2960DE3C5BBB}"/>
              </a:ext>
            </a:extLst>
          </p:cNvPr>
          <p:cNvCxnSpPr>
            <a:cxnSpLocks/>
            <a:stCxn id="15" idx="1"/>
            <a:endCxn id="51" idx="5"/>
          </p:cNvCxnSpPr>
          <p:nvPr/>
        </p:nvCxnSpPr>
        <p:spPr>
          <a:xfrm flipH="1" flipV="1">
            <a:off x="4900633" y="1598738"/>
            <a:ext cx="1256819" cy="1775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243A57D-129A-44C1-98F0-54582297BE67}"/>
              </a:ext>
            </a:extLst>
          </p:cNvPr>
          <p:cNvSpPr txBox="1"/>
          <p:nvPr/>
        </p:nvSpPr>
        <p:spPr>
          <a:xfrm>
            <a:off x="4772037" y="2078984"/>
            <a:ext cx="11121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has_type</a:t>
            </a:r>
            <a:endParaRPr lang="it-IT" dirty="0"/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77B87D5-C817-4ED7-89AE-5377C12FDC0D}"/>
              </a:ext>
            </a:extLst>
          </p:cNvPr>
          <p:cNvCxnSpPr>
            <a:cxnSpLocks/>
            <a:stCxn id="15" idx="0"/>
            <a:endCxn id="53" idx="4"/>
          </p:cNvCxnSpPr>
          <p:nvPr/>
        </p:nvCxnSpPr>
        <p:spPr>
          <a:xfrm flipV="1">
            <a:off x="6751782" y="1478991"/>
            <a:ext cx="316918" cy="1756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5092F12-9A68-4B0C-8480-E0C89A5C1F60}"/>
              </a:ext>
            </a:extLst>
          </p:cNvPr>
          <p:cNvCxnSpPr>
            <a:cxnSpLocks/>
            <a:stCxn id="15" idx="7"/>
            <a:endCxn id="55" idx="3"/>
          </p:cNvCxnSpPr>
          <p:nvPr/>
        </p:nvCxnSpPr>
        <p:spPr>
          <a:xfrm flipV="1">
            <a:off x="7346111" y="1598738"/>
            <a:ext cx="1993222" cy="17755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C706D22-D3D6-4187-B3C9-3A4F7475D024}"/>
              </a:ext>
            </a:extLst>
          </p:cNvPr>
          <p:cNvCxnSpPr>
            <a:cxnSpLocks/>
            <a:stCxn id="15" idx="6"/>
            <a:endCxn id="57" idx="2"/>
          </p:cNvCxnSpPr>
          <p:nvPr/>
        </p:nvCxnSpPr>
        <p:spPr>
          <a:xfrm>
            <a:off x="7592291" y="3709637"/>
            <a:ext cx="2137456" cy="9539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4B6CFA2-529F-46CF-96A0-70F5A0CDA304}"/>
              </a:ext>
            </a:extLst>
          </p:cNvPr>
          <p:cNvCxnSpPr>
            <a:cxnSpLocks/>
            <a:stCxn id="15" idx="5"/>
            <a:endCxn id="89" idx="1"/>
          </p:cNvCxnSpPr>
          <p:nvPr/>
        </p:nvCxnSpPr>
        <p:spPr>
          <a:xfrm>
            <a:off x="7346111" y="4045029"/>
            <a:ext cx="1070206" cy="149579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A7092F3-BF60-4644-86F5-E6A016F23343}"/>
              </a:ext>
            </a:extLst>
          </p:cNvPr>
          <p:cNvCxnSpPr>
            <a:cxnSpLocks/>
            <a:stCxn id="92" idx="0"/>
            <a:endCxn id="15" idx="4"/>
          </p:cNvCxnSpPr>
          <p:nvPr/>
        </p:nvCxnSpPr>
        <p:spPr>
          <a:xfrm flipV="1">
            <a:off x="6246973" y="4183953"/>
            <a:ext cx="504809" cy="12761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28EADAE6-9E69-4FAE-A55D-7CF722283A3D}"/>
              </a:ext>
            </a:extLst>
          </p:cNvPr>
          <p:cNvCxnSpPr>
            <a:cxnSpLocks/>
            <a:stCxn id="15" idx="3"/>
            <a:endCxn id="146" idx="3"/>
          </p:cNvCxnSpPr>
          <p:nvPr/>
        </p:nvCxnSpPr>
        <p:spPr>
          <a:xfrm flipH="1">
            <a:off x="3880634" y="4045029"/>
            <a:ext cx="2276818" cy="14108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F49F8E2B-1BD2-4A38-A0AD-FA0A3855119A}"/>
              </a:ext>
            </a:extLst>
          </p:cNvPr>
          <p:cNvCxnSpPr>
            <a:cxnSpLocks/>
            <a:stCxn id="15" idx="2"/>
            <a:endCxn id="64" idx="6"/>
          </p:cNvCxnSpPr>
          <p:nvPr/>
        </p:nvCxnSpPr>
        <p:spPr>
          <a:xfrm flipH="1" flipV="1">
            <a:off x="4060124" y="3655030"/>
            <a:ext cx="1851148" cy="546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3E547AA6-5341-4369-A314-8CC766C81F08}"/>
              </a:ext>
            </a:extLst>
          </p:cNvPr>
          <p:cNvSpPr/>
          <p:nvPr/>
        </p:nvSpPr>
        <p:spPr>
          <a:xfrm>
            <a:off x="3465794" y="789030"/>
            <a:ext cx="1681019" cy="9486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Type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A623BC3-F103-4C76-910C-529D7F5D5134}"/>
              </a:ext>
            </a:extLst>
          </p:cNvPr>
          <p:cNvSpPr/>
          <p:nvPr/>
        </p:nvSpPr>
        <p:spPr>
          <a:xfrm>
            <a:off x="5951275" y="530359"/>
            <a:ext cx="2234850" cy="9486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OCR A Extended" panose="02010509020102010303" pitchFamily="50" charset="0"/>
              </a:rPr>
              <a:t>Generation</a:t>
            </a:r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B009291C-5914-40C5-B9CC-DCC5C7EAB6DE}"/>
              </a:ext>
            </a:extLst>
          </p:cNvPr>
          <p:cNvSpPr/>
          <p:nvPr/>
        </p:nvSpPr>
        <p:spPr>
          <a:xfrm>
            <a:off x="9093153" y="789030"/>
            <a:ext cx="1681019" cy="9486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Ability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2A8F438E-05D9-4C60-AD71-3C8D96E1E5D2}"/>
              </a:ext>
            </a:extLst>
          </p:cNvPr>
          <p:cNvSpPr/>
          <p:nvPr/>
        </p:nvSpPr>
        <p:spPr>
          <a:xfrm>
            <a:off x="9729747" y="4189305"/>
            <a:ext cx="2071085" cy="9486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Egg_group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33EC5E7D-14F9-408B-93DB-052A723678ED}"/>
              </a:ext>
            </a:extLst>
          </p:cNvPr>
          <p:cNvSpPr txBox="1"/>
          <p:nvPr/>
        </p:nvSpPr>
        <p:spPr>
          <a:xfrm>
            <a:off x="6246973" y="2013282"/>
            <a:ext cx="122914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Is_from_generation</a:t>
            </a:r>
            <a:endParaRPr lang="it-IT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FD705509-83C8-421B-8958-2462167CDAC0}"/>
              </a:ext>
            </a:extLst>
          </p:cNvPr>
          <p:cNvSpPr txBox="1"/>
          <p:nvPr/>
        </p:nvSpPr>
        <p:spPr>
          <a:xfrm>
            <a:off x="7969029" y="1965109"/>
            <a:ext cx="13170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has_ability</a:t>
            </a:r>
            <a:endParaRPr lang="it-IT" dirty="0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1A8B4AA7-A84C-4253-AC6D-C7ED8B6CB77F}"/>
              </a:ext>
            </a:extLst>
          </p:cNvPr>
          <p:cNvSpPr/>
          <p:nvPr/>
        </p:nvSpPr>
        <p:spPr>
          <a:xfrm>
            <a:off x="1790812" y="3180714"/>
            <a:ext cx="2269312" cy="9486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Resistence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E8D682F4-DEEE-4F44-AD25-5A320F94828C}"/>
              </a:ext>
            </a:extLst>
          </p:cNvPr>
          <p:cNvCxnSpPr>
            <a:cxnSpLocks/>
            <a:stCxn id="64" idx="0"/>
            <a:endCxn id="51" idx="4"/>
          </p:cNvCxnSpPr>
          <p:nvPr/>
        </p:nvCxnSpPr>
        <p:spPr>
          <a:xfrm flipV="1">
            <a:off x="2925468" y="1737662"/>
            <a:ext cx="1380836" cy="14430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ttangolo 72">
            <a:extLst>
              <a:ext uri="{FF2B5EF4-FFF2-40B4-BE49-F238E27FC236}">
                <a16:creationId xmlns:a16="http://schemas.microsoft.com/office/drawing/2014/main" id="{DA5016AD-E9D1-48A0-A054-98A6A2D96CD6}"/>
              </a:ext>
            </a:extLst>
          </p:cNvPr>
          <p:cNvSpPr/>
          <p:nvPr/>
        </p:nvSpPr>
        <p:spPr>
          <a:xfrm>
            <a:off x="1267540" y="1163304"/>
            <a:ext cx="1681019" cy="572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Literal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cxnSp>
        <p:nvCxnSpPr>
          <p:cNvPr id="75" name="Connettore diritto 74">
            <a:extLst>
              <a:ext uri="{FF2B5EF4-FFF2-40B4-BE49-F238E27FC236}">
                <a16:creationId xmlns:a16="http://schemas.microsoft.com/office/drawing/2014/main" id="{09CB2FCA-837B-4BF7-A454-3254BCAD8714}"/>
              </a:ext>
            </a:extLst>
          </p:cNvPr>
          <p:cNvCxnSpPr>
            <a:cxnSpLocks/>
            <a:stCxn id="64" idx="1"/>
            <a:endCxn id="73" idx="2"/>
          </p:cNvCxnSpPr>
          <p:nvPr/>
        </p:nvCxnSpPr>
        <p:spPr>
          <a:xfrm flipH="1" flipV="1">
            <a:off x="2108050" y="1736202"/>
            <a:ext cx="15095" cy="15834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BED4766B-E693-427E-92B5-8A693C71CACD}"/>
              </a:ext>
            </a:extLst>
          </p:cNvPr>
          <p:cNvSpPr txBox="1"/>
          <p:nvPr/>
        </p:nvSpPr>
        <p:spPr>
          <a:xfrm>
            <a:off x="3186708" y="2334441"/>
            <a:ext cx="11121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res_type</a:t>
            </a:r>
            <a:endParaRPr lang="it-IT" dirty="0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43A4EE86-58A4-448F-ADA0-6916BD5520F0}"/>
              </a:ext>
            </a:extLst>
          </p:cNvPr>
          <p:cNvSpPr txBox="1"/>
          <p:nvPr/>
        </p:nvSpPr>
        <p:spPr>
          <a:xfrm>
            <a:off x="1594594" y="2290281"/>
            <a:ext cx="11121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res_value</a:t>
            </a:r>
            <a:endParaRPr lang="it-IT" dirty="0"/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EAB6C4D7-A4D9-4CA2-BD52-19BC9A55D56D}"/>
              </a:ext>
            </a:extLst>
          </p:cNvPr>
          <p:cNvSpPr txBox="1"/>
          <p:nvPr/>
        </p:nvSpPr>
        <p:spPr>
          <a:xfrm>
            <a:off x="8104923" y="3849435"/>
            <a:ext cx="111219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has_egg_group</a:t>
            </a:r>
            <a:endParaRPr lang="it-IT" dirty="0"/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4F7BB3B3-2D88-4A16-9CD5-1A021D734320}"/>
              </a:ext>
            </a:extLst>
          </p:cNvPr>
          <p:cNvSpPr txBox="1"/>
          <p:nvPr/>
        </p:nvSpPr>
        <p:spPr>
          <a:xfrm>
            <a:off x="7374085" y="4785162"/>
            <a:ext cx="1508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has_category</a:t>
            </a:r>
            <a:endParaRPr lang="it-IT" dirty="0"/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61479C7E-D8B5-4EFC-A45C-619FB0BCDCDF}"/>
              </a:ext>
            </a:extLst>
          </p:cNvPr>
          <p:cNvSpPr txBox="1"/>
          <p:nvPr/>
        </p:nvSpPr>
        <p:spPr>
          <a:xfrm>
            <a:off x="5870605" y="4663621"/>
            <a:ext cx="12379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subClassOf</a:t>
            </a:r>
            <a:endParaRPr lang="it-IT" dirty="0"/>
          </a:p>
        </p:txBody>
      </p:sp>
      <p:sp>
        <p:nvSpPr>
          <p:cNvPr id="89" name="Ovale 88">
            <a:extLst>
              <a:ext uri="{FF2B5EF4-FFF2-40B4-BE49-F238E27FC236}">
                <a16:creationId xmlns:a16="http://schemas.microsoft.com/office/drawing/2014/main" id="{8313DA77-E248-4ADD-9353-B84ED4D6D394}"/>
              </a:ext>
            </a:extLst>
          </p:cNvPr>
          <p:cNvSpPr/>
          <p:nvPr/>
        </p:nvSpPr>
        <p:spPr>
          <a:xfrm>
            <a:off x="8135962" y="5401902"/>
            <a:ext cx="1914382" cy="9486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Category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92" name="Ovale 91">
            <a:extLst>
              <a:ext uri="{FF2B5EF4-FFF2-40B4-BE49-F238E27FC236}">
                <a16:creationId xmlns:a16="http://schemas.microsoft.com/office/drawing/2014/main" id="{148C38AD-33A5-4879-BE1E-7FFA6B3B87E7}"/>
              </a:ext>
            </a:extLst>
          </p:cNvPr>
          <p:cNvSpPr/>
          <p:nvPr/>
        </p:nvSpPr>
        <p:spPr>
          <a:xfrm>
            <a:off x="5209319" y="5460145"/>
            <a:ext cx="2075307" cy="9486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Legendary_pokemon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97" name="CasellaDiTesto 96">
            <a:extLst>
              <a:ext uri="{FF2B5EF4-FFF2-40B4-BE49-F238E27FC236}">
                <a16:creationId xmlns:a16="http://schemas.microsoft.com/office/drawing/2014/main" id="{7D28107F-2935-492C-B90B-E514BD1BDC17}"/>
              </a:ext>
            </a:extLst>
          </p:cNvPr>
          <p:cNvSpPr txBox="1"/>
          <p:nvPr/>
        </p:nvSpPr>
        <p:spPr>
          <a:xfrm>
            <a:off x="4433337" y="4354708"/>
            <a:ext cx="104282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attack</a:t>
            </a:r>
            <a:r>
              <a:rPr lang="it-IT" dirty="0"/>
              <a:t>, </a:t>
            </a:r>
            <a:r>
              <a:rPr lang="it-IT" dirty="0" err="1"/>
              <a:t>defence</a:t>
            </a:r>
            <a:r>
              <a:rPr lang="it-IT" dirty="0"/>
              <a:t>, speed, …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D686C052-054E-4A36-A484-6EA10CE54C74}"/>
              </a:ext>
            </a:extLst>
          </p:cNvPr>
          <p:cNvSpPr/>
          <p:nvPr/>
        </p:nvSpPr>
        <p:spPr>
          <a:xfrm>
            <a:off x="5911272" y="3235321"/>
            <a:ext cx="1681019" cy="9486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OCR A Extended" panose="02010509020102010303" pitchFamily="50" charset="0"/>
              </a:rPr>
              <a:t>Pokemon</a:t>
            </a:r>
          </a:p>
        </p:txBody>
      </p:sp>
      <p:sp>
        <p:nvSpPr>
          <p:cNvPr id="129" name="Arco 128">
            <a:extLst>
              <a:ext uri="{FF2B5EF4-FFF2-40B4-BE49-F238E27FC236}">
                <a16:creationId xmlns:a16="http://schemas.microsoft.com/office/drawing/2014/main" id="{D316C653-AC10-4AD9-B8C8-31F6607D2393}"/>
              </a:ext>
            </a:extLst>
          </p:cNvPr>
          <p:cNvSpPr/>
          <p:nvPr/>
        </p:nvSpPr>
        <p:spPr>
          <a:xfrm>
            <a:off x="5975762" y="2613209"/>
            <a:ext cx="3512004" cy="992296"/>
          </a:xfrm>
          <a:prstGeom prst="arc">
            <a:avLst>
              <a:gd name="adj1" fmla="val 21457258"/>
              <a:gd name="adj2" fmla="val 636348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Arco 129">
            <a:extLst>
              <a:ext uri="{FF2B5EF4-FFF2-40B4-BE49-F238E27FC236}">
                <a16:creationId xmlns:a16="http://schemas.microsoft.com/office/drawing/2014/main" id="{563EA51A-D101-450F-9929-7F4BB5706A1F}"/>
              </a:ext>
            </a:extLst>
          </p:cNvPr>
          <p:cNvSpPr/>
          <p:nvPr/>
        </p:nvSpPr>
        <p:spPr>
          <a:xfrm rot="19137212">
            <a:off x="6296427" y="3278294"/>
            <a:ext cx="3112655" cy="1255988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9CF3DFEB-9EAC-4D9F-9DA9-6C32AF471B64}"/>
              </a:ext>
            </a:extLst>
          </p:cNvPr>
          <p:cNvSpPr txBox="1"/>
          <p:nvPr/>
        </p:nvSpPr>
        <p:spPr>
          <a:xfrm>
            <a:off x="8868356" y="2713523"/>
            <a:ext cx="14006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evolves_to</a:t>
            </a:r>
            <a:endParaRPr lang="it-IT" dirty="0"/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id="{0F447526-42DD-4A24-B446-8647100886F7}"/>
              </a:ext>
            </a:extLst>
          </p:cNvPr>
          <p:cNvSpPr/>
          <p:nvPr/>
        </p:nvSpPr>
        <p:spPr>
          <a:xfrm>
            <a:off x="2199615" y="5169462"/>
            <a:ext cx="1681019" cy="572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Literal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159" name="CasellaDiTesto 158">
            <a:extLst>
              <a:ext uri="{FF2B5EF4-FFF2-40B4-BE49-F238E27FC236}">
                <a16:creationId xmlns:a16="http://schemas.microsoft.com/office/drawing/2014/main" id="{85CE7201-7D42-402E-B8CA-F0A73B3DD953}"/>
              </a:ext>
            </a:extLst>
          </p:cNvPr>
          <p:cNvSpPr txBox="1"/>
          <p:nvPr/>
        </p:nvSpPr>
        <p:spPr>
          <a:xfrm>
            <a:off x="4566920" y="3331270"/>
            <a:ext cx="90424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has_resistence</a:t>
            </a:r>
            <a:endParaRPr lang="it-IT" dirty="0"/>
          </a:p>
        </p:txBody>
      </p:sp>
      <p:sp>
        <p:nvSpPr>
          <p:cNvPr id="160" name="CasellaDiTesto 159">
            <a:extLst>
              <a:ext uri="{FF2B5EF4-FFF2-40B4-BE49-F238E27FC236}">
                <a16:creationId xmlns:a16="http://schemas.microsoft.com/office/drawing/2014/main" id="{B788A2CC-8885-4B21-9CE5-F93F8CF8BD11}"/>
              </a:ext>
            </a:extLst>
          </p:cNvPr>
          <p:cNvSpPr txBox="1"/>
          <p:nvPr/>
        </p:nvSpPr>
        <p:spPr>
          <a:xfrm>
            <a:off x="1512719" y="273464"/>
            <a:ext cx="222998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Ontologia.</a:t>
            </a:r>
          </a:p>
        </p:txBody>
      </p:sp>
    </p:spTree>
    <p:extLst>
      <p:ext uri="{BB962C8B-B14F-4D97-AF65-F5344CB8AC3E}">
        <p14:creationId xmlns:p14="http://schemas.microsoft.com/office/powerpoint/2010/main" val="197011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92">
            <a:extLst>
              <a:ext uri="{FF2B5EF4-FFF2-40B4-BE49-F238E27FC236}">
                <a16:creationId xmlns:a16="http://schemas.microsoft.com/office/drawing/2014/main" id="{D67F9188-78D6-4F7F-A244-F472C7E55C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0000"/>
          <a:stretch/>
        </p:blipFill>
        <p:spPr>
          <a:xfrm rot="5045995">
            <a:off x="7265110" y="1509816"/>
            <a:ext cx="2923630" cy="30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87FB5-8005-4669-BBFA-A82D236A3C01}"/>
              </a:ext>
            </a:extLst>
          </p:cNvPr>
          <p:cNvSpPr txBox="1"/>
          <p:nvPr/>
        </p:nvSpPr>
        <p:spPr>
          <a:xfrm>
            <a:off x="2262910" y="803564"/>
            <a:ext cx="54771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Uso di RDF e RDFS.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7C91B4-E9B0-45A5-832B-91317A1A91A0}"/>
              </a:ext>
            </a:extLst>
          </p:cNvPr>
          <p:cNvSpPr txBox="1"/>
          <p:nvPr/>
        </p:nvSpPr>
        <p:spPr>
          <a:xfrm>
            <a:off x="1946784" y="2715487"/>
            <a:ext cx="42508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 err="1">
                <a:latin typeface="OCR A Extended" panose="02010509020102010303" pitchFamily="50" charset="0"/>
              </a:rPr>
              <a:t>rdfs:label</a:t>
            </a:r>
            <a:r>
              <a:rPr lang="it-IT" sz="2500" dirty="0">
                <a:latin typeface="OCR A Extended" panose="02010509020102010303" pitchFamily="50" charset="0"/>
              </a:rPr>
              <a:t> per i nodi  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54FFBE5-AB53-416B-B856-495FAA5872A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197599" y="2216724"/>
            <a:ext cx="1810328" cy="73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FEE072F6-4CB5-4EBB-89E6-A84FD8FFFC7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197599" y="2530760"/>
            <a:ext cx="1810328" cy="42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E54DDD3C-930D-4086-AEAF-3F2C114196CC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197599" y="2835500"/>
            <a:ext cx="1807540" cy="11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0FCA303-A98A-430B-AB57-1EE88118445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197599" y="2954014"/>
            <a:ext cx="1807540" cy="13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B7993FF3-ABE4-47CA-BCC7-5EC24981242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197599" y="2954014"/>
            <a:ext cx="1807540" cy="43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701B251-44CE-4024-9EC3-CAB6700124A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197599" y="2954014"/>
            <a:ext cx="1807540" cy="740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848D373-CFEC-483B-99FC-2F9BBE8AE885}"/>
              </a:ext>
            </a:extLst>
          </p:cNvPr>
          <p:cNvSpPr txBox="1"/>
          <p:nvPr/>
        </p:nvSpPr>
        <p:spPr>
          <a:xfrm>
            <a:off x="8155709" y="2022990"/>
            <a:ext cx="3040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CR A Extended" panose="02010509020102010303" pitchFamily="50" charset="0"/>
              </a:rPr>
              <a:t>Pokemon</a:t>
            </a:r>
          </a:p>
          <a:p>
            <a:r>
              <a:rPr lang="it-IT" dirty="0" err="1">
                <a:latin typeface="OCR A Extended" panose="02010509020102010303" pitchFamily="50" charset="0"/>
              </a:rPr>
              <a:t>Type</a:t>
            </a:r>
            <a:endParaRPr lang="it-IT" dirty="0">
              <a:latin typeface="OCR A Extended" panose="02010509020102010303" pitchFamily="50" charset="0"/>
            </a:endParaRPr>
          </a:p>
          <a:p>
            <a:r>
              <a:rPr lang="it-IT" dirty="0">
                <a:latin typeface="OCR A Extended" panose="02010509020102010303" pitchFamily="50" charset="0"/>
              </a:rPr>
              <a:t>Generation</a:t>
            </a:r>
          </a:p>
          <a:p>
            <a:r>
              <a:rPr lang="it-IT" dirty="0" err="1">
                <a:latin typeface="OCR A Extended" panose="02010509020102010303" pitchFamily="50" charset="0"/>
              </a:rPr>
              <a:t>Egg</a:t>
            </a:r>
            <a:endParaRPr lang="it-IT" dirty="0">
              <a:latin typeface="OCR A Extended" panose="02010509020102010303" pitchFamily="50" charset="0"/>
            </a:endParaRPr>
          </a:p>
          <a:p>
            <a:r>
              <a:rPr lang="it-IT" dirty="0" err="1">
                <a:latin typeface="OCR A Extended" panose="02010509020102010303" pitchFamily="50" charset="0"/>
              </a:rPr>
              <a:t>Ability</a:t>
            </a:r>
            <a:endParaRPr lang="it-IT" dirty="0">
              <a:latin typeface="OCR A Extended" panose="02010509020102010303" pitchFamily="50" charset="0"/>
            </a:endParaRPr>
          </a:p>
          <a:p>
            <a:r>
              <a:rPr lang="it-IT" dirty="0" err="1">
                <a:latin typeface="OCR A Extended" panose="02010509020102010303" pitchFamily="50" charset="0"/>
              </a:rPr>
              <a:t>Category</a:t>
            </a:r>
            <a:endParaRPr lang="it-IT" dirty="0">
              <a:latin typeface="OCR A Extended" panose="02010509020102010303" pitchFamily="50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A02D28D5-E9CB-4058-93C8-AA868EFC0B2F}"/>
              </a:ext>
            </a:extLst>
          </p:cNvPr>
          <p:cNvSpPr txBox="1"/>
          <p:nvPr/>
        </p:nvSpPr>
        <p:spPr>
          <a:xfrm>
            <a:off x="1946784" y="4203697"/>
            <a:ext cx="63269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 err="1">
                <a:latin typeface="OCR A Extended" panose="02010509020102010303" pitchFamily="50" charset="0"/>
              </a:rPr>
              <a:t>rdfs:subClassOf</a:t>
            </a:r>
            <a:endParaRPr lang="it-IT" sz="2500" dirty="0">
              <a:latin typeface="OCR A Extended" panose="02010509020102010303" pitchFamily="50" charset="0"/>
            </a:endParaRPr>
          </a:p>
          <a:p>
            <a:r>
              <a:rPr lang="it-IT" sz="2500" dirty="0">
                <a:latin typeface="OCR A Extended" panose="02010509020102010303" pitchFamily="50" charset="0"/>
              </a:rPr>
              <a:t> </a:t>
            </a:r>
          </a:p>
          <a:p>
            <a:r>
              <a:rPr lang="it-IT" sz="2500" dirty="0" err="1">
                <a:latin typeface="OCR A Extended" panose="02010509020102010303" pitchFamily="50" charset="0"/>
              </a:rPr>
              <a:t>rdf:type</a:t>
            </a:r>
            <a:r>
              <a:rPr lang="it-IT" sz="2500" dirty="0">
                <a:latin typeface="OCR A Extended" panose="02010509020102010303" pitchFamily="50" charset="0"/>
              </a:rPr>
              <a:t>  «Pokemon»</a:t>
            </a:r>
          </a:p>
          <a:p>
            <a:r>
              <a:rPr lang="it-IT" sz="2500" dirty="0" err="1">
                <a:latin typeface="OCR A Extended" panose="02010509020102010303" pitchFamily="50" charset="0"/>
              </a:rPr>
              <a:t>rdf:type</a:t>
            </a:r>
            <a:r>
              <a:rPr lang="it-IT" sz="2500" dirty="0">
                <a:latin typeface="OCR A Extended" panose="02010509020102010303" pitchFamily="50" charset="0"/>
              </a:rPr>
              <a:t>  «</a:t>
            </a:r>
            <a:r>
              <a:rPr lang="it-IT" sz="2500" dirty="0" err="1">
                <a:latin typeface="OCR A Extended" panose="02010509020102010303" pitchFamily="50" charset="0"/>
              </a:rPr>
              <a:t>Legendary_pokemon</a:t>
            </a:r>
            <a:r>
              <a:rPr lang="it-IT" sz="2500" dirty="0">
                <a:latin typeface="OCR A Extended" panose="02010509020102010303" pitchFamily="50" charset="0"/>
              </a:rPr>
              <a:t>»</a:t>
            </a:r>
          </a:p>
        </p:txBody>
      </p:sp>
      <p:sp>
        <p:nvSpPr>
          <p:cNvPr id="36" name="Fumetto: rettangolo con angoli arrotondati 35">
            <a:extLst>
              <a:ext uri="{FF2B5EF4-FFF2-40B4-BE49-F238E27FC236}">
                <a16:creationId xmlns:a16="http://schemas.microsoft.com/office/drawing/2014/main" id="{C7B8F1F4-03C2-4617-82E3-C2F969163B30}"/>
              </a:ext>
            </a:extLst>
          </p:cNvPr>
          <p:cNvSpPr/>
          <p:nvPr/>
        </p:nvSpPr>
        <p:spPr>
          <a:xfrm rot="5400000">
            <a:off x="3914580" y="-1686977"/>
            <a:ext cx="934064" cy="5386886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0E88744-85DA-4E88-B0B6-80BDD1D8DF9C}"/>
              </a:ext>
            </a:extLst>
          </p:cNvPr>
          <p:cNvSpPr txBox="1"/>
          <p:nvPr/>
        </p:nvSpPr>
        <p:spPr>
          <a:xfrm>
            <a:off x="2225964" y="729467"/>
            <a:ext cx="447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latin typeface="OCR A Extended" panose="02010509020102010303" pitchFamily="50" charset="0"/>
              </a:rPr>
              <a:t>Uso di RDF e RDFS.</a:t>
            </a:r>
          </a:p>
        </p:txBody>
      </p:sp>
    </p:spTree>
    <p:extLst>
      <p:ext uri="{BB962C8B-B14F-4D97-AF65-F5344CB8AC3E}">
        <p14:creationId xmlns:p14="http://schemas.microsoft.com/office/powerpoint/2010/main" val="164899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3E121BB2-1A93-46C0-A8AF-15072A5BF20C}"/>
              </a:ext>
            </a:extLst>
          </p:cNvPr>
          <p:cNvSpPr/>
          <p:nvPr/>
        </p:nvSpPr>
        <p:spPr>
          <a:xfrm>
            <a:off x="3505917" y="4834407"/>
            <a:ext cx="1440873" cy="9486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Zapdos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6B9EA2C-FC61-45AA-82BC-199AA711B298}"/>
              </a:ext>
            </a:extLst>
          </p:cNvPr>
          <p:cNvCxnSpPr>
            <a:cxnSpLocks/>
            <a:stCxn id="8" idx="0"/>
            <a:endCxn id="28" idx="3"/>
          </p:cNvCxnSpPr>
          <p:nvPr/>
        </p:nvCxnSpPr>
        <p:spPr>
          <a:xfrm flipV="1">
            <a:off x="4226354" y="1831680"/>
            <a:ext cx="659924" cy="3002727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63A524-B2CE-482A-9588-7C918BC0450F}"/>
              </a:ext>
            </a:extLst>
          </p:cNvPr>
          <p:cNvSpPr txBox="1"/>
          <p:nvPr/>
        </p:nvSpPr>
        <p:spPr>
          <a:xfrm>
            <a:off x="3921553" y="3084273"/>
            <a:ext cx="10252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rdf:type</a:t>
            </a:r>
            <a:endParaRPr lang="it-IT" dirty="0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753C9E2B-455E-4EE3-BE10-907AF21FE11C}"/>
              </a:ext>
            </a:extLst>
          </p:cNvPr>
          <p:cNvSpPr/>
          <p:nvPr/>
        </p:nvSpPr>
        <p:spPr>
          <a:xfrm>
            <a:off x="4583289" y="1021972"/>
            <a:ext cx="2068941" cy="9486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OCR A Extended" panose="02010509020102010303" pitchFamily="50" charset="0"/>
              </a:rPr>
              <a:t>Pokemon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C09BA3FD-91B0-4809-BD5D-1D27219967E5}"/>
              </a:ext>
            </a:extLst>
          </p:cNvPr>
          <p:cNvCxnSpPr>
            <a:cxnSpLocks/>
            <a:stCxn id="8" idx="6"/>
            <a:endCxn id="34" idx="3"/>
          </p:cNvCxnSpPr>
          <p:nvPr/>
        </p:nvCxnSpPr>
        <p:spPr>
          <a:xfrm flipV="1">
            <a:off x="4946790" y="5266992"/>
            <a:ext cx="3220683" cy="4173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08A9F8B-B0FB-48FE-B4AA-77C9C85F0B04}"/>
              </a:ext>
            </a:extLst>
          </p:cNvPr>
          <p:cNvSpPr txBox="1"/>
          <p:nvPr/>
        </p:nvSpPr>
        <p:spPr>
          <a:xfrm>
            <a:off x="5698351" y="5124057"/>
            <a:ext cx="102523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rdf:type</a:t>
            </a:r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E94B86C7-F53F-4C0D-AE73-8F7348F0A2FF}"/>
              </a:ext>
            </a:extLst>
          </p:cNvPr>
          <p:cNvSpPr/>
          <p:nvPr/>
        </p:nvSpPr>
        <p:spPr>
          <a:xfrm>
            <a:off x="7830574" y="4414178"/>
            <a:ext cx="2300488" cy="99913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Legendary_pokemon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83AD42AD-1701-4985-AD66-40A3D46AAED5}"/>
              </a:ext>
            </a:extLst>
          </p:cNvPr>
          <p:cNvCxnSpPr>
            <a:cxnSpLocks/>
            <a:stCxn id="34" idx="1"/>
            <a:endCxn id="28" idx="5"/>
          </p:cNvCxnSpPr>
          <p:nvPr/>
        </p:nvCxnSpPr>
        <p:spPr>
          <a:xfrm flipH="1" flipV="1">
            <a:off x="6349241" y="1831680"/>
            <a:ext cx="1818232" cy="27288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A0E2079-D8A5-46AB-86C5-70DBFF8111DE}"/>
              </a:ext>
            </a:extLst>
          </p:cNvPr>
          <p:cNvSpPr txBox="1"/>
          <p:nvPr/>
        </p:nvSpPr>
        <p:spPr>
          <a:xfrm>
            <a:off x="6447157" y="3069500"/>
            <a:ext cx="1622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rdfs:subClassOf</a:t>
            </a:r>
            <a:endParaRPr lang="it-IT" dirty="0"/>
          </a:p>
        </p:txBody>
      </p:sp>
      <p:sp>
        <p:nvSpPr>
          <p:cNvPr id="64" name="Fumetto: rettangolo con angoli arrotondati 63">
            <a:extLst>
              <a:ext uri="{FF2B5EF4-FFF2-40B4-BE49-F238E27FC236}">
                <a16:creationId xmlns:a16="http://schemas.microsoft.com/office/drawing/2014/main" id="{14B67307-5F96-49D4-8B0A-E1B9B1B6AA7D}"/>
              </a:ext>
            </a:extLst>
          </p:cNvPr>
          <p:cNvSpPr/>
          <p:nvPr/>
        </p:nvSpPr>
        <p:spPr>
          <a:xfrm rot="16200000">
            <a:off x="9387678" y="487095"/>
            <a:ext cx="942111" cy="2960497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3B3936E0-1741-438C-96C1-E0E9CE930D60}"/>
              </a:ext>
            </a:extLst>
          </p:cNvPr>
          <p:cNvSpPr txBox="1"/>
          <p:nvPr/>
        </p:nvSpPr>
        <p:spPr>
          <a:xfrm>
            <a:off x="8735419" y="1644177"/>
            <a:ext cx="2246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CR A Extended" panose="02010509020102010303" pitchFamily="50" charset="0"/>
              </a:rPr>
              <a:t>Inferenza su </a:t>
            </a:r>
            <a:r>
              <a:rPr lang="it-IT" dirty="0" err="1">
                <a:latin typeface="OCR A Extended" panose="02010509020102010303" pitchFamily="50" charset="0"/>
              </a:rPr>
              <a:t>rdf:type</a:t>
            </a:r>
            <a:r>
              <a:rPr lang="it-IT" dirty="0">
                <a:latin typeface="OCR A Extended" panose="02010509020102010303" pitchFamily="50" charset="0"/>
              </a:rPr>
              <a:t>. </a:t>
            </a:r>
          </a:p>
        </p:txBody>
      </p:sp>
      <p:pic>
        <p:nvPicPr>
          <p:cNvPr id="5122" name="Picture 2" descr="File:DW-145 Zapdos.png - Poketown.net Wiki">
            <a:extLst>
              <a:ext uri="{FF2B5EF4-FFF2-40B4-BE49-F238E27FC236}">
                <a16:creationId xmlns:a16="http://schemas.microsoft.com/office/drawing/2014/main" id="{6DD0C278-F572-41BD-ABB1-C5D28F644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78" y="4055538"/>
            <a:ext cx="2306980" cy="18399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320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3E121BB2-1A93-46C0-A8AF-15072A5BF20C}"/>
              </a:ext>
            </a:extLst>
          </p:cNvPr>
          <p:cNvSpPr/>
          <p:nvPr/>
        </p:nvSpPr>
        <p:spPr>
          <a:xfrm>
            <a:off x="2744371" y="3013962"/>
            <a:ext cx="1666651" cy="9486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Moltres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C09BA3FD-91B0-4809-BD5D-1D27219967E5}"/>
              </a:ext>
            </a:extLst>
          </p:cNvPr>
          <p:cNvCxnSpPr>
            <a:cxnSpLocks/>
            <a:stCxn id="8" idx="6"/>
            <a:endCxn id="34" idx="2"/>
          </p:cNvCxnSpPr>
          <p:nvPr/>
        </p:nvCxnSpPr>
        <p:spPr>
          <a:xfrm>
            <a:off x="4411022" y="3488278"/>
            <a:ext cx="199233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08A9F8B-B0FB-48FE-B4AA-77C9C85F0B04}"/>
              </a:ext>
            </a:extLst>
          </p:cNvPr>
          <p:cNvSpPr txBox="1"/>
          <p:nvPr/>
        </p:nvSpPr>
        <p:spPr>
          <a:xfrm>
            <a:off x="4761566" y="3131752"/>
            <a:ext cx="117905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poke:has_resistance</a:t>
            </a:r>
            <a:endParaRPr lang="it-IT" dirty="0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E94B86C7-F53F-4C0D-AE73-8F7348F0A2FF}"/>
              </a:ext>
            </a:extLst>
          </p:cNvPr>
          <p:cNvSpPr/>
          <p:nvPr/>
        </p:nvSpPr>
        <p:spPr>
          <a:xfrm>
            <a:off x="6403352" y="2988711"/>
            <a:ext cx="2666515" cy="999134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Resistence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83AD42AD-1701-4985-AD66-40A3D46AAED5}"/>
              </a:ext>
            </a:extLst>
          </p:cNvPr>
          <p:cNvCxnSpPr>
            <a:cxnSpLocks/>
            <a:stCxn id="34" idx="7"/>
            <a:endCxn id="27" idx="2"/>
          </p:cNvCxnSpPr>
          <p:nvPr/>
        </p:nvCxnSpPr>
        <p:spPr>
          <a:xfrm flipV="1">
            <a:off x="8679365" y="1553466"/>
            <a:ext cx="1019461" cy="158156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C80A35F1-4A56-46A4-9CCA-0899DF9F62B2}"/>
              </a:ext>
            </a:extLst>
          </p:cNvPr>
          <p:cNvSpPr/>
          <p:nvPr/>
        </p:nvSpPr>
        <p:spPr>
          <a:xfrm>
            <a:off x="9698826" y="1079150"/>
            <a:ext cx="1440873" cy="9486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OCR A Extended" panose="02010509020102010303" pitchFamily="50" charset="0"/>
              </a:rPr>
              <a:t>Water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79AB7CA-622D-49C8-89B1-645D64C01309}"/>
              </a:ext>
            </a:extLst>
          </p:cNvPr>
          <p:cNvCxnSpPr>
            <a:cxnSpLocks/>
            <a:stCxn id="34" idx="5"/>
            <a:endCxn id="35" idx="1"/>
          </p:cNvCxnSpPr>
          <p:nvPr/>
        </p:nvCxnSpPr>
        <p:spPr>
          <a:xfrm>
            <a:off x="8679365" y="3841525"/>
            <a:ext cx="1268519" cy="16265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BC7F6588-2E81-4989-9F6C-89C139B60212}"/>
              </a:ext>
            </a:extLst>
          </p:cNvPr>
          <p:cNvSpPr/>
          <p:nvPr/>
        </p:nvSpPr>
        <p:spPr>
          <a:xfrm>
            <a:off x="9947884" y="5179348"/>
            <a:ext cx="942755" cy="57742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A0E2079-D8A5-46AB-86C5-70DBFF8111DE}"/>
              </a:ext>
            </a:extLst>
          </p:cNvPr>
          <p:cNvSpPr txBox="1"/>
          <p:nvPr/>
        </p:nvSpPr>
        <p:spPr>
          <a:xfrm>
            <a:off x="8167462" y="4311496"/>
            <a:ext cx="173989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poke:res_value</a:t>
            </a:r>
            <a:endParaRPr lang="it-IT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0FFCEB6-DBD2-4090-95E4-57F58A153B47}"/>
              </a:ext>
            </a:extLst>
          </p:cNvPr>
          <p:cNvSpPr txBox="1"/>
          <p:nvPr/>
        </p:nvSpPr>
        <p:spPr>
          <a:xfrm>
            <a:off x="8167462" y="2253194"/>
            <a:ext cx="173989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poke:res_type</a:t>
            </a:r>
            <a:endParaRPr lang="it-IT" dirty="0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B8FFCDD9-062D-4A53-B14F-571EB9A304B7}"/>
              </a:ext>
            </a:extLst>
          </p:cNvPr>
          <p:cNvSpPr/>
          <p:nvPr/>
        </p:nvSpPr>
        <p:spPr>
          <a:xfrm>
            <a:off x="4138342" y="540782"/>
            <a:ext cx="1860608" cy="9486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Arcanine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770E39D9-1A27-420D-8741-047D4E0A419C}"/>
              </a:ext>
            </a:extLst>
          </p:cNvPr>
          <p:cNvCxnSpPr>
            <a:cxnSpLocks/>
            <a:stCxn id="44" idx="6"/>
            <a:endCxn id="34" idx="1"/>
          </p:cNvCxnSpPr>
          <p:nvPr/>
        </p:nvCxnSpPr>
        <p:spPr>
          <a:xfrm>
            <a:off x="5998950" y="1015098"/>
            <a:ext cx="794904" cy="211993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36F4BB9-6EFC-4070-BD14-7B93B41626F8}"/>
              </a:ext>
            </a:extLst>
          </p:cNvPr>
          <p:cNvSpPr txBox="1"/>
          <p:nvPr/>
        </p:nvSpPr>
        <p:spPr>
          <a:xfrm>
            <a:off x="5555215" y="1795402"/>
            <a:ext cx="117905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poke:has_resistence</a:t>
            </a:r>
            <a:endParaRPr lang="it-IT" dirty="0"/>
          </a:p>
        </p:txBody>
      </p:sp>
      <p:sp>
        <p:nvSpPr>
          <p:cNvPr id="51" name="Fumetto: rettangolo con angoli arrotondati 50">
            <a:extLst>
              <a:ext uri="{FF2B5EF4-FFF2-40B4-BE49-F238E27FC236}">
                <a16:creationId xmlns:a16="http://schemas.microsoft.com/office/drawing/2014/main" id="{A6A8FD08-F1E3-426E-8CE2-F17A37662B4D}"/>
              </a:ext>
            </a:extLst>
          </p:cNvPr>
          <p:cNvSpPr/>
          <p:nvPr/>
        </p:nvSpPr>
        <p:spPr>
          <a:xfrm rot="16200000">
            <a:off x="4825407" y="3048028"/>
            <a:ext cx="934064" cy="5486399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4A9641A-2637-43F9-B22E-4F80C837454A}"/>
              </a:ext>
            </a:extLst>
          </p:cNvPr>
          <p:cNvSpPr txBox="1"/>
          <p:nvPr/>
        </p:nvSpPr>
        <p:spPr>
          <a:xfrm>
            <a:off x="2681152" y="5334930"/>
            <a:ext cx="2970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OCR A Extended" panose="02010509020102010303" pitchFamily="50" charset="0"/>
              </a:rPr>
              <a:t>Resistance</a:t>
            </a:r>
            <a:r>
              <a:rPr lang="it-IT" dirty="0">
                <a:latin typeface="OCR A Extended" panose="02010509020102010303" pitchFamily="50" charset="0"/>
              </a:rPr>
              <a:t> è un nodo con Uri fittizio, non un </a:t>
            </a:r>
            <a:r>
              <a:rPr lang="it-IT" dirty="0" err="1">
                <a:latin typeface="OCR A Extended" panose="02010509020102010303" pitchFamily="50" charset="0"/>
              </a:rPr>
              <a:t>blank</a:t>
            </a:r>
            <a:r>
              <a:rPr lang="it-IT" dirty="0">
                <a:latin typeface="OCR A Extended" panose="02010509020102010303" pitchFamily="50" charset="0"/>
              </a:rPr>
              <a:t> </a:t>
            </a:r>
            <a:r>
              <a:rPr lang="it-IT" dirty="0" err="1">
                <a:latin typeface="OCR A Extended" panose="02010509020102010303" pitchFamily="50" charset="0"/>
              </a:rPr>
              <a:t>node</a:t>
            </a:r>
            <a:r>
              <a:rPr lang="it-IT" dirty="0">
                <a:latin typeface="OCR A Extended" panose="02010509020102010303" pitchFamily="50" charset="0"/>
              </a:rPr>
              <a:t>.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578A157-6DE3-43A6-8ED9-9584D73747AD}"/>
              </a:ext>
            </a:extLst>
          </p:cNvPr>
          <p:cNvSpPr txBox="1"/>
          <p:nvPr/>
        </p:nvSpPr>
        <p:spPr>
          <a:xfrm>
            <a:off x="6040289" y="5572108"/>
            <a:ext cx="18010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CR A Extended" panose="02010509020102010303" pitchFamily="50" charset="0"/>
              </a:rPr>
              <a:t>meno nodi</a:t>
            </a: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CDA05825-1054-4748-9748-0EFA036DA66E}"/>
              </a:ext>
            </a:extLst>
          </p:cNvPr>
          <p:cNvCxnSpPr/>
          <p:nvPr/>
        </p:nvCxnSpPr>
        <p:spPr>
          <a:xfrm>
            <a:off x="5375562" y="5791226"/>
            <a:ext cx="47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Moltres Images | Pokemon Images">
            <a:extLst>
              <a:ext uri="{FF2B5EF4-FFF2-40B4-BE49-F238E27FC236}">
                <a16:creationId xmlns:a16="http://schemas.microsoft.com/office/drawing/2014/main" id="{B06F8C10-D4AB-40E8-A262-914248DD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492" y="1999893"/>
            <a:ext cx="2119501" cy="21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 Hot Cup of Joey: Ranking the Pokemon: #37- Arcanine">
            <a:extLst>
              <a:ext uri="{FF2B5EF4-FFF2-40B4-BE49-F238E27FC236}">
                <a16:creationId xmlns:a16="http://schemas.microsoft.com/office/drawing/2014/main" id="{17C59967-C56E-4BE8-B708-062FF03BB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588" y="213128"/>
            <a:ext cx="1587489" cy="160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34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7627CA-C223-43BD-AEC7-B1B94752C8E6}"/>
              </a:ext>
            </a:extLst>
          </p:cNvPr>
          <p:cNvSpPr txBox="1"/>
          <p:nvPr/>
        </p:nvSpPr>
        <p:spPr>
          <a:xfrm>
            <a:off x="2540158" y="1372644"/>
            <a:ext cx="7111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dirty="0">
                <a:latin typeface="OCR A Extended" panose="02010509020102010303" pitchFamily="50" charset="0"/>
              </a:rPr>
              <a:t>Introduzione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421771F-448E-42EA-A7D9-FEE414BE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3" name="Fumetto: rettangolo con angoli arrotondati 22">
            <a:extLst>
              <a:ext uri="{FF2B5EF4-FFF2-40B4-BE49-F238E27FC236}">
                <a16:creationId xmlns:a16="http://schemas.microsoft.com/office/drawing/2014/main" id="{D2F80D07-BF49-488B-BF98-D177C4F9EA66}"/>
              </a:ext>
            </a:extLst>
          </p:cNvPr>
          <p:cNvSpPr/>
          <p:nvPr/>
        </p:nvSpPr>
        <p:spPr>
          <a:xfrm rot="5400000">
            <a:off x="5124285" y="-2985244"/>
            <a:ext cx="2061420" cy="9709504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34BF1FB-ACA0-497E-BBC3-AEBA661034BF}"/>
              </a:ext>
            </a:extLst>
          </p:cNvPr>
          <p:cNvSpPr txBox="1"/>
          <p:nvPr/>
        </p:nvSpPr>
        <p:spPr>
          <a:xfrm>
            <a:off x="1810329" y="864812"/>
            <a:ext cx="6834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OCR A Extended" panose="02010509020102010303" pitchFamily="50" charset="0"/>
              </a:rPr>
              <a:t>Idea di gioco e </a:t>
            </a:r>
            <a:r>
              <a:rPr lang="it-IT" sz="6000" dirty="0" err="1">
                <a:latin typeface="OCR A Extended" panose="02010509020102010303" pitchFamily="50" charset="0"/>
              </a:rPr>
              <a:t>query</a:t>
            </a:r>
            <a:r>
              <a:rPr lang="it-IT" sz="6000" dirty="0">
                <a:latin typeface="OCR A Extended" panose="02010509020102010303" pitchFamily="50" charset="0"/>
              </a:rPr>
              <a:t>.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8A99F50-BA24-4512-94F8-89A28B93BAA8}"/>
              </a:ext>
            </a:extLst>
          </p:cNvPr>
          <p:cNvSpPr/>
          <p:nvPr/>
        </p:nvSpPr>
        <p:spPr>
          <a:xfrm>
            <a:off x="8192673" y="2059708"/>
            <a:ext cx="3676213" cy="367899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7000" dirty="0">
                <a:solidFill>
                  <a:schemeClr val="tx1"/>
                </a:solidFill>
                <a:latin typeface="OCR A Extended" panose="02010509020102010303" pitchFamily="50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2467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1CB01E43-7152-4F35-9511-2B562CA9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842" y="3978159"/>
            <a:ext cx="4545021" cy="454502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15" name="Fumetto: rettangolo con angoli arrotondati 14">
            <a:extLst>
              <a:ext uri="{FF2B5EF4-FFF2-40B4-BE49-F238E27FC236}">
                <a16:creationId xmlns:a16="http://schemas.microsoft.com/office/drawing/2014/main" id="{30460E0C-01FE-4FCC-9D7B-20E6EAAAE867}"/>
              </a:ext>
            </a:extLst>
          </p:cNvPr>
          <p:cNvSpPr/>
          <p:nvPr/>
        </p:nvSpPr>
        <p:spPr>
          <a:xfrm rot="5400000">
            <a:off x="6075889" y="-3848286"/>
            <a:ext cx="934064" cy="9709504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2E5049-11AE-4880-9887-2467C9DD0A49}"/>
              </a:ext>
            </a:extLst>
          </p:cNvPr>
          <p:cNvSpPr txBox="1"/>
          <p:nvPr/>
        </p:nvSpPr>
        <p:spPr>
          <a:xfrm>
            <a:off x="2225964" y="729467"/>
            <a:ext cx="82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latin typeface="OCR A Extended" panose="02010509020102010303" pitchFamily="50" charset="0"/>
              </a:rPr>
              <a:t>Obiettivo.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8A89AB0-1DA6-40D3-9B14-DE0FF3FB1818}"/>
              </a:ext>
            </a:extLst>
          </p:cNvPr>
          <p:cNvSpPr txBox="1"/>
          <p:nvPr/>
        </p:nvSpPr>
        <p:spPr>
          <a:xfrm>
            <a:off x="1946787" y="4062781"/>
            <a:ext cx="47274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Arricchimento del grafo </a:t>
            </a:r>
          </a:p>
        </p:txBody>
      </p:sp>
      <p:pic>
        <p:nvPicPr>
          <p:cNvPr id="13" name="Shape 596">
            <a:extLst>
              <a:ext uri="{FF2B5EF4-FFF2-40B4-BE49-F238E27FC236}">
                <a16:creationId xmlns:a16="http://schemas.microsoft.com/office/drawing/2014/main" id="{8FBA6526-C257-4DAA-B99E-E2B250B3AEA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1174940" flipH="1">
            <a:off x="2054944" y="4762101"/>
            <a:ext cx="1048440" cy="9981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8034B0A-487C-4D93-A5A4-606F94825208}"/>
              </a:ext>
            </a:extLst>
          </p:cNvPr>
          <p:cNvSpPr txBox="1"/>
          <p:nvPr/>
        </p:nvSpPr>
        <p:spPr>
          <a:xfrm>
            <a:off x="1850347" y="1803943"/>
            <a:ext cx="95473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latin typeface="OCR A Extended" panose="02010509020102010303" pitchFamily="50" charset="0"/>
              </a:rPr>
              <a:t>Metagaming</a:t>
            </a:r>
            <a:r>
              <a:rPr lang="it-IT" dirty="0">
                <a:latin typeface="OCR A Extended" panose="02010509020102010303" pitchFamily="50" charset="0"/>
              </a:rPr>
              <a:t>: ci si riferisce a ciò che di un gioco va al di là del gioco stesso e cioè a quegli aspetti che non derivano direttamente dalle regole, ma "</a:t>
            </a:r>
            <a:r>
              <a:rPr lang="it-IT" b="1" dirty="0">
                <a:latin typeface="OCR A Extended" panose="02010509020102010303" pitchFamily="50" charset="0"/>
              </a:rPr>
              <a:t>dall'interazione con l'ambiente e il contesto</a:t>
            </a:r>
            <a:r>
              <a:rPr lang="it-IT" dirty="0">
                <a:latin typeface="OCR A Extended" panose="02010509020102010303" pitchFamily="50" charset="0"/>
              </a:rPr>
              <a:t>", elementi che includono </a:t>
            </a:r>
            <a:r>
              <a:rPr lang="it-IT" b="1" dirty="0">
                <a:latin typeface="OCR A Extended" panose="02010509020102010303" pitchFamily="50" charset="0"/>
              </a:rPr>
              <a:t>l'atteggiamento dei giocatori</a:t>
            </a:r>
            <a:r>
              <a:rPr lang="it-IT" dirty="0">
                <a:latin typeface="OCR A Extended" panose="02010509020102010303" pitchFamily="50" charset="0"/>
              </a:rPr>
              <a:t>, il loro </a:t>
            </a:r>
            <a:r>
              <a:rPr lang="it-IT" b="1" dirty="0">
                <a:latin typeface="OCR A Extended" panose="02010509020102010303" pitchFamily="50" charset="0"/>
              </a:rPr>
              <a:t>stile di gioco</a:t>
            </a:r>
            <a:r>
              <a:rPr lang="it-IT" dirty="0">
                <a:latin typeface="OCR A Extended" panose="02010509020102010303" pitchFamily="50" charset="0"/>
              </a:rPr>
              <a:t>, la loro </a:t>
            </a:r>
            <a:r>
              <a:rPr lang="it-IT" b="1" dirty="0">
                <a:latin typeface="OCR A Extended" panose="02010509020102010303" pitchFamily="50" charset="0"/>
              </a:rPr>
              <a:t>reputazione</a:t>
            </a:r>
            <a:r>
              <a:rPr lang="it-IT" dirty="0">
                <a:latin typeface="OCR A Extended" panose="02010509020102010303" pitchFamily="50" charset="0"/>
              </a:rPr>
              <a:t> e il </a:t>
            </a:r>
            <a:r>
              <a:rPr lang="it-IT" b="1" dirty="0">
                <a:latin typeface="OCR A Extended" panose="02010509020102010303" pitchFamily="50" charset="0"/>
              </a:rPr>
              <a:t>contesto sociale </a:t>
            </a:r>
            <a:r>
              <a:rPr lang="it-IT" dirty="0">
                <a:latin typeface="OCR A Extended" panose="02010509020102010303" pitchFamily="50" charset="0"/>
              </a:rPr>
              <a:t>nel quale si gioca.</a:t>
            </a:r>
          </a:p>
        </p:txBody>
      </p:sp>
      <p:pic>
        <p:nvPicPr>
          <p:cNvPr id="17" name="Shape 592">
            <a:extLst>
              <a:ext uri="{FF2B5EF4-FFF2-40B4-BE49-F238E27FC236}">
                <a16:creationId xmlns:a16="http://schemas.microsoft.com/office/drawing/2014/main" id="{6A7E2FD8-B992-4E98-A2F3-6B320D172CA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r="50000"/>
          <a:stretch/>
        </p:blipFill>
        <p:spPr>
          <a:xfrm rot="223615">
            <a:off x="3256133" y="4827783"/>
            <a:ext cx="3291654" cy="132329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9327530-327F-4A5A-A623-32E4BB7312AA}"/>
              </a:ext>
            </a:extLst>
          </p:cNvPr>
          <p:cNvSpPr txBox="1"/>
          <p:nvPr/>
        </p:nvSpPr>
        <p:spPr>
          <a:xfrm>
            <a:off x="3790479" y="5058542"/>
            <a:ext cx="25916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Costruzione di un gioco.</a:t>
            </a:r>
          </a:p>
        </p:txBody>
      </p:sp>
    </p:spTree>
    <p:extLst>
      <p:ext uri="{BB962C8B-B14F-4D97-AF65-F5344CB8AC3E}">
        <p14:creationId xmlns:p14="http://schemas.microsoft.com/office/powerpoint/2010/main" val="134690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BBB49DB-EDF8-4B97-B81B-1AA167A7339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111" y="39482"/>
            <a:ext cx="7370463" cy="737046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8A89AB0-1DA6-40D3-9B14-DE0FF3FB1818}"/>
              </a:ext>
            </a:extLst>
          </p:cNvPr>
          <p:cNvSpPr txBox="1"/>
          <p:nvPr/>
        </p:nvSpPr>
        <p:spPr>
          <a:xfrm>
            <a:off x="1634841" y="1052205"/>
            <a:ext cx="1025236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500" dirty="0">
              <a:latin typeface="OCR A Extended" panose="02010509020102010303" pitchFamily="50" charset="0"/>
            </a:endParaRPr>
          </a:p>
          <a:p>
            <a:r>
              <a:rPr lang="it-IT" sz="2500" dirty="0">
                <a:latin typeface="OCR A Extended" panose="02010509020102010303" pitchFamily="50" charset="0"/>
              </a:rPr>
              <a:t>    Sviluppo di gioco:</a:t>
            </a:r>
          </a:p>
          <a:p>
            <a:endParaRPr lang="it-IT" sz="2500" dirty="0">
              <a:latin typeface="OCR A Extended" panose="02010509020102010303" pitchFamily="50" charset="0"/>
            </a:endParaRPr>
          </a:p>
          <a:p>
            <a:endParaRPr lang="it-IT" sz="2500" dirty="0">
              <a:latin typeface="OCR A Extended" panose="02010509020102010303" pitchFamily="50" charset="0"/>
            </a:endParaRPr>
          </a:p>
          <a:p>
            <a:endParaRPr lang="it-IT" sz="2500" dirty="0">
              <a:latin typeface="OCR A Extended" panose="02010509020102010303" pitchFamily="50" charset="0"/>
            </a:endParaRPr>
          </a:p>
          <a:p>
            <a:r>
              <a:rPr lang="it-IT" sz="2500" dirty="0">
                <a:latin typeface="OCR A Extended" panose="02010509020102010303" pitchFamily="50" charset="0"/>
              </a:rPr>
              <a:t>    Inserimento di dinamiche di intrattenimento.</a:t>
            </a:r>
          </a:p>
          <a:p>
            <a:endParaRPr lang="it-IT" sz="2500" dirty="0">
              <a:latin typeface="OCR A Extended" panose="02010509020102010303" pitchFamily="50" charset="0"/>
            </a:endParaRPr>
          </a:p>
          <a:p>
            <a:r>
              <a:rPr lang="it-IT" sz="2500" dirty="0">
                <a:latin typeface="OCR A Extended" panose="02010509020102010303" pitchFamily="50" charset="0"/>
              </a:rPr>
              <a:t>    Profilazione dell’utente in base all’esperienza.</a:t>
            </a:r>
          </a:p>
          <a:p>
            <a:endParaRPr lang="it-IT" sz="2500" dirty="0">
              <a:latin typeface="OCR A Extended" panose="02010509020102010303" pitchFamily="50" charset="0"/>
            </a:endParaRPr>
          </a:p>
          <a:p>
            <a:r>
              <a:rPr lang="it-IT" sz="2500" dirty="0">
                <a:latin typeface="OCR A Extended" panose="02010509020102010303" pitchFamily="50" charset="0"/>
              </a:rPr>
              <a:t>    Somministrazione della domanda obiettivo.</a:t>
            </a:r>
          </a:p>
          <a:p>
            <a:endParaRPr lang="it-IT" sz="2500" dirty="0">
              <a:latin typeface="OCR A Extended" panose="02010509020102010303" pitchFamily="50" charset="0"/>
            </a:endParaRPr>
          </a:p>
          <a:p>
            <a:r>
              <a:rPr lang="it-IT" sz="2500" dirty="0">
                <a:latin typeface="OCR A Extended" panose="02010509020102010303" pitchFamily="50" charset="0"/>
              </a:rPr>
              <a:t>    Punteggio e risultati.</a:t>
            </a:r>
          </a:p>
          <a:p>
            <a:endParaRPr lang="it-IT" sz="2500" dirty="0">
              <a:latin typeface="OCR A Extended" panose="02010509020102010303" pitchFamily="50" charset="0"/>
            </a:endParaRP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6CAB04C9-501D-42A6-BCC0-09F8D15FBF7D}"/>
              </a:ext>
            </a:extLst>
          </p:cNvPr>
          <p:cNvSpPr/>
          <p:nvPr/>
        </p:nvSpPr>
        <p:spPr>
          <a:xfrm>
            <a:off x="1765728" y="3599056"/>
            <a:ext cx="572635" cy="5663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B03C3DB-CE16-4D26-A55A-FC3E3BBB12BC}"/>
              </a:ext>
            </a:extLst>
          </p:cNvPr>
          <p:cNvSpPr/>
          <p:nvPr/>
        </p:nvSpPr>
        <p:spPr>
          <a:xfrm>
            <a:off x="1765728" y="2827820"/>
            <a:ext cx="572635" cy="5663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C7BA889-D63B-467B-A44A-46032EB61259}"/>
              </a:ext>
            </a:extLst>
          </p:cNvPr>
          <p:cNvSpPr/>
          <p:nvPr/>
        </p:nvSpPr>
        <p:spPr>
          <a:xfrm>
            <a:off x="1765727" y="4370292"/>
            <a:ext cx="572635" cy="5663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F5DC1D0-802E-4F66-93D3-BA6F602435A7}"/>
              </a:ext>
            </a:extLst>
          </p:cNvPr>
          <p:cNvSpPr/>
          <p:nvPr/>
        </p:nvSpPr>
        <p:spPr>
          <a:xfrm>
            <a:off x="1765726" y="5141528"/>
            <a:ext cx="572635" cy="5663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58160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umetto: rettangolo con angoli arrotondati 28">
            <a:extLst>
              <a:ext uri="{FF2B5EF4-FFF2-40B4-BE49-F238E27FC236}">
                <a16:creationId xmlns:a16="http://schemas.microsoft.com/office/drawing/2014/main" id="{53C91332-4CB2-44B0-BDCD-A8C6C726C4C5}"/>
              </a:ext>
            </a:extLst>
          </p:cNvPr>
          <p:cNvSpPr/>
          <p:nvPr/>
        </p:nvSpPr>
        <p:spPr>
          <a:xfrm rot="5400000">
            <a:off x="6103599" y="-3904081"/>
            <a:ext cx="934064" cy="9709504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7" name="Shape 592">
            <a:extLst>
              <a:ext uri="{FF2B5EF4-FFF2-40B4-BE49-F238E27FC236}">
                <a16:creationId xmlns:a16="http://schemas.microsoft.com/office/drawing/2014/main" id="{05246B30-097D-4250-A2F5-D7CF9FEF1A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0000"/>
          <a:stretch/>
        </p:blipFill>
        <p:spPr>
          <a:xfrm rot="223615">
            <a:off x="2253707" y="3713076"/>
            <a:ext cx="3291654" cy="997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E878ACD-89AC-42B2-A2ED-2B5904870538}"/>
              </a:ext>
            </a:extLst>
          </p:cNvPr>
          <p:cNvSpPr txBox="1"/>
          <p:nvPr/>
        </p:nvSpPr>
        <p:spPr>
          <a:xfrm>
            <a:off x="2477722" y="670202"/>
            <a:ext cx="79617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Domande per la profilazione dell’utente.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0C87332-C308-4548-A868-BA724E1409E1}"/>
              </a:ext>
            </a:extLst>
          </p:cNvPr>
          <p:cNvSpPr txBox="1"/>
          <p:nvPr/>
        </p:nvSpPr>
        <p:spPr>
          <a:xfrm>
            <a:off x="2477722" y="1953048"/>
            <a:ext cx="35467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>
                <a:latin typeface="OCR A Extended" panose="02010509020102010303" pitchFamily="50" charset="0"/>
              </a:rPr>
              <a:t>4 domande </a:t>
            </a:r>
            <a:r>
              <a:rPr lang="it-IT" sz="2500" dirty="0">
                <a:latin typeface="OCR A Extended" panose="02010509020102010303" pitchFamily="50" charset="0"/>
              </a:rPr>
              <a:t>di cui conosciamo la risposta corretta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F571F2-1D46-4517-B369-67F6DF44DF28}"/>
              </a:ext>
            </a:extLst>
          </p:cNvPr>
          <p:cNvSpPr txBox="1"/>
          <p:nvPr/>
        </p:nvSpPr>
        <p:spPr>
          <a:xfrm>
            <a:off x="7316379" y="1953048"/>
            <a:ext cx="32142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b="1" dirty="0">
                <a:latin typeface="OCR A Extended" panose="02010509020102010303" pitchFamily="50" charset="0"/>
              </a:rPr>
              <a:t>Classificazione dell’utente normalizzato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D8AB01A-8922-4A67-A4CA-8667AEB33EC1}"/>
              </a:ext>
            </a:extLst>
          </p:cNvPr>
          <p:cNvSpPr txBox="1"/>
          <p:nvPr/>
        </p:nvSpPr>
        <p:spPr>
          <a:xfrm>
            <a:off x="6928453" y="4313050"/>
            <a:ext cx="3602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Risposta alla </a:t>
            </a:r>
            <a:r>
              <a:rPr lang="it-IT" sz="2500" b="1" dirty="0">
                <a:latin typeface="OCR A Extended" panose="02010509020102010303" pitchFamily="50" charset="0"/>
              </a:rPr>
              <a:t>domanda obiettivo </a:t>
            </a:r>
            <a:r>
              <a:rPr lang="it-IT" sz="2500" dirty="0">
                <a:latin typeface="OCR A Extended" panose="02010509020102010303" pitchFamily="50" charset="0"/>
              </a:rPr>
              <a:t>pesata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BCB7C4D-DFDD-49C7-8C64-12096270508E}"/>
              </a:ext>
            </a:extLst>
          </p:cNvPr>
          <p:cNvSpPr txBox="1"/>
          <p:nvPr/>
        </p:nvSpPr>
        <p:spPr>
          <a:xfrm>
            <a:off x="3089110" y="5267117"/>
            <a:ext cx="2815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Arricchimento del grafo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441A4A5-6476-48D4-884B-162EBC82706C}"/>
              </a:ext>
            </a:extLst>
          </p:cNvPr>
          <p:cNvSpPr txBox="1"/>
          <p:nvPr/>
        </p:nvSpPr>
        <p:spPr>
          <a:xfrm>
            <a:off x="2645783" y="3928981"/>
            <a:ext cx="25630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Nuovo utente</a:t>
            </a:r>
          </a:p>
        </p:txBody>
      </p:sp>
      <p:pic>
        <p:nvPicPr>
          <p:cNvPr id="23" name="Shape 604">
            <a:extLst>
              <a:ext uri="{FF2B5EF4-FFF2-40B4-BE49-F238E27FC236}">
                <a16:creationId xmlns:a16="http://schemas.microsoft.com/office/drawing/2014/main" id="{8A43BE05-6502-4EA0-B3A3-F58BC59F041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088490">
            <a:off x="9532488" y="3326320"/>
            <a:ext cx="822022" cy="892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604">
            <a:extLst>
              <a:ext uri="{FF2B5EF4-FFF2-40B4-BE49-F238E27FC236}">
                <a16:creationId xmlns:a16="http://schemas.microsoft.com/office/drawing/2014/main" id="{48ED22F5-72C1-4E00-983F-9001DD37AB4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3215523">
            <a:off x="5819579" y="5433832"/>
            <a:ext cx="822022" cy="892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604">
            <a:extLst>
              <a:ext uri="{FF2B5EF4-FFF2-40B4-BE49-F238E27FC236}">
                <a16:creationId xmlns:a16="http://schemas.microsoft.com/office/drawing/2014/main" id="{60159DC2-7792-42E7-AFD1-5A032904EF7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362583">
            <a:off x="6094064" y="1587905"/>
            <a:ext cx="822022" cy="8920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9369D53-DA25-4104-9EE5-C029E029AB21}"/>
              </a:ext>
            </a:extLst>
          </p:cNvPr>
          <p:cNvCxnSpPr/>
          <p:nvPr/>
        </p:nvCxnSpPr>
        <p:spPr>
          <a:xfrm flipV="1">
            <a:off x="4082474" y="4838225"/>
            <a:ext cx="0" cy="43563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1546826-0248-4B1E-8521-5255F1E6D64A}"/>
              </a:ext>
            </a:extLst>
          </p:cNvPr>
          <p:cNvCxnSpPr/>
          <p:nvPr/>
        </p:nvCxnSpPr>
        <p:spPr>
          <a:xfrm flipV="1">
            <a:off x="4082474" y="3251177"/>
            <a:ext cx="0" cy="43563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14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15" name="Fumetto: rettangolo con angoli arrotondati 14">
            <a:extLst>
              <a:ext uri="{FF2B5EF4-FFF2-40B4-BE49-F238E27FC236}">
                <a16:creationId xmlns:a16="http://schemas.microsoft.com/office/drawing/2014/main" id="{30460E0C-01FE-4FCC-9D7B-20E6EAAAE867}"/>
              </a:ext>
            </a:extLst>
          </p:cNvPr>
          <p:cNvSpPr/>
          <p:nvPr/>
        </p:nvSpPr>
        <p:spPr>
          <a:xfrm rot="5400000">
            <a:off x="6075889" y="-3848286"/>
            <a:ext cx="934064" cy="9709504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2E5049-11AE-4880-9887-2467C9DD0A49}"/>
              </a:ext>
            </a:extLst>
          </p:cNvPr>
          <p:cNvSpPr txBox="1"/>
          <p:nvPr/>
        </p:nvSpPr>
        <p:spPr>
          <a:xfrm>
            <a:off x="2225964" y="729467"/>
            <a:ext cx="82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 err="1">
                <a:latin typeface="OCR A Extended" panose="02010509020102010303" pitchFamily="50" charset="0"/>
              </a:rPr>
              <a:t>Outline</a:t>
            </a:r>
            <a:r>
              <a:rPr lang="it-IT" sz="3000" dirty="0">
                <a:latin typeface="OCR A Extended" panose="02010509020102010303" pitchFamily="50" charset="0"/>
              </a:rPr>
              <a:t> di presentazione.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82C0613-AD64-4297-870F-BD822E9C9078}"/>
              </a:ext>
            </a:extLst>
          </p:cNvPr>
          <p:cNvSpPr txBox="1"/>
          <p:nvPr/>
        </p:nvSpPr>
        <p:spPr>
          <a:xfrm>
            <a:off x="2225964" y="1967346"/>
            <a:ext cx="8839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OCR A Extended" panose="02010509020102010303" pitchFamily="50" charset="0"/>
              </a:rPr>
              <a:t>Introduzione.</a:t>
            </a:r>
          </a:p>
          <a:p>
            <a:endParaRPr lang="it-IT" sz="2400" dirty="0">
              <a:latin typeface="OCR A Extended" panose="02010509020102010303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OCR A Extended" panose="02010509020102010303" pitchFamily="50" charset="0"/>
              </a:rPr>
              <a:t>Fonti e costruzione grafo RDF.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OCR A Extended" panose="02010509020102010303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OCR A Extended" panose="02010509020102010303" pitchFamily="50" charset="0"/>
              </a:rPr>
              <a:t>Idea di gioco e </a:t>
            </a:r>
            <a:r>
              <a:rPr lang="it-IT" sz="2400" dirty="0" err="1">
                <a:latin typeface="OCR A Extended" panose="02010509020102010303" pitchFamily="50" charset="0"/>
              </a:rPr>
              <a:t>query</a:t>
            </a:r>
            <a:r>
              <a:rPr lang="it-IT" sz="2400" dirty="0">
                <a:latin typeface="OCR A Extended" panose="02010509020102010303" pitchFamily="50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OCR A Extended" panose="02010509020102010303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OCR A Extended" panose="02010509020102010303" pitchFamily="50" charset="0"/>
              </a:rPr>
              <a:t>Demo del gioco.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OCR A Extended" panose="02010509020102010303" pitchFamily="50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OCR A Extended" panose="02010509020102010303" pitchFamily="50" charset="0"/>
              </a:rPr>
              <a:t>Arricchimento del grafo RDF.</a:t>
            </a:r>
          </a:p>
          <a:p>
            <a:endParaRPr lang="it-IT" sz="2400" dirty="0">
              <a:latin typeface="OCR A Extended" panose="02010509020102010303" pitchFamily="50" charset="0"/>
            </a:endParaRPr>
          </a:p>
          <a:p>
            <a:r>
              <a:rPr lang="it-IT" sz="2400" dirty="0">
                <a:latin typeface="OCR A Extended" panose="02010509020102010303" pitchFamily="50" charset="0"/>
              </a:rPr>
              <a:t>Conclusioni.</a:t>
            </a:r>
          </a:p>
          <a:p>
            <a:endParaRPr lang="it-IT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48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B4A73F0F-489D-4719-BAB1-A6DBF0FB0DD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579" y="198549"/>
            <a:ext cx="6477555" cy="647755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E878ACD-89AC-42B2-A2ED-2B5904870538}"/>
              </a:ext>
            </a:extLst>
          </p:cNvPr>
          <p:cNvSpPr txBox="1"/>
          <p:nvPr/>
        </p:nvSpPr>
        <p:spPr>
          <a:xfrm>
            <a:off x="2320704" y="1215147"/>
            <a:ext cx="900307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Domande per la profilazione dell’utente.</a:t>
            </a:r>
          </a:p>
          <a:p>
            <a:endParaRPr lang="it-IT" sz="2500" dirty="0">
              <a:latin typeface="OCR A Extended" panose="02010509020102010303" pitchFamily="50" charset="0"/>
            </a:endParaRPr>
          </a:p>
          <a:p>
            <a:pPr marL="457200" indent="-457200">
              <a:buAutoNum type="arabicPeriod"/>
            </a:pPr>
            <a:r>
              <a:rPr lang="it-IT" sz="2500" dirty="0">
                <a:latin typeface="OCR A Extended" panose="02010509020102010303" pitchFamily="50" charset="0"/>
              </a:rPr>
              <a:t>A che tipo appartiene *</a:t>
            </a:r>
            <a:r>
              <a:rPr lang="it-IT" sz="2500" dirty="0" err="1">
                <a:latin typeface="OCR A Extended" panose="02010509020102010303" pitchFamily="50" charset="0"/>
              </a:rPr>
              <a:t>Pokémon</a:t>
            </a:r>
            <a:r>
              <a:rPr lang="it-IT" sz="2500" dirty="0">
                <a:latin typeface="OCR A Extended" panose="02010509020102010303" pitchFamily="50" charset="0"/>
              </a:rPr>
              <a:t>?</a:t>
            </a:r>
          </a:p>
          <a:p>
            <a:pPr marL="457200" indent="-457200">
              <a:buAutoNum type="arabicPeriod"/>
            </a:pPr>
            <a:endParaRPr lang="it-IT" sz="2500" dirty="0">
              <a:latin typeface="OCR A Extended" panose="02010509020102010303" pitchFamily="50" charset="0"/>
            </a:endParaRPr>
          </a:p>
          <a:p>
            <a:pPr marL="457200" indent="-457200">
              <a:buAutoNum type="arabicPeriod"/>
            </a:pPr>
            <a:r>
              <a:rPr lang="it-IT" sz="2500" dirty="0">
                <a:latin typeface="OCR A Extended" panose="02010509020102010303" pitchFamily="50" charset="0"/>
              </a:rPr>
              <a:t>Quale di questi </a:t>
            </a:r>
            <a:r>
              <a:rPr lang="it-IT" sz="2500" dirty="0" err="1">
                <a:latin typeface="OCR A Extended" panose="02010509020102010303" pitchFamily="50" charset="0"/>
              </a:rPr>
              <a:t>Pokémon</a:t>
            </a:r>
            <a:r>
              <a:rPr lang="it-IT" sz="2500" dirty="0">
                <a:latin typeface="OCR A Extended" panose="02010509020102010303" pitchFamily="50" charset="0"/>
              </a:rPr>
              <a:t> ha speed maggiore?</a:t>
            </a:r>
          </a:p>
          <a:p>
            <a:pPr marL="457200" indent="-457200">
              <a:buAutoNum type="arabicPeriod"/>
            </a:pPr>
            <a:endParaRPr lang="it-IT" sz="2500" dirty="0">
              <a:latin typeface="OCR A Extended" panose="02010509020102010303" pitchFamily="50" charset="0"/>
            </a:endParaRPr>
          </a:p>
          <a:p>
            <a:pPr marL="457200" indent="-457200">
              <a:buAutoNum type="arabicPeriod"/>
            </a:pPr>
            <a:r>
              <a:rPr lang="it-IT" sz="2500" dirty="0">
                <a:latin typeface="OCR A Extended" panose="02010509020102010303" pitchFamily="50" charset="0"/>
              </a:rPr>
              <a:t>Quale di queste </a:t>
            </a:r>
            <a:r>
              <a:rPr lang="it-IT" sz="2500" dirty="0" err="1">
                <a:latin typeface="OCR A Extended" panose="02010509020102010303" pitchFamily="50" charset="0"/>
              </a:rPr>
              <a:t>ability</a:t>
            </a:r>
            <a:r>
              <a:rPr lang="it-IT" sz="2500" dirty="0">
                <a:latin typeface="OCR A Extended" panose="02010509020102010303" pitchFamily="50" charset="0"/>
              </a:rPr>
              <a:t> possiede *</a:t>
            </a:r>
            <a:r>
              <a:rPr lang="it-IT" sz="2500" dirty="0" err="1">
                <a:latin typeface="OCR A Extended" panose="02010509020102010303" pitchFamily="50" charset="0"/>
              </a:rPr>
              <a:t>Pokémon</a:t>
            </a:r>
            <a:r>
              <a:rPr lang="it-IT" sz="2500" dirty="0">
                <a:latin typeface="OCR A Extended" panose="02010509020102010303" pitchFamily="50" charset="0"/>
              </a:rPr>
              <a:t>?</a:t>
            </a:r>
          </a:p>
          <a:p>
            <a:pPr marL="457200" indent="-457200">
              <a:buAutoNum type="arabicPeriod"/>
            </a:pPr>
            <a:endParaRPr lang="it-IT" sz="2500" dirty="0">
              <a:latin typeface="OCR A Extended" panose="02010509020102010303" pitchFamily="50" charset="0"/>
            </a:endParaRPr>
          </a:p>
          <a:p>
            <a:pPr marL="457200" indent="-457200">
              <a:buAutoNum type="arabicPeriod"/>
            </a:pPr>
            <a:r>
              <a:rPr lang="it-IT" sz="2500" dirty="0">
                <a:latin typeface="OCR A Extended" panose="02010509020102010303" pitchFamily="50" charset="0"/>
              </a:rPr>
              <a:t>In cosa si evolve *</a:t>
            </a:r>
            <a:r>
              <a:rPr lang="it-IT" sz="2500" dirty="0" err="1">
                <a:latin typeface="OCR A Extended" panose="02010509020102010303" pitchFamily="50" charset="0"/>
              </a:rPr>
              <a:t>Pokémon</a:t>
            </a:r>
            <a:r>
              <a:rPr lang="it-IT" sz="2500" dirty="0">
                <a:latin typeface="OCR A Extended" panose="02010509020102010303" pitchFamily="50" charset="0"/>
              </a:rPr>
              <a:t>?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93004437-97A0-4A41-9A5C-0DD41E0F531A}"/>
              </a:ext>
            </a:extLst>
          </p:cNvPr>
          <p:cNvSpPr/>
          <p:nvPr/>
        </p:nvSpPr>
        <p:spPr>
          <a:xfrm>
            <a:off x="2199794" y="2753031"/>
            <a:ext cx="572635" cy="5663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3A184CF-513E-4E34-85EC-8CD439E4C90C}"/>
              </a:ext>
            </a:extLst>
          </p:cNvPr>
          <p:cNvSpPr/>
          <p:nvPr/>
        </p:nvSpPr>
        <p:spPr>
          <a:xfrm>
            <a:off x="2199794" y="1981795"/>
            <a:ext cx="572635" cy="5663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1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24E089D8-D1BF-4287-B214-DE9F9451DC32}"/>
              </a:ext>
            </a:extLst>
          </p:cNvPr>
          <p:cNvSpPr/>
          <p:nvPr/>
        </p:nvSpPr>
        <p:spPr>
          <a:xfrm>
            <a:off x="2199793" y="3524267"/>
            <a:ext cx="572635" cy="5663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3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32F046D-4279-48D2-A746-0A2367D4919F}"/>
              </a:ext>
            </a:extLst>
          </p:cNvPr>
          <p:cNvSpPr/>
          <p:nvPr/>
        </p:nvSpPr>
        <p:spPr>
          <a:xfrm>
            <a:off x="2199792" y="4295503"/>
            <a:ext cx="572635" cy="5663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39272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7C361D-A9E5-44FE-9247-321C1FB90EBE}"/>
              </a:ext>
            </a:extLst>
          </p:cNvPr>
          <p:cNvSpPr txBox="1"/>
          <p:nvPr/>
        </p:nvSpPr>
        <p:spPr>
          <a:xfrm>
            <a:off x="1946787" y="460359"/>
            <a:ext cx="571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CR A Extended" panose="02010509020102010303" pitchFamily="50" charset="0"/>
              </a:rPr>
              <a:t>Domande a scelta multipla one-</a:t>
            </a:r>
            <a:r>
              <a:rPr lang="it-IT" sz="2000" dirty="0" err="1">
                <a:latin typeface="OCR A Extended" panose="02010509020102010303" pitchFamily="50" charset="0"/>
              </a:rPr>
              <a:t>shot</a:t>
            </a:r>
            <a:r>
              <a:rPr lang="it-IT" sz="2000" dirty="0">
                <a:latin typeface="OCR A Extended" panose="02010509020102010303" pitchFamily="50" charset="0"/>
              </a:rPr>
              <a:t>.</a:t>
            </a:r>
          </a:p>
        </p:txBody>
      </p:sp>
      <p:sp>
        <p:nvSpPr>
          <p:cNvPr id="18" name="Fumetto: rettangolo con angoli arrotondati 17">
            <a:extLst>
              <a:ext uri="{FF2B5EF4-FFF2-40B4-BE49-F238E27FC236}">
                <a16:creationId xmlns:a16="http://schemas.microsoft.com/office/drawing/2014/main" id="{EA704195-53CF-494E-B1BD-350050439D33}"/>
              </a:ext>
            </a:extLst>
          </p:cNvPr>
          <p:cNvSpPr/>
          <p:nvPr/>
        </p:nvSpPr>
        <p:spPr>
          <a:xfrm rot="5400000">
            <a:off x="3387064" y="48417"/>
            <a:ext cx="934064" cy="3652536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DD6CB0-2B7D-4D01-91C2-27F295A4BE13}"/>
              </a:ext>
            </a:extLst>
          </p:cNvPr>
          <p:cNvSpPr txBox="1"/>
          <p:nvPr/>
        </p:nvSpPr>
        <p:spPr>
          <a:xfrm>
            <a:off x="2242350" y="1497227"/>
            <a:ext cx="322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CR A Extended" panose="02010509020102010303" pitchFamily="50" charset="0"/>
              </a:rPr>
              <a:t>Query per la selezione della lista </a:t>
            </a:r>
            <a:r>
              <a:rPr lang="it-IT" dirty="0" err="1">
                <a:latin typeface="OCR A Extended" panose="02010509020102010303" pitchFamily="50" charset="0"/>
              </a:rPr>
              <a:t>pokémon</a:t>
            </a:r>
            <a:endParaRPr lang="it-IT" dirty="0">
              <a:latin typeface="OCR A Extended" panose="02010509020102010303" pitchFamily="50" charset="0"/>
            </a:endParaRPr>
          </a:p>
        </p:txBody>
      </p:sp>
      <p:sp>
        <p:nvSpPr>
          <p:cNvPr id="22" name="Fumetto: rettangolo con angoli arrotondati 21">
            <a:extLst>
              <a:ext uri="{FF2B5EF4-FFF2-40B4-BE49-F238E27FC236}">
                <a16:creationId xmlns:a16="http://schemas.microsoft.com/office/drawing/2014/main" id="{FB36AB8D-02BD-4066-B6EE-FFB2546B9027}"/>
              </a:ext>
            </a:extLst>
          </p:cNvPr>
          <p:cNvSpPr/>
          <p:nvPr/>
        </p:nvSpPr>
        <p:spPr>
          <a:xfrm rot="5400000">
            <a:off x="8343500" y="49332"/>
            <a:ext cx="934064" cy="3652536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24AEB56-7FB4-4D8B-B98E-63B682D56C9B}"/>
              </a:ext>
            </a:extLst>
          </p:cNvPr>
          <p:cNvSpPr txBox="1"/>
          <p:nvPr/>
        </p:nvSpPr>
        <p:spPr>
          <a:xfrm>
            <a:off x="7143367" y="1548611"/>
            <a:ext cx="322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CR A Extended" panose="02010509020102010303" pitchFamily="50" charset="0"/>
              </a:rPr>
              <a:t>Estrazione di un </a:t>
            </a:r>
            <a:r>
              <a:rPr lang="it-IT" b="1" dirty="0" err="1">
                <a:latin typeface="OCR A Extended" panose="02010509020102010303" pitchFamily="50" charset="0"/>
              </a:rPr>
              <a:t>pokemon</a:t>
            </a:r>
            <a:r>
              <a:rPr lang="it-IT" b="1" dirty="0">
                <a:latin typeface="OCR A Extended" panose="02010509020102010303" pitchFamily="50" charset="0"/>
              </a:rPr>
              <a:t> random</a:t>
            </a:r>
          </a:p>
        </p:txBody>
      </p:sp>
      <p:sp>
        <p:nvSpPr>
          <p:cNvPr id="29" name="Fumetto: rettangolo con angoli arrotondati 28">
            <a:extLst>
              <a:ext uri="{FF2B5EF4-FFF2-40B4-BE49-F238E27FC236}">
                <a16:creationId xmlns:a16="http://schemas.microsoft.com/office/drawing/2014/main" id="{E4AA7EC3-4DFE-462E-BB54-197DD809252C}"/>
              </a:ext>
            </a:extLst>
          </p:cNvPr>
          <p:cNvSpPr/>
          <p:nvPr/>
        </p:nvSpPr>
        <p:spPr>
          <a:xfrm rot="5400000">
            <a:off x="3387064" y="1318839"/>
            <a:ext cx="934064" cy="3652536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DCEC522-EFA9-4839-A928-4E61A0926C96}"/>
              </a:ext>
            </a:extLst>
          </p:cNvPr>
          <p:cNvSpPr txBox="1"/>
          <p:nvPr/>
        </p:nvSpPr>
        <p:spPr>
          <a:xfrm>
            <a:off x="2242350" y="2688809"/>
            <a:ext cx="3223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CR A Extended" panose="02010509020102010303" pitchFamily="50" charset="0"/>
              </a:rPr>
              <a:t>Estrazione dei </a:t>
            </a:r>
            <a:r>
              <a:rPr lang="it-IT" b="1" dirty="0" err="1">
                <a:latin typeface="OCR A Extended" panose="02010509020102010303" pitchFamily="50" charset="0"/>
              </a:rPr>
              <a:t>type</a:t>
            </a:r>
            <a:r>
              <a:rPr lang="it-IT" b="1" dirty="0">
                <a:latin typeface="OCR A Extended" panose="02010509020102010303" pitchFamily="50" charset="0"/>
              </a:rPr>
              <a:t> </a:t>
            </a:r>
            <a:r>
              <a:rPr lang="it-IT" dirty="0">
                <a:latin typeface="OCR A Extended" panose="02010509020102010303" pitchFamily="50" charset="0"/>
              </a:rPr>
              <a:t>del </a:t>
            </a:r>
            <a:r>
              <a:rPr lang="it-IT" dirty="0" err="1">
                <a:latin typeface="OCR A Extended" panose="02010509020102010303" pitchFamily="50" charset="0"/>
              </a:rPr>
              <a:t>pokemon</a:t>
            </a:r>
            <a:r>
              <a:rPr lang="it-IT" dirty="0">
                <a:latin typeface="OCR A Extended" panose="02010509020102010303" pitchFamily="50" charset="0"/>
              </a:rPr>
              <a:t> selezionato</a:t>
            </a:r>
          </a:p>
        </p:txBody>
      </p:sp>
      <p:sp>
        <p:nvSpPr>
          <p:cNvPr id="31" name="Fumetto: rettangolo con angoli arrotondati 30">
            <a:extLst>
              <a:ext uri="{FF2B5EF4-FFF2-40B4-BE49-F238E27FC236}">
                <a16:creationId xmlns:a16="http://schemas.microsoft.com/office/drawing/2014/main" id="{E8203ECF-288E-46ED-8CC7-9F4531A59320}"/>
              </a:ext>
            </a:extLst>
          </p:cNvPr>
          <p:cNvSpPr/>
          <p:nvPr/>
        </p:nvSpPr>
        <p:spPr>
          <a:xfrm rot="5400000">
            <a:off x="8343500" y="1329573"/>
            <a:ext cx="934064" cy="3652536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0D52F48-D0D7-458D-B988-8B4F6C4DC039}"/>
              </a:ext>
            </a:extLst>
          </p:cNvPr>
          <p:cNvSpPr txBox="1"/>
          <p:nvPr/>
        </p:nvSpPr>
        <p:spPr>
          <a:xfrm>
            <a:off x="7198786" y="2699543"/>
            <a:ext cx="3223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CR A Extended" panose="02010509020102010303" pitchFamily="50" charset="0"/>
              </a:rPr>
              <a:t>Query per la selezione dei </a:t>
            </a:r>
            <a:r>
              <a:rPr lang="it-IT" b="1" dirty="0" err="1">
                <a:latin typeface="OCR A Extended" panose="02010509020102010303" pitchFamily="50" charset="0"/>
              </a:rPr>
              <a:t>type</a:t>
            </a:r>
            <a:r>
              <a:rPr lang="it-IT" b="1" dirty="0">
                <a:latin typeface="OCR A Extended" panose="02010509020102010303" pitchFamily="50" charset="0"/>
              </a:rPr>
              <a:t> != </a:t>
            </a:r>
            <a:r>
              <a:rPr lang="it-IT" dirty="0">
                <a:latin typeface="OCR A Extended" panose="02010509020102010303" pitchFamily="50" charset="0"/>
              </a:rPr>
              <a:t>dai </a:t>
            </a:r>
            <a:r>
              <a:rPr lang="it-IT" dirty="0" err="1">
                <a:latin typeface="OCR A Extended" panose="02010509020102010303" pitchFamily="50" charset="0"/>
              </a:rPr>
              <a:t>type</a:t>
            </a:r>
            <a:r>
              <a:rPr lang="it-IT" dirty="0">
                <a:latin typeface="OCR A Extended" panose="02010509020102010303" pitchFamily="50" charset="0"/>
              </a:rPr>
              <a:t> del </a:t>
            </a:r>
            <a:r>
              <a:rPr lang="it-IT" dirty="0" err="1">
                <a:latin typeface="OCR A Extended" panose="02010509020102010303" pitchFamily="50" charset="0"/>
              </a:rPr>
              <a:t>pokemon</a:t>
            </a:r>
            <a:r>
              <a:rPr lang="it-IT" dirty="0">
                <a:latin typeface="OCR A Extended" panose="02010509020102010303" pitchFamily="50" charset="0"/>
              </a:rPr>
              <a:t> </a:t>
            </a:r>
          </a:p>
        </p:txBody>
      </p:sp>
      <p:sp>
        <p:nvSpPr>
          <p:cNvPr id="33" name="Fumetto: rettangolo con angoli arrotondati 32">
            <a:extLst>
              <a:ext uri="{FF2B5EF4-FFF2-40B4-BE49-F238E27FC236}">
                <a16:creationId xmlns:a16="http://schemas.microsoft.com/office/drawing/2014/main" id="{FCE74AC9-CF1B-4BC4-9EBB-846661D14F79}"/>
              </a:ext>
            </a:extLst>
          </p:cNvPr>
          <p:cNvSpPr/>
          <p:nvPr/>
        </p:nvSpPr>
        <p:spPr>
          <a:xfrm rot="5400000">
            <a:off x="3387064" y="2562579"/>
            <a:ext cx="934064" cy="3652536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9598195-6E56-45D6-8584-50CA21DC8626}"/>
              </a:ext>
            </a:extLst>
          </p:cNvPr>
          <p:cNvSpPr txBox="1"/>
          <p:nvPr/>
        </p:nvSpPr>
        <p:spPr>
          <a:xfrm>
            <a:off x="2186931" y="4061858"/>
            <a:ext cx="322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CR A Extended" panose="02010509020102010303" pitchFamily="50" charset="0"/>
              </a:rPr>
              <a:t>Estrazione di </a:t>
            </a:r>
            <a:r>
              <a:rPr lang="it-IT" b="1" dirty="0">
                <a:latin typeface="OCR A Extended" panose="02010509020102010303" pitchFamily="50" charset="0"/>
              </a:rPr>
              <a:t>3 </a:t>
            </a:r>
            <a:r>
              <a:rPr lang="it-IT" b="1" dirty="0" err="1">
                <a:latin typeface="OCR A Extended" panose="02010509020102010303" pitchFamily="50" charset="0"/>
              </a:rPr>
              <a:t>type</a:t>
            </a:r>
            <a:r>
              <a:rPr lang="it-IT" b="1" dirty="0">
                <a:latin typeface="OCR A Extended" panose="02010509020102010303" pitchFamily="50" charset="0"/>
              </a:rPr>
              <a:t> random</a:t>
            </a:r>
            <a:r>
              <a:rPr lang="it-IT" dirty="0">
                <a:latin typeface="OCR A Extended" panose="02010509020102010303" pitchFamily="50" charset="0"/>
              </a:rPr>
              <a:t> diversi</a:t>
            </a:r>
          </a:p>
        </p:txBody>
      </p:sp>
      <p:pic>
        <p:nvPicPr>
          <p:cNvPr id="35" name="Shape 604">
            <a:extLst>
              <a:ext uri="{FF2B5EF4-FFF2-40B4-BE49-F238E27FC236}">
                <a16:creationId xmlns:a16="http://schemas.microsoft.com/office/drawing/2014/main" id="{5ACC1C33-ABA1-4002-BFFB-704EA976880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362583">
            <a:off x="6043844" y="1301514"/>
            <a:ext cx="671093" cy="70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Shape 604">
            <a:extLst>
              <a:ext uri="{FF2B5EF4-FFF2-40B4-BE49-F238E27FC236}">
                <a16:creationId xmlns:a16="http://schemas.microsoft.com/office/drawing/2014/main" id="{184D26A0-E773-4861-9F73-88CD5472ED0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362583">
            <a:off x="6018260" y="2682351"/>
            <a:ext cx="671093" cy="709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0F34833-1BD2-47F9-A18A-2191F9EE8C54}"/>
              </a:ext>
            </a:extLst>
          </p:cNvPr>
          <p:cNvCxnSpPr>
            <a:cxnSpLocks/>
          </p:cNvCxnSpPr>
          <p:nvPr/>
        </p:nvCxnSpPr>
        <p:spPr>
          <a:xfrm flipH="1">
            <a:off x="5894886" y="2177834"/>
            <a:ext cx="839912" cy="32776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521C0078-D226-4DB1-9D0E-4C4FFEB58999}"/>
              </a:ext>
            </a:extLst>
          </p:cNvPr>
          <p:cNvCxnSpPr>
            <a:cxnSpLocks/>
          </p:cNvCxnSpPr>
          <p:nvPr/>
        </p:nvCxnSpPr>
        <p:spPr>
          <a:xfrm flipH="1">
            <a:off x="5933850" y="3631406"/>
            <a:ext cx="839912" cy="32776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2C7E8CC-99BE-45C9-B7D7-1A658071C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143" y="3959172"/>
            <a:ext cx="4653857" cy="290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04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592">
            <a:extLst>
              <a:ext uri="{FF2B5EF4-FFF2-40B4-BE49-F238E27FC236}">
                <a16:creationId xmlns:a16="http://schemas.microsoft.com/office/drawing/2014/main" id="{9A91B879-F517-455D-A1A2-51C64AFEFE0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0000"/>
          <a:stretch/>
        </p:blipFill>
        <p:spPr>
          <a:xfrm>
            <a:off x="2596119" y="5369410"/>
            <a:ext cx="4712183" cy="1114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B7C361D-A9E5-44FE-9247-321C1FB90EBE}"/>
              </a:ext>
            </a:extLst>
          </p:cNvPr>
          <p:cNvSpPr txBox="1"/>
          <p:nvPr/>
        </p:nvSpPr>
        <p:spPr>
          <a:xfrm>
            <a:off x="2177696" y="1448650"/>
            <a:ext cx="81762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>
                <a:latin typeface="OCR A Extended" panose="02010509020102010303" pitchFamily="50" charset="0"/>
              </a:rPr>
              <a:t>Restrezione</a:t>
            </a:r>
            <a:r>
              <a:rPr lang="it-IT" sz="2000" dirty="0">
                <a:latin typeface="OCR A Extended" panose="02010509020102010303" pitchFamily="50" charset="0"/>
              </a:rPr>
              <a:t> alla generazione I.</a:t>
            </a:r>
          </a:p>
          <a:p>
            <a:endParaRPr lang="it-IT" sz="2000" dirty="0">
              <a:latin typeface="OCR A Extended" panose="02010509020102010303" pitchFamily="50" charset="0"/>
            </a:endParaRPr>
          </a:p>
          <a:p>
            <a:endParaRPr lang="it-IT" sz="2000" dirty="0">
              <a:latin typeface="OCR A Extended" panose="02010509020102010303" pitchFamily="50" charset="0"/>
            </a:endParaRPr>
          </a:p>
          <a:p>
            <a:r>
              <a:rPr lang="it-IT" sz="2000" dirty="0">
                <a:latin typeface="OCR A Extended" panose="02010509020102010303" pitchFamily="50" charset="0"/>
              </a:rPr>
              <a:t>Nella domanda  2  ci potrebbero essere due risposte corrette tra le quattro.</a:t>
            </a:r>
          </a:p>
          <a:p>
            <a:endParaRPr lang="it-IT" sz="2000" dirty="0">
              <a:latin typeface="OCR A Extended" panose="02010509020102010303" pitchFamily="50" charset="0"/>
            </a:endParaRPr>
          </a:p>
          <a:p>
            <a:endParaRPr lang="it-IT" sz="2000" dirty="0">
              <a:latin typeface="OCR A Extended" panose="02010509020102010303" pitchFamily="50" charset="0"/>
            </a:endParaRPr>
          </a:p>
          <a:p>
            <a:r>
              <a:rPr lang="it-IT" sz="2000" dirty="0">
                <a:latin typeface="OCR A Extended" panose="02010509020102010303" pitchFamily="50" charset="0"/>
              </a:rPr>
              <a:t>Nella domanda  3  può capitare anche un </a:t>
            </a:r>
            <a:r>
              <a:rPr lang="it-IT" sz="2000" dirty="0" err="1">
                <a:latin typeface="OCR A Extended" panose="02010509020102010303" pitchFamily="50" charset="0"/>
              </a:rPr>
              <a:t>pokémon</a:t>
            </a:r>
            <a:r>
              <a:rPr lang="it-IT" sz="2000" dirty="0">
                <a:latin typeface="OCR A Extended" panose="02010509020102010303" pitchFamily="50" charset="0"/>
              </a:rPr>
              <a:t> nella sua evoluzione finale.</a:t>
            </a:r>
          </a:p>
          <a:p>
            <a:endParaRPr lang="it-IT" sz="2000" dirty="0">
              <a:latin typeface="OCR A Extended" panose="02010509020102010303" pitchFamily="50" charset="0"/>
            </a:endParaRPr>
          </a:p>
          <a:p>
            <a:r>
              <a:rPr lang="it-IT" sz="2000" dirty="0">
                <a:latin typeface="OCR A Extended" panose="02010509020102010303" pitchFamily="50" charset="0"/>
              </a:rPr>
              <a:t>         </a:t>
            </a:r>
          </a:p>
          <a:p>
            <a:r>
              <a:rPr lang="it-IT" sz="2000" dirty="0">
                <a:latin typeface="OCR A Extended" panose="02010509020102010303" pitchFamily="50" charset="0"/>
              </a:rPr>
              <a:t>         Inserimento risposta «Non ha evoluzioni».</a:t>
            </a:r>
          </a:p>
          <a:p>
            <a:endParaRPr lang="it-IT" sz="2000" dirty="0">
              <a:latin typeface="OCR A Extended" panose="02010509020102010303" pitchFamily="50" charset="0"/>
            </a:endParaRPr>
          </a:p>
          <a:p>
            <a:r>
              <a:rPr lang="it-IT" sz="2000" dirty="0">
                <a:latin typeface="OCR A Extended" panose="02010509020102010303" pitchFamily="50" charset="0"/>
              </a:rPr>
              <a:t>     </a:t>
            </a:r>
          </a:p>
          <a:p>
            <a:r>
              <a:rPr lang="it-IT" sz="2000" dirty="0">
                <a:latin typeface="OCR A Extended" panose="02010509020102010303" pitchFamily="50" charset="0"/>
              </a:rPr>
              <a:t>      Esportazione di un .</a:t>
            </a:r>
            <a:r>
              <a:rPr lang="it-IT" sz="2000" dirty="0" err="1">
                <a:latin typeface="OCR A Extended" panose="02010509020102010303" pitchFamily="50" charset="0"/>
              </a:rPr>
              <a:t>json</a:t>
            </a:r>
            <a:endParaRPr lang="it-IT" sz="2000" dirty="0">
              <a:latin typeface="OCR A Extended" panose="02010509020102010303" pitchFamily="50" charset="0"/>
            </a:endParaRPr>
          </a:p>
          <a:p>
            <a:endParaRPr lang="it-IT" sz="2000" dirty="0">
              <a:latin typeface="OCR A Extended" panose="02010509020102010303" pitchFamily="50" charset="0"/>
            </a:endParaRPr>
          </a:p>
        </p:txBody>
      </p:sp>
      <p:pic>
        <p:nvPicPr>
          <p:cNvPr id="21" name="Shape 596">
            <a:extLst>
              <a:ext uri="{FF2B5EF4-FFF2-40B4-BE49-F238E27FC236}">
                <a16:creationId xmlns:a16="http://schemas.microsoft.com/office/drawing/2014/main" id="{50B83C45-443B-4C14-996A-E903B7309BA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174940" flipH="1">
            <a:off x="2755546" y="4474591"/>
            <a:ext cx="756929" cy="6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Ovale 24">
            <a:extLst>
              <a:ext uri="{FF2B5EF4-FFF2-40B4-BE49-F238E27FC236}">
                <a16:creationId xmlns:a16="http://schemas.microsoft.com/office/drawing/2014/main" id="{4152E2EB-10E4-41AF-B7B9-3B97AF558BB6}"/>
              </a:ext>
            </a:extLst>
          </p:cNvPr>
          <p:cNvSpPr/>
          <p:nvPr/>
        </p:nvSpPr>
        <p:spPr>
          <a:xfrm>
            <a:off x="4379576" y="2216727"/>
            <a:ext cx="572635" cy="5663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2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2CBEA59B-A1CC-4DD2-B663-4ACEEEEF0C0B}"/>
              </a:ext>
            </a:extLst>
          </p:cNvPr>
          <p:cNvSpPr/>
          <p:nvPr/>
        </p:nvSpPr>
        <p:spPr>
          <a:xfrm>
            <a:off x="4379575" y="3384554"/>
            <a:ext cx="572635" cy="56633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4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97B7172-2266-4478-B727-11CD276F2C59}"/>
              </a:ext>
            </a:extLst>
          </p:cNvPr>
          <p:cNvSpPr txBox="1"/>
          <p:nvPr/>
        </p:nvSpPr>
        <p:spPr>
          <a:xfrm>
            <a:off x="2720441" y="627107"/>
            <a:ext cx="56384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Osservazioni.</a:t>
            </a:r>
          </a:p>
        </p:txBody>
      </p:sp>
    </p:spTree>
    <p:extLst>
      <p:ext uri="{BB962C8B-B14F-4D97-AF65-F5344CB8AC3E}">
        <p14:creationId xmlns:p14="http://schemas.microsoft.com/office/powerpoint/2010/main" val="28912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592">
            <a:extLst>
              <a:ext uri="{FF2B5EF4-FFF2-40B4-BE49-F238E27FC236}">
                <a16:creationId xmlns:a16="http://schemas.microsoft.com/office/drawing/2014/main" id="{CD344266-C6DF-4EB5-877E-5343C93A39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50000"/>
          <a:stretch/>
        </p:blipFill>
        <p:spPr>
          <a:xfrm rot="223615">
            <a:off x="7179137" y="1801856"/>
            <a:ext cx="4663395" cy="3574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97B7172-2266-4478-B727-11CD276F2C59}"/>
              </a:ext>
            </a:extLst>
          </p:cNvPr>
          <p:cNvSpPr txBox="1"/>
          <p:nvPr/>
        </p:nvSpPr>
        <p:spPr>
          <a:xfrm>
            <a:off x="2729678" y="1015034"/>
            <a:ext cx="56384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Punteggi.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C1D3E3C-0EE5-4866-A831-A2E14300773D}"/>
              </a:ext>
            </a:extLst>
          </p:cNvPr>
          <p:cNvSpPr/>
          <p:nvPr/>
        </p:nvSpPr>
        <p:spPr>
          <a:xfrm>
            <a:off x="1889180" y="2183995"/>
            <a:ext cx="1115198" cy="10487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100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11AEDEC-7082-4B36-9A64-1DAD12791DEE}"/>
              </a:ext>
            </a:extLst>
          </p:cNvPr>
          <p:cNvSpPr/>
          <p:nvPr/>
        </p:nvSpPr>
        <p:spPr>
          <a:xfrm>
            <a:off x="1889180" y="3588973"/>
            <a:ext cx="1115198" cy="10487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25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3253BEF-44E4-4085-9AA0-C0263A4BE61D}"/>
              </a:ext>
            </a:extLst>
          </p:cNvPr>
          <p:cNvSpPr txBox="1"/>
          <p:nvPr/>
        </p:nvSpPr>
        <p:spPr>
          <a:xfrm>
            <a:off x="3101335" y="2499396"/>
            <a:ext cx="295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CR A Extended" panose="02010509020102010303" pitchFamily="50" charset="0"/>
              </a:rPr>
              <a:t>Risposta corretta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1A2C403-BF29-471B-8918-CDFB45A3B93D}"/>
              </a:ext>
            </a:extLst>
          </p:cNvPr>
          <p:cNvSpPr txBox="1"/>
          <p:nvPr/>
        </p:nvSpPr>
        <p:spPr>
          <a:xfrm>
            <a:off x="3101335" y="3913284"/>
            <a:ext cx="295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CR A Extended" panose="02010509020102010303" pitchFamily="50" charset="0"/>
              </a:rPr>
              <a:t>Risposta sbagliata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7244E29-A488-4DE6-B7F4-4536E4E057C6}"/>
              </a:ext>
            </a:extLst>
          </p:cNvPr>
          <p:cNvCxnSpPr>
            <a:cxnSpLocks/>
          </p:cNvCxnSpPr>
          <p:nvPr/>
        </p:nvCxnSpPr>
        <p:spPr>
          <a:xfrm>
            <a:off x="6206836" y="3432628"/>
            <a:ext cx="861068" cy="620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1B802B1-7583-4ED9-8E47-B7A48777E3AA}"/>
              </a:ext>
            </a:extLst>
          </p:cNvPr>
          <p:cNvSpPr txBox="1"/>
          <p:nvPr/>
        </p:nvSpPr>
        <p:spPr>
          <a:xfrm>
            <a:off x="7653276" y="2834919"/>
            <a:ext cx="371511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300" dirty="0">
                <a:latin typeface="OCR A Extended" panose="02010509020102010303" pitchFamily="50" charset="0"/>
              </a:rPr>
              <a:t>Punteggio per il peso dell’esperienza utente (normalizzato).</a:t>
            </a:r>
          </a:p>
        </p:txBody>
      </p:sp>
    </p:spTree>
    <p:extLst>
      <p:ext uri="{BB962C8B-B14F-4D97-AF65-F5344CB8AC3E}">
        <p14:creationId xmlns:p14="http://schemas.microsoft.com/office/powerpoint/2010/main" val="1994598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13" name="Fumetto: rettangolo con angoli arrotondati 12">
            <a:extLst>
              <a:ext uri="{FF2B5EF4-FFF2-40B4-BE49-F238E27FC236}">
                <a16:creationId xmlns:a16="http://schemas.microsoft.com/office/drawing/2014/main" id="{5253895E-CCCA-4FC7-BB1B-AFF7B835CD42}"/>
              </a:ext>
            </a:extLst>
          </p:cNvPr>
          <p:cNvSpPr/>
          <p:nvPr/>
        </p:nvSpPr>
        <p:spPr>
          <a:xfrm rot="16200000">
            <a:off x="4973188" y="-2039990"/>
            <a:ext cx="934064" cy="7629237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39E6C0F-34B8-4ABC-987A-9D6986FB9463}"/>
              </a:ext>
            </a:extLst>
          </p:cNvPr>
          <p:cNvSpPr txBox="1"/>
          <p:nvPr/>
        </p:nvSpPr>
        <p:spPr>
          <a:xfrm>
            <a:off x="2050806" y="543989"/>
            <a:ext cx="56384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Domanda obiettivo.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4E468CA-B8E4-4ED2-8FA6-2702741B58B3}"/>
              </a:ext>
            </a:extLst>
          </p:cNvPr>
          <p:cNvSpPr txBox="1"/>
          <p:nvPr/>
        </p:nvSpPr>
        <p:spPr>
          <a:xfrm>
            <a:off x="2041570" y="1379887"/>
            <a:ext cx="66960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Componi la tua squadra per battere il campione della Lega.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1AFD181-F392-475E-8378-DBE792834B82}"/>
              </a:ext>
            </a:extLst>
          </p:cNvPr>
          <p:cNvSpPr txBox="1"/>
          <p:nvPr/>
        </p:nvSpPr>
        <p:spPr>
          <a:xfrm>
            <a:off x="2041570" y="2899506"/>
            <a:ext cx="71301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Estrazione pseudo casuale di 10 </a:t>
            </a:r>
            <a:r>
              <a:rPr lang="it-IT" sz="2500" dirty="0" err="1">
                <a:latin typeface="OCR A Extended" panose="02010509020102010303" pitchFamily="50" charset="0"/>
              </a:rPr>
              <a:t>pokémon</a:t>
            </a:r>
            <a:r>
              <a:rPr lang="it-IT" sz="2500" dirty="0">
                <a:latin typeface="OCR A Extended" panose="02010509020102010303" pitchFamily="50" charset="0"/>
              </a:rPr>
              <a:t> per ogni </a:t>
            </a:r>
            <a:r>
              <a:rPr lang="it-IT" sz="2500" dirty="0" err="1">
                <a:latin typeface="OCR A Extended" panose="02010509020102010303" pitchFamily="50" charset="0"/>
              </a:rPr>
              <a:t>pokémon</a:t>
            </a:r>
            <a:r>
              <a:rPr lang="it-IT" sz="2500" dirty="0">
                <a:latin typeface="OCR A Extended" panose="02010509020102010303" pitchFamily="50" charset="0"/>
              </a:rPr>
              <a:t> avversario.</a:t>
            </a:r>
          </a:p>
        </p:txBody>
      </p:sp>
      <p:pic>
        <p:nvPicPr>
          <p:cNvPr id="1026" name="Picture 2" descr="Blue (Character) - Giant Bomb">
            <a:extLst>
              <a:ext uri="{FF2B5EF4-FFF2-40B4-BE49-F238E27FC236}">
                <a16:creationId xmlns:a16="http://schemas.microsoft.com/office/drawing/2014/main" id="{E05BD2E9-09FD-4743-B2C5-F9E18000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888" y="426636"/>
            <a:ext cx="3690402" cy="615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407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7627CA-C223-43BD-AEC7-B1B94752C8E6}"/>
              </a:ext>
            </a:extLst>
          </p:cNvPr>
          <p:cNvSpPr txBox="1"/>
          <p:nvPr/>
        </p:nvSpPr>
        <p:spPr>
          <a:xfrm>
            <a:off x="2540158" y="1372644"/>
            <a:ext cx="7111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dirty="0">
                <a:latin typeface="OCR A Extended" panose="02010509020102010303" pitchFamily="50" charset="0"/>
              </a:rPr>
              <a:t>Introduzione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421771F-448E-42EA-A7D9-FEE414BE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3" name="Fumetto: rettangolo con angoli arrotondati 22">
            <a:extLst>
              <a:ext uri="{FF2B5EF4-FFF2-40B4-BE49-F238E27FC236}">
                <a16:creationId xmlns:a16="http://schemas.microsoft.com/office/drawing/2014/main" id="{D2F80D07-BF49-488B-BF98-D177C4F9EA66}"/>
              </a:ext>
            </a:extLst>
          </p:cNvPr>
          <p:cNvSpPr/>
          <p:nvPr/>
        </p:nvSpPr>
        <p:spPr>
          <a:xfrm rot="5400000">
            <a:off x="5124285" y="-2985244"/>
            <a:ext cx="2061420" cy="9709504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34BF1FB-ACA0-497E-BBC3-AEBA661034BF}"/>
              </a:ext>
            </a:extLst>
          </p:cNvPr>
          <p:cNvSpPr txBox="1"/>
          <p:nvPr/>
        </p:nvSpPr>
        <p:spPr>
          <a:xfrm>
            <a:off x="1810328" y="1361676"/>
            <a:ext cx="8950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OCR A Extended" panose="02010509020102010303" pitchFamily="50" charset="0"/>
              </a:rPr>
              <a:t>Demo del gioco.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8A99F50-BA24-4512-94F8-89A28B93BAA8}"/>
              </a:ext>
            </a:extLst>
          </p:cNvPr>
          <p:cNvSpPr/>
          <p:nvPr/>
        </p:nvSpPr>
        <p:spPr>
          <a:xfrm>
            <a:off x="8192673" y="2059708"/>
            <a:ext cx="3676213" cy="367899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7000" dirty="0">
                <a:solidFill>
                  <a:schemeClr val="tx1"/>
                </a:solidFill>
                <a:latin typeface="OCR A Extended" panose="02010509020102010303" pitchFamily="50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0479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7627CA-C223-43BD-AEC7-B1B94752C8E6}"/>
              </a:ext>
            </a:extLst>
          </p:cNvPr>
          <p:cNvSpPr txBox="1"/>
          <p:nvPr/>
        </p:nvSpPr>
        <p:spPr>
          <a:xfrm>
            <a:off x="2540158" y="1372644"/>
            <a:ext cx="7111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dirty="0">
                <a:latin typeface="OCR A Extended" panose="02010509020102010303" pitchFamily="50" charset="0"/>
              </a:rPr>
              <a:t>Introduzione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421771F-448E-42EA-A7D9-FEE414BE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3" name="Fumetto: rettangolo con angoli arrotondati 22">
            <a:extLst>
              <a:ext uri="{FF2B5EF4-FFF2-40B4-BE49-F238E27FC236}">
                <a16:creationId xmlns:a16="http://schemas.microsoft.com/office/drawing/2014/main" id="{D2F80D07-BF49-488B-BF98-D177C4F9EA66}"/>
              </a:ext>
            </a:extLst>
          </p:cNvPr>
          <p:cNvSpPr/>
          <p:nvPr/>
        </p:nvSpPr>
        <p:spPr>
          <a:xfrm rot="5400000">
            <a:off x="5124285" y="-2985244"/>
            <a:ext cx="2061420" cy="9709504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34BF1FB-ACA0-497E-BBC3-AEBA661034BF}"/>
              </a:ext>
            </a:extLst>
          </p:cNvPr>
          <p:cNvSpPr txBox="1"/>
          <p:nvPr/>
        </p:nvSpPr>
        <p:spPr>
          <a:xfrm>
            <a:off x="1634836" y="864812"/>
            <a:ext cx="9301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OCR A Extended" panose="02010509020102010303" pitchFamily="50" charset="0"/>
              </a:rPr>
              <a:t>Arricchimento del grafo RDF.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8A99F50-BA24-4512-94F8-89A28B93BAA8}"/>
              </a:ext>
            </a:extLst>
          </p:cNvPr>
          <p:cNvSpPr/>
          <p:nvPr/>
        </p:nvSpPr>
        <p:spPr>
          <a:xfrm>
            <a:off x="8192673" y="2059708"/>
            <a:ext cx="3676213" cy="367899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7000" dirty="0">
                <a:solidFill>
                  <a:schemeClr val="tx1"/>
                </a:solidFill>
                <a:latin typeface="OCR A Extended" panose="02010509020102010303" pitchFamily="50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4378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24" name="Ovale 23">
            <a:extLst>
              <a:ext uri="{FF2B5EF4-FFF2-40B4-BE49-F238E27FC236}">
                <a16:creationId xmlns:a16="http://schemas.microsoft.com/office/drawing/2014/main" id="{5FEED585-B3FC-4E63-B430-FA184B7AB9F9}"/>
              </a:ext>
            </a:extLst>
          </p:cNvPr>
          <p:cNvSpPr/>
          <p:nvPr/>
        </p:nvSpPr>
        <p:spPr>
          <a:xfrm>
            <a:off x="2207490" y="3946679"/>
            <a:ext cx="2366909" cy="6516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OCR A Extended" panose="02010509020102010303" pitchFamily="50" charset="0"/>
              </a:rPr>
              <a:t>Speed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CD41394C-4B55-40E9-922A-9B66270FD8F6}"/>
              </a:ext>
            </a:extLst>
          </p:cNvPr>
          <p:cNvSpPr/>
          <p:nvPr/>
        </p:nvSpPr>
        <p:spPr>
          <a:xfrm>
            <a:off x="2207492" y="4783973"/>
            <a:ext cx="2366909" cy="6516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Resistence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E8EA216F-26A2-4596-B038-5B183DC29360}"/>
              </a:ext>
            </a:extLst>
          </p:cNvPr>
          <p:cNvSpPr/>
          <p:nvPr/>
        </p:nvSpPr>
        <p:spPr>
          <a:xfrm>
            <a:off x="2207491" y="5626366"/>
            <a:ext cx="2366909" cy="651629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Stats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30" name="Fumetto: rettangolo con angoli arrotondati 29">
            <a:extLst>
              <a:ext uri="{FF2B5EF4-FFF2-40B4-BE49-F238E27FC236}">
                <a16:creationId xmlns:a16="http://schemas.microsoft.com/office/drawing/2014/main" id="{1F784B18-518F-48A0-8F0A-D1FBB8B565FE}"/>
              </a:ext>
            </a:extLst>
          </p:cNvPr>
          <p:cNvSpPr/>
          <p:nvPr/>
        </p:nvSpPr>
        <p:spPr>
          <a:xfrm rot="5400000">
            <a:off x="6590224" y="3958897"/>
            <a:ext cx="741278" cy="2234417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ACD674F-E790-4234-A232-18621F5ED6F5}"/>
              </a:ext>
            </a:extLst>
          </p:cNvPr>
          <p:cNvSpPr/>
          <p:nvPr/>
        </p:nvSpPr>
        <p:spPr>
          <a:xfrm>
            <a:off x="4173475" y="4826617"/>
            <a:ext cx="873547" cy="5663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OCR A Extended" panose="02010509020102010303" pitchFamily="50" charset="0"/>
              </a:rPr>
              <a:t>^2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479F34-CA16-4C9E-A4C5-41A0D5910106}"/>
              </a:ext>
            </a:extLst>
          </p:cNvPr>
          <p:cNvSpPr txBox="1"/>
          <p:nvPr/>
        </p:nvSpPr>
        <p:spPr>
          <a:xfrm>
            <a:off x="4926328" y="3941578"/>
            <a:ext cx="16163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0" dirty="0"/>
              <a:t>}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747477D-E09C-4656-92BB-22A82E60B6CC}"/>
              </a:ext>
            </a:extLst>
          </p:cNvPr>
          <p:cNvSpPr txBox="1"/>
          <p:nvPr/>
        </p:nvSpPr>
        <p:spPr>
          <a:xfrm>
            <a:off x="5944803" y="4763867"/>
            <a:ext cx="223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CR A Extended" panose="02010509020102010303" pitchFamily="50" charset="0"/>
              </a:rPr>
              <a:t>Coefficiente</a:t>
            </a:r>
          </a:p>
          <a:p>
            <a:r>
              <a:rPr lang="it-IT" dirty="0">
                <a:latin typeface="OCR A Extended" panose="02010509020102010303" pitchFamily="50" charset="0"/>
              </a:rPr>
              <a:t>di selezione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28E1AA3-CA3D-4226-95AC-F97F199B8501}"/>
              </a:ext>
            </a:extLst>
          </p:cNvPr>
          <p:cNvSpPr/>
          <p:nvPr/>
        </p:nvSpPr>
        <p:spPr>
          <a:xfrm>
            <a:off x="4173475" y="3986775"/>
            <a:ext cx="869318" cy="566339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OCR A Extended" panose="02010509020102010303" pitchFamily="50" charset="0"/>
              </a:rPr>
              <a:t>^2</a:t>
            </a:r>
          </a:p>
        </p:txBody>
      </p:sp>
      <p:pic>
        <p:nvPicPr>
          <p:cNvPr id="37" name="Shape 592">
            <a:extLst>
              <a:ext uri="{FF2B5EF4-FFF2-40B4-BE49-F238E27FC236}">
                <a16:creationId xmlns:a16="http://schemas.microsoft.com/office/drawing/2014/main" id="{50A665BA-C521-4D8B-BD43-3528DABB37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50000"/>
          <a:stretch/>
        </p:blipFill>
        <p:spPr>
          <a:xfrm rot="223615">
            <a:off x="8873212" y="3987432"/>
            <a:ext cx="2721355" cy="224470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FB0AC12-0693-40F6-9989-F64FE5349C1E}"/>
              </a:ext>
            </a:extLst>
          </p:cNvPr>
          <p:cNvSpPr txBox="1"/>
          <p:nvPr/>
        </p:nvSpPr>
        <p:spPr>
          <a:xfrm>
            <a:off x="9009893" y="4568273"/>
            <a:ext cx="2447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OCR A Extended" panose="02010509020102010303" pitchFamily="50" charset="0"/>
              </a:rPr>
              <a:t>Pokémon</a:t>
            </a:r>
            <a:r>
              <a:rPr lang="it-IT" sz="2000" dirty="0">
                <a:latin typeface="OCR A Extended" panose="02010509020102010303" pitchFamily="50" charset="0"/>
              </a:rPr>
              <a:t> all’ultima evoluzione.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ADE9B9-219F-4934-841A-524E159D5F66}"/>
              </a:ext>
            </a:extLst>
          </p:cNvPr>
          <p:cNvSpPr txBox="1"/>
          <p:nvPr/>
        </p:nvSpPr>
        <p:spPr>
          <a:xfrm>
            <a:off x="1861297" y="1628912"/>
            <a:ext cx="8972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000" dirty="0">
                <a:latin typeface="OCR A Extended" panose="02010509020102010303" pitchFamily="50" charset="0"/>
              </a:rPr>
              <a:t>Sfruttiamo le combinazioni dei tipi per stabilire un vantaggio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000" dirty="0">
                <a:latin typeface="OCR A Extended" panose="02010509020102010303" pitchFamily="50" charset="0"/>
              </a:rPr>
              <a:t>Rapporto tra le statistiche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000" dirty="0">
                <a:latin typeface="OCR A Extended" panose="02010509020102010303" pitchFamily="50" charset="0"/>
              </a:rPr>
              <a:t>Speed e Gen.1 </a:t>
            </a:r>
            <a:r>
              <a:rPr lang="it-IT" sz="2000" dirty="0" err="1">
                <a:latin typeface="OCR A Extended" panose="02010509020102010303" pitchFamily="50" charset="0"/>
              </a:rPr>
              <a:t>Crits</a:t>
            </a:r>
            <a:endParaRPr lang="it-IT" sz="2000" dirty="0">
              <a:latin typeface="OCR A Extended" panose="02010509020102010303" pitchFamily="50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it-IT" sz="2000" dirty="0">
                <a:latin typeface="OCR A Extended" panose="02010509020102010303" pitchFamily="50" charset="0"/>
              </a:rPr>
              <a:t>Utilizzo degli esponenti per </a:t>
            </a:r>
            <a:r>
              <a:rPr lang="it-IT" sz="2000" dirty="0" err="1">
                <a:latin typeface="OCR A Extended" panose="02010509020102010303" pitchFamily="50" charset="0"/>
              </a:rPr>
              <a:t>stabilre</a:t>
            </a:r>
            <a:r>
              <a:rPr lang="it-IT" sz="2000" dirty="0">
                <a:latin typeface="OCR A Extended" panose="02010509020102010303" pitchFamily="50" charset="0"/>
              </a:rPr>
              <a:t> l’importanza dei fattori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4CBCF3C-98A1-4C0C-A2BE-CDA4CA8D3312}"/>
              </a:ext>
            </a:extLst>
          </p:cNvPr>
          <p:cNvSpPr txBox="1"/>
          <p:nvPr/>
        </p:nvSpPr>
        <p:spPr>
          <a:xfrm>
            <a:off x="2207490" y="703896"/>
            <a:ext cx="60483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L’estrazione dei </a:t>
            </a:r>
            <a:r>
              <a:rPr lang="it-IT" sz="2500" dirty="0" err="1">
                <a:latin typeface="OCR A Extended" panose="02010509020102010303" pitchFamily="50" charset="0"/>
              </a:rPr>
              <a:t>pokémon</a:t>
            </a:r>
            <a:r>
              <a:rPr lang="it-IT" sz="2500" dirty="0">
                <a:latin typeface="OCR A Extended" panose="02010509020102010303" pitchFamily="50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04429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B2D2DEC-9D40-4993-A8B5-2BF1DDCBF561}"/>
              </a:ext>
            </a:extLst>
          </p:cNvPr>
          <p:cNvCxnSpPr>
            <a:cxnSpLocks/>
            <a:stCxn id="10" idx="4"/>
            <a:endCxn id="52" idx="1"/>
          </p:cNvCxnSpPr>
          <p:nvPr/>
        </p:nvCxnSpPr>
        <p:spPr>
          <a:xfrm>
            <a:off x="6756332" y="4452475"/>
            <a:ext cx="2703863" cy="118772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908E93AA-F998-4180-86B2-DFBF0EDF1A5D}"/>
              </a:ext>
            </a:extLst>
          </p:cNvPr>
          <p:cNvSpPr/>
          <p:nvPr/>
        </p:nvSpPr>
        <p:spPr>
          <a:xfrm>
            <a:off x="5630729" y="3503843"/>
            <a:ext cx="2251205" cy="9486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Matchup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0D351231-0A7E-4C41-B3B5-8EE596E29076}"/>
              </a:ext>
            </a:extLst>
          </p:cNvPr>
          <p:cNvCxnSpPr>
            <a:cxnSpLocks/>
            <a:stCxn id="10" idx="0"/>
            <a:endCxn id="51" idx="1"/>
          </p:cNvCxnSpPr>
          <p:nvPr/>
        </p:nvCxnSpPr>
        <p:spPr>
          <a:xfrm flipV="1">
            <a:off x="6756332" y="2096299"/>
            <a:ext cx="2703863" cy="14075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1061253-D6D9-4098-BE63-940815B7D878}"/>
              </a:ext>
            </a:extLst>
          </p:cNvPr>
          <p:cNvSpPr txBox="1"/>
          <p:nvPr/>
        </p:nvSpPr>
        <p:spPr>
          <a:xfrm>
            <a:off x="7134597" y="2615405"/>
            <a:ext cx="21848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#</a:t>
            </a:r>
            <a:r>
              <a:rPr lang="it-IT" dirty="0" err="1"/>
              <a:t>possible_selections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1C48EE9-A127-4A0F-BA61-EF83771B0D5F}"/>
              </a:ext>
            </a:extLst>
          </p:cNvPr>
          <p:cNvSpPr txBox="1"/>
          <p:nvPr/>
        </p:nvSpPr>
        <p:spPr>
          <a:xfrm>
            <a:off x="7558407" y="4861670"/>
            <a:ext cx="13372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#</a:t>
            </a:r>
            <a:r>
              <a:rPr lang="it-IT" dirty="0" err="1"/>
              <a:t>selections</a:t>
            </a:r>
            <a:endParaRPr lang="it-IT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510FB5B-DB97-424A-9822-D140C9BECD74}"/>
              </a:ext>
            </a:extLst>
          </p:cNvPr>
          <p:cNvSpPr/>
          <p:nvPr/>
        </p:nvSpPr>
        <p:spPr>
          <a:xfrm>
            <a:off x="1833587" y="3463782"/>
            <a:ext cx="1770248" cy="1016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OCR A Extended" panose="02010509020102010303" pitchFamily="50" charset="0"/>
              </a:rPr>
              <a:t>Pokemon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55F5A9E-0997-4074-9B48-A67C6ADD2F34}"/>
              </a:ext>
            </a:extLst>
          </p:cNvPr>
          <p:cNvCxnSpPr>
            <a:cxnSpLocks/>
            <a:stCxn id="18" idx="7"/>
            <a:endCxn id="10" idx="1"/>
          </p:cNvCxnSpPr>
          <p:nvPr/>
        </p:nvCxnSpPr>
        <p:spPr>
          <a:xfrm>
            <a:off x="3344588" y="3612621"/>
            <a:ext cx="2615822" cy="30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896D524-00B8-4A46-8485-E5E0AD5FF224}"/>
              </a:ext>
            </a:extLst>
          </p:cNvPr>
          <p:cNvSpPr txBox="1"/>
          <p:nvPr/>
        </p:nvSpPr>
        <p:spPr>
          <a:xfrm>
            <a:off x="4165159" y="3411976"/>
            <a:ext cx="904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against</a:t>
            </a:r>
            <a:endParaRPr lang="it-IT" dirty="0"/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1F9FA192-D394-4B13-933A-6E47D2B10D9A}"/>
              </a:ext>
            </a:extLst>
          </p:cNvPr>
          <p:cNvCxnSpPr>
            <a:cxnSpLocks/>
            <a:stCxn id="10" idx="3"/>
            <a:endCxn id="18" idx="5"/>
          </p:cNvCxnSpPr>
          <p:nvPr/>
        </p:nvCxnSpPr>
        <p:spPr>
          <a:xfrm flipH="1">
            <a:off x="3344588" y="4313551"/>
            <a:ext cx="2615822" cy="1772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18D1081-F414-4021-97D2-D3FBD68D6D74}"/>
              </a:ext>
            </a:extLst>
          </p:cNvPr>
          <p:cNvSpPr txBox="1"/>
          <p:nvPr/>
        </p:nvSpPr>
        <p:spPr>
          <a:xfrm>
            <a:off x="4200376" y="4215466"/>
            <a:ext cx="904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enemy</a:t>
            </a:r>
            <a:endParaRPr lang="it-IT" dirty="0"/>
          </a:p>
        </p:txBody>
      </p:sp>
      <p:sp>
        <p:nvSpPr>
          <p:cNvPr id="51" name="Rettangolo 50">
            <a:extLst>
              <a:ext uri="{FF2B5EF4-FFF2-40B4-BE49-F238E27FC236}">
                <a16:creationId xmlns:a16="http://schemas.microsoft.com/office/drawing/2014/main" id="{01D51DB5-2E93-4F4C-B215-8298C4498010}"/>
              </a:ext>
            </a:extLst>
          </p:cNvPr>
          <p:cNvSpPr/>
          <p:nvPr/>
        </p:nvSpPr>
        <p:spPr>
          <a:xfrm>
            <a:off x="9460195" y="1809850"/>
            <a:ext cx="1681019" cy="572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Literal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E4BB1152-4F86-4145-9466-64A6ED2BD3DB}"/>
              </a:ext>
            </a:extLst>
          </p:cNvPr>
          <p:cNvSpPr/>
          <p:nvPr/>
        </p:nvSpPr>
        <p:spPr>
          <a:xfrm>
            <a:off x="9460195" y="5353749"/>
            <a:ext cx="1681019" cy="572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Literal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D6CC7837-4DBC-43C9-9B16-A71355ACEFFE}"/>
              </a:ext>
            </a:extLst>
          </p:cNvPr>
          <p:cNvSpPr txBox="1"/>
          <p:nvPr/>
        </p:nvSpPr>
        <p:spPr>
          <a:xfrm>
            <a:off x="1833587" y="670613"/>
            <a:ext cx="604834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latin typeface="OCR A Extended" panose="02010509020102010303" pitchFamily="50" charset="0"/>
              </a:rPr>
              <a:t>Arricchimento dell’ontologia. </a:t>
            </a:r>
          </a:p>
        </p:txBody>
      </p:sp>
    </p:spTree>
    <p:extLst>
      <p:ext uri="{BB962C8B-B14F-4D97-AF65-F5344CB8AC3E}">
        <p14:creationId xmlns:p14="http://schemas.microsoft.com/office/powerpoint/2010/main" val="2246844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7390DDB-FBB3-4FC1-91DA-7DC344FEEB86}"/>
              </a:ext>
            </a:extLst>
          </p:cNvPr>
          <p:cNvSpPr txBox="1"/>
          <p:nvPr/>
        </p:nvSpPr>
        <p:spPr>
          <a:xfrm>
            <a:off x="2022764" y="623514"/>
            <a:ext cx="9254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latin typeface="OCR A Extended" panose="02010509020102010303" pitchFamily="50" charset="0"/>
              </a:rPr>
              <a:t>Come calcoliamo il valore di selezione?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8FAB14B-1818-4DCF-A930-F4A29783199C}"/>
              </a:ext>
            </a:extLst>
          </p:cNvPr>
          <p:cNvSpPr txBox="1"/>
          <p:nvPr/>
        </p:nvSpPr>
        <p:spPr>
          <a:xfrm>
            <a:off x="1585813" y="2587218"/>
            <a:ext cx="2281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CR A Extended" panose="02010509020102010303" pitchFamily="50" charset="0"/>
              </a:rPr>
              <a:t>Punteggio gioco</a:t>
            </a:r>
          </a:p>
          <a:p>
            <a:pPr algn="ctr"/>
            <a:r>
              <a:rPr lang="it-IT" dirty="0" err="1">
                <a:latin typeface="OCR A Extended" panose="02010509020102010303" pitchFamily="50" charset="0"/>
              </a:rPr>
              <a:t>max</a:t>
            </a:r>
            <a:endParaRPr lang="it-IT" dirty="0">
              <a:latin typeface="OCR A Extended" panose="02010509020102010303" pitchFamily="50" charset="0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7A22A7BE-0028-424C-B953-6017633D64E4}"/>
              </a:ext>
            </a:extLst>
          </p:cNvPr>
          <p:cNvSpPr/>
          <p:nvPr/>
        </p:nvSpPr>
        <p:spPr>
          <a:xfrm>
            <a:off x="2168904" y="3302268"/>
            <a:ext cx="1115198" cy="10487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400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47EBCD-B50C-4EE6-A061-6198F939018B}"/>
              </a:ext>
            </a:extLst>
          </p:cNvPr>
          <p:cNvCxnSpPr>
            <a:cxnSpLocks/>
          </p:cNvCxnSpPr>
          <p:nvPr/>
        </p:nvCxnSpPr>
        <p:spPr>
          <a:xfrm>
            <a:off x="3488506" y="3876047"/>
            <a:ext cx="1108362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9753C7D-5F9D-47CB-AB1C-87BAF77DF79F}"/>
              </a:ext>
            </a:extLst>
          </p:cNvPr>
          <p:cNvSpPr txBox="1"/>
          <p:nvPr/>
        </p:nvSpPr>
        <p:spPr>
          <a:xfrm>
            <a:off x="3488506" y="3457302"/>
            <a:ext cx="97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CR A Extended" panose="02010509020102010303" pitchFamily="50" charset="0"/>
              </a:rPr>
              <a:t>[0,1]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BA486E1-827B-4645-8C13-BB2399A49448}"/>
              </a:ext>
            </a:extLst>
          </p:cNvPr>
          <p:cNvSpPr/>
          <p:nvPr/>
        </p:nvSpPr>
        <p:spPr>
          <a:xfrm>
            <a:off x="4664121" y="3376852"/>
            <a:ext cx="2250381" cy="935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OCR A Extended" panose="02010509020102010303" pitchFamily="50" charset="0"/>
              </a:rPr>
              <a:t>E = Indice di esperienza dell’utente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5378442F-F0C0-4137-968D-FDA1347F7EB4}"/>
              </a:ext>
            </a:extLst>
          </p:cNvPr>
          <p:cNvSpPr/>
          <p:nvPr/>
        </p:nvSpPr>
        <p:spPr>
          <a:xfrm>
            <a:off x="10183325" y="2213641"/>
            <a:ext cx="1362130" cy="411526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pok2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20BC752E-8DE7-4B92-A7E5-03DE773FB5DD}"/>
              </a:ext>
            </a:extLst>
          </p:cNvPr>
          <p:cNvSpPr/>
          <p:nvPr/>
        </p:nvSpPr>
        <p:spPr>
          <a:xfrm>
            <a:off x="10183325" y="2739390"/>
            <a:ext cx="1362130" cy="4156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pok3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EAECB5D8-09EE-4348-941F-33D5FF0D9A6C}"/>
              </a:ext>
            </a:extLst>
          </p:cNvPr>
          <p:cNvSpPr/>
          <p:nvPr/>
        </p:nvSpPr>
        <p:spPr>
          <a:xfrm>
            <a:off x="10183325" y="3267665"/>
            <a:ext cx="1362130" cy="4156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pok4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833AACDF-6F46-4CFC-925F-DA92915CBC2C}"/>
              </a:ext>
            </a:extLst>
          </p:cNvPr>
          <p:cNvSpPr/>
          <p:nvPr/>
        </p:nvSpPr>
        <p:spPr>
          <a:xfrm>
            <a:off x="10183325" y="3803479"/>
            <a:ext cx="1362130" cy="4156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pok5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B25C72E-5C8B-4F6E-8086-8698858274BB}"/>
              </a:ext>
            </a:extLst>
          </p:cNvPr>
          <p:cNvSpPr/>
          <p:nvPr/>
        </p:nvSpPr>
        <p:spPr>
          <a:xfrm>
            <a:off x="10183325" y="4339293"/>
            <a:ext cx="1362130" cy="4156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pok7</a:t>
            </a:r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F091CB5F-F4F4-480E-AFA3-6B087B61F3B8}"/>
              </a:ext>
            </a:extLst>
          </p:cNvPr>
          <p:cNvSpPr/>
          <p:nvPr/>
        </p:nvSpPr>
        <p:spPr>
          <a:xfrm>
            <a:off x="10183325" y="4875107"/>
            <a:ext cx="1362130" cy="4156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pok8</a:t>
            </a:r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447C69ED-5552-4DFD-A9B3-9CF2ED5B2090}"/>
              </a:ext>
            </a:extLst>
          </p:cNvPr>
          <p:cNvSpPr/>
          <p:nvPr/>
        </p:nvSpPr>
        <p:spPr>
          <a:xfrm>
            <a:off x="10183325" y="5410921"/>
            <a:ext cx="1362130" cy="4156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pok9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9BD7A879-23E4-48EC-A745-CEE7EF4AE4E1}"/>
              </a:ext>
            </a:extLst>
          </p:cNvPr>
          <p:cNvSpPr/>
          <p:nvPr/>
        </p:nvSpPr>
        <p:spPr>
          <a:xfrm>
            <a:off x="10183325" y="5946735"/>
            <a:ext cx="1362130" cy="4156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pok10</a:t>
            </a: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C3F1A8DA-2F44-4E11-BA1A-A58B3895757B}"/>
              </a:ext>
            </a:extLst>
          </p:cNvPr>
          <p:cNvSpPr/>
          <p:nvPr/>
        </p:nvSpPr>
        <p:spPr>
          <a:xfrm>
            <a:off x="10040161" y="1383035"/>
            <a:ext cx="1648457" cy="71797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  <a:latin typeface="OCR A Extended" panose="02010509020102010303" pitchFamily="50" charset="0"/>
              </a:rPr>
              <a:t>POK scelto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0376002-688C-4412-809B-7019F08215E1}"/>
              </a:ext>
            </a:extLst>
          </p:cNvPr>
          <p:cNvSpPr txBox="1"/>
          <p:nvPr/>
        </p:nvSpPr>
        <p:spPr>
          <a:xfrm>
            <a:off x="8226809" y="1568107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CR A Extended" panose="02010509020102010303" pitchFamily="50" charset="0"/>
              </a:rPr>
              <a:t>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62EB7DA-AD66-4B3E-B2B8-DA9287CD4C63}"/>
              </a:ext>
            </a:extLst>
          </p:cNvPr>
          <p:cNvSpPr txBox="1"/>
          <p:nvPr/>
        </p:nvSpPr>
        <p:spPr>
          <a:xfrm>
            <a:off x="8226809" y="2213641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CR A Extended" panose="02010509020102010303" pitchFamily="50" charset="0"/>
              </a:rPr>
              <a:t>(1-E)/9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58B5506-6285-4B9E-B2EB-78986BB93C30}"/>
              </a:ext>
            </a:extLst>
          </p:cNvPr>
          <p:cNvSpPr txBox="1"/>
          <p:nvPr/>
        </p:nvSpPr>
        <p:spPr>
          <a:xfrm>
            <a:off x="8226809" y="2746004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CR A Extended" panose="02010509020102010303" pitchFamily="50" charset="0"/>
              </a:rPr>
              <a:t>(1-E)/9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31A4BE41-3B34-4434-99BA-DB158A97C1C3}"/>
              </a:ext>
            </a:extLst>
          </p:cNvPr>
          <p:cNvSpPr txBox="1"/>
          <p:nvPr/>
        </p:nvSpPr>
        <p:spPr>
          <a:xfrm>
            <a:off x="8226809" y="3268008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CR A Extended" panose="02010509020102010303" pitchFamily="50" charset="0"/>
              </a:rPr>
              <a:t>(1-E)/9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30184F58-4194-4E5E-BC56-EBAF858D31E8}"/>
              </a:ext>
            </a:extLst>
          </p:cNvPr>
          <p:cNvSpPr txBox="1"/>
          <p:nvPr/>
        </p:nvSpPr>
        <p:spPr>
          <a:xfrm>
            <a:off x="8226808" y="3826634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CR A Extended" panose="02010509020102010303" pitchFamily="50" charset="0"/>
              </a:rPr>
              <a:t>(1-E)/9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2127137-51B5-4CC8-B085-905967E59859}"/>
              </a:ext>
            </a:extLst>
          </p:cNvPr>
          <p:cNvSpPr txBox="1"/>
          <p:nvPr/>
        </p:nvSpPr>
        <p:spPr>
          <a:xfrm>
            <a:off x="8226808" y="4358997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CR A Extended" panose="02010509020102010303" pitchFamily="50" charset="0"/>
              </a:rPr>
              <a:t>(1-E)/9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7DFAACD-25EF-4FF9-8802-F15D89198A53}"/>
              </a:ext>
            </a:extLst>
          </p:cNvPr>
          <p:cNvSpPr txBox="1"/>
          <p:nvPr/>
        </p:nvSpPr>
        <p:spPr>
          <a:xfrm>
            <a:off x="8226808" y="4902261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CR A Extended" panose="02010509020102010303" pitchFamily="50" charset="0"/>
              </a:rPr>
              <a:t>(1-E)/9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2006F592-93B7-49D0-A144-70D75DC41C06}"/>
              </a:ext>
            </a:extLst>
          </p:cNvPr>
          <p:cNvSpPr txBox="1"/>
          <p:nvPr/>
        </p:nvSpPr>
        <p:spPr>
          <a:xfrm>
            <a:off x="8226807" y="5432126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CR A Extended" panose="02010509020102010303" pitchFamily="50" charset="0"/>
              </a:rPr>
              <a:t>(1-E)/9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37F7A28F-D326-45AD-B752-39B5E75F98AE}"/>
              </a:ext>
            </a:extLst>
          </p:cNvPr>
          <p:cNvSpPr txBox="1"/>
          <p:nvPr/>
        </p:nvSpPr>
        <p:spPr>
          <a:xfrm>
            <a:off x="8226806" y="5975390"/>
            <a:ext cx="228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CR A Extended" panose="02010509020102010303" pitchFamily="50" charset="0"/>
              </a:rPr>
              <a:t>(1-E)/9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A4C1962-E60C-4FE5-AF9D-5D20E2F94C2F}"/>
              </a:ext>
            </a:extLst>
          </p:cNvPr>
          <p:cNvSpPr txBox="1"/>
          <p:nvPr/>
        </p:nvSpPr>
        <p:spPr>
          <a:xfrm>
            <a:off x="7064012" y="87282"/>
            <a:ext cx="1813166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48038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7627CA-C223-43BD-AEC7-B1B94752C8E6}"/>
              </a:ext>
            </a:extLst>
          </p:cNvPr>
          <p:cNvSpPr txBox="1"/>
          <p:nvPr/>
        </p:nvSpPr>
        <p:spPr>
          <a:xfrm>
            <a:off x="2540158" y="1372644"/>
            <a:ext cx="7111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dirty="0">
                <a:latin typeface="OCR A Extended" panose="02010509020102010303" pitchFamily="50" charset="0"/>
              </a:rPr>
              <a:t>Introduzione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421771F-448E-42EA-A7D9-FEE414BE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3" name="Fumetto: rettangolo con angoli arrotondati 22">
            <a:extLst>
              <a:ext uri="{FF2B5EF4-FFF2-40B4-BE49-F238E27FC236}">
                <a16:creationId xmlns:a16="http://schemas.microsoft.com/office/drawing/2014/main" id="{D2F80D07-BF49-488B-BF98-D177C4F9EA66}"/>
              </a:ext>
            </a:extLst>
          </p:cNvPr>
          <p:cNvSpPr/>
          <p:nvPr/>
        </p:nvSpPr>
        <p:spPr>
          <a:xfrm rot="5400000">
            <a:off x="5621148" y="-3482108"/>
            <a:ext cx="1067693" cy="9709504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34BF1FB-ACA0-497E-BBC3-AEBA661034BF}"/>
              </a:ext>
            </a:extLst>
          </p:cNvPr>
          <p:cNvSpPr txBox="1"/>
          <p:nvPr/>
        </p:nvSpPr>
        <p:spPr>
          <a:xfrm>
            <a:off x="1810329" y="864812"/>
            <a:ext cx="82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OCR A Extended" panose="02010509020102010303" pitchFamily="50" charset="0"/>
              </a:rPr>
              <a:t>Introduzione.</a:t>
            </a:r>
          </a:p>
        </p:txBody>
      </p:sp>
    </p:spTree>
    <p:extLst>
      <p:ext uri="{BB962C8B-B14F-4D97-AF65-F5344CB8AC3E}">
        <p14:creationId xmlns:p14="http://schemas.microsoft.com/office/powerpoint/2010/main" val="808965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2E5049-11AE-4880-9887-2467C9DD0A49}"/>
              </a:ext>
            </a:extLst>
          </p:cNvPr>
          <p:cNvSpPr txBox="1"/>
          <p:nvPr/>
        </p:nvSpPr>
        <p:spPr>
          <a:xfrm>
            <a:off x="2161309" y="374153"/>
            <a:ext cx="82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latin typeface="OCR A Extended" panose="02010509020102010303" pitchFamily="50" charset="0"/>
              </a:rPr>
              <a:t>Esempio.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80B516AE-B808-415D-BA78-3076278103BA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6737115" y="4055316"/>
            <a:ext cx="19217" cy="13805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D806D86C-E14C-4A88-8A36-851856FF55E5}"/>
              </a:ext>
            </a:extLst>
          </p:cNvPr>
          <p:cNvSpPr/>
          <p:nvPr/>
        </p:nvSpPr>
        <p:spPr>
          <a:xfrm>
            <a:off x="5630729" y="3106684"/>
            <a:ext cx="2251205" cy="9486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Matchup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CBC152A-AC52-4671-A544-3D8F5551E21A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H="1" flipV="1">
            <a:off x="6756331" y="1738428"/>
            <a:ext cx="1" cy="13682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5484D6-E8F3-435C-86F8-880E38CFED10}"/>
              </a:ext>
            </a:extLst>
          </p:cNvPr>
          <p:cNvSpPr txBox="1"/>
          <p:nvPr/>
        </p:nvSpPr>
        <p:spPr>
          <a:xfrm>
            <a:off x="5697040" y="2307303"/>
            <a:ext cx="21848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#</a:t>
            </a:r>
            <a:r>
              <a:rPr lang="it-IT" dirty="0" err="1"/>
              <a:t>possible_selections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8CCAB67-0C22-412E-904E-AB4E0BDE0C88}"/>
              </a:ext>
            </a:extLst>
          </p:cNvPr>
          <p:cNvSpPr txBox="1"/>
          <p:nvPr/>
        </p:nvSpPr>
        <p:spPr>
          <a:xfrm>
            <a:off x="6068478" y="4634616"/>
            <a:ext cx="13372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#</a:t>
            </a:r>
            <a:r>
              <a:rPr lang="it-IT" dirty="0" err="1"/>
              <a:t>selections</a:t>
            </a:r>
            <a:endParaRPr lang="it-IT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2F05A0CB-E277-4308-8CD7-5C0736C838D9}"/>
              </a:ext>
            </a:extLst>
          </p:cNvPr>
          <p:cNvSpPr/>
          <p:nvPr/>
        </p:nvSpPr>
        <p:spPr>
          <a:xfrm>
            <a:off x="1926120" y="3066622"/>
            <a:ext cx="1770248" cy="1016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Starmie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58C6079-51C5-47CC-8D96-0BF1196A5A51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3696368" y="3574789"/>
            <a:ext cx="1934361" cy="62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E14CA8D-321A-4D1B-90F8-0797364E1822}"/>
              </a:ext>
            </a:extLst>
          </p:cNvPr>
          <p:cNvSpPr txBox="1"/>
          <p:nvPr/>
        </p:nvSpPr>
        <p:spPr>
          <a:xfrm>
            <a:off x="4196971" y="3390122"/>
            <a:ext cx="904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against</a:t>
            </a:r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E91FF2E-FAC0-4F4B-9C90-20748CA8E28E}"/>
              </a:ext>
            </a:extLst>
          </p:cNvPr>
          <p:cNvSpPr/>
          <p:nvPr/>
        </p:nvSpPr>
        <p:spPr>
          <a:xfrm>
            <a:off x="5915821" y="1165530"/>
            <a:ext cx="1681019" cy="572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OCR A Extended" panose="02010509020102010303" pitchFamily="50" charset="0"/>
              </a:rPr>
              <a:t>10</a:t>
            </a: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1338189-AFFC-4190-A8CC-F8622089968F}"/>
              </a:ext>
            </a:extLst>
          </p:cNvPr>
          <p:cNvSpPr/>
          <p:nvPr/>
        </p:nvSpPr>
        <p:spPr>
          <a:xfrm>
            <a:off x="5896605" y="5435840"/>
            <a:ext cx="1681019" cy="5728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OCR A Extended" panose="02010509020102010303" pitchFamily="50" charset="0"/>
              </a:rPr>
              <a:t>4.6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1CFB1853-2E79-4930-A01A-060E9FBD3AD4}"/>
              </a:ext>
            </a:extLst>
          </p:cNvPr>
          <p:cNvCxnSpPr>
            <a:cxnSpLocks/>
            <a:stCxn id="8" idx="6"/>
            <a:endCxn id="29" idx="2"/>
          </p:cNvCxnSpPr>
          <p:nvPr/>
        </p:nvCxnSpPr>
        <p:spPr>
          <a:xfrm>
            <a:off x="7881934" y="3581000"/>
            <a:ext cx="1753159" cy="77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ABFAB33-80DE-4455-A1E6-E772C268C35C}"/>
              </a:ext>
            </a:extLst>
          </p:cNvPr>
          <p:cNvSpPr txBox="1"/>
          <p:nvPr/>
        </p:nvSpPr>
        <p:spPr>
          <a:xfrm>
            <a:off x="8366518" y="3400191"/>
            <a:ext cx="9042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/>
              <a:t>enemy</a:t>
            </a:r>
            <a:endParaRPr lang="it-IT" dirty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8F8A5942-B402-40F3-8172-542FD0279BF6}"/>
              </a:ext>
            </a:extLst>
          </p:cNvPr>
          <p:cNvSpPr/>
          <p:nvPr/>
        </p:nvSpPr>
        <p:spPr>
          <a:xfrm>
            <a:off x="9635093" y="3080547"/>
            <a:ext cx="1873415" cy="101633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OCR A Extended" panose="02010509020102010303" pitchFamily="50" charset="0"/>
              </a:rPr>
              <a:t>Alakazam</a:t>
            </a:r>
            <a:endParaRPr lang="it-IT" dirty="0">
              <a:solidFill>
                <a:schemeClr val="tx1"/>
              </a:solidFill>
              <a:latin typeface="OCR A Extended" panose="02010509020102010303" pitchFamily="50" charset="0"/>
            </a:endParaRPr>
          </a:p>
        </p:txBody>
      </p:sp>
      <p:pic>
        <p:nvPicPr>
          <p:cNvPr id="4098" name="Picture 2" descr="Alakazam.png">
            <a:extLst>
              <a:ext uri="{FF2B5EF4-FFF2-40B4-BE49-F238E27FC236}">
                <a16:creationId xmlns:a16="http://schemas.microsoft.com/office/drawing/2014/main" id="{B7A2D64C-C452-484D-822D-AE29D051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209" y="1328058"/>
            <a:ext cx="2019409" cy="173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armie Pokemon | www.imgkid.com - The Image Kid Has It!">
            <a:extLst>
              <a:ext uri="{FF2B5EF4-FFF2-40B4-BE49-F238E27FC236}">
                <a16:creationId xmlns:a16="http://schemas.microsoft.com/office/drawing/2014/main" id="{D53DBAFD-0780-4935-8AFB-F8E8464C2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20" y="1294164"/>
            <a:ext cx="1659245" cy="171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296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7627CA-C223-43BD-AEC7-B1B94752C8E6}"/>
              </a:ext>
            </a:extLst>
          </p:cNvPr>
          <p:cNvSpPr txBox="1"/>
          <p:nvPr/>
        </p:nvSpPr>
        <p:spPr>
          <a:xfrm>
            <a:off x="2540158" y="1372644"/>
            <a:ext cx="7111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dirty="0">
                <a:latin typeface="OCR A Extended" panose="02010509020102010303" pitchFamily="50" charset="0"/>
              </a:rPr>
              <a:t>Introduzione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421771F-448E-42EA-A7D9-FEE414BE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3" name="Fumetto: rettangolo con angoli arrotondati 22">
            <a:extLst>
              <a:ext uri="{FF2B5EF4-FFF2-40B4-BE49-F238E27FC236}">
                <a16:creationId xmlns:a16="http://schemas.microsoft.com/office/drawing/2014/main" id="{D2F80D07-BF49-488B-BF98-D177C4F9EA66}"/>
              </a:ext>
            </a:extLst>
          </p:cNvPr>
          <p:cNvSpPr/>
          <p:nvPr/>
        </p:nvSpPr>
        <p:spPr>
          <a:xfrm rot="5400000">
            <a:off x="5621148" y="-3482108"/>
            <a:ext cx="1067693" cy="9709504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34BF1FB-ACA0-497E-BBC3-AEBA661034BF}"/>
              </a:ext>
            </a:extLst>
          </p:cNvPr>
          <p:cNvSpPr txBox="1"/>
          <p:nvPr/>
        </p:nvSpPr>
        <p:spPr>
          <a:xfrm>
            <a:off x="1810329" y="864812"/>
            <a:ext cx="82480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OCR A Extended" panose="02010509020102010303" pitchFamily="50" charset="0"/>
              </a:rPr>
              <a:t>Conclusioni.</a:t>
            </a:r>
          </a:p>
        </p:txBody>
      </p:sp>
    </p:spTree>
    <p:extLst>
      <p:ext uri="{BB962C8B-B14F-4D97-AF65-F5344CB8AC3E}">
        <p14:creationId xmlns:p14="http://schemas.microsoft.com/office/powerpoint/2010/main" val="2414590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15" name="Fumetto: rettangolo con angoli arrotondati 14">
            <a:extLst>
              <a:ext uri="{FF2B5EF4-FFF2-40B4-BE49-F238E27FC236}">
                <a16:creationId xmlns:a16="http://schemas.microsoft.com/office/drawing/2014/main" id="{30460E0C-01FE-4FCC-9D7B-20E6EAAAE867}"/>
              </a:ext>
            </a:extLst>
          </p:cNvPr>
          <p:cNvSpPr/>
          <p:nvPr/>
        </p:nvSpPr>
        <p:spPr>
          <a:xfrm rot="5400000">
            <a:off x="6110674" y="-3910780"/>
            <a:ext cx="864493" cy="9709504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2E5049-11AE-4880-9887-2467C9DD0A49}"/>
              </a:ext>
            </a:extLst>
          </p:cNvPr>
          <p:cNvSpPr txBox="1"/>
          <p:nvPr/>
        </p:nvSpPr>
        <p:spPr>
          <a:xfrm>
            <a:off x="2170546" y="666973"/>
            <a:ext cx="82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 err="1">
                <a:latin typeface="OCR A Extended" panose="02010509020102010303" pitchFamily="50" charset="0"/>
              </a:rPr>
              <a:t>Improvements</a:t>
            </a:r>
            <a:r>
              <a:rPr lang="it-IT" sz="3000" dirty="0">
                <a:latin typeface="OCR A Extended" panose="02010509020102010303" pitchFamily="50" charset="0"/>
              </a:rPr>
              <a:t> &amp; </a:t>
            </a:r>
            <a:r>
              <a:rPr lang="it-IT" sz="3000" dirty="0" err="1">
                <a:latin typeface="OCR A Extended" panose="02010509020102010303" pitchFamily="50" charset="0"/>
              </a:rPr>
              <a:t>Conclusions</a:t>
            </a:r>
            <a:endParaRPr lang="it-IT" sz="3000" dirty="0">
              <a:latin typeface="OCR A Extended" panose="02010509020102010303" pitchFamily="50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EB1701F-A07C-4927-8E04-348C85E5C6F4}"/>
              </a:ext>
            </a:extLst>
          </p:cNvPr>
          <p:cNvSpPr txBox="1"/>
          <p:nvPr/>
        </p:nvSpPr>
        <p:spPr>
          <a:xfrm>
            <a:off x="1946787" y="1935995"/>
            <a:ext cx="9312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OCR A Extended" panose="02010509020102010303" pitchFamily="50" charset="0"/>
              </a:rPr>
              <a:t>Pubblicazione del gioco e implementazione di API </a:t>
            </a:r>
            <a:r>
              <a:rPr lang="it-IT" sz="2000" dirty="0" err="1">
                <a:latin typeface="OCR A Extended" panose="02010509020102010303" pitchFamily="50" charset="0"/>
              </a:rPr>
              <a:t>Result</a:t>
            </a:r>
            <a:r>
              <a:rPr lang="it-IT" sz="2000" dirty="0">
                <a:latin typeface="OCR A Extended" panose="02010509020102010303" pitchFamily="50" charset="0"/>
              </a:rPr>
              <a:t> per la trasmissione di informazioni da e per il grafo.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latin typeface="OCR A Extended" panose="02010509020102010303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OCR A Extended" panose="02010509020102010303" pitchFamily="50" charset="0"/>
              </a:rPr>
              <a:t>Utilizzo delle successive generazioni nel gioco.</a:t>
            </a:r>
          </a:p>
          <a:p>
            <a:endParaRPr lang="it-IT" sz="2000" dirty="0">
              <a:latin typeface="OCR A Extended" panose="02010509020102010303" pitchFamily="50" charset="0"/>
            </a:endParaRPr>
          </a:p>
          <a:p>
            <a:r>
              <a:rPr lang="it-IT" sz="2000" dirty="0">
                <a:latin typeface="OCR A Extended" panose="02010509020102010303" pitchFamily="50" charset="0"/>
              </a:rPr>
              <a:t>                     Innovazioni.</a:t>
            </a:r>
          </a:p>
          <a:p>
            <a:endParaRPr lang="it-IT" sz="2000" dirty="0">
              <a:latin typeface="OCR A Extended" panose="02010509020102010303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2000" dirty="0">
                <a:latin typeface="OCR A Extended" panose="02010509020102010303" pitchFamily="50" charset="0"/>
              </a:rPr>
              <a:t>Fine tuning dei parametri per il calcolo delle probabilità </a:t>
            </a:r>
          </a:p>
        </p:txBody>
      </p:sp>
      <p:pic>
        <p:nvPicPr>
          <p:cNvPr id="8" name="Shape 596">
            <a:extLst>
              <a:ext uri="{FF2B5EF4-FFF2-40B4-BE49-F238E27FC236}">
                <a16:creationId xmlns:a16="http://schemas.microsoft.com/office/drawing/2014/main" id="{4DCCF29E-EA84-41C6-899B-421FB6D2EA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282838" flipH="1">
            <a:off x="4288783" y="3278245"/>
            <a:ext cx="756929" cy="68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592">
            <a:extLst>
              <a:ext uri="{FF2B5EF4-FFF2-40B4-BE49-F238E27FC236}">
                <a16:creationId xmlns:a16="http://schemas.microsoft.com/office/drawing/2014/main" id="{60790B53-C5B4-4900-A33C-F85077D78A0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r="50000"/>
          <a:stretch/>
        </p:blipFill>
        <p:spPr>
          <a:xfrm>
            <a:off x="1946787" y="4798317"/>
            <a:ext cx="9312340" cy="16456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A966BC-962A-48E3-ACEE-CBD962FCDAD1}"/>
              </a:ext>
            </a:extLst>
          </p:cNvPr>
          <p:cNvSpPr txBox="1"/>
          <p:nvPr/>
        </p:nvSpPr>
        <p:spPr>
          <a:xfrm>
            <a:off x="3011055" y="5225276"/>
            <a:ext cx="82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OCR A Extended" panose="02010509020102010303" pitchFamily="50" charset="0"/>
              </a:rPr>
              <a:t>Grafo correttamente compilato in modo coerente.</a:t>
            </a:r>
          </a:p>
          <a:p>
            <a:r>
              <a:rPr lang="it-IT" sz="2000" dirty="0">
                <a:latin typeface="OCR A Extended" panose="02010509020102010303" pitchFamily="50" charset="0"/>
              </a:rPr>
              <a:t>Struttura che permette di approssimare il meta.</a:t>
            </a:r>
          </a:p>
        </p:txBody>
      </p:sp>
    </p:spTree>
    <p:extLst>
      <p:ext uri="{BB962C8B-B14F-4D97-AF65-F5344CB8AC3E}">
        <p14:creationId xmlns:p14="http://schemas.microsoft.com/office/powerpoint/2010/main" val="2507862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15" name="Fumetto: rettangolo con angoli arrotondati 14">
            <a:extLst>
              <a:ext uri="{FF2B5EF4-FFF2-40B4-BE49-F238E27FC236}">
                <a16:creationId xmlns:a16="http://schemas.microsoft.com/office/drawing/2014/main" id="{30460E0C-01FE-4FCC-9D7B-20E6EAAAE867}"/>
              </a:ext>
            </a:extLst>
          </p:cNvPr>
          <p:cNvSpPr/>
          <p:nvPr/>
        </p:nvSpPr>
        <p:spPr>
          <a:xfrm rot="5400000">
            <a:off x="6110674" y="-4206336"/>
            <a:ext cx="864493" cy="9709504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2E5049-11AE-4880-9887-2467C9DD0A49}"/>
              </a:ext>
            </a:extLst>
          </p:cNvPr>
          <p:cNvSpPr txBox="1"/>
          <p:nvPr/>
        </p:nvSpPr>
        <p:spPr>
          <a:xfrm>
            <a:off x="2170546" y="371417"/>
            <a:ext cx="8248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 err="1">
                <a:latin typeface="OCR A Extended" panose="02010509020102010303" pitchFamily="50" charset="0"/>
              </a:rPr>
              <a:t>References</a:t>
            </a:r>
            <a:endParaRPr lang="it-IT" sz="3000" dirty="0">
              <a:latin typeface="OCR A Extended" panose="02010509020102010303" pitchFamily="50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EB1701F-A07C-4927-8E04-348C85E5C6F4}"/>
              </a:ext>
            </a:extLst>
          </p:cNvPr>
          <p:cNvSpPr txBox="1"/>
          <p:nvPr/>
        </p:nvSpPr>
        <p:spPr>
          <a:xfrm>
            <a:off x="1852113" y="1261858"/>
            <a:ext cx="938161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600" dirty="0">
              <a:latin typeface="OCR A Extended" panose="02010509020102010303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600" dirty="0">
                <a:latin typeface="OCR A Extended" panose="02010509020102010303" pitchFamily="50" charset="0"/>
              </a:rPr>
              <a:t>K. Jacob, «</a:t>
            </a:r>
            <a:r>
              <a:rPr lang="it-IT" sz="1600" dirty="0" err="1">
                <a:latin typeface="OCR A Extended" panose="02010509020102010303" pitchFamily="50" charset="0"/>
              </a:rPr>
              <a:t>Ontology</a:t>
            </a:r>
            <a:r>
              <a:rPr lang="it-IT" sz="1600" dirty="0">
                <a:latin typeface="OCR A Extended" panose="02010509020102010303" pitchFamily="50" charset="0"/>
              </a:rPr>
              <a:t> and the semantic web».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600" dirty="0" err="1">
                <a:latin typeface="OCR A Extended" panose="02010509020102010303" pitchFamily="50" charset="0"/>
              </a:rPr>
              <a:t>Staab</a:t>
            </a:r>
            <a:r>
              <a:rPr lang="it-IT" sz="1600" dirty="0">
                <a:latin typeface="OCR A Extended" panose="02010509020102010303" pitchFamily="50" charset="0"/>
              </a:rPr>
              <a:t>, «</a:t>
            </a:r>
            <a:r>
              <a:rPr lang="it-IT" sz="1600" dirty="0" err="1">
                <a:latin typeface="OCR A Extended" panose="02010509020102010303" pitchFamily="50" charset="0"/>
              </a:rPr>
              <a:t>Why</a:t>
            </a:r>
            <a:r>
              <a:rPr lang="it-IT" sz="1600" dirty="0">
                <a:latin typeface="OCR A Extended" panose="02010509020102010303" pitchFamily="50" charset="0"/>
              </a:rPr>
              <a:t> </a:t>
            </a:r>
            <a:r>
              <a:rPr lang="it-IT" sz="1600" dirty="0" err="1">
                <a:latin typeface="OCR A Extended" panose="02010509020102010303" pitchFamily="50" charset="0"/>
              </a:rPr>
              <a:t>evaluate</a:t>
            </a:r>
            <a:r>
              <a:rPr lang="it-IT" sz="1600" dirty="0">
                <a:latin typeface="OCR A Extended" panose="02010509020102010303" pitchFamily="50" charset="0"/>
              </a:rPr>
              <a:t> </a:t>
            </a:r>
            <a:r>
              <a:rPr lang="it-IT" sz="1600" dirty="0" err="1">
                <a:latin typeface="OCR A Extended" panose="02010509020102010303" pitchFamily="50" charset="0"/>
              </a:rPr>
              <a:t>Ontology</a:t>
            </a:r>
            <a:r>
              <a:rPr lang="it-IT" sz="1600" dirty="0">
                <a:latin typeface="OCR A Extended" panose="02010509020102010303" pitchFamily="50" charset="0"/>
              </a:rPr>
              <a:t> Technologies? </a:t>
            </a:r>
            <a:r>
              <a:rPr lang="it-IT" sz="1600" dirty="0" err="1">
                <a:latin typeface="OCR A Extended" panose="02010509020102010303" pitchFamily="50" charset="0"/>
              </a:rPr>
              <a:t>Because</a:t>
            </a:r>
            <a:r>
              <a:rPr lang="it-IT" sz="1600" dirty="0">
                <a:latin typeface="OCR A Extended" panose="02010509020102010303" pitchFamily="50" charset="0"/>
              </a:rPr>
              <a:t> </a:t>
            </a:r>
            <a:r>
              <a:rPr lang="it-IT" sz="1600" dirty="0" err="1">
                <a:latin typeface="OCR A Extended" panose="02010509020102010303" pitchFamily="50" charset="0"/>
              </a:rPr>
              <a:t>it</a:t>
            </a:r>
            <a:r>
              <a:rPr lang="it-IT" sz="1600" dirty="0">
                <a:latin typeface="OCR A Extended" panose="02010509020102010303" pitchFamily="50" charset="0"/>
              </a:rPr>
              <a:t> </a:t>
            </a:r>
            <a:r>
              <a:rPr lang="it-IT" sz="1600" dirty="0" err="1">
                <a:latin typeface="OCR A Extended" panose="02010509020102010303" pitchFamily="50" charset="0"/>
              </a:rPr>
              <a:t>works</a:t>
            </a:r>
            <a:r>
              <a:rPr lang="it-IT" sz="1600" dirty="0">
                <a:latin typeface="OCR A Extended" panose="02010509020102010303" pitchFamily="50" charset="0"/>
              </a:rPr>
              <a:t>!».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600" dirty="0" err="1">
                <a:latin typeface="OCR A Extended" panose="02010509020102010303" pitchFamily="50" charset="0"/>
              </a:rPr>
              <a:t>Tzizticas</a:t>
            </a:r>
            <a:r>
              <a:rPr lang="it-IT" sz="1600" dirty="0">
                <a:latin typeface="OCR A Extended" panose="02010509020102010303" pitchFamily="50" charset="0"/>
              </a:rPr>
              <a:t>, </a:t>
            </a:r>
            <a:r>
              <a:rPr lang="it-IT" sz="1600" dirty="0" err="1">
                <a:latin typeface="OCR A Extended" panose="02010509020102010303" pitchFamily="50" charset="0"/>
              </a:rPr>
              <a:t>Lantzaki</a:t>
            </a:r>
            <a:r>
              <a:rPr lang="it-IT" sz="1600" dirty="0">
                <a:latin typeface="OCR A Extended" panose="02010509020102010303" pitchFamily="50" charset="0"/>
              </a:rPr>
              <a:t>, </a:t>
            </a:r>
            <a:r>
              <a:rPr lang="it-IT" sz="1600" dirty="0" err="1">
                <a:latin typeface="OCR A Extended" panose="02010509020102010303" pitchFamily="50" charset="0"/>
              </a:rPr>
              <a:t>Zeginis</a:t>
            </a:r>
            <a:r>
              <a:rPr lang="it-IT" sz="1600" dirty="0">
                <a:latin typeface="OCR A Extended" panose="02010509020102010303" pitchFamily="50" charset="0"/>
              </a:rPr>
              <a:t>, «</a:t>
            </a:r>
            <a:r>
              <a:rPr lang="it-IT" sz="1600" dirty="0" err="1">
                <a:latin typeface="OCR A Extended" panose="02010509020102010303" pitchFamily="50" charset="0"/>
              </a:rPr>
              <a:t>Blank</a:t>
            </a:r>
            <a:r>
              <a:rPr lang="it-IT" sz="1600" dirty="0">
                <a:latin typeface="OCR A Extended" panose="02010509020102010303" pitchFamily="50" charset="0"/>
              </a:rPr>
              <a:t> </a:t>
            </a:r>
            <a:r>
              <a:rPr lang="it-IT" sz="1600" dirty="0" err="1">
                <a:latin typeface="OCR A Extended" panose="02010509020102010303" pitchFamily="50" charset="0"/>
              </a:rPr>
              <a:t>Node</a:t>
            </a:r>
            <a:r>
              <a:rPr lang="it-IT" sz="1600" dirty="0">
                <a:latin typeface="OCR A Extended" panose="02010509020102010303" pitchFamily="50" charset="0"/>
              </a:rPr>
              <a:t> </a:t>
            </a:r>
            <a:r>
              <a:rPr lang="it-IT" sz="1600" dirty="0" err="1">
                <a:latin typeface="OCR A Extended" panose="02010509020102010303" pitchFamily="50" charset="0"/>
              </a:rPr>
              <a:t>Matching</a:t>
            </a:r>
            <a:r>
              <a:rPr lang="it-IT" sz="1600" dirty="0">
                <a:latin typeface="OCR A Extended" panose="02010509020102010303" pitchFamily="50" charset="0"/>
              </a:rPr>
              <a:t> </a:t>
            </a:r>
            <a:r>
              <a:rPr lang="en-US" sz="1600" dirty="0">
                <a:latin typeface="OCR A Extended" panose="02010509020102010303" pitchFamily="50" charset="0"/>
              </a:rPr>
              <a:t>and RDF/S Comparison Functions</a:t>
            </a:r>
            <a:r>
              <a:rPr lang="it-IT" sz="1600" dirty="0">
                <a:latin typeface="OCR A Extended" panose="02010509020102010303" pitchFamily="50" charset="0"/>
              </a:rPr>
              <a:t>»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600" dirty="0">
                <a:latin typeface="OCR A Extended" panose="02010509020102010303" pitchFamily="50" charset="0"/>
              </a:rPr>
              <a:t>Luis Von </a:t>
            </a:r>
            <a:r>
              <a:rPr lang="it-IT" sz="1600" dirty="0" err="1">
                <a:latin typeface="OCR A Extended" panose="02010509020102010303" pitchFamily="50" charset="0"/>
              </a:rPr>
              <a:t>Ahn</a:t>
            </a:r>
            <a:r>
              <a:rPr lang="it-IT" sz="1600" dirty="0">
                <a:latin typeface="OCR A Extended" panose="02010509020102010303" pitchFamily="50" charset="0"/>
              </a:rPr>
              <a:t>, «Games with a </a:t>
            </a:r>
            <a:r>
              <a:rPr lang="it-IT" sz="1600" dirty="0" err="1">
                <a:latin typeface="OCR A Extended" panose="02010509020102010303" pitchFamily="50" charset="0"/>
              </a:rPr>
              <a:t>purpose</a:t>
            </a:r>
            <a:r>
              <a:rPr lang="it-IT" sz="1600" dirty="0">
                <a:latin typeface="OCR A Extended" panose="02010509020102010303" pitchFamily="50" charset="0"/>
              </a:rPr>
              <a:t>».</a:t>
            </a:r>
            <a:endParaRPr lang="en-US" sz="1600" dirty="0">
              <a:latin typeface="OCR A Extended" panose="02010509020102010303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OCR A Extended" panose="02010509020102010303" pitchFamily="50" charset="0"/>
              </a:rPr>
              <a:t>Bry</a:t>
            </a:r>
            <a:r>
              <a:rPr lang="en-US" sz="1600" dirty="0">
                <a:latin typeface="OCR A Extended" panose="02010509020102010303" pitchFamily="50" charset="0"/>
              </a:rPr>
              <a:t>, </a:t>
            </a:r>
            <a:r>
              <a:rPr lang="en-US" sz="1600" dirty="0" err="1">
                <a:latin typeface="OCR A Extended" panose="02010509020102010303" pitchFamily="50" charset="0"/>
              </a:rPr>
              <a:t>Wieser</a:t>
            </a:r>
            <a:r>
              <a:rPr lang="en-US" sz="1600" dirty="0">
                <a:latin typeface="OCR A Extended" panose="02010509020102010303" pitchFamily="50" charset="0"/>
              </a:rPr>
              <a:t>, </a:t>
            </a:r>
            <a:r>
              <a:rPr lang="it-IT" sz="1600" dirty="0">
                <a:latin typeface="OCR A Extended" panose="02010509020102010303" pitchFamily="50" charset="0"/>
              </a:rPr>
              <a:t>«</a:t>
            </a:r>
            <a:r>
              <a:rPr lang="en-US" sz="1600" dirty="0">
                <a:latin typeface="OCR A Extended" panose="02010509020102010303" pitchFamily="50" charset="0"/>
              </a:rPr>
              <a:t>Squaring and Scripting the ESP Game: Trimming a GWAP to Deep Semantics</a:t>
            </a:r>
            <a:r>
              <a:rPr lang="it-IT" sz="1600" dirty="0">
                <a:latin typeface="OCR A Extended" panose="02010509020102010303" pitchFamily="50" charset="0"/>
              </a:rPr>
              <a:t>»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600" dirty="0">
                <a:latin typeface="OCR A Extended" panose="02010509020102010303" pitchFamily="50" charset="0"/>
              </a:rPr>
              <a:t>Law, </a:t>
            </a:r>
            <a:r>
              <a:rPr lang="it-IT" sz="1600" dirty="0" err="1">
                <a:latin typeface="OCR A Extended" panose="02010509020102010303" pitchFamily="50" charset="0"/>
              </a:rPr>
              <a:t>Ahn</a:t>
            </a:r>
            <a:r>
              <a:rPr lang="it-IT" sz="1600" dirty="0">
                <a:latin typeface="OCR A Extended" panose="02010509020102010303" pitchFamily="50" charset="0"/>
              </a:rPr>
              <a:t>, «</a:t>
            </a:r>
            <a:r>
              <a:rPr lang="it-IT" sz="1600" dirty="0" err="1">
                <a:latin typeface="OCR A Extended" panose="02010509020102010303" pitchFamily="50" charset="0"/>
              </a:rPr>
              <a:t>Imput</a:t>
            </a:r>
            <a:r>
              <a:rPr lang="it-IT" sz="1600" dirty="0">
                <a:latin typeface="OCR A Extended" panose="02010509020102010303" pitchFamily="50" charset="0"/>
              </a:rPr>
              <a:t>-Agreement: A new </a:t>
            </a:r>
            <a:r>
              <a:rPr lang="it-IT" sz="1600" dirty="0" err="1">
                <a:latin typeface="OCR A Extended" panose="02010509020102010303" pitchFamily="50" charset="0"/>
              </a:rPr>
              <a:t>mechanism</a:t>
            </a:r>
            <a:r>
              <a:rPr lang="it-IT" sz="1600" dirty="0">
                <a:latin typeface="OCR A Extended" panose="02010509020102010303" pitchFamily="50" charset="0"/>
              </a:rPr>
              <a:t> for </a:t>
            </a:r>
            <a:r>
              <a:rPr lang="it-IT" sz="1600" dirty="0" err="1">
                <a:latin typeface="OCR A Extended" panose="02010509020102010303" pitchFamily="50" charset="0"/>
              </a:rPr>
              <a:t>collecting</a:t>
            </a:r>
            <a:r>
              <a:rPr lang="it-IT" sz="1600" dirty="0">
                <a:latin typeface="OCR A Extended" panose="02010509020102010303" pitchFamily="50" charset="0"/>
              </a:rPr>
              <a:t> data </a:t>
            </a:r>
            <a:r>
              <a:rPr lang="it-IT" sz="1600" dirty="0" err="1">
                <a:latin typeface="OCR A Extended" panose="02010509020102010303" pitchFamily="50" charset="0"/>
              </a:rPr>
              <a:t>using</a:t>
            </a:r>
            <a:r>
              <a:rPr lang="it-IT" sz="1600" dirty="0">
                <a:latin typeface="OCR A Extended" panose="02010509020102010303" pitchFamily="50" charset="0"/>
              </a:rPr>
              <a:t> human </a:t>
            </a:r>
            <a:r>
              <a:rPr lang="it-IT" sz="1600" dirty="0" err="1">
                <a:latin typeface="OCR A Extended" panose="02010509020102010303" pitchFamily="50" charset="0"/>
              </a:rPr>
              <a:t>comutation</a:t>
            </a:r>
            <a:r>
              <a:rPr lang="it-IT" sz="1600" dirty="0">
                <a:latin typeface="OCR A Extended" panose="02010509020102010303" pitchFamily="50" charset="0"/>
              </a:rPr>
              <a:t> games».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600" dirty="0">
                <a:latin typeface="OCR A Extended" panose="02010509020102010303" pitchFamily="50" charset="0"/>
              </a:rPr>
              <a:t>Krause, </a:t>
            </a:r>
            <a:r>
              <a:rPr lang="it-IT" sz="1600" dirty="0" err="1">
                <a:latin typeface="OCR A Extended" panose="02010509020102010303" pitchFamily="50" charset="0"/>
              </a:rPr>
              <a:t>Malaka</a:t>
            </a:r>
            <a:r>
              <a:rPr lang="it-IT" sz="1600" dirty="0">
                <a:latin typeface="OCR A Extended" panose="02010509020102010303" pitchFamily="50" charset="0"/>
              </a:rPr>
              <a:t>, </a:t>
            </a:r>
            <a:r>
              <a:rPr lang="it-IT" sz="1600" dirty="0" err="1">
                <a:latin typeface="OCR A Extended" panose="02010509020102010303" pitchFamily="50" charset="0"/>
              </a:rPr>
              <a:t>Wittstock</a:t>
            </a:r>
            <a:r>
              <a:rPr lang="it-IT" sz="1600" dirty="0">
                <a:latin typeface="OCR A Extended" panose="02010509020102010303" pitchFamily="50" charset="0"/>
              </a:rPr>
              <a:t>, «</a:t>
            </a:r>
            <a:r>
              <a:rPr lang="it-IT" sz="1600" dirty="0" err="1">
                <a:latin typeface="OCR A Extended" panose="02010509020102010303" pitchFamily="50" charset="0"/>
              </a:rPr>
              <a:t>Frontiers</a:t>
            </a:r>
            <a:r>
              <a:rPr lang="it-IT" sz="1600" dirty="0">
                <a:latin typeface="OCR A Extended" panose="02010509020102010303" pitchFamily="50" charset="0"/>
              </a:rPr>
              <a:t> of a </a:t>
            </a:r>
            <a:r>
              <a:rPr lang="it-IT" sz="1600" dirty="0" err="1">
                <a:latin typeface="OCR A Extended" panose="02010509020102010303" pitchFamily="50" charset="0"/>
              </a:rPr>
              <a:t>paradigm</a:t>
            </a:r>
            <a:r>
              <a:rPr lang="it-IT" sz="1600" dirty="0">
                <a:latin typeface="OCR A Extended" panose="02010509020102010303" pitchFamily="50" charset="0"/>
              </a:rPr>
              <a:t>- </a:t>
            </a:r>
            <a:r>
              <a:rPr lang="it-IT" sz="1600" dirty="0" err="1">
                <a:latin typeface="OCR A Extended" panose="02010509020102010303" pitchFamily="50" charset="0"/>
              </a:rPr>
              <a:t>exploring</a:t>
            </a:r>
            <a:r>
              <a:rPr lang="it-IT" sz="1600" dirty="0">
                <a:latin typeface="OCR A Extended" panose="02010509020102010303" pitchFamily="50" charset="0"/>
              </a:rPr>
              <a:t> human </a:t>
            </a:r>
            <a:r>
              <a:rPr lang="it-IT" sz="1600" dirty="0" err="1">
                <a:latin typeface="OCR A Extended" panose="02010509020102010303" pitchFamily="50" charset="0"/>
              </a:rPr>
              <a:t>computatiom</a:t>
            </a:r>
            <a:r>
              <a:rPr lang="it-IT" sz="1600" dirty="0">
                <a:latin typeface="OCR A Extended" panose="02010509020102010303" pitchFamily="50" charset="0"/>
              </a:rPr>
              <a:t> with </a:t>
            </a:r>
            <a:r>
              <a:rPr lang="it-IT" sz="1600" dirty="0" err="1">
                <a:latin typeface="OCR A Extended" panose="02010509020102010303" pitchFamily="50" charset="0"/>
              </a:rPr>
              <a:t>digital</a:t>
            </a:r>
            <a:r>
              <a:rPr lang="it-IT" sz="1600" dirty="0">
                <a:latin typeface="OCR A Extended" panose="02010509020102010303" pitchFamily="50" charset="0"/>
              </a:rPr>
              <a:t> games».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600" dirty="0">
                <a:latin typeface="OCR A Extended" panose="02010509020102010303" pitchFamily="50" charset="0"/>
              </a:rPr>
              <a:t>Ma, </a:t>
            </a:r>
            <a:r>
              <a:rPr lang="it-IT" sz="1600" dirty="0" err="1">
                <a:latin typeface="OCR A Extended" panose="02010509020102010303" pitchFamily="50" charset="0"/>
              </a:rPr>
              <a:t>Gupta</a:t>
            </a:r>
            <a:r>
              <a:rPr lang="it-IT" sz="1600" dirty="0">
                <a:latin typeface="OCR A Extended" panose="02010509020102010303" pitchFamily="50" charset="0"/>
              </a:rPr>
              <a:t>, «Page </a:t>
            </a:r>
            <a:r>
              <a:rPr lang="it-IT" sz="1600" dirty="0" err="1">
                <a:latin typeface="OCR A Extended" panose="02010509020102010303" pitchFamily="50" charset="0"/>
              </a:rPr>
              <a:t>hunt</a:t>
            </a:r>
            <a:r>
              <a:rPr lang="it-IT" sz="1600" dirty="0">
                <a:latin typeface="OCR A Extended" panose="02010509020102010303" pitchFamily="50" charset="0"/>
              </a:rPr>
              <a:t>: </a:t>
            </a:r>
            <a:r>
              <a:rPr lang="it-IT" sz="1600" dirty="0" err="1">
                <a:latin typeface="OCR A Extended" panose="02010509020102010303" pitchFamily="50" charset="0"/>
              </a:rPr>
              <a:t>improving</a:t>
            </a:r>
            <a:r>
              <a:rPr lang="it-IT" sz="1600" dirty="0">
                <a:latin typeface="OCR A Extended" panose="02010509020102010303" pitchFamily="50" charset="0"/>
              </a:rPr>
              <a:t> </a:t>
            </a:r>
            <a:r>
              <a:rPr lang="it-IT" sz="1600" dirty="0" err="1">
                <a:latin typeface="OCR A Extended" panose="02010509020102010303" pitchFamily="50" charset="0"/>
              </a:rPr>
              <a:t>search</a:t>
            </a:r>
            <a:r>
              <a:rPr lang="it-IT" sz="1600" dirty="0">
                <a:latin typeface="OCR A Extended" panose="02010509020102010303" pitchFamily="50" charset="0"/>
              </a:rPr>
              <a:t> </a:t>
            </a:r>
            <a:r>
              <a:rPr lang="it-IT" sz="1600" dirty="0" err="1">
                <a:latin typeface="OCR A Extended" panose="02010509020102010303" pitchFamily="50" charset="0"/>
              </a:rPr>
              <a:t>engines</a:t>
            </a:r>
            <a:r>
              <a:rPr lang="it-IT" sz="1600" dirty="0">
                <a:latin typeface="OCR A Extended" panose="02010509020102010303" pitchFamily="50" charset="0"/>
              </a:rPr>
              <a:t> </a:t>
            </a:r>
            <a:r>
              <a:rPr lang="it-IT" sz="1600" dirty="0" err="1">
                <a:latin typeface="OCR A Extended" panose="02010509020102010303" pitchFamily="50" charset="0"/>
              </a:rPr>
              <a:t>using</a:t>
            </a:r>
            <a:r>
              <a:rPr lang="it-IT" sz="1600" dirty="0">
                <a:latin typeface="OCR A Extended" panose="02010509020102010303" pitchFamily="50" charset="0"/>
              </a:rPr>
              <a:t> human </a:t>
            </a:r>
            <a:r>
              <a:rPr lang="it-IT" sz="1600" dirty="0" err="1">
                <a:latin typeface="OCR A Extended" panose="02010509020102010303" pitchFamily="50" charset="0"/>
              </a:rPr>
              <a:t>computation</a:t>
            </a:r>
            <a:r>
              <a:rPr lang="it-IT" sz="1600" dirty="0">
                <a:latin typeface="OCR A Extended" panose="02010509020102010303" pitchFamily="50" charset="0"/>
              </a:rPr>
              <a:t> games».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600" dirty="0">
                <a:latin typeface="OCR A Extended" panose="02010509020102010303" pitchFamily="50" charset="0"/>
              </a:rPr>
              <a:t>De </a:t>
            </a:r>
            <a:r>
              <a:rPr lang="it-IT" sz="1600" dirty="0" err="1">
                <a:latin typeface="OCR A Extended" panose="02010509020102010303" pitchFamily="50" charset="0"/>
              </a:rPr>
              <a:t>Coster</a:t>
            </a:r>
            <a:r>
              <a:rPr lang="it-IT" sz="1600" dirty="0">
                <a:latin typeface="OCR A Extended" panose="02010509020102010303" pitchFamily="50" charset="0"/>
              </a:rPr>
              <a:t>, De </a:t>
            </a:r>
            <a:r>
              <a:rPr lang="it-IT" sz="1600" dirty="0" err="1">
                <a:latin typeface="OCR A Extended" panose="02010509020102010303" pitchFamily="50" charset="0"/>
              </a:rPr>
              <a:t>Groote</a:t>
            </a:r>
            <a:r>
              <a:rPr lang="it-IT" sz="1600" dirty="0">
                <a:latin typeface="OCR A Extended" panose="02010509020102010303" pitchFamily="50" charset="0"/>
              </a:rPr>
              <a:t>, «</a:t>
            </a:r>
            <a:r>
              <a:rPr lang="it-IT" sz="1600" dirty="0" err="1">
                <a:latin typeface="OCR A Extended" panose="02010509020102010303" pitchFamily="50" charset="0"/>
              </a:rPr>
              <a:t>Malahanobis</a:t>
            </a:r>
            <a:r>
              <a:rPr lang="it-IT" sz="1600" dirty="0">
                <a:latin typeface="OCR A Extended" panose="02010509020102010303" pitchFamily="50" charset="0"/>
              </a:rPr>
              <a:t> </a:t>
            </a:r>
            <a:r>
              <a:rPr lang="it-IT" sz="1600" dirty="0" err="1">
                <a:latin typeface="OCR A Extended" panose="02010509020102010303" pitchFamily="50" charset="0"/>
              </a:rPr>
              <a:t>distance</a:t>
            </a:r>
            <a:r>
              <a:rPr lang="it-IT" sz="1600" dirty="0">
                <a:latin typeface="OCR A Extended" panose="02010509020102010303" pitchFamily="50" charset="0"/>
              </a:rPr>
              <a:t>, </a:t>
            </a:r>
            <a:r>
              <a:rPr lang="it-IT" sz="1600" dirty="0" err="1">
                <a:latin typeface="OCR A Extended" panose="02010509020102010303" pitchFamily="50" charset="0"/>
              </a:rPr>
              <a:t>Jaro-Winkler</a:t>
            </a:r>
            <a:r>
              <a:rPr lang="it-IT" sz="1600" dirty="0">
                <a:latin typeface="OCR A Extended" panose="02010509020102010303" pitchFamily="50" charset="0"/>
              </a:rPr>
              <a:t> </a:t>
            </a:r>
            <a:r>
              <a:rPr lang="it-IT" sz="1600" dirty="0" err="1">
                <a:latin typeface="OCR A Extended" panose="02010509020102010303" pitchFamily="50" charset="0"/>
              </a:rPr>
              <a:t>distance</a:t>
            </a:r>
            <a:r>
              <a:rPr lang="it-IT" sz="1600" dirty="0">
                <a:latin typeface="OCR A Extended" panose="02010509020102010303" pitchFamily="50" charset="0"/>
              </a:rPr>
              <a:t> and </a:t>
            </a:r>
            <a:r>
              <a:rPr lang="it-IT" sz="1600" dirty="0" err="1">
                <a:latin typeface="OCR A Extended" panose="02010509020102010303" pitchFamily="50" charset="0"/>
              </a:rPr>
              <a:t>nDollar</a:t>
            </a:r>
            <a:r>
              <a:rPr lang="it-IT" sz="1600" dirty="0">
                <a:latin typeface="OCR A Extended" panose="02010509020102010303" pitchFamily="50" charset="0"/>
              </a:rPr>
              <a:t> in Usi </a:t>
            </a:r>
            <a:r>
              <a:rPr lang="it-IT" sz="1600" dirty="0" err="1">
                <a:latin typeface="OCR A Extended" panose="02010509020102010303" pitchFamily="50" charset="0"/>
              </a:rPr>
              <a:t>Gesture</a:t>
            </a:r>
            <a:r>
              <a:rPr lang="it-IT" sz="1600" dirty="0">
                <a:latin typeface="OCR A Extended" panose="02010509020102010303" pitchFamily="50" charset="0"/>
              </a:rPr>
              <a:t>».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it-IT" sz="1600" dirty="0" err="1">
                <a:latin typeface="OCR A Extended" panose="02010509020102010303" pitchFamily="50" charset="0"/>
              </a:rPr>
              <a:t>Rotou</a:t>
            </a:r>
            <a:r>
              <a:rPr lang="it-IT" sz="1600" dirty="0">
                <a:latin typeface="OCR A Extended" panose="02010509020102010303" pitchFamily="50" charset="0"/>
              </a:rPr>
              <a:t>, </a:t>
            </a:r>
            <a:r>
              <a:rPr lang="it-IT" sz="1600" dirty="0" err="1">
                <a:latin typeface="OCR A Extended" panose="02010509020102010303" pitchFamily="50" charset="0"/>
              </a:rPr>
              <a:t>Qian</a:t>
            </a:r>
            <a:r>
              <a:rPr lang="it-IT" sz="1600" dirty="0">
                <a:latin typeface="OCR A Extended" panose="02010509020102010303" pitchFamily="50" charset="0"/>
              </a:rPr>
              <a:t>, Von </a:t>
            </a:r>
            <a:r>
              <a:rPr lang="it-IT" sz="1600" dirty="0" err="1">
                <a:latin typeface="OCR A Extended" panose="02010509020102010303" pitchFamily="50" charset="0"/>
              </a:rPr>
              <a:t>Davier</a:t>
            </a:r>
            <a:r>
              <a:rPr lang="it-IT" sz="1600" dirty="0">
                <a:latin typeface="OCR A Extended" panose="02010509020102010303" pitchFamily="50" charset="0"/>
              </a:rPr>
              <a:t>, Ranking Systems in </a:t>
            </a:r>
            <a:r>
              <a:rPr lang="it-IT" sz="1600" dirty="0" err="1">
                <a:latin typeface="OCR A Extended" panose="02010509020102010303" pitchFamily="50" charset="0"/>
              </a:rPr>
              <a:t>gaming</a:t>
            </a:r>
            <a:r>
              <a:rPr lang="it-IT" sz="1600" dirty="0">
                <a:latin typeface="OCR A Extended" panose="02010509020102010303" pitchFamily="50" charset="0"/>
              </a:rPr>
              <a:t> </a:t>
            </a:r>
            <a:r>
              <a:rPr lang="it-IT" sz="1600" dirty="0" err="1">
                <a:latin typeface="OCR A Extended" panose="02010509020102010303" pitchFamily="50" charset="0"/>
              </a:rPr>
              <a:t>assessments</a:t>
            </a:r>
            <a:r>
              <a:rPr lang="it-IT" sz="1600" dirty="0">
                <a:latin typeface="OCR A Extended" panose="02010509020102010303" pitchFamily="50" charset="0"/>
              </a:rPr>
              <a:t> and/or competitive games».</a:t>
            </a:r>
            <a:endParaRPr lang="en-US" sz="1600" dirty="0">
              <a:latin typeface="OCR A Extended" panose="02010509020102010303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OCR A Extended" panose="02010509020102010303" pitchFamily="50" charset="0"/>
              </a:rPr>
              <a:t>Bagchi</a:t>
            </a:r>
            <a:r>
              <a:rPr lang="en-US" sz="1600" dirty="0">
                <a:latin typeface="OCR A Extended" panose="02010509020102010303" pitchFamily="50" charset="0"/>
              </a:rPr>
              <a:t>, </a:t>
            </a:r>
            <a:r>
              <a:rPr lang="it-IT" sz="1600" dirty="0">
                <a:latin typeface="OCR A Extended" panose="02010509020102010303" pitchFamily="50" charset="0"/>
              </a:rPr>
              <a:t>«</a:t>
            </a:r>
            <a:r>
              <a:rPr lang="en-US" sz="1600" dirty="0">
                <a:latin typeface="OCR A Extended" panose="02010509020102010303" pitchFamily="50" charset="0"/>
              </a:rPr>
              <a:t>Performance and Quality assessment of similarity measures</a:t>
            </a:r>
            <a:r>
              <a:rPr lang="it-IT" sz="1600" dirty="0">
                <a:latin typeface="OCR A Extended" panose="02010509020102010303" pitchFamily="50" charset="0"/>
              </a:rPr>
              <a:t>».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latin typeface="OCR A Extended" panose="02010509020102010303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latin typeface="OCR A Extended" panose="02010509020102010303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latin typeface="OCR A Extended" panose="02010509020102010303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latin typeface="OCR A Extended" panose="02010509020102010303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it-IT" sz="20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24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C421771F-448E-42EA-A7D9-FEE414BE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7"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7627CA-C223-43BD-AEC7-B1B94752C8E6}"/>
              </a:ext>
            </a:extLst>
          </p:cNvPr>
          <p:cNvSpPr txBox="1"/>
          <p:nvPr/>
        </p:nvSpPr>
        <p:spPr>
          <a:xfrm>
            <a:off x="329431" y="380973"/>
            <a:ext cx="6256096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 err="1">
                <a:solidFill>
                  <a:schemeClr val="tx1"/>
                </a:solidFill>
                <a:latin typeface="OCR A Extended" panose="02010509020102010303" pitchFamily="50" charset="0"/>
                <a:ea typeface="+mj-ea"/>
                <a:cs typeface="+mj-cs"/>
              </a:rPr>
              <a:t>Grazie</a:t>
            </a:r>
            <a:r>
              <a:rPr lang="en-US" sz="6000" kern="1200" dirty="0">
                <a:solidFill>
                  <a:schemeClr val="tx1"/>
                </a:solidFill>
                <a:latin typeface="OCR A Extended" panose="02010509020102010303" pitchFamily="50" charset="0"/>
                <a:ea typeface="+mj-ea"/>
                <a:cs typeface="+mj-cs"/>
              </a:rPr>
              <a:t> per </a:t>
            </a:r>
            <a:r>
              <a:rPr lang="en-US" sz="6000" kern="1200" dirty="0" err="1">
                <a:solidFill>
                  <a:schemeClr val="tx1"/>
                </a:solidFill>
                <a:latin typeface="OCR A Extended" panose="02010509020102010303" pitchFamily="50" charset="0"/>
                <a:ea typeface="+mj-ea"/>
                <a:cs typeface="+mj-cs"/>
              </a:rPr>
              <a:t>l’attenzione</a:t>
            </a:r>
            <a:r>
              <a:rPr lang="en-US" sz="6000" kern="1200" dirty="0">
                <a:solidFill>
                  <a:schemeClr val="tx1"/>
                </a:solidFill>
                <a:latin typeface="OCR A Extended" panose="02010509020102010303" pitchFamily="50" charset="0"/>
                <a:ea typeface="+mj-ea"/>
                <a:cs typeface="+mj-cs"/>
              </a:rPr>
              <a:t>.</a:t>
            </a:r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 descr="Planeta Pokemon: Evento Pikachu">
            <a:extLst>
              <a:ext uri="{FF2B5EF4-FFF2-40B4-BE49-F238E27FC236}">
                <a16:creationId xmlns:a16="http://schemas.microsoft.com/office/drawing/2014/main" id="{9F178C1A-9CBF-445C-ABD0-4AA27A701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8" r="2" b="2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896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15" name="Fumetto: rettangolo con angoli arrotondati 14">
            <a:extLst>
              <a:ext uri="{FF2B5EF4-FFF2-40B4-BE49-F238E27FC236}">
                <a16:creationId xmlns:a16="http://schemas.microsoft.com/office/drawing/2014/main" id="{30460E0C-01FE-4FCC-9D7B-20E6EAAAE867}"/>
              </a:ext>
            </a:extLst>
          </p:cNvPr>
          <p:cNvSpPr/>
          <p:nvPr/>
        </p:nvSpPr>
        <p:spPr>
          <a:xfrm rot="16200000">
            <a:off x="4697512" y="-2469908"/>
            <a:ext cx="2000566" cy="8019249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2E5049-11AE-4880-9887-2467C9DD0A49}"/>
              </a:ext>
            </a:extLst>
          </p:cNvPr>
          <p:cNvSpPr txBox="1"/>
          <p:nvPr/>
        </p:nvSpPr>
        <p:spPr>
          <a:xfrm>
            <a:off x="2059709" y="729467"/>
            <a:ext cx="7444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 err="1">
                <a:latin typeface="OCR A Extended" panose="02010509020102010303" pitchFamily="50" charset="0"/>
              </a:rPr>
              <a:t>DBpedia</a:t>
            </a:r>
            <a:r>
              <a:rPr lang="it-IT" sz="3000" dirty="0">
                <a:latin typeface="OCR A Extended" panose="02010509020102010303" pitchFamily="50" charset="0"/>
              </a:rPr>
              <a:t> offre poche informazioni sul mondo dei </a:t>
            </a:r>
            <a:r>
              <a:rPr lang="it-IT" sz="3000" dirty="0" err="1">
                <a:latin typeface="OCR A Extended" panose="02010509020102010303" pitchFamily="50" charset="0"/>
              </a:rPr>
              <a:t>Pokémon</a:t>
            </a:r>
            <a:r>
              <a:rPr lang="it-IT" sz="3000" dirty="0">
                <a:latin typeface="OCR A Extended" panose="02010509020102010303" pitchFamily="50" charset="0"/>
              </a:rPr>
              <a:t>. </a:t>
            </a:r>
          </a:p>
        </p:txBody>
      </p:sp>
      <p:pic>
        <p:nvPicPr>
          <p:cNvPr id="1026" name="Picture 2" descr="Imagen - Profesor Oak (serie original).png | WikiDex ...">
            <a:extLst>
              <a:ext uri="{FF2B5EF4-FFF2-40B4-BE49-F238E27FC236}">
                <a16:creationId xmlns:a16="http://schemas.microsoft.com/office/drawing/2014/main" id="{DBC67ADB-C84A-430D-B46B-A422C87F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302" y="1039671"/>
            <a:ext cx="3511116" cy="58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D3EB6A7-22A6-48C0-A160-43D883D52ED6}"/>
              </a:ext>
            </a:extLst>
          </p:cNvPr>
          <p:cNvSpPr txBox="1"/>
          <p:nvPr/>
        </p:nvSpPr>
        <p:spPr>
          <a:xfrm>
            <a:off x="1946785" y="3438832"/>
            <a:ext cx="692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>
              <a:latin typeface="OCR A Extended" panose="02010509020102010303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CR A Extended" panose="02010509020102010303" pitchFamily="50" charset="0"/>
              </a:rPr>
              <a:t>Pochissimi </a:t>
            </a:r>
            <a:r>
              <a:rPr lang="it-IT" dirty="0" err="1">
                <a:latin typeface="OCR A Extended" panose="02010509020102010303" pitchFamily="50" charset="0"/>
              </a:rPr>
              <a:t>pokémon</a:t>
            </a:r>
            <a:r>
              <a:rPr lang="it-IT" dirty="0">
                <a:latin typeface="OCR A Extended" panose="02010509020102010303" pitchFamily="50" charset="0"/>
              </a:rPr>
              <a:t> con una pagina.</a:t>
            </a:r>
          </a:p>
          <a:p>
            <a:endParaRPr lang="it-IT" dirty="0">
              <a:latin typeface="OCR A Extended" panose="02010509020102010303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CR A Extended" panose="02010509020102010303" pitchFamily="50" charset="0"/>
              </a:rPr>
              <a:t>Mancanza di statistiche di gioco.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OCR A Extended" panose="02010509020102010303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OCR A Extended" panose="02010509020102010303" pitchFamily="50" charset="0"/>
              </a:rPr>
              <a:t>Mancanza di proprietà.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OCR A Extended" panose="02010509020102010303" pitchFamily="50" charset="0"/>
            </a:endParaRPr>
          </a:p>
          <a:p>
            <a:endParaRPr lang="it-IT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65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15" name="Fumetto: rettangolo con angoli arrotondati 14">
            <a:extLst>
              <a:ext uri="{FF2B5EF4-FFF2-40B4-BE49-F238E27FC236}">
                <a16:creationId xmlns:a16="http://schemas.microsoft.com/office/drawing/2014/main" id="{30460E0C-01FE-4FCC-9D7B-20E6EAAAE867}"/>
              </a:ext>
            </a:extLst>
          </p:cNvPr>
          <p:cNvSpPr/>
          <p:nvPr/>
        </p:nvSpPr>
        <p:spPr>
          <a:xfrm rot="16200000">
            <a:off x="4697512" y="-2469908"/>
            <a:ext cx="2000566" cy="8019249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2E5049-11AE-4880-9887-2467C9DD0A49}"/>
              </a:ext>
            </a:extLst>
          </p:cNvPr>
          <p:cNvSpPr txBox="1"/>
          <p:nvPr/>
        </p:nvSpPr>
        <p:spPr>
          <a:xfrm>
            <a:off x="2022764" y="801052"/>
            <a:ext cx="7374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latin typeface="OCR A Extended" panose="02010509020102010303" pitchFamily="50" charset="0"/>
              </a:rPr>
              <a:t>Vogliamo costruire un grafo RDF che racchiuda la conoscenza del dominio dei </a:t>
            </a:r>
            <a:r>
              <a:rPr lang="it-IT" sz="3000" dirty="0" err="1">
                <a:latin typeface="OCR A Extended" panose="02010509020102010303" pitchFamily="50" charset="0"/>
              </a:rPr>
              <a:t>Pokémon</a:t>
            </a:r>
            <a:r>
              <a:rPr lang="it-IT" sz="3000" dirty="0">
                <a:latin typeface="OCR A Extended" panose="02010509020102010303" pitchFamily="50" charset="0"/>
              </a:rPr>
              <a:t>. </a:t>
            </a:r>
          </a:p>
        </p:txBody>
      </p:sp>
      <p:pic>
        <p:nvPicPr>
          <p:cNvPr id="1026" name="Picture 2" descr="Imagen - Profesor Oak (serie original).png | WikiDex ...">
            <a:extLst>
              <a:ext uri="{FF2B5EF4-FFF2-40B4-BE49-F238E27FC236}">
                <a16:creationId xmlns:a16="http://schemas.microsoft.com/office/drawing/2014/main" id="{DBC67ADB-C84A-430D-B46B-A422C87F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302" y="1039671"/>
            <a:ext cx="3511116" cy="58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hape 596">
            <a:extLst>
              <a:ext uri="{FF2B5EF4-FFF2-40B4-BE49-F238E27FC236}">
                <a16:creationId xmlns:a16="http://schemas.microsoft.com/office/drawing/2014/main" id="{A6D5549C-CEFE-46D3-8F04-86A5D2E9461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2401127" flipH="1">
            <a:off x="2053134" y="3096183"/>
            <a:ext cx="1694859" cy="161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Bulbapedia on Twitter: &amp;quot;Scan #3 is of the Yuki Pikachu ...">
            <a:extLst>
              <a:ext uri="{FF2B5EF4-FFF2-40B4-BE49-F238E27FC236}">
                <a16:creationId xmlns:a16="http://schemas.microsoft.com/office/drawing/2014/main" id="{35DE52FD-0F66-484A-873E-BFDD59E43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408" y="3243552"/>
            <a:ext cx="2977252" cy="29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49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15" name="Fumetto: rettangolo con angoli arrotondati 14">
            <a:extLst>
              <a:ext uri="{FF2B5EF4-FFF2-40B4-BE49-F238E27FC236}">
                <a16:creationId xmlns:a16="http://schemas.microsoft.com/office/drawing/2014/main" id="{30460E0C-01FE-4FCC-9D7B-20E6EAAAE867}"/>
              </a:ext>
            </a:extLst>
          </p:cNvPr>
          <p:cNvSpPr/>
          <p:nvPr/>
        </p:nvSpPr>
        <p:spPr>
          <a:xfrm rot="16200000">
            <a:off x="4697512" y="-2469908"/>
            <a:ext cx="2000566" cy="8019249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2E5049-11AE-4880-9887-2467C9DD0A49}"/>
              </a:ext>
            </a:extLst>
          </p:cNvPr>
          <p:cNvSpPr txBox="1"/>
          <p:nvPr/>
        </p:nvSpPr>
        <p:spPr>
          <a:xfrm>
            <a:off x="2022765" y="801052"/>
            <a:ext cx="6520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latin typeface="OCR A Extended" panose="02010509020102010303" pitchFamily="50" charset="0"/>
              </a:rPr>
              <a:t>Vogliamo inoltre ampliare la conoscenza sfruttando la </a:t>
            </a:r>
            <a:r>
              <a:rPr lang="it-IT" sz="3000" b="1" dirty="0">
                <a:latin typeface="OCR A Extended" panose="02010509020102010303" pitchFamily="50" charset="0"/>
              </a:rPr>
              <a:t>human </a:t>
            </a:r>
            <a:r>
              <a:rPr lang="it-IT" sz="3000" b="1" dirty="0" err="1">
                <a:latin typeface="OCR A Extended" panose="02010509020102010303" pitchFamily="50" charset="0"/>
              </a:rPr>
              <a:t>computation</a:t>
            </a:r>
            <a:r>
              <a:rPr lang="it-IT" sz="3000" dirty="0">
                <a:latin typeface="OCR A Extended" panose="02010509020102010303" pitchFamily="50" charset="0"/>
              </a:rPr>
              <a:t>.</a:t>
            </a:r>
          </a:p>
        </p:txBody>
      </p:sp>
      <p:pic>
        <p:nvPicPr>
          <p:cNvPr id="1026" name="Picture 2" descr="Imagen - Profesor Oak (serie original).png | WikiDex ...">
            <a:extLst>
              <a:ext uri="{FF2B5EF4-FFF2-40B4-BE49-F238E27FC236}">
                <a16:creationId xmlns:a16="http://schemas.microsoft.com/office/drawing/2014/main" id="{DBC67ADB-C84A-430D-B46B-A422C87F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302" y="1039671"/>
            <a:ext cx="3511116" cy="58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laneta Pokemon: Evento Pikachu">
            <a:extLst>
              <a:ext uri="{FF2B5EF4-FFF2-40B4-BE49-F238E27FC236}">
                <a16:creationId xmlns:a16="http://schemas.microsoft.com/office/drawing/2014/main" id="{619E85DF-5652-4170-B4B1-F8C3E521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829" y="4616977"/>
            <a:ext cx="2340946" cy="229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1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F7627CA-C223-43BD-AEC7-B1B94752C8E6}"/>
              </a:ext>
            </a:extLst>
          </p:cNvPr>
          <p:cNvSpPr txBox="1"/>
          <p:nvPr/>
        </p:nvSpPr>
        <p:spPr>
          <a:xfrm>
            <a:off x="2540158" y="1372644"/>
            <a:ext cx="71117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0" dirty="0">
                <a:latin typeface="OCR A Extended" panose="02010509020102010303" pitchFamily="50" charset="0"/>
              </a:rPr>
              <a:t>Introduzione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421771F-448E-42EA-A7D9-FEE414BEB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3" name="Fumetto: rettangolo con angoli arrotondati 22">
            <a:extLst>
              <a:ext uri="{FF2B5EF4-FFF2-40B4-BE49-F238E27FC236}">
                <a16:creationId xmlns:a16="http://schemas.microsoft.com/office/drawing/2014/main" id="{D2F80D07-BF49-488B-BF98-D177C4F9EA66}"/>
              </a:ext>
            </a:extLst>
          </p:cNvPr>
          <p:cNvSpPr/>
          <p:nvPr/>
        </p:nvSpPr>
        <p:spPr>
          <a:xfrm rot="5400000">
            <a:off x="5124285" y="-2985244"/>
            <a:ext cx="2061420" cy="9709504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34BF1FB-ACA0-497E-BBC3-AEBA661034BF}"/>
              </a:ext>
            </a:extLst>
          </p:cNvPr>
          <p:cNvSpPr txBox="1"/>
          <p:nvPr/>
        </p:nvSpPr>
        <p:spPr>
          <a:xfrm>
            <a:off x="1810328" y="864812"/>
            <a:ext cx="89500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000" dirty="0">
                <a:latin typeface="OCR A Extended" panose="02010509020102010303" pitchFamily="50" charset="0"/>
              </a:rPr>
              <a:t>Fonti e costruzione grafo RDF.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C8A99F50-BA24-4512-94F8-89A28B93BAA8}"/>
              </a:ext>
            </a:extLst>
          </p:cNvPr>
          <p:cNvSpPr/>
          <p:nvPr/>
        </p:nvSpPr>
        <p:spPr>
          <a:xfrm>
            <a:off x="8192673" y="2059708"/>
            <a:ext cx="3676213" cy="367899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7000" dirty="0">
                <a:solidFill>
                  <a:schemeClr val="tx1"/>
                </a:solidFill>
                <a:latin typeface="OCR A Extended" panose="02010509020102010303" pitchFamily="50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6556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EA681B3-0303-45AE-84C7-58715C76DE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34"/>
          <a:stretch/>
        </p:blipFill>
        <p:spPr>
          <a:xfrm>
            <a:off x="1512719" y="4868593"/>
            <a:ext cx="7114771" cy="17852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81FC900-C48B-44B0-9192-5B42214472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85"/>
          <a:stretch/>
        </p:blipFill>
        <p:spPr>
          <a:xfrm>
            <a:off x="1512719" y="2589456"/>
            <a:ext cx="7114771" cy="20745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993689E-E001-469C-8DB4-02B4FDDE5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19" y="514686"/>
            <a:ext cx="7124712" cy="18701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Fumetto: rettangolo con angoli arrotondati 12">
            <a:extLst>
              <a:ext uri="{FF2B5EF4-FFF2-40B4-BE49-F238E27FC236}">
                <a16:creationId xmlns:a16="http://schemas.microsoft.com/office/drawing/2014/main" id="{D7294847-6A1C-44FA-A894-BD9886B156D9}"/>
              </a:ext>
            </a:extLst>
          </p:cNvPr>
          <p:cNvSpPr/>
          <p:nvPr/>
        </p:nvSpPr>
        <p:spPr>
          <a:xfrm rot="16200000">
            <a:off x="9941307" y="442005"/>
            <a:ext cx="934064" cy="2107976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5E108A-8100-4FCC-91D9-B9431F8B3226}"/>
              </a:ext>
            </a:extLst>
          </p:cNvPr>
          <p:cNvSpPr txBox="1"/>
          <p:nvPr/>
        </p:nvSpPr>
        <p:spPr>
          <a:xfrm>
            <a:off x="9539599" y="1311327"/>
            <a:ext cx="17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CR A Extended" panose="02010509020102010303" pitchFamily="50" charset="0"/>
              </a:rPr>
              <a:t>Pokemon.csv</a:t>
            </a:r>
          </a:p>
        </p:txBody>
      </p:sp>
      <p:sp>
        <p:nvSpPr>
          <p:cNvPr id="16" name="Fumetto: rettangolo con angoli arrotondati 15">
            <a:extLst>
              <a:ext uri="{FF2B5EF4-FFF2-40B4-BE49-F238E27FC236}">
                <a16:creationId xmlns:a16="http://schemas.microsoft.com/office/drawing/2014/main" id="{C597CA8D-6AC5-4AFF-B8B6-2859E0D373D0}"/>
              </a:ext>
            </a:extLst>
          </p:cNvPr>
          <p:cNvSpPr/>
          <p:nvPr/>
        </p:nvSpPr>
        <p:spPr>
          <a:xfrm rot="16200000">
            <a:off x="9941307" y="2572719"/>
            <a:ext cx="934064" cy="2107976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1F245EB-F9CC-4A65-A27D-ADE7B720B0A9}"/>
              </a:ext>
            </a:extLst>
          </p:cNvPr>
          <p:cNvSpPr txBox="1"/>
          <p:nvPr/>
        </p:nvSpPr>
        <p:spPr>
          <a:xfrm>
            <a:off x="9539599" y="3442041"/>
            <a:ext cx="17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OCR A Extended" panose="02010509020102010303" pitchFamily="50" charset="0"/>
              </a:rPr>
              <a:t>Evolutions</a:t>
            </a:r>
            <a:endParaRPr lang="it-IT" dirty="0">
              <a:latin typeface="OCR A Extended" panose="02010509020102010303" pitchFamily="50" charset="0"/>
            </a:endParaRPr>
          </a:p>
        </p:txBody>
      </p:sp>
      <p:sp>
        <p:nvSpPr>
          <p:cNvPr id="18" name="Fumetto: rettangolo con angoli arrotondati 17">
            <a:extLst>
              <a:ext uri="{FF2B5EF4-FFF2-40B4-BE49-F238E27FC236}">
                <a16:creationId xmlns:a16="http://schemas.microsoft.com/office/drawing/2014/main" id="{EAB8017E-AFB2-4890-A766-2D9F15BE6D8D}"/>
              </a:ext>
            </a:extLst>
          </p:cNvPr>
          <p:cNvSpPr/>
          <p:nvPr/>
        </p:nvSpPr>
        <p:spPr>
          <a:xfrm rot="16200000">
            <a:off x="9941307" y="4707219"/>
            <a:ext cx="934064" cy="2107976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90C5B96-C557-4B54-87A8-F664C274FAF1}"/>
              </a:ext>
            </a:extLst>
          </p:cNvPr>
          <p:cNvSpPr txBox="1"/>
          <p:nvPr/>
        </p:nvSpPr>
        <p:spPr>
          <a:xfrm>
            <a:off x="9539599" y="5576541"/>
            <a:ext cx="173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OCR A Extended" panose="02010509020102010303" pitchFamily="50" charset="0"/>
              </a:rPr>
              <a:t>Egg</a:t>
            </a:r>
            <a:r>
              <a:rPr lang="it-IT" dirty="0">
                <a:latin typeface="OCR A Extended" panose="02010509020102010303" pitchFamily="50" charset="0"/>
              </a:rPr>
              <a:t> </a:t>
            </a:r>
            <a:r>
              <a:rPr lang="it-IT" dirty="0" err="1">
                <a:latin typeface="OCR A Extended" panose="02010509020102010303" pitchFamily="50" charset="0"/>
              </a:rPr>
              <a:t>Groups</a:t>
            </a:r>
            <a:endParaRPr lang="it-IT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6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0E8AEC-BC15-425D-A360-178FD9F492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6" r="76370"/>
          <a:stretch/>
        </p:blipFill>
        <p:spPr>
          <a:xfrm>
            <a:off x="0" y="1"/>
            <a:ext cx="973394" cy="6858000"/>
          </a:xfrm>
          <a:prstGeom prst="rect">
            <a:avLst/>
          </a:prstGeom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7C4C1AB-E8B1-4533-90B6-64220358FB48}"/>
              </a:ext>
            </a:extLst>
          </p:cNvPr>
          <p:cNvCxnSpPr>
            <a:cxnSpLocks/>
          </p:cNvCxnSpPr>
          <p:nvPr/>
        </p:nvCxnSpPr>
        <p:spPr>
          <a:xfrm>
            <a:off x="973393" y="0"/>
            <a:ext cx="0" cy="686783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EA85BBD7-7C1A-4B73-8C00-BE1B30824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66" y="2899506"/>
            <a:ext cx="1078653" cy="107865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E8736E0-D623-4B6D-8C08-2EA592B3E970}"/>
              </a:ext>
            </a:extLst>
          </p:cNvPr>
          <p:cNvSpPr txBox="1"/>
          <p:nvPr/>
        </p:nvSpPr>
        <p:spPr>
          <a:xfrm>
            <a:off x="2267527" y="665018"/>
            <a:ext cx="85344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OCR A Extended" panose="02010509020102010303" pitchFamily="50" charset="0"/>
              </a:rPr>
              <a:t>Nella creazione delle triple a partire dalle diverse fonti abbiamo avuto un unico </a:t>
            </a:r>
            <a:r>
              <a:rPr lang="it-IT" sz="2500" dirty="0">
                <a:latin typeface="OCR A Extended" panose="02010509020102010303" pitchFamily="50" charset="0"/>
              </a:rPr>
              <a:t>problema di </a:t>
            </a:r>
            <a:r>
              <a:rPr lang="it-IT" sz="2500" dirty="0" err="1">
                <a:latin typeface="OCR A Extended" panose="02010509020102010303" pitchFamily="50" charset="0"/>
              </a:rPr>
              <a:t>matching</a:t>
            </a:r>
            <a:r>
              <a:rPr lang="it-IT" sz="2500" dirty="0">
                <a:latin typeface="OCR A Extended" panose="02010509020102010303" pitchFamily="50" charset="0"/>
              </a:rPr>
              <a:t>.</a:t>
            </a:r>
          </a:p>
          <a:p>
            <a:pPr algn="ctr"/>
            <a:endParaRPr lang="it-IT" dirty="0">
              <a:latin typeface="OCR A Extended" panose="02010509020102010303" pitchFamily="50" charset="0"/>
            </a:endParaRPr>
          </a:p>
          <a:p>
            <a:pPr algn="ctr"/>
            <a:r>
              <a:rPr lang="it-IT" dirty="0">
                <a:latin typeface="OCR A Extended" panose="02010509020102010303" pitchFamily="50" charset="0"/>
              </a:rPr>
              <a:t>Venivano create 4 istanze per due </a:t>
            </a:r>
            <a:r>
              <a:rPr lang="it-IT" dirty="0" err="1">
                <a:latin typeface="OCR A Extended" panose="02010509020102010303" pitchFamily="50" charset="0"/>
              </a:rPr>
              <a:t>Pokémon</a:t>
            </a:r>
            <a:r>
              <a:rPr lang="it-IT" dirty="0">
                <a:latin typeface="OCR A Extended" panose="02010509020102010303" pitchFamily="50" charset="0"/>
              </a:rPr>
              <a:t>:</a:t>
            </a:r>
          </a:p>
          <a:p>
            <a:endParaRPr lang="it-IT" dirty="0">
              <a:latin typeface="OCR A Extended" panose="02010509020102010303" pitchFamily="50" charset="0"/>
            </a:endParaRPr>
          </a:p>
          <a:p>
            <a:endParaRPr lang="it-IT" dirty="0">
              <a:latin typeface="OCR A Extended" panose="02010509020102010303" pitchFamily="50" charset="0"/>
            </a:endParaRPr>
          </a:p>
        </p:txBody>
      </p:sp>
      <p:sp>
        <p:nvSpPr>
          <p:cNvPr id="28" name="Fumetto: rettangolo con angoli arrotondati 27">
            <a:extLst>
              <a:ext uri="{FF2B5EF4-FFF2-40B4-BE49-F238E27FC236}">
                <a16:creationId xmlns:a16="http://schemas.microsoft.com/office/drawing/2014/main" id="{E0EBA03E-E936-402D-9918-17D89023B269}"/>
              </a:ext>
            </a:extLst>
          </p:cNvPr>
          <p:cNvSpPr/>
          <p:nvPr/>
        </p:nvSpPr>
        <p:spPr>
          <a:xfrm rot="16200000">
            <a:off x="5899444" y="828680"/>
            <a:ext cx="1270567" cy="9744361"/>
          </a:xfrm>
          <a:prstGeom prst="wedgeRoundRectCallout">
            <a:avLst>
              <a:gd name="adj1" fmla="val -20834"/>
              <a:gd name="adj2" fmla="val 52018"/>
              <a:gd name="adj3" fmla="val 166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B9BEE8E-0F5F-408A-854B-04AACF673A1A}"/>
              </a:ext>
            </a:extLst>
          </p:cNvPr>
          <p:cNvSpPr txBox="1"/>
          <p:nvPr/>
        </p:nvSpPr>
        <p:spPr>
          <a:xfrm>
            <a:off x="1911925" y="5172364"/>
            <a:ext cx="9494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OCR A Extended" panose="02010509020102010303" pitchFamily="50" charset="0"/>
              </a:rPr>
              <a:t>Risoluzione a partire dalle evoluzioni:</a:t>
            </a:r>
          </a:p>
          <a:p>
            <a:r>
              <a:rPr lang="it-IT" dirty="0" err="1">
                <a:latin typeface="OCR A Extended" panose="02010509020102010303" pitchFamily="50" charset="0"/>
              </a:rPr>
              <a:t>if</a:t>
            </a:r>
            <a:r>
              <a:rPr lang="it-IT" dirty="0">
                <a:latin typeface="OCR A Extended" panose="02010509020102010303" pitchFamily="50" charset="0"/>
              </a:rPr>
              <a:t> </a:t>
            </a:r>
            <a:r>
              <a:rPr lang="it-IT" dirty="0" err="1">
                <a:latin typeface="OCR A Extended" panose="02010509020102010303" pitchFamily="50" charset="0"/>
              </a:rPr>
              <a:t>row.evoluzione</a:t>
            </a:r>
            <a:r>
              <a:rPr lang="it-IT" dirty="0">
                <a:latin typeface="OCR A Extended" panose="02010509020102010303" pitchFamily="50" charset="0"/>
              </a:rPr>
              <a:t>=="</a:t>
            </a:r>
            <a:r>
              <a:rPr lang="it-IT" dirty="0" err="1">
                <a:latin typeface="OCR A Extended" panose="02010509020102010303" pitchFamily="50" charset="0"/>
              </a:rPr>
              <a:t>Nidorino</a:t>
            </a:r>
            <a:r>
              <a:rPr lang="it-IT" dirty="0">
                <a:latin typeface="OCR A Extended" panose="02010509020102010303" pitchFamily="50" charset="0"/>
              </a:rPr>
              <a:t>": nome1 = </a:t>
            </a:r>
            <a:r>
              <a:rPr lang="it-IT" dirty="0" err="1">
                <a:latin typeface="OCR A Extended" panose="02010509020102010303" pitchFamily="50" charset="0"/>
              </a:rPr>
              <a:t>URIRef</a:t>
            </a:r>
            <a:r>
              <a:rPr lang="it-IT" dirty="0">
                <a:latin typeface="OCR A Extended" panose="02010509020102010303" pitchFamily="50" charset="0"/>
              </a:rPr>
              <a:t>("</a:t>
            </a:r>
            <a:r>
              <a:rPr lang="it-IT" dirty="0" err="1">
                <a:latin typeface="OCR A Extended" panose="02010509020102010303" pitchFamily="50" charset="0"/>
              </a:rPr>
              <a:t>Nidoran</a:t>
            </a:r>
            <a:r>
              <a:rPr lang="it-IT" dirty="0">
                <a:latin typeface="OCR A Extended" panose="02010509020102010303" pitchFamily="50" charset="0"/>
              </a:rPr>
              <a:t>♂_(</a:t>
            </a:r>
            <a:r>
              <a:rPr lang="it-IT" dirty="0" err="1">
                <a:latin typeface="OCR A Extended" panose="02010509020102010303" pitchFamily="50" charset="0"/>
              </a:rPr>
              <a:t>Pokémon</a:t>
            </a:r>
            <a:r>
              <a:rPr lang="it-IT" dirty="0">
                <a:latin typeface="OCR A Extended" panose="02010509020102010303" pitchFamily="50" charset="0"/>
              </a:rPr>
              <a:t>)")</a:t>
            </a:r>
          </a:p>
          <a:p>
            <a:r>
              <a:rPr lang="it-IT" dirty="0" err="1">
                <a:latin typeface="OCR A Extended" panose="02010509020102010303" pitchFamily="50" charset="0"/>
              </a:rPr>
              <a:t>if</a:t>
            </a:r>
            <a:r>
              <a:rPr lang="it-IT" dirty="0">
                <a:latin typeface="OCR A Extended" panose="02010509020102010303" pitchFamily="50" charset="0"/>
              </a:rPr>
              <a:t> </a:t>
            </a:r>
            <a:r>
              <a:rPr lang="it-IT" dirty="0" err="1">
                <a:latin typeface="OCR A Extended" panose="02010509020102010303" pitchFamily="50" charset="0"/>
              </a:rPr>
              <a:t>row.evoluzione</a:t>
            </a:r>
            <a:r>
              <a:rPr lang="it-IT" dirty="0">
                <a:latin typeface="OCR A Extended" panose="02010509020102010303" pitchFamily="50" charset="0"/>
              </a:rPr>
              <a:t>=="</a:t>
            </a:r>
            <a:r>
              <a:rPr lang="it-IT" dirty="0" err="1">
                <a:latin typeface="OCR A Extended" panose="02010509020102010303" pitchFamily="50" charset="0"/>
              </a:rPr>
              <a:t>Nidorina</a:t>
            </a:r>
            <a:r>
              <a:rPr lang="it-IT" dirty="0">
                <a:latin typeface="OCR A Extended" panose="02010509020102010303" pitchFamily="50" charset="0"/>
              </a:rPr>
              <a:t>": nome1 = </a:t>
            </a:r>
            <a:r>
              <a:rPr lang="it-IT" dirty="0" err="1">
                <a:latin typeface="OCR A Extended" panose="02010509020102010303" pitchFamily="50" charset="0"/>
              </a:rPr>
              <a:t>URIRef</a:t>
            </a:r>
            <a:r>
              <a:rPr lang="it-IT" dirty="0">
                <a:latin typeface="OCR A Extended" panose="02010509020102010303" pitchFamily="50" charset="0"/>
              </a:rPr>
              <a:t>("</a:t>
            </a:r>
            <a:r>
              <a:rPr lang="it-IT" dirty="0" err="1">
                <a:latin typeface="OCR A Extended" panose="02010509020102010303" pitchFamily="50" charset="0"/>
              </a:rPr>
              <a:t>Nidoran</a:t>
            </a:r>
            <a:r>
              <a:rPr lang="it-IT" dirty="0">
                <a:latin typeface="OCR A Extended" panose="02010509020102010303" pitchFamily="50" charset="0"/>
              </a:rPr>
              <a:t>♀_(</a:t>
            </a:r>
            <a:r>
              <a:rPr lang="it-IT" dirty="0" err="1">
                <a:latin typeface="OCR A Extended" panose="02010509020102010303" pitchFamily="50" charset="0"/>
              </a:rPr>
              <a:t>Pokémon</a:t>
            </a:r>
            <a:r>
              <a:rPr lang="it-IT" dirty="0">
                <a:latin typeface="OCR A Extended" panose="02010509020102010303" pitchFamily="50" charset="0"/>
              </a:rPr>
              <a:t>)")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427BF9F8-DA4B-4614-A5FC-AD0A582D7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99" y="2327562"/>
            <a:ext cx="2036639" cy="2357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25ACD733-8FBC-4B1E-AE6E-49301DE8A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27" y="2327562"/>
            <a:ext cx="2041369" cy="23566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5126</TotalTime>
  <Words>1078</Words>
  <Application>Microsoft Office PowerPoint</Application>
  <PresentationFormat>Widescreen</PresentationFormat>
  <Paragraphs>267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OCR A Extended</vt:lpstr>
      <vt:lpstr>Wingdings</vt:lpstr>
      <vt:lpstr>Tema di Office</vt:lpstr>
      <vt:lpstr>Alex Ceccotti Paolo Quadri    Michela Sessi  David Govi      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Michela Sessi</dc:creator>
  <cp:lastModifiedBy>Michela Sessi</cp:lastModifiedBy>
  <cp:revision>69</cp:revision>
  <dcterms:created xsi:type="dcterms:W3CDTF">2018-07-12T15:23:35Z</dcterms:created>
  <dcterms:modified xsi:type="dcterms:W3CDTF">2018-07-17T11:20:10Z</dcterms:modified>
</cp:coreProperties>
</file>