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Heebo" panose="020B0604020202020204" charset="-79"/>
      <p:regular r:id="rId11"/>
    </p:embeddedFont>
    <p:embeddedFont>
      <p:font typeface="Crimson Pro Semi Bold" panose="020B060402020202020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6" d="100"/>
          <a:sy n="96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085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011204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Classificando Produtos: Uma Jornada Inovadora para Sua Loja de Materiais de Construção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477703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Bem-vindos à apresentação do nosso modelo inovador de classificação de produtos, que visa revolucionar a experiência de compra em lojas de materiais de construção.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5838468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58509"/>
            <a:ext cx="1038058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Visão geral da loja de material de construção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Tradicional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215408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Lojas de materiais de construção tradicionais enfrentam desafios como a dificuldade de encontrar produtos, tempo perdido procurando itens específicos e a falta de personalização da experiência de compra.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Moderno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215408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Com nosso modelo de classificação de produtos, você poderá oferecer uma experiência de compra simplificada, com navegação intuitiva, recomendações personalizadas e um atendimento mais ágil.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69965" y="567095"/>
            <a:ext cx="4785836" cy="5982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700"/>
              </a:lnSpc>
              <a:buNone/>
            </a:pPr>
            <a:r>
              <a:rPr lang="en-US" sz="37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Jornada do cliente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945594" y="1452443"/>
            <a:ext cx="22860" cy="6209943"/>
          </a:xfrm>
          <a:prstGeom prst="roundRect">
            <a:avLst>
              <a:gd name="adj" fmla="val 125614"/>
            </a:avLst>
          </a:prstGeom>
          <a:solidFill>
            <a:srgbClr val="D8D4D4"/>
          </a:solidFill>
          <a:ln/>
        </p:spPr>
      </p:sp>
      <p:sp>
        <p:nvSpPr>
          <p:cNvPr id="5" name="Shape 2"/>
          <p:cNvSpPr/>
          <p:nvPr/>
        </p:nvSpPr>
        <p:spPr>
          <a:xfrm>
            <a:off x="1149489" y="1871543"/>
            <a:ext cx="669965" cy="22860"/>
          </a:xfrm>
          <a:prstGeom prst="roundRect">
            <a:avLst>
              <a:gd name="adj" fmla="val 125614"/>
            </a:avLst>
          </a:prstGeom>
          <a:solidFill>
            <a:srgbClr val="D8D4D4"/>
          </a:solidFill>
          <a:ln/>
        </p:spPr>
      </p:sp>
      <p:sp>
        <p:nvSpPr>
          <p:cNvPr id="6" name="Shape 3"/>
          <p:cNvSpPr/>
          <p:nvPr/>
        </p:nvSpPr>
        <p:spPr>
          <a:xfrm>
            <a:off x="741700" y="1667708"/>
            <a:ext cx="430649" cy="430649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</p:sp>
      <p:sp>
        <p:nvSpPr>
          <p:cNvPr id="7" name="Text 4"/>
          <p:cNvSpPr/>
          <p:nvPr/>
        </p:nvSpPr>
        <p:spPr>
          <a:xfrm>
            <a:off x="905649" y="1739384"/>
            <a:ext cx="102632" cy="2871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1</a:t>
            </a:r>
            <a:endParaRPr lang="en-US" sz="2250" dirty="0"/>
          </a:p>
        </p:txBody>
      </p:sp>
      <p:sp>
        <p:nvSpPr>
          <p:cNvPr id="8" name="Text 5"/>
          <p:cNvSpPr/>
          <p:nvPr/>
        </p:nvSpPr>
        <p:spPr>
          <a:xfrm>
            <a:off x="2009894" y="1643777"/>
            <a:ext cx="2392918" cy="2990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Entrada</a:t>
            </a:r>
            <a:endParaRPr lang="en-US" sz="1850" dirty="0"/>
          </a:p>
        </p:txBody>
      </p:sp>
      <p:sp>
        <p:nvSpPr>
          <p:cNvPr id="9" name="Text 6"/>
          <p:cNvSpPr/>
          <p:nvPr/>
        </p:nvSpPr>
        <p:spPr>
          <a:xfrm>
            <a:off x="2009894" y="2057638"/>
            <a:ext cx="6464141" cy="6124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O cliente entra na loja com uma necessidade específica, buscando um produto ou solução para um projeto.</a:t>
            </a:r>
            <a:endParaRPr lang="en-US" sz="1500" dirty="0"/>
          </a:p>
        </p:txBody>
      </p:sp>
      <p:sp>
        <p:nvSpPr>
          <p:cNvPr id="10" name="Shape 7"/>
          <p:cNvSpPr/>
          <p:nvPr/>
        </p:nvSpPr>
        <p:spPr>
          <a:xfrm>
            <a:off x="1149489" y="3471863"/>
            <a:ext cx="669965" cy="22860"/>
          </a:xfrm>
          <a:prstGeom prst="roundRect">
            <a:avLst>
              <a:gd name="adj" fmla="val 125614"/>
            </a:avLst>
          </a:prstGeom>
          <a:solidFill>
            <a:srgbClr val="D8D4D4"/>
          </a:solidFill>
          <a:ln/>
        </p:spPr>
      </p:sp>
      <p:sp>
        <p:nvSpPr>
          <p:cNvPr id="11" name="Shape 8"/>
          <p:cNvSpPr/>
          <p:nvPr/>
        </p:nvSpPr>
        <p:spPr>
          <a:xfrm>
            <a:off x="741700" y="3268028"/>
            <a:ext cx="430649" cy="430649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</p:sp>
      <p:sp>
        <p:nvSpPr>
          <p:cNvPr id="12" name="Text 9"/>
          <p:cNvSpPr/>
          <p:nvPr/>
        </p:nvSpPr>
        <p:spPr>
          <a:xfrm>
            <a:off x="885765" y="3339703"/>
            <a:ext cx="142518" cy="2871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2</a:t>
            </a:r>
            <a:endParaRPr lang="en-US" sz="2250" dirty="0"/>
          </a:p>
        </p:txBody>
      </p:sp>
      <p:sp>
        <p:nvSpPr>
          <p:cNvPr id="13" name="Text 10"/>
          <p:cNvSpPr/>
          <p:nvPr/>
        </p:nvSpPr>
        <p:spPr>
          <a:xfrm>
            <a:off x="2009894" y="3244096"/>
            <a:ext cx="2392918" cy="2990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Navegação</a:t>
            </a:r>
            <a:endParaRPr lang="en-US" sz="1850" dirty="0"/>
          </a:p>
        </p:txBody>
      </p:sp>
      <p:sp>
        <p:nvSpPr>
          <p:cNvPr id="14" name="Text 11"/>
          <p:cNvSpPr/>
          <p:nvPr/>
        </p:nvSpPr>
        <p:spPr>
          <a:xfrm>
            <a:off x="2009894" y="3657957"/>
            <a:ext cx="6464141" cy="6124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Através da interface intuitiva, o cliente encontra facilmente os produtos desejados, navegando por categorias, marcas e filtros.</a:t>
            </a:r>
            <a:endParaRPr lang="en-US" sz="1500" dirty="0"/>
          </a:p>
        </p:txBody>
      </p:sp>
      <p:sp>
        <p:nvSpPr>
          <p:cNvPr id="15" name="Shape 12"/>
          <p:cNvSpPr/>
          <p:nvPr/>
        </p:nvSpPr>
        <p:spPr>
          <a:xfrm>
            <a:off x="1149489" y="5072182"/>
            <a:ext cx="669965" cy="22860"/>
          </a:xfrm>
          <a:prstGeom prst="roundRect">
            <a:avLst>
              <a:gd name="adj" fmla="val 125614"/>
            </a:avLst>
          </a:prstGeom>
          <a:solidFill>
            <a:srgbClr val="D8D4D4"/>
          </a:solidFill>
          <a:ln/>
        </p:spPr>
      </p:sp>
      <p:sp>
        <p:nvSpPr>
          <p:cNvPr id="16" name="Shape 13"/>
          <p:cNvSpPr/>
          <p:nvPr/>
        </p:nvSpPr>
        <p:spPr>
          <a:xfrm>
            <a:off x="741700" y="4868347"/>
            <a:ext cx="430649" cy="430649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</p:sp>
      <p:sp>
        <p:nvSpPr>
          <p:cNvPr id="17" name="Text 14"/>
          <p:cNvSpPr/>
          <p:nvPr/>
        </p:nvSpPr>
        <p:spPr>
          <a:xfrm>
            <a:off x="887909" y="4940022"/>
            <a:ext cx="138232" cy="2871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3</a:t>
            </a:r>
            <a:endParaRPr lang="en-US" sz="2250" dirty="0"/>
          </a:p>
        </p:txBody>
      </p:sp>
      <p:sp>
        <p:nvSpPr>
          <p:cNvPr id="18" name="Text 15"/>
          <p:cNvSpPr/>
          <p:nvPr/>
        </p:nvSpPr>
        <p:spPr>
          <a:xfrm>
            <a:off x="2009894" y="4844415"/>
            <a:ext cx="2392918" cy="2990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Informações</a:t>
            </a:r>
            <a:endParaRPr lang="en-US" sz="1850" dirty="0"/>
          </a:p>
        </p:txBody>
      </p:sp>
      <p:sp>
        <p:nvSpPr>
          <p:cNvPr id="19" name="Text 16"/>
          <p:cNvSpPr/>
          <p:nvPr/>
        </p:nvSpPr>
        <p:spPr>
          <a:xfrm>
            <a:off x="2009894" y="5258276"/>
            <a:ext cx="6464141" cy="6124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O cliente acessa informações detalhadas sobre os produtos, incluindo descrições, especificações, preços e avaliações.</a:t>
            </a:r>
            <a:endParaRPr lang="en-US" sz="1500" dirty="0"/>
          </a:p>
        </p:txBody>
      </p:sp>
      <p:sp>
        <p:nvSpPr>
          <p:cNvPr id="20" name="Shape 17"/>
          <p:cNvSpPr/>
          <p:nvPr/>
        </p:nvSpPr>
        <p:spPr>
          <a:xfrm>
            <a:off x="1149489" y="6672501"/>
            <a:ext cx="669965" cy="22860"/>
          </a:xfrm>
          <a:prstGeom prst="roundRect">
            <a:avLst>
              <a:gd name="adj" fmla="val 125614"/>
            </a:avLst>
          </a:prstGeom>
          <a:solidFill>
            <a:srgbClr val="D8D4D4"/>
          </a:solidFill>
          <a:ln/>
        </p:spPr>
      </p:sp>
      <p:sp>
        <p:nvSpPr>
          <p:cNvPr id="21" name="Shape 18"/>
          <p:cNvSpPr/>
          <p:nvPr/>
        </p:nvSpPr>
        <p:spPr>
          <a:xfrm>
            <a:off x="741700" y="6468666"/>
            <a:ext cx="430649" cy="430649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</p:sp>
      <p:sp>
        <p:nvSpPr>
          <p:cNvPr id="22" name="Text 19"/>
          <p:cNvSpPr/>
          <p:nvPr/>
        </p:nvSpPr>
        <p:spPr>
          <a:xfrm>
            <a:off x="881241" y="6540341"/>
            <a:ext cx="151448" cy="2871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4</a:t>
            </a:r>
            <a:endParaRPr lang="en-US" sz="2250" dirty="0"/>
          </a:p>
        </p:txBody>
      </p:sp>
      <p:sp>
        <p:nvSpPr>
          <p:cNvPr id="23" name="Text 20"/>
          <p:cNvSpPr/>
          <p:nvPr/>
        </p:nvSpPr>
        <p:spPr>
          <a:xfrm>
            <a:off x="2009894" y="6444734"/>
            <a:ext cx="2392918" cy="2990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Compra</a:t>
            </a:r>
            <a:endParaRPr lang="en-US" sz="1850" dirty="0"/>
          </a:p>
        </p:txBody>
      </p:sp>
      <p:sp>
        <p:nvSpPr>
          <p:cNvPr id="24" name="Text 21"/>
          <p:cNvSpPr/>
          <p:nvPr/>
        </p:nvSpPr>
        <p:spPr>
          <a:xfrm>
            <a:off x="2009894" y="6858595"/>
            <a:ext cx="6464141" cy="6124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O cliente escolhe os produtos desejados e finaliza a compra de forma rápida e segura, com diversas opções de pagamento.</a:t>
            </a:r>
            <a:endParaRPr lang="en-US"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081207"/>
            <a:ext cx="624339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Categorização de produtos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130147"/>
            <a:ext cx="3664863" cy="2395657"/>
          </a:xfrm>
          <a:prstGeom prst="roundRect">
            <a:avLst>
              <a:gd name="adj" fmla="val 1420"/>
            </a:avLst>
          </a:prstGeom>
          <a:solidFill>
            <a:srgbClr val="F2EEEE"/>
          </a:solidFill>
          <a:ln/>
        </p:spPr>
      </p:sp>
      <p:sp>
        <p:nvSpPr>
          <p:cNvPr id="5" name="Text 2"/>
          <p:cNvSpPr/>
          <p:nvPr/>
        </p:nvSpPr>
        <p:spPr>
          <a:xfrm>
            <a:off x="6507004" y="235696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Materiais de construção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07004" y="2847380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Tijolo, cimento, areia, pedra, blocos, telhas, madeira, gesso, revestimentos.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2130147"/>
            <a:ext cx="3664863" cy="2395657"/>
          </a:xfrm>
          <a:prstGeom prst="roundRect">
            <a:avLst>
              <a:gd name="adj" fmla="val 1420"/>
            </a:avLst>
          </a:prstGeom>
          <a:solidFill>
            <a:srgbClr val="F2EEEE"/>
          </a:solidFill>
          <a:ln/>
        </p:spPr>
      </p:sp>
      <p:sp>
        <p:nvSpPr>
          <p:cNvPr id="8" name="Text 5"/>
          <p:cNvSpPr/>
          <p:nvPr/>
        </p:nvSpPr>
        <p:spPr>
          <a:xfrm>
            <a:off x="10398681" y="235696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Ferramentas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398681" y="2847380"/>
            <a:ext cx="321123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Serras, martelos, parafusadeiras, furadeiras, lixadeiras, chaves de fenda, chaves de boca, alicates.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4752618"/>
            <a:ext cx="3664863" cy="2395657"/>
          </a:xfrm>
          <a:prstGeom prst="roundRect">
            <a:avLst>
              <a:gd name="adj" fmla="val 1420"/>
            </a:avLst>
          </a:prstGeom>
          <a:solidFill>
            <a:srgbClr val="F2EEEE"/>
          </a:solidFill>
          <a:ln/>
        </p:spPr>
      </p:sp>
      <p:sp>
        <p:nvSpPr>
          <p:cNvPr id="11" name="Text 8"/>
          <p:cNvSpPr/>
          <p:nvPr/>
        </p:nvSpPr>
        <p:spPr>
          <a:xfrm>
            <a:off x="6507004" y="49794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Ferragens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07004" y="5469850"/>
            <a:ext cx="321123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Parafusos, pregos, porcas, arruelas, dobradiças, maçanetas, puxadores, roldanas.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10171867" y="4752618"/>
            <a:ext cx="3664863" cy="2395657"/>
          </a:xfrm>
          <a:prstGeom prst="roundRect">
            <a:avLst>
              <a:gd name="adj" fmla="val 1420"/>
            </a:avLst>
          </a:prstGeom>
          <a:solidFill>
            <a:srgbClr val="F2EEEE"/>
          </a:solidFill>
          <a:ln/>
        </p:spPr>
      </p:sp>
      <p:sp>
        <p:nvSpPr>
          <p:cNvPr id="14" name="Text 11"/>
          <p:cNvSpPr/>
          <p:nvPr/>
        </p:nvSpPr>
        <p:spPr>
          <a:xfrm>
            <a:off x="10398681" y="49794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Instalações hidráulicas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0398681" y="5469850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Canos, conexões, válvulas, torneiras, chuveiros, descargas, sifões, registros.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7705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Atributos dos produtos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4528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Marca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033957"/>
            <a:ext cx="2845594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Ajuda o cliente a identificar a qualidade e reputação do produto, oferecendo confiança na escolha.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4200406" y="34528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Material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200406" y="4033957"/>
            <a:ext cx="2845594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Informa sobre a composição do produto, influenciando a durabilidade, resistência e aplicação ideal.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607022" y="34528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Tamanho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07022" y="4033957"/>
            <a:ext cx="2845594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Permite que o cliente escolha o tamanho adequado para a sua necessidade, evitando compras desnecessárias.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1013638" y="34528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Cor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1013638" y="4033957"/>
            <a:ext cx="2845594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Possibilita a personalização e harmonização com outros elementos do projeto, satisfazendo o gosto individual do cliente.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5683" y="554593"/>
            <a:ext cx="6174938" cy="630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950"/>
              </a:lnSpc>
              <a:buNone/>
            </a:pPr>
            <a:r>
              <a:rPr lang="en-US" sz="39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Algoritmos de Recomendação</a:t>
            </a:r>
            <a:endParaRPr lang="en-US" sz="39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423" y="1587818"/>
            <a:ext cx="1635800" cy="148399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65257" y="2320409"/>
            <a:ext cx="90130" cy="4032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150"/>
              </a:lnSpc>
              <a:buNone/>
            </a:pPr>
            <a:r>
              <a:rPr lang="en-US" sz="195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1</a:t>
            </a:r>
            <a:endParaRPr lang="en-US" sz="1950" dirty="0"/>
          </a:p>
        </p:txBody>
      </p:sp>
      <p:sp>
        <p:nvSpPr>
          <p:cNvPr id="5" name="Text 2"/>
          <p:cNvSpPr/>
          <p:nvPr/>
        </p:nvSpPr>
        <p:spPr>
          <a:xfrm>
            <a:off x="5029795" y="1950601"/>
            <a:ext cx="3284577" cy="3150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Recomendações personalizadas</a:t>
            </a:r>
            <a:endParaRPr lang="en-US" sz="1950" dirty="0"/>
          </a:p>
        </p:txBody>
      </p:sp>
      <p:sp>
        <p:nvSpPr>
          <p:cNvPr id="6" name="Text 3"/>
          <p:cNvSpPr/>
          <p:nvPr/>
        </p:nvSpPr>
        <p:spPr>
          <a:xfrm>
            <a:off x="5029795" y="2386608"/>
            <a:ext cx="8270081" cy="3224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Oferecer sugestões de produtos que se adaptam às preferências individuais de cada cliente.</a:t>
            </a:r>
            <a:endParaRPr lang="en-US" sz="1550" dirty="0"/>
          </a:p>
        </p:txBody>
      </p:sp>
      <p:sp>
        <p:nvSpPr>
          <p:cNvPr id="7" name="Shape 4"/>
          <p:cNvSpPr/>
          <p:nvPr/>
        </p:nvSpPr>
        <p:spPr>
          <a:xfrm>
            <a:off x="4878586" y="3087410"/>
            <a:ext cx="8995767" cy="11430"/>
          </a:xfrm>
          <a:prstGeom prst="roundRect">
            <a:avLst>
              <a:gd name="adj" fmla="val 264599"/>
            </a:avLst>
          </a:prstGeom>
          <a:solidFill>
            <a:srgbClr val="D8D4D4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583" y="3122176"/>
            <a:ext cx="3271599" cy="1483995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47755" y="3662482"/>
            <a:ext cx="125016" cy="4032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150"/>
              </a:lnSpc>
              <a:buNone/>
            </a:pPr>
            <a:r>
              <a:rPr lang="en-US" sz="195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2</a:t>
            </a:r>
            <a:endParaRPr lang="en-US" sz="1950" dirty="0"/>
          </a:p>
        </p:txBody>
      </p:sp>
      <p:sp>
        <p:nvSpPr>
          <p:cNvPr id="10" name="Text 6"/>
          <p:cNvSpPr/>
          <p:nvPr/>
        </p:nvSpPr>
        <p:spPr>
          <a:xfrm>
            <a:off x="5847755" y="3484959"/>
            <a:ext cx="3457813" cy="3150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Baseado em histórico de compras</a:t>
            </a:r>
            <a:endParaRPr lang="en-US" sz="1950" dirty="0"/>
          </a:p>
        </p:txBody>
      </p:sp>
      <p:sp>
        <p:nvSpPr>
          <p:cNvPr id="11" name="Text 7"/>
          <p:cNvSpPr/>
          <p:nvPr/>
        </p:nvSpPr>
        <p:spPr>
          <a:xfrm>
            <a:off x="5847755" y="3920966"/>
            <a:ext cx="6786920" cy="3224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Analisar compras anteriores para prever produtos que o cliente pode gostar.</a:t>
            </a:r>
            <a:endParaRPr lang="en-US" sz="1550" dirty="0"/>
          </a:p>
        </p:txBody>
      </p:sp>
      <p:sp>
        <p:nvSpPr>
          <p:cNvPr id="12" name="Shape 8"/>
          <p:cNvSpPr/>
          <p:nvPr/>
        </p:nvSpPr>
        <p:spPr>
          <a:xfrm>
            <a:off x="5696545" y="4621768"/>
            <a:ext cx="8177808" cy="11430"/>
          </a:xfrm>
          <a:prstGeom prst="roundRect">
            <a:avLst>
              <a:gd name="adj" fmla="val 264599"/>
            </a:avLst>
          </a:prstGeom>
          <a:solidFill>
            <a:srgbClr val="D8D4D4"/>
          </a:solidFill>
          <a:ln/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623" y="4656534"/>
            <a:ext cx="4907518" cy="1483995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49660" y="5196840"/>
            <a:ext cx="121325" cy="4032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150"/>
              </a:lnSpc>
              <a:buNone/>
            </a:pPr>
            <a:r>
              <a:rPr lang="en-US" sz="195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3</a:t>
            </a:r>
            <a:endParaRPr lang="en-US" sz="1950" dirty="0"/>
          </a:p>
        </p:txBody>
      </p:sp>
      <p:sp>
        <p:nvSpPr>
          <p:cNvPr id="15" name="Text 10"/>
          <p:cNvSpPr/>
          <p:nvPr/>
        </p:nvSpPr>
        <p:spPr>
          <a:xfrm>
            <a:off x="6665714" y="4858107"/>
            <a:ext cx="2520196" cy="3150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Filtragem colaborativa</a:t>
            </a:r>
            <a:endParaRPr lang="en-US" sz="1950" dirty="0"/>
          </a:p>
        </p:txBody>
      </p:sp>
      <p:sp>
        <p:nvSpPr>
          <p:cNvPr id="16" name="Text 11"/>
          <p:cNvSpPr/>
          <p:nvPr/>
        </p:nvSpPr>
        <p:spPr>
          <a:xfrm>
            <a:off x="6665714" y="5294114"/>
            <a:ext cx="7057430" cy="6448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Comparar as preferências do cliente com outros clientes que compraram produtos semelhantes.</a:t>
            </a:r>
            <a:endParaRPr lang="en-US" sz="1550" dirty="0"/>
          </a:p>
        </p:txBody>
      </p:sp>
      <p:sp>
        <p:nvSpPr>
          <p:cNvPr id="17" name="Shape 12"/>
          <p:cNvSpPr/>
          <p:nvPr/>
        </p:nvSpPr>
        <p:spPr>
          <a:xfrm>
            <a:off x="6514505" y="6156127"/>
            <a:ext cx="7359848" cy="11430"/>
          </a:xfrm>
          <a:prstGeom prst="roundRect">
            <a:avLst>
              <a:gd name="adj" fmla="val 264599"/>
            </a:avLst>
          </a:prstGeom>
          <a:solidFill>
            <a:srgbClr val="D8D4D4"/>
          </a:solidFill>
          <a:ln/>
        </p:spPr>
      </p:sp>
      <p:pic>
        <p:nvPicPr>
          <p:cNvPr id="1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664" y="6190893"/>
            <a:ext cx="6543318" cy="1483995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3943826" y="6731198"/>
            <a:ext cx="132874" cy="4032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150"/>
              </a:lnSpc>
              <a:buNone/>
            </a:pPr>
            <a:r>
              <a:rPr lang="en-US" sz="195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4</a:t>
            </a:r>
            <a:endParaRPr lang="en-US" sz="1950" dirty="0"/>
          </a:p>
        </p:txBody>
      </p:sp>
      <p:sp>
        <p:nvSpPr>
          <p:cNvPr id="20" name="Text 14"/>
          <p:cNvSpPr/>
          <p:nvPr/>
        </p:nvSpPr>
        <p:spPr>
          <a:xfrm>
            <a:off x="7483554" y="6392466"/>
            <a:ext cx="3001447" cy="3150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Recomendações de conteúdo</a:t>
            </a:r>
            <a:endParaRPr lang="en-US" sz="1950" dirty="0"/>
          </a:p>
        </p:txBody>
      </p:sp>
      <p:sp>
        <p:nvSpPr>
          <p:cNvPr id="21" name="Text 15"/>
          <p:cNvSpPr/>
          <p:nvPr/>
        </p:nvSpPr>
        <p:spPr>
          <a:xfrm>
            <a:off x="7483554" y="6828473"/>
            <a:ext cx="6239589" cy="6448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Sugerir produtos relacionados a itens que o cliente está navegando ou pesquisando.</a:t>
            </a:r>
            <a:endParaRPr lang="en-US" sz="15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0447" y="566738"/>
            <a:ext cx="5146477" cy="6432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050"/>
              </a:lnSpc>
              <a:buNone/>
            </a:pPr>
            <a:r>
              <a:rPr lang="en-US" sz="40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Experiência do Usuário</a:t>
            </a:r>
            <a:endParaRPr lang="en-US" sz="4050" dirty="0"/>
          </a:p>
        </p:txBody>
      </p:sp>
      <p:sp>
        <p:nvSpPr>
          <p:cNvPr id="3" name="Shape 1"/>
          <p:cNvSpPr/>
          <p:nvPr/>
        </p:nvSpPr>
        <p:spPr>
          <a:xfrm>
            <a:off x="720447" y="1621750"/>
            <a:ext cx="1648658" cy="1186101"/>
          </a:xfrm>
          <a:prstGeom prst="roundRect">
            <a:avLst>
              <a:gd name="adj" fmla="val 2603"/>
            </a:avLst>
          </a:prstGeom>
          <a:solidFill>
            <a:srgbClr val="F2EEEE"/>
          </a:solidFill>
          <a:ln/>
        </p:spPr>
      </p:sp>
      <p:sp>
        <p:nvSpPr>
          <p:cNvPr id="4" name="Text 2"/>
          <p:cNvSpPr/>
          <p:nvPr/>
        </p:nvSpPr>
        <p:spPr>
          <a:xfrm>
            <a:off x="926306" y="2008942"/>
            <a:ext cx="92035" cy="411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00"/>
              </a:lnSpc>
              <a:buNone/>
            </a:pPr>
            <a:r>
              <a:rPr lang="en-US" sz="20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1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2574965" y="1827609"/>
            <a:ext cx="2586871" cy="321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Facilidade de Navegação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2574965" y="2272665"/>
            <a:ext cx="9628703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Encontrar os produtos desejados com rapidez e precisão, através de uma interface intuitiva e organizada.</a:t>
            </a:r>
            <a:endParaRPr lang="en-US" sz="1600" dirty="0"/>
          </a:p>
        </p:txBody>
      </p:sp>
      <p:sp>
        <p:nvSpPr>
          <p:cNvPr id="7" name="Shape 5"/>
          <p:cNvSpPr/>
          <p:nvPr/>
        </p:nvSpPr>
        <p:spPr>
          <a:xfrm>
            <a:off x="2471976" y="2798326"/>
            <a:ext cx="11335107" cy="11430"/>
          </a:xfrm>
          <a:prstGeom prst="roundRect">
            <a:avLst>
              <a:gd name="adj" fmla="val 270158"/>
            </a:avLst>
          </a:prstGeom>
          <a:solidFill>
            <a:srgbClr val="D8D4D4"/>
          </a:solidFill>
          <a:ln/>
        </p:spPr>
      </p:sp>
      <p:sp>
        <p:nvSpPr>
          <p:cNvPr id="8" name="Shape 6"/>
          <p:cNvSpPr/>
          <p:nvPr/>
        </p:nvSpPr>
        <p:spPr>
          <a:xfrm>
            <a:off x="720447" y="2910721"/>
            <a:ext cx="3297317" cy="1515428"/>
          </a:xfrm>
          <a:prstGeom prst="roundRect">
            <a:avLst>
              <a:gd name="adj" fmla="val 2038"/>
            </a:avLst>
          </a:prstGeom>
          <a:solidFill>
            <a:srgbClr val="F2EEEE"/>
          </a:solidFill>
          <a:ln/>
        </p:spPr>
      </p:sp>
      <p:sp>
        <p:nvSpPr>
          <p:cNvPr id="9" name="Text 7"/>
          <p:cNvSpPr/>
          <p:nvPr/>
        </p:nvSpPr>
        <p:spPr>
          <a:xfrm>
            <a:off x="926306" y="3462576"/>
            <a:ext cx="127635" cy="411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00"/>
              </a:lnSpc>
              <a:buNone/>
            </a:pPr>
            <a:r>
              <a:rPr lang="en-US" sz="20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2</a:t>
            </a:r>
            <a:endParaRPr lang="en-US" sz="2000" dirty="0"/>
          </a:p>
        </p:txBody>
      </p:sp>
      <p:sp>
        <p:nvSpPr>
          <p:cNvPr id="10" name="Text 8"/>
          <p:cNvSpPr/>
          <p:nvPr/>
        </p:nvSpPr>
        <p:spPr>
          <a:xfrm>
            <a:off x="4223623" y="3116580"/>
            <a:ext cx="2589848" cy="321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Informações Detalhadas</a:t>
            </a:r>
            <a:endParaRPr lang="en-US" sz="2000" dirty="0"/>
          </a:p>
        </p:txBody>
      </p:sp>
      <p:sp>
        <p:nvSpPr>
          <p:cNvPr id="11" name="Text 9"/>
          <p:cNvSpPr/>
          <p:nvPr/>
        </p:nvSpPr>
        <p:spPr>
          <a:xfrm>
            <a:off x="4223623" y="3561636"/>
            <a:ext cx="9480471" cy="6586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Acesso a informações completas sobre cada produto, incluindo descrições, imagens, especificações e avaliações.</a:t>
            </a:r>
            <a:endParaRPr lang="en-US" sz="1600" dirty="0"/>
          </a:p>
        </p:txBody>
      </p:sp>
      <p:sp>
        <p:nvSpPr>
          <p:cNvPr id="12" name="Shape 10"/>
          <p:cNvSpPr/>
          <p:nvPr/>
        </p:nvSpPr>
        <p:spPr>
          <a:xfrm>
            <a:off x="4120634" y="4416623"/>
            <a:ext cx="9686449" cy="11430"/>
          </a:xfrm>
          <a:prstGeom prst="roundRect">
            <a:avLst>
              <a:gd name="adj" fmla="val 270158"/>
            </a:avLst>
          </a:prstGeom>
          <a:solidFill>
            <a:srgbClr val="D8D4D4"/>
          </a:solidFill>
          <a:ln/>
        </p:spPr>
      </p:sp>
      <p:sp>
        <p:nvSpPr>
          <p:cNvPr id="13" name="Shape 11"/>
          <p:cNvSpPr/>
          <p:nvPr/>
        </p:nvSpPr>
        <p:spPr>
          <a:xfrm>
            <a:off x="720447" y="4529018"/>
            <a:ext cx="4945975" cy="1515428"/>
          </a:xfrm>
          <a:prstGeom prst="roundRect">
            <a:avLst>
              <a:gd name="adj" fmla="val 2038"/>
            </a:avLst>
          </a:prstGeom>
          <a:solidFill>
            <a:srgbClr val="F2EEEE"/>
          </a:solidFill>
          <a:ln/>
        </p:spPr>
      </p:sp>
      <p:sp>
        <p:nvSpPr>
          <p:cNvPr id="14" name="Text 12"/>
          <p:cNvSpPr/>
          <p:nvPr/>
        </p:nvSpPr>
        <p:spPr>
          <a:xfrm>
            <a:off x="926306" y="5080873"/>
            <a:ext cx="123825" cy="411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00"/>
              </a:lnSpc>
              <a:buNone/>
            </a:pPr>
            <a:r>
              <a:rPr lang="en-US" sz="20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3</a:t>
            </a:r>
            <a:endParaRPr lang="en-US" sz="2000" dirty="0"/>
          </a:p>
        </p:txBody>
      </p:sp>
      <p:sp>
        <p:nvSpPr>
          <p:cNvPr id="15" name="Text 13"/>
          <p:cNvSpPr/>
          <p:nvPr/>
        </p:nvSpPr>
        <p:spPr>
          <a:xfrm>
            <a:off x="5872282" y="4734878"/>
            <a:ext cx="3345894" cy="321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Recomendações Personalizadas</a:t>
            </a:r>
            <a:endParaRPr lang="en-US" sz="2000" dirty="0"/>
          </a:p>
        </p:txBody>
      </p:sp>
      <p:sp>
        <p:nvSpPr>
          <p:cNvPr id="16" name="Text 14"/>
          <p:cNvSpPr/>
          <p:nvPr/>
        </p:nvSpPr>
        <p:spPr>
          <a:xfrm>
            <a:off x="5872282" y="5179933"/>
            <a:ext cx="7831812" cy="6586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Receber sugestões relevantes de produtos, com base em suas preferências e histórico de compras.</a:t>
            </a:r>
            <a:endParaRPr lang="en-US" sz="1600" dirty="0"/>
          </a:p>
        </p:txBody>
      </p:sp>
      <p:sp>
        <p:nvSpPr>
          <p:cNvPr id="17" name="Shape 15"/>
          <p:cNvSpPr/>
          <p:nvPr/>
        </p:nvSpPr>
        <p:spPr>
          <a:xfrm>
            <a:off x="5769293" y="6034921"/>
            <a:ext cx="8037790" cy="11430"/>
          </a:xfrm>
          <a:prstGeom prst="roundRect">
            <a:avLst>
              <a:gd name="adj" fmla="val 270158"/>
            </a:avLst>
          </a:prstGeom>
          <a:solidFill>
            <a:srgbClr val="D8D4D4"/>
          </a:solidFill>
          <a:ln/>
        </p:spPr>
      </p:sp>
      <p:sp>
        <p:nvSpPr>
          <p:cNvPr id="18" name="Shape 16"/>
          <p:cNvSpPr/>
          <p:nvPr/>
        </p:nvSpPr>
        <p:spPr>
          <a:xfrm>
            <a:off x="720447" y="6147316"/>
            <a:ext cx="6594753" cy="1515428"/>
          </a:xfrm>
          <a:prstGeom prst="roundRect">
            <a:avLst>
              <a:gd name="adj" fmla="val 2038"/>
            </a:avLst>
          </a:prstGeom>
          <a:solidFill>
            <a:srgbClr val="F2EEEE"/>
          </a:solidFill>
          <a:ln/>
        </p:spPr>
      </p:sp>
      <p:sp>
        <p:nvSpPr>
          <p:cNvPr id="19" name="Text 17"/>
          <p:cNvSpPr/>
          <p:nvPr/>
        </p:nvSpPr>
        <p:spPr>
          <a:xfrm>
            <a:off x="926306" y="6699171"/>
            <a:ext cx="135731" cy="411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00"/>
              </a:lnSpc>
              <a:buNone/>
            </a:pPr>
            <a:r>
              <a:rPr lang="en-US" sz="20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4</a:t>
            </a:r>
            <a:endParaRPr lang="en-US" sz="2000" dirty="0"/>
          </a:p>
        </p:txBody>
      </p:sp>
      <p:sp>
        <p:nvSpPr>
          <p:cNvPr id="20" name="Text 18"/>
          <p:cNvSpPr/>
          <p:nvPr/>
        </p:nvSpPr>
        <p:spPr>
          <a:xfrm>
            <a:off x="7521059" y="6353175"/>
            <a:ext cx="2686526" cy="321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Compra Simples e Segura</a:t>
            </a:r>
            <a:endParaRPr lang="en-US" sz="2000" dirty="0"/>
          </a:p>
        </p:txBody>
      </p:sp>
      <p:sp>
        <p:nvSpPr>
          <p:cNvPr id="21" name="Text 19"/>
          <p:cNvSpPr/>
          <p:nvPr/>
        </p:nvSpPr>
        <p:spPr>
          <a:xfrm>
            <a:off x="7521059" y="6798231"/>
            <a:ext cx="6183035" cy="6586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Finalizar a compra de forma rápida e segura, com diversas opções de pagamento e entrega.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9144000" y="0"/>
            <a:ext cx="5486400" cy="8229600"/>
          </a:xfrm>
          <a:prstGeom prst="rect">
            <a:avLst/>
          </a:prstGeom>
          <a:solidFill>
            <a:srgbClr val="E5E0DF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87713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Próximos Passos</a:t>
            </a:r>
            <a:endParaRPr lang="en-US" sz="445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1926074"/>
            <a:ext cx="566976" cy="566976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793790" y="27198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Parceria</a:t>
            </a:r>
            <a:endParaRPr lang="en-US" sz="2200" dirty="0"/>
          </a:p>
        </p:txBody>
      </p:sp>
      <p:sp>
        <p:nvSpPr>
          <p:cNvPr id="8" name="Text 3"/>
          <p:cNvSpPr/>
          <p:nvPr/>
        </p:nvSpPr>
        <p:spPr>
          <a:xfrm>
            <a:off x="793790" y="3210282"/>
            <a:ext cx="360807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Vamos trabalhar juntos para implementar o modelo de classificação de produtos.</a:t>
            </a:r>
            <a:endParaRPr lang="en-US" sz="175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2021" y="1926074"/>
            <a:ext cx="566976" cy="566976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4742021" y="27198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Análise de Dados</a:t>
            </a:r>
            <a:endParaRPr lang="en-US" sz="2200" dirty="0"/>
          </a:p>
        </p:txBody>
      </p:sp>
      <p:sp>
        <p:nvSpPr>
          <p:cNvPr id="11" name="Text 5"/>
          <p:cNvSpPr/>
          <p:nvPr/>
        </p:nvSpPr>
        <p:spPr>
          <a:xfrm>
            <a:off x="4742021" y="3210282"/>
            <a:ext cx="360818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Coletaremos dados sobre seus produtos para personalizar o modelo.</a:t>
            </a:r>
            <a:endParaRPr lang="en-US" sz="1750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790" y="4979432"/>
            <a:ext cx="566976" cy="566976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793790" y="57732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Desenvolvimento</a:t>
            </a:r>
            <a:endParaRPr lang="en-US" sz="2200" dirty="0"/>
          </a:p>
        </p:txBody>
      </p:sp>
      <p:sp>
        <p:nvSpPr>
          <p:cNvPr id="14" name="Text 7"/>
          <p:cNvSpPr/>
          <p:nvPr/>
        </p:nvSpPr>
        <p:spPr>
          <a:xfrm>
            <a:off x="793790" y="6263640"/>
            <a:ext cx="36080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Integraremos o modelo à sua plataforma online e aplicativo.</a:t>
            </a:r>
            <a:endParaRPr lang="en-US" sz="1750" dirty="0"/>
          </a:p>
        </p:txBody>
      </p:sp>
      <p:pic>
        <p:nvPicPr>
          <p:cNvPr id="15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42021" y="4979432"/>
            <a:ext cx="566976" cy="566976"/>
          </a:xfrm>
          <a:prstGeom prst="rect">
            <a:avLst/>
          </a:prstGeom>
        </p:spPr>
      </p:pic>
      <p:sp>
        <p:nvSpPr>
          <p:cNvPr id="16" name="Text 8"/>
          <p:cNvSpPr/>
          <p:nvPr/>
        </p:nvSpPr>
        <p:spPr>
          <a:xfrm>
            <a:off x="4742021" y="57732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Suporte</a:t>
            </a:r>
            <a:endParaRPr lang="en-US" sz="2200" dirty="0"/>
          </a:p>
        </p:txBody>
      </p:sp>
      <p:sp>
        <p:nvSpPr>
          <p:cNvPr id="17" name="Text 9"/>
          <p:cNvSpPr/>
          <p:nvPr/>
        </p:nvSpPr>
        <p:spPr>
          <a:xfrm>
            <a:off x="4742021" y="6263640"/>
            <a:ext cx="360818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Oferecemos treinamento e suporte contínuo para garantir o sucesso do modelo.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570</Words>
  <Application>Microsoft Office PowerPoint</Application>
  <PresentationFormat>Custom</PresentationFormat>
  <Paragraphs>81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Heebo</vt:lpstr>
      <vt:lpstr>Crimson Pro Semi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Michel</cp:lastModifiedBy>
  <cp:revision>2</cp:revision>
  <dcterms:created xsi:type="dcterms:W3CDTF">2024-10-04T22:37:39Z</dcterms:created>
  <dcterms:modified xsi:type="dcterms:W3CDTF">2024-10-04T22:37:59Z</dcterms:modified>
</cp:coreProperties>
</file>