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sldIdLst>
    <p:sldId id="256" r:id="rId2"/>
    <p:sldId id="278" r:id="rId3"/>
    <p:sldId id="281" r:id="rId4"/>
    <p:sldId id="285" r:id="rId5"/>
    <p:sldId id="301" r:id="rId6"/>
    <p:sldId id="300" r:id="rId7"/>
    <p:sldId id="289" r:id="rId8"/>
    <p:sldId id="257" r:id="rId9"/>
    <p:sldId id="259" r:id="rId10"/>
    <p:sldId id="261" r:id="rId11"/>
    <p:sldId id="263" r:id="rId12"/>
    <p:sldId id="286" r:id="rId13"/>
    <p:sldId id="287" r:id="rId14"/>
    <p:sldId id="288" r:id="rId15"/>
    <p:sldId id="290" r:id="rId16"/>
    <p:sldId id="295" r:id="rId17"/>
    <p:sldId id="299" r:id="rId18"/>
    <p:sldId id="297" r:id="rId19"/>
    <p:sldId id="296" r:id="rId20"/>
    <p:sldId id="268" r:id="rId21"/>
    <p:sldId id="270" r:id="rId22"/>
    <p:sldId id="271" r:id="rId23"/>
    <p:sldId id="272" r:id="rId24"/>
    <p:sldId id="273" r:id="rId25"/>
    <p:sldId id="275" r:id="rId26"/>
    <p:sldId id="276" r:id="rId27"/>
    <p:sldId id="292" r:id="rId28"/>
    <p:sldId id="293" r:id="rId29"/>
    <p:sldId id="294"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64" autoAdjust="0"/>
    <p:restoredTop sz="94660"/>
  </p:normalViewPr>
  <p:slideViewPr>
    <p:cSldViewPr>
      <p:cViewPr varScale="1">
        <p:scale>
          <a:sx n="100" d="100"/>
          <a:sy n="100" d="100"/>
        </p:scale>
        <p:origin x="-28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460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7792E4E9-DAD8-4645-812B-D3F50D3023A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5A6392-3CC1-4BB4-8EEE-0C3595284A55}" type="slidenum">
              <a:rPr lang="en-US"/>
              <a:pPr/>
              <a:t>6</a:t>
            </a:fld>
            <a:endParaRPr lang="en-US"/>
          </a:p>
        </p:txBody>
      </p:sp>
      <p:sp>
        <p:nvSpPr>
          <p:cNvPr id="81922" name="Rectangle 2"/>
          <p:cNvSpPr>
            <a:spLocks noRot="1" noChangeArrowheads="1" noTextEdit="1"/>
          </p:cNvSpPr>
          <p:nvPr>
            <p:ph type="sldImg"/>
          </p:nvPr>
        </p:nvSpPr>
        <p:spPr>
          <a:xfrm>
            <a:off x="1143000" y="685800"/>
            <a:ext cx="4573588" cy="3430588"/>
          </a:xfrm>
          <a:ln/>
        </p:spPr>
      </p:sp>
      <p:sp>
        <p:nvSpPr>
          <p:cNvPr id="81923" name="Rectangle 3"/>
          <p:cNvSpPr>
            <a:spLocks noGrp="1" noChangeArrowheads="1"/>
          </p:cNvSpPr>
          <p:nvPr>
            <p:ph type="body" idx="1"/>
          </p:nvPr>
        </p:nvSpPr>
        <p:spPr>
          <a:xfrm>
            <a:off x="912813" y="4343400"/>
            <a:ext cx="5032375" cy="4114800"/>
          </a:xfrm>
        </p:spPr>
        <p:txBody>
          <a:bodyPr/>
          <a:lstStyle/>
          <a:p>
            <a:r>
              <a:rPr lang="en-US" altLang="ko-KR">
                <a:ea typeface="굴림" charset="-127"/>
              </a:rPr>
              <a:t>This three-tiered architecture is depicted above.  The figure greatly simplifies most portal systems described in [33] but serves as a conceptual illustration.  The portal interface consists of Web interfaces that work with remote services through the service tier.  The portal (presentation) layer not only must manage user information but also maintains </a:t>
            </a:r>
            <a:r>
              <a:rPr lang="en-US" altLang="ko-KR">
                <a:latin typeface="Times"/>
                <a:ea typeface="굴림" charset="-127"/>
              </a:rPr>
              <a:t>“</a:t>
            </a:r>
            <a:r>
              <a:rPr lang="en-US" altLang="ko-KR">
                <a:ea typeface="굴림" charset="-127"/>
              </a:rPr>
              <a:t>client stubs</a:t>
            </a:r>
            <a:r>
              <a:rPr lang="en-US" altLang="ko-KR">
                <a:latin typeface="Times"/>
                <a:ea typeface="굴림" charset="-127"/>
              </a:rPr>
              <a:t>”</a:t>
            </a:r>
            <a:r>
              <a:rPr lang="en-US" altLang="ko-KR">
                <a:ea typeface="굴림" charset="-127"/>
              </a:rPr>
              <a:t> that interact with a usually remote service tier.  In the figure, the top-most horizontal thread illustrates a typical three-tiered scenario from e-business, in which the portal contacts the remote database through a client-server system.  The server in turn contacts the database. The middle thread indicates a second user portal scenario in which a </a:t>
            </a:r>
            <a:r>
              <a:rPr lang="en-US" altLang="ko-KR">
                <a:latin typeface="Times"/>
                <a:ea typeface="굴림" charset="-127"/>
              </a:rPr>
              <a:t>“</a:t>
            </a:r>
            <a:r>
              <a:rPr lang="en-US" altLang="ko-KR">
                <a:ea typeface="굴림" charset="-127"/>
              </a:rPr>
              <a:t>portal client stub</a:t>
            </a:r>
            <a:r>
              <a:rPr lang="en-US" altLang="ko-KR">
                <a:latin typeface="Times"/>
                <a:ea typeface="굴림" charset="-127"/>
              </a:rPr>
              <a:t>”</a:t>
            </a:r>
            <a:r>
              <a:rPr lang="en-US" altLang="ko-KR">
                <a:ea typeface="굴림" charset="-127"/>
              </a:rPr>
              <a:t> accesses a Grid service through a standard Grid protocol.  This service (such as a resource broker accessed through GRAM) in turn spawns a job on a High Performance Computer (HPC) system.  The final thread illustrates portal access to Grid specific data and information services such as the Storage Resource Broker (SRB) [44] [45]. </a:t>
            </a:r>
          </a:p>
          <a:p>
            <a:endParaRPr lang="en-US" altLang="ko-KR">
              <a:ea typeface="굴림" charset="-127"/>
            </a:endParaRPr>
          </a:p>
          <a:p>
            <a:r>
              <a:rPr lang="en-US" altLang="ko-KR">
                <a:ea typeface="굴림" charset="-127"/>
              </a:rPr>
              <a:t>This architecture has been widely adopted, and from this we conclude that computing portal architectures are well established, with a range of standard services for accessing the Grid through such systems as the Java [46] and Perl [47] CoG kits.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674ED4-54B8-4564-915D-8DC24129E11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D42B94-A90C-423F-BDF0-2880189B92F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DE5B66-A9E8-4395-AE87-00158DDF803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pt-BR"/>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38A62792-5F90-4D38-AD39-C3D07AC06D0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pt-B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4AD3178-8065-4A57-80A5-40A51867D89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80A650-9A12-46A6-B632-534BDD9506C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835BEA-55F1-4C0F-AEB1-205A449AF00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88812C-694B-494A-97FF-1639257A7E4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D513536-CBB3-4C96-857C-1720085D64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75DA41F-9B4A-4A8E-9F3D-04F62CF827F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D0583A-EA66-42F0-B0F6-9B3B96BB999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C29115-FB42-4E8F-8D0C-BF2A7CA9050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7472-9282-4431-A24B-764A8C33CA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39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39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839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FD4E51-4959-4EA2-9FEA-3574FED5ABA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dirty="0"/>
              <a:t>Grids and Portals for VLAB</a:t>
            </a:r>
          </a:p>
        </p:txBody>
      </p:sp>
      <p:sp>
        <p:nvSpPr>
          <p:cNvPr id="5123" name="Rectangle 3"/>
          <p:cNvSpPr>
            <a:spLocks noGrp="1" noChangeArrowheads="1"/>
          </p:cNvSpPr>
          <p:nvPr>
            <p:ph type="subTitle" idx="1"/>
          </p:nvPr>
        </p:nvSpPr>
        <p:spPr/>
        <p:txBody>
          <a:bodyPr/>
          <a:lstStyle/>
          <a:p>
            <a:r>
              <a:rPr lang="en-US"/>
              <a:t>Marlon Pierce</a:t>
            </a:r>
          </a:p>
          <a:p>
            <a:r>
              <a:rPr lang="en-US"/>
              <a:t>Community Grids Lab</a:t>
            </a:r>
          </a:p>
          <a:p>
            <a:r>
              <a:rPr lang="en-US"/>
              <a:t>Indiana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Building Grid Applications</a:t>
            </a:r>
          </a:p>
        </p:txBody>
      </p:sp>
      <p:sp>
        <p:nvSpPr>
          <p:cNvPr id="11267" name="Rectangle 3"/>
          <p:cNvSpPr>
            <a:spLocks noGrp="1" noChangeArrowheads="1"/>
          </p:cNvSpPr>
          <p:nvPr>
            <p:ph type="body" idx="1"/>
          </p:nvPr>
        </p:nvSpPr>
        <p:spPr>
          <a:xfrm>
            <a:off x="457200" y="1600200"/>
            <a:ext cx="8229600" cy="4876800"/>
          </a:xfrm>
        </p:spPr>
        <p:txBody>
          <a:bodyPr/>
          <a:lstStyle/>
          <a:p>
            <a:pPr>
              <a:lnSpc>
                <a:spcPct val="90000"/>
              </a:lnSpc>
            </a:pPr>
            <a:r>
              <a:rPr lang="en-US"/>
              <a:t>If you download Globus, you get a bunch of command-line tools</a:t>
            </a:r>
          </a:p>
          <a:p>
            <a:pPr lvl="1">
              <a:lnSpc>
                <a:spcPct val="90000"/>
              </a:lnSpc>
            </a:pPr>
            <a:r>
              <a:rPr lang="en-US"/>
              <a:t>“grid-proxy-init’,“globus-url-copy”, “uberftp”, “globus-run”, etc.</a:t>
            </a:r>
          </a:p>
          <a:p>
            <a:pPr>
              <a:lnSpc>
                <a:spcPct val="90000"/>
              </a:lnSpc>
            </a:pPr>
            <a:r>
              <a:rPr lang="en-US"/>
              <a:t>There are also application programming interfaces.</a:t>
            </a:r>
          </a:p>
          <a:p>
            <a:pPr lvl="1">
              <a:lnSpc>
                <a:spcPct val="90000"/>
              </a:lnSpc>
            </a:pPr>
            <a:r>
              <a:rPr lang="en-US"/>
              <a:t>The Java CoG Kit</a:t>
            </a:r>
          </a:p>
          <a:p>
            <a:pPr lvl="1">
              <a:lnSpc>
                <a:spcPct val="90000"/>
              </a:lnSpc>
            </a:pPr>
            <a:r>
              <a:rPr lang="en-US"/>
              <a:t>Python CoG Kit</a:t>
            </a:r>
          </a:p>
          <a:p>
            <a:pPr lvl="1">
              <a:lnSpc>
                <a:spcPct val="90000"/>
              </a:lnSpc>
            </a:pPr>
            <a:r>
              <a:rPr lang="en-US"/>
              <a:t>Allows you to build java or python applications that include Globus and Condor calls.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90575"/>
          </a:xfrm>
        </p:spPr>
        <p:txBody>
          <a:bodyPr/>
          <a:lstStyle/>
          <a:p>
            <a:r>
              <a:rPr lang="en-US"/>
              <a:t>Portlet Components for Portals</a:t>
            </a:r>
          </a:p>
        </p:txBody>
      </p:sp>
      <p:sp>
        <p:nvSpPr>
          <p:cNvPr id="13315" name="Rectangle 3"/>
          <p:cNvSpPr>
            <a:spLocks noGrp="1" noChangeArrowheads="1"/>
          </p:cNvSpPr>
          <p:nvPr>
            <p:ph type="body" idx="1"/>
          </p:nvPr>
        </p:nvSpPr>
        <p:spPr>
          <a:xfrm>
            <a:off x="457200" y="1143000"/>
            <a:ext cx="8229600" cy="5257800"/>
          </a:xfrm>
        </p:spPr>
        <p:txBody>
          <a:bodyPr/>
          <a:lstStyle/>
          <a:p>
            <a:pPr>
              <a:lnSpc>
                <a:spcPct val="90000"/>
              </a:lnSpc>
            </a:pPr>
            <a:r>
              <a:rPr lang="en-US" sz="2400"/>
              <a:t>Portlets are reusable components that can be shared between developers.</a:t>
            </a:r>
          </a:p>
          <a:p>
            <a:pPr>
              <a:lnSpc>
                <a:spcPct val="90000"/>
              </a:lnSpc>
            </a:pPr>
            <a:r>
              <a:rPr lang="en-US" sz="2400"/>
              <a:t>Portlets run in “portlet engines”</a:t>
            </a:r>
          </a:p>
          <a:p>
            <a:pPr lvl="1">
              <a:lnSpc>
                <a:spcPct val="90000"/>
              </a:lnSpc>
            </a:pPr>
            <a:r>
              <a:rPr lang="en-US" sz="2000"/>
              <a:t>Jetspeed, uPortal, GridSphere</a:t>
            </a:r>
          </a:p>
          <a:p>
            <a:pPr>
              <a:lnSpc>
                <a:spcPct val="90000"/>
              </a:lnSpc>
            </a:pPr>
            <a:r>
              <a:rPr lang="en-US" sz="2400"/>
              <a:t>Portlets are single Java components for creating HTML displays and making connections to remote resources.</a:t>
            </a:r>
          </a:p>
          <a:p>
            <a:pPr lvl="1">
              <a:lnSpc>
                <a:spcPct val="90000"/>
              </a:lnSpc>
            </a:pPr>
            <a:r>
              <a:rPr lang="en-US" sz="2400"/>
              <a:t>Can contain applets, java web start applications, etc.</a:t>
            </a:r>
          </a:p>
          <a:p>
            <a:pPr>
              <a:lnSpc>
                <a:spcPct val="90000"/>
              </a:lnSpc>
            </a:pPr>
            <a:r>
              <a:rPr lang="en-US" sz="2400"/>
              <a:t>Portlet Containers are responsible for </a:t>
            </a:r>
          </a:p>
          <a:p>
            <a:pPr lvl="1">
              <a:lnSpc>
                <a:spcPct val="90000"/>
              </a:lnSpc>
            </a:pPr>
            <a:r>
              <a:rPr lang="en-US" sz="2000"/>
              <a:t>Login</a:t>
            </a:r>
          </a:p>
          <a:p>
            <a:pPr lvl="1">
              <a:lnSpc>
                <a:spcPct val="90000"/>
              </a:lnSpc>
            </a:pPr>
            <a:r>
              <a:rPr lang="en-US" sz="2400"/>
              <a:t>Controlling access to portlets.</a:t>
            </a:r>
          </a:p>
          <a:p>
            <a:pPr lvl="1">
              <a:lnSpc>
                <a:spcPct val="90000"/>
              </a:lnSpc>
            </a:pPr>
            <a:r>
              <a:rPr lang="en-US" sz="2400"/>
              <a:t>Arranging portlets in the user’s display.</a:t>
            </a:r>
          </a:p>
          <a:p>
            <a:pPr lvl="1">
              <a:lnSpc>
                <a:spcPct val="90000"/>
              </a:lnSpc>
            </a:pPr>
            <a:r>
              <a:rPr lang="en-US" sz="2400"/>
              <a:t>Managing user customizations so that different users can see different things.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0" y="0"/>
            <a:ext cx="9144000" cy="6705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US"/>
              <a:t>VLAB Portal Status</a:t>
            </a:r>
          </a:p>
        </p:txBody>
      </p:sp>
      <p:sp>
        <p:nvSpPr>
          <p:cNvPr id="66565" name="Rectangle 5"/>
          <p:cNvSpPr>
            <a:spLocks noGrp="1" noChangeArrowheads="1"/>
          </p:cNvSpPr>
          <p:nvPr>
            <p:ph type="body" sz="half" idx="1"/>
          </p:nvPr>
        </p:nvSpPr>
        <p:spPr/>
        <p:txBody>
          <a:bodyPr/>
          <a:lstStyle/>
          <a:p>
            <a:pPr>
              <a:lnSpc>
                <a:spcPct val="90000"/>
              </a:lnSpc>
            </a:pPr>
            <a:r>
              <a:rPr lang="en-US" sz="2000"/>
              <a:t>Adapting pre-existing OGCE Portal tools.</a:t>
            </a:r>
          </a:p>
          <a:p>
            <a:pPr>
              <a:lnSpc>
                <a:spcPct val="90000"/>
              </a:lnSpc>
            </a:pPr>
            <a:r>
              <a:rPr lang="en-US" sz="2000"/>
              <a:t>Quantum Espresso codes installed on test bed at IU.</a:t>
            </a:r>
          </a:p>
          <a:p>
            <a:pPr>
              <a:lnSpc>
                <a:spcPct val="90000"/>
              </a:lnSpc>
            </a:pPr>
            <a:r>
              <a:rPr lang="en-US" sz="2000"/>
              <a:t>Simple Globus submission for PwSCF.</a:t>
            </a:r>
          </a:p>
          <a:p>
            <a:pPr>
              <a:lnSpc>
                <a:spcPct val="90000"/>
              </a:lnSpc>
            </a:pPr>
            <a:r>
              <a:rPr lang="en-US" sz="2000"/>
              <a:t>File uploading from desktop.</a:t>
            </a:r>
          </a:p>
          <a:p>
            <a:pPr>
              <a:lnSpc>
                <a:spcPct val="90000"/>
              </a:lnSpc>
            </a:pPr>
            <a:r>
              <a:rPr lang="en-US" sz="2000"/>
              <a:t>Simple monitoring and downloading.</a:t>
            </a:r>
          </a:p>
          <a:p>
            <a:pPr>
              <a:lnSpc>
                <a:spcPct val="90000"/>
              </a:lnSpc>
            </a:pPr>
            <a:r>
              <a:rPr lang="en-US" sz="2000"/>
              <a:t>Hard part is always developing useful user interfaces to specific applications.</a:t>
            </a:r>
          </a:p>
        </p:txBody>
      </p:sp>
      <p:pic>
        <p:nvPicPr>
          <p:cNvPr id="66567" name="Picture 7" descr="8"/>
          <p:cNvPicPr>
            <a:picLocks noChangeAspect="1" noChangeArrowheads="1"/>
          </p:cNvPicPr>
          <p:nvPr>
            <p:ph sz="half" idx="2"/>
          </p:nvPr>
        </p:nvPicPr>
        <p:blipFill>
          <a:blip r:embed="rId2"/>
          <a:srcRect b="32813"/>
          <a:stretch>
            <a:fillRect/>
          </a:stretch>
        </p:blipFill>
        <p:spPr>
          <a:xfrm>
            <a:off x="4495800" y="1143000"/>
            <a:ext cx="4419600" cy="5181600"/>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ctrTitle"/>
          </p:nvPr>
        </p:nvSpPr>
        <p:spPr/>
        <p:txBody>
          <a:bodyPr/>
          <a:lstStyle/>
          <a:p>
            <a:r>
              <a:rPr lang="en-US"/>
              <a:t>Backup slides</a:t>
            </a:r>
          </a:p>
        </p:txBody>
      </p:sp>
      <p:sp>
        <p:nvSpPr>
          <p:cNvPr id="73733" name="Rectangle 5"/>
          <p:cNvSpPr>
            <a:spLocks noGrp="1" noChangeArrowheads="1"/>
          </p:cNvSpPr>
          <p:nvPr>
            <p:ph type="subTitle" idx="1"/>
          </p:nvPr>
        </p:nvSpPr>
        <p:spPr/>
        <p:txBody>
          <a:bodyPr/>
          <a:lstStyle/>
          <a:p>
            <a:endParaRPr lang="pt-B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Grid Portal Development</a:t>
            </a:r>
          </a:p>
        </p:txBody>
      </p:sp>
      <p:sp>
        <p:nvSpPr>
          <p:cNvPr id="79875" name="Rectangle 3"/>
          <p:cNvSpPr>
            <a:spLocks noGrp="1" noChangeArrowheads="1"/>
          </p:cNvSpPr>
          <p:nvPr>
            <p:ph type="body" idx="1"/>
          </p:nvPr>
        </p:nvSpPr>
        <p:spPr>
          <a:xfrm>
            <a:off x="457200" y="1371600"/>
            <a:ext cx="8229600" cy="5181600"/>
          </a:xfrm>
        </p:spPr>
        <p:txBody>
          <a:bodyPr/>
          <a:lstStyle/>
          <a:p>
            <a:pPr>
              <a:lnSpc>
                <a:spcPct val="90000"/>
              </a:lnSpc>
            </a:pPr>
            <a:r>
              <a:rPr lang="en-US"/>
              <a:t>Hard part is developing a nice, intuitive, simple, yet complete and useful user interfaces for specific applications.</a:t>
            </a:r>
          </a:p>
          <a:p>
            <a:pPr lvl="1">
              <a:lnSpc>
                <a:spcPct val="90000"/>
              </a:lnSpc>
            </a:pPr>
            <a:r>
              <a:rPr lang="en-US"/>
              <a:t>Requires “domain expertise” (i.e. knowledge of how to set up and run the quantum chemistry codes in meaningful ways)…</a:t>
            </a:r>
          </a:p>
          <a:p>
            <a:pPr lvl="1">
              <a:lnSpc>
                <a:spcPct val="90000"/>
              </a:lnSpc>
            </a:pPr>
            <a:r>
              <a:rPr lang="en-US"/>
              <a:t>…combined with Web design expertise…</a:t>
            </a:r>
          </a:p>
          <a:p>
            <a:pPr lvl="1">
              <a:lnSpc>
                <a:spcPct val="90000"/>
              </a:lnSpc>
            </a:pPr>
            <a:r>
              <a:rPr lang="en-US"/>
              <a:t>…combined with Java programming experience.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Soon To Be Solved Problems</a:t>
            </a:r>
          </a:p>
        </p:txBody>
      </p:sp>
      <p:sp>
        <p:nvSpPr>
          <p:cNvPr id="76803" name="Rectangle 3"/>
          <p:cNvSpPr>
            <a:spLocks noGrp="1" noChangeArrowheads="1"/>
          </p:cNvSpPr>
          <p:nvPr>
            <p:ph type="body" idx="1"/>
          </p:nvPr>
        </p:nvSpPr>
        <p:spPr/>
        <p:txBody>
          <a:bodyPr/>
          <a:lstStyle/>
          <a:p>
            <a:pPr>
              <a:lnSpc>
                <a:spcPct val="90000"/>
              </a:lnSpc>
            </a:pPr>
            <a:r>
              <a:rPr lang="en-US"/>
              <a:t>How to get non-VLAB portlets and VLAB portlets integrated.</a:t>
            </a:r>
          </a:p>
          <a:p>
            <a:pPr lvl="1">
              <a:lnSpc>
                <a:spcPct val="90000"/>
              </a:lnSpc>
            </a:pPr>
            <a:r>
              <a:rPr lang="en-US"/>
              <a:t>Sakai project is a learning management system that provides </a:t>
            </a:r>
          </a:p>
          <a:p>
            <a:pPr lvl="2">
              <a:lnSpc>
                <a:spcPct val="90000"/>
              </a:lnSpc>
            </a:pPr>
            <a:r>
              <a:rPr lang="en-US"/>
              <a:t>Personal and group-sharable calendars, document sharing tools, discussion group tools, etc.</a:t>
            </a:r>
          </a:p>
          <a:p>
            <a:pPr>
              <a:lnSpc>
                <a:spcPct val="90000"/>
              </a:lnSpc>
            </a:pPr>
            <a:r>
              <a:rPr lang="en-US"/>
              <a:t>These should be available soon in uPortal and GridSphere portal containers.</a:t>
            </a:r>
          </a:p>
          <a:p>
            <a:pPr>
              <a:lnSpc>
                <a:spcPct val="90000"/>
              </a:lnSpc>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Grid Portal Solved Problems</a:t>
            </a:r>
          </a:p>
        </p:txBody>
      </p:sp>
      <p:sp>
        <p:nvSpPr>
          <p:cNvPr id="75779" name="Rectangle 3"/>
          <p:cNvSpPr>
            <a:spLocks noGrp="1" noChangeArrowheads="1"/>
          </p:cNvSpPr>
          <p:nvPr>
            <p:ph type="body" idx="1"/>
          </p:nvPr>
        </p:nvSpPr>
        <p:spPr/>
        <p:txBody>
          <a:bodyPr/>
          <a:lstStyle/>
          <a:p>
            <a:pPr>
              <a:lnSpc>
                <a:spcPct val="90000"/>
              </a:lnSpc>
            </a:pPr>
            <a:r>
              <a:rPr lang="en-US" sz="2800"/>
              <a:t>Logging securely into remote machines and running jobs as yourself.</a:t>
            </a:r>
          </a:p>
          <a:p>
            <a:pPr>
              <a:lnSpc>
                <a:spcPct val="90000"/>
              </a:lnSpc>
            </a:pPr>
            <a:r>
              <a:rPr lang="en-US" sz="2800"/>
              <a:t>Uploading, downloading, and cross-loading files between your desktop and various remote resources.</a:t>
            </a:r>
          </a:p>
          <a:p>
            <a:pPr>
              <a:lnSpc>
                <a:spcPct val="90000"/>
              </a:lnSpc>
            </a:pPr>
            <a:r>
              <a:rPr lang="en-US" sz="2800"/>
              <a:t>Layout management.</a:t>
            </a:r>
          </a:p>
          <a:p>
            <a:pPr>
              <a:lnSpc>
                <a:spcPct val="90000"/>
              </a:lnSpc>
            </a:pPr>
            <a:r>
              <a:rPr lang="en-US" sz="2800"/>
              <a:t>User customization/personalization</a:t>
            </a:r>
          </a:p>
          <a:p>
            <a:pPr>
              <a:lnSpc>
                <a:spcPct val="90000"/>
              </a:lnSpc>
            </a:pPr>
            <a:r>
              <a:rPr lang="en-US" sz="2800"/>
              <a:t>Storing and retrieving persistent information.</a:t>
            </a:r>
          </a:p>
          <a:p>
            <a:pPr>
              <a:lnSpc>
                <a:spcPct val="90000"/>
              </a:lnSpc>
            </a:pPr>
            <a:r>
              <a:rPr lang="en-US" sz="2800"/>
              <a:t>Monitoring jobs (eh…)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Introduction</a:t>
            </a:r>
          </a:p>
        </p:txBody>
      </p:sp>
      <p:sp>
        <p:nvSpPr>
          <p:cNvPr id="48131" name="Rectangle 3"/>
          <p:cNvSpPr>
            <a:spLocks noGrp="1" noChangeArrowheads="1"/>
          </p:cNvSpPr>
          <p:nvPr>
            <p:ph type="body" idx="1"/>
          </p:nvPr>
        </p:nvSpPr>
        <p:spPr/>
        <p:txBody>
          <a:bodyPr/>
          <a:lstStyle/>
          <a:p>
            <a:pPr>
              <a:lnSpc>
                <a:spcPct val="80000"/>
              </a:lnSpc>
            </a:pPr>
            <a:r>
              <a:rPr lang="en-US" sz="2800"/>
              <a:t>This will be a very high level talk.</a:t>
            </a:r>
          </a:p>
          <a:p>
            <a:pPr>
              <a:lnSpc>
                <a:spcPct val="80000"/>
              </a:lnSpc>
            </a:pPr>
            <a:r>
              <a:rPr lang="en-US" sz="2800"/>
              <a:t>Half-day tutorial material on Grids and portals is available from here:</a:t>
            </a:r>
          </a:p>
          <a:p>
            <a:pPr lvl="1">
              <a:lnSpc>
                <a:spcPct val="80000"/>
              </a:lnSpc>
            </a:pPr>
            <a:r>
              <a:rPr lang="en-US" sz="2400"/>
              <a:t>http://www.servogrid.org/slide/iSERVO/VLABJuly21-23/VLAB-Portal-Grid-Slides/</a:t>
            </a:r>
          </a:p>
          <a:p>
            <a:pPr>
              <a:lnSpc>
                <a:spcPct val="80000"/>
              </a:lnSpc>
            </a:pPr>
            <a:r>
              <a:rPr lang="en-US" sz="2800"/>
              <a:t>Tutorial includes</a:t>
            </a:r>
          </a:p>
          <a:p>
            <a:pPr lvl="1">
              <a:lnSpc>
                <a:spcPct val="80000"/>
              </a:lnSpc>
            </a:pPr>
            <a:r>
              <a:rPr lang="en-US" sz="2400"/>
              <a:t>Grid portal standards and development </a:t>
            </a:r>
          </a:p>
          <a:p>
            <a:pPr lvl="1">
              <a:lnSpc>
                <a:spcPct val="80000"/>
              </a:lnSpc>
            </a:pPr>
            <a:r>
              <a:rPr lang="en-US" sz="2400"/>
              <a:t>Grid overview</a:t>
            </a:r>
          </a:p>
          <a:p>
            <a:pPr lvl="1">
              <a:lnSpc>
                <a:spcPct val="80000"/>
              </a:lnSpc>
            </a:pPr>
            <a:r>
              <a:rPr lang="en-US" sz="2400"/>
              <a:t>Security review</a:t>
            </a:r>
          </a:p>
          <a:p>
            <a:pPr lvl="1">
              <a:lnSpc>
                <a:spcPct val="80000"/>
              </a:lnSpc>
            </a:pPr>
            <a:r>
              <a:rPr lang="en-US" sz="2400"/>
              <a:t>Globus tools for data and job management</a:t>
            </a:r>
          </a:p>
          <a:p>
            <a:pPr lvl="1">
              <a:lnSpc>
                <a:spcPct val="80000"/>
              </a:lnSpc>
            </a:pPr>
            <a:r>
              <a:rPr lang="en-US" sz="2400"/>
              <a:t>Condor</a:t>
            </a:r>
          </a:p>
          <a:p>
            <a:pPr lvl="1">
              <a:lnSpc>
                <a:spcPct val="80000"/>
              </a:lnSpc>
            </a:pP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Rectangle 9"/>
          <p:cNvSpPr>
            <a:spLocks noGrp="1" noChangeArrowheads="1"/>
          </p:cNvSpPr>
          <p:nvPr>
            <p:ph type="title"/>
          </p:nvPr>
        </p:nvSpPr>
        <p:spPr/>
        <p:txBody>
          <a:bodyPr/>
          <a:lstStyle/>
          <a:p>
            <a:endParaRPr lang="pt-BR"/>
          </a:p>
        </p:txBody>
      </p:sp>
      <p:pic>
        <p:nvPicPr>
          <p:cNvPr id="19464" name="Picture 8" descr="1"/>
          <p:cNvPicPr>
            <a:picLocks noChangeAspect="1" noChangeArrowheads="1"/>
          </p:cNvPicPr>
          <p:nvPr>
            <p:ph idx="1"/>
          </p:nvPr>
        </p:nvPicPr>
        <p:blipFill>
          <a:blip r:embed="rId2"/>
          <a:srcRect/>
          <a:stretch>
            <a:fillRect/>
          </a:stretch>
        </p:blipFill>
        <p:spPr>
          <a:xfrm>
            <a:off x="1849438" y="1600200"/>
            <a:ext cx="5445125" cy="4525963"/>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descr="3"/>
          <p:cNvPicPr>
            <a:picLocks noChangeAspect="1" noChangeArrowheads="1"/>
          </p:cNvPicPr>
          <p:nvPr>
            <p:ph idx="4294967295"/>
          </p:nvPr>
        </p:nvPicPr>
        <p:blipFill>
          <a:blip r:embed="rId2"/>
          <a:srcRect/>
          <a:stretch>
            <a:fillRect/>
          </a:stretch>
        </p:blipFill>
        <p:spPr>
          <a:xfrm>
            <a:off x="0" y="304800"/>
            <a:ext cx="9144000" cy="6553200"/>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type="title"/>
          </p:nvPr>
        </p:nvSpPr>
        <p:spPr/>
        <p:txBody>
          <a:bodyPr/>
          <a:lstStyle/>
          <a:p>
            <a:endParaRPr lang="pt-BR"/>
          </a:p>
        </p:txBody>
      </p:sp>
      <p:pic>
        <p:nvPicPr>
          <p:cNvPr id="28676" name="Picture 4" descr="4"/>
          <p:cNvPicPr>
            <a:picLocks noChangeAspect="1" noChangeArrowheads="1"/>
          </p:cNvPicPr>
          <p:nvPr>
            <p:ph idx="1"/>
          </p:nvPr>
        </p:nvPicPr>
        <p:blipFill>
          <a:blip r:embed="rId2"/>
          <a:srcRect/>
          <a:stretch>
            <a:fillRect/>
          </a:stretch>
        </p:blipFill>
        <p:spPr>
          <a:xfrm>
            <a:off x="1849438" y="1600200"/>
            <a:ext cx="5445125" cy="4525963"/>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p:txBody>
          <a:bodyPr/>
          <a:lstStyle/>
          <a:p>
            <a:endParaRPr lang="pt-BR"/>
          </a:p>
        </p:txBody>
      </p:sp>
      <p:pic>
        <p:nvPicPr>
          <p:cNvPr id="30724" name="Picture 4" descr="5"/>
          <p:cNvPicPr>
            <a:picLocks noChangeAspect="1" noChangeArrowheads="1"/>
          </p:cNvPicPr>
          <p:nvPr>
            <p:ph idx="1"/>
          </p:nvPr>
        </p:nvPicPr>
        <p:blipFill>
          <a:blip r:embed="rId2"/>
          <a:srcRect/>
          <a:stretch>
            <a:fillRect/>
          </a:stretch>
        </p:blipFill>
        <p:spPr>
          <a:xfrm>
            <a:off x="1849438" y="1600200"/>
            <a:ext cx="5445125" cy="4525963"/>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6"/>
          <p:cNvPicPr>
            <a:picLocks noChangeAspect="1" noChangeArrowheads="1"/>
          </p:cNvPicPr>
          <p:nvPr>
            <p:ph idx="4294967295"/>
          </p:nvPr>
        </p:nvPicPr>
        <p:blipFill>
          <a:blip r:embed="rId2"/>
          <a:srcRect t="9412" b="36470"/>
          <a:stretch>
            <a:fillRect/>
          </a:stretch>
        </p:blipFill>
        <p:spPr>
          <a:xfrm>
            <a:off x="0" y="0"/>
            <a:ext cx="9144000" cy="6858000"/>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8"/>
          <p:cNvPicPr>
            <a:picLocks noChangeAspect="1" noChangeArrowheads="1"/>
          </p:cNvPicPr>
          <p:nvPr>
            <p:ph idx="4294967295"/>
          </p:nvPr>
        </p:nvPicPr>
        <p:blipFill>
          <a:blip r:embed="rId2"/>
          <a:srcRect/>
          <a:stretch>
            <a:fillRect/>
          </a:stretch>
        </p:blipFill>
        <p:spPr>
          <a:xfrm>
            <a:off x="0" y="304800"/>
            <a:ext cx="9144000" cy="6172200"/>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endParaRPr lang="pt-BR"/>
          </a:p>
        </p:txBody>
      </p:sp>
      <p:pic>
        <p:nvPicPr>
          <p:cNvPr id="38916" name="Picture 4" descr="9"/>
          <p:cNvPicPr>
            <a:picLocks noChangeAspect="1" noChangeArrowheads="1"/>
          </p:cNvPicPr>
          <p:nvPr>
            <p:ph idx="1"/>
          </p:nvPr>
        </p:nvPicPr>
        <p:blipFill>
          <a:blip r:embed="rId2"/>
          <a:srcRect/>
          <a:stretch>
            <a:fillRect/>
          </a:stretch>
        </p:blipFill>
        <p:spPr>
          <a:xfrm>
            <a:off x="1849438" y="1600200"/>
            <a:ext cx="5445125" cy="4525963"/>
          </a:xfrm>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09600" y="228600"/>
            <a:ext cx="7772400" cy="1143000"/>
          </a:xfrm>
        </p:spPr>
        <p:txBody>
          <a:bodyPr/>
          <a:lstStyle/>
          <a:p>
            <a:r>
              <a:rPr lang="en-US"/>
              <a:t>Main Globus Stuff</a:t>
            </a:r>
          </a:p>
        </p:txBody>
      </p:sp>
      <p:sp>
        <p:nvSpPr>
          <p:cNvPr id="70659" name="Rectangle 3"/>
          <p:cNvSpPr>
            <a:spLocks noGrp="1" noChangeArrowheads="1"/>
          </p:cNvSpPr>
          <p:nvPr>
            <p:ph type="body" idx="1"/>
          </p:nvPr>
        </p:nvSpPr>
        <p:spPr>
          <a:xfrm>
            <a:off x="381000" y="1371600"/>
            <a:ext cx="8382000" cy="5105400"/>
          </a:xfrm>
        </p:spPr>
        <p:txBody>
          <a:bodyPr/>
          <a:lstStyle/>
          <a:p>
            <a:pPr>
              <a:lnSpc>
                <a:spcPct val="80000"/>
              </a:lnSpc>
            </a:pPr>
            <a:r>
              <a:rPr lang="en-US" sz="2000"/>
              <a:t>A single sign-on security system</a:t>
            </a:r>
          </a:p>
          <a:p>
            <a:pPr lvl="1">
              <a:lnSpc>
                <a:spcPct val="80000"/>
              </a:lnSpc>
            </a:pPr>
            <a:r>
              <a:rPr lang="en-US" sz="1800"/>
              <a:t>Allows you to get a ticket and seamlessly log into all machines on your Grid with no future logins.</a:t>
            </a:r>
          </a:p>
          <a:p>
            <a:pPr lvl="1">
              <a:lnSpc>
                <a:spcPct val="80000"/>
              </a:lnSpc>
            </a:pPr>
            <a:r>
              <a:rPr lang="en-US" sz="1800"/>
              <a:t>Known as GSI</a:t>
            </a:r>
          </a:p>
          <a:p>
            <a:pPr lvl="2">
              <a:lnSpc>
                <a:spcPct val="80000"/>
              </a:lnSpc>
            </a:pPr>
            <a:r>
              <a:rPr lang="en-US" sz="1600"/>
              <a:t>Similar to Kerberos</a:t>
            </a:r>
          </a:p>
          <a:p>
            <a:pPr lvl="2">
              <a:lnSpc>
                <a:spcPct val="80000"/>
              </a:lnSpc>
            </a:pPr>
            <a:r>
              <a:rPr lang="en-US" sz="1600"/>
              <a:t>GRAM and GridFTP use GSI for security</a:t>
            </a:r>
          </a:p>
          <a:p>
            <a:pPr>
              <a:lnSpc>
                <a:spcPct val="80000"/>
              </a:lnSpc>
            </a:pPr>
            <a:r>
              <a:rPr lang="en-US" sz="2000"/>
              <a:t>GRAM: an abstraction of a remote command operation.</a:t>
            </a:r>
          </a:p>
          <a:p>
            <a:pPr lvl="1">
              <a:lnSpc>
                <a:spcPct val="80000"/>
              </a:lnSpc>
            </a:pPr>
            <a:r>
              <a:rPr lang="en-US" sz="1800"/>
              <a:t>GRAM “job specifications” can be used to run simple remote commands (like rm –r *.*) </a:t>
            </a:r>
          </a:p>
          <a:p>
            <a:pPr lvl="1">
              <a:lnSpc>
                <a:spcPct val="80000"/>
              </a:lnSpc>
            </a:pPr>
            <a:r>
              <a:rPr lang="en-US" sz="1800"/>
              <a:t>Can also be used to submit jobs to queuing systems (PBS, LSF, Sun Grid Engine)</a:t>
            </a:r>
          </a:p>
          <a:p>
            <a:pPr>
              <a:lnSpc>
                <a:spcPct val="80000"/>
              </a:lnSpc>
            </a:pPr>
            <a:r>
              <a:rPr lang="en-US" sz="2000"/>
              <a:t>GridFTP and Reliable File Transfer</a:t>
            </a:r>
          </a:p>
          <a:p>
            <a:pPr lvl="1">
              <a:lnSpc>
                <a:spcPct val="80000"/>
              </a:lnSpc>
            </a:pPr>
            <a:r>
              <a:rPr lang="en-US" sz="1800"/>
              <a:t>Can be used to move files around</a:t>
            </a:r>
          </a:p>
          <a:p>
            <a:pPr lvl="1">
              <a:lnSpc>
                <a:spcPct val="80000"/>
              </a:lnSpc>
            </a:pPr>
            <a:r>
              <a:rPr lang="en-US" sz="1800"/>
              <a:t>Can also do third party transfer: from Machine A, tell Machine B to transfer file to Machine C.</a:t>
            </a:r>
          </a:p>
          <a:p>
            <a:pPr>
              <a:lnSpc>
                <a:spcPct val="80000"/>
              </a:lnSpc>
            </a:pPr>
            <a:r>
              <a:rPr lang="en-US" sz="2000"/>
              <a:t>There are command line tools for all of these things (included in the release).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Grid Non- and Open Problems</a:t>
            </a:r>
          </a:p>
        </p:txBody>
      </p:sp>
      <p:sp>
        <p:nvSpPr>
          <p:cNvPr id="71683" name="Rectangle 3"/>
          <p:cNvSpPr>
            <a:spLocks noGrp="1" noChangeArrowheads="1"/>
          </p:cNvSpPr>
          <p:nvPr>
            <p:ph type="body" idx="1"/>
          </p:nvPr>
        </p:nvSpPr>
        <p:spPr/>
        <p:txBody>
          <a:bodyPr/>
          <a:lstStyle/>
          <a:p>
            <a:pPr>
              <a:lnSpc>
                <a:spcPct val="80000"/>
              </a:lnSpc>
            </a:pPr>
            <a:r>
              <a:rPr lang="en-US" sz="2400"/>
              <a:t>Not a replacement for MPI.</a:t>
            </a:r>
          </a:p>
          <a:p>
            <a:pPr lvl="1">
              <a:lnSpc>
                <a:spcPct val="80000"/>
              </a:lnSpc>
            </a:pPr>
            <a:r>
              <a:rPr lang="en-US" sz="2000"/>
              <a:t>You still want to use this for parallel programming.</a:t>
            </a:r>
          </a:p>
          <a:p>
            <a:pPr lvl="1">
              <a:lnSpc>
                <a:spcPct val="80000"/>
              </a:lnSpc>
            </a:pPr>
            <a:r>
              <a:rPr lang="en-US" sz="2000"/>
              <a:t>Grids are better for running and managing applications, moving data files around, etc.</a:t>
            </a:r>
          </a:p>
          <a:p>
            <a:pPr>
              <a:lnSpc>
                <a:spcPct val="80000"/>
              </a:lnSpc>
            </a:pPr>
            <a:r>
              <a:rPr lang="en-US" sz="2400"/>
              <a:t>No standard way of chain applications into distributed flow charts (workflow).  There are several tools.</a:t>
            </a:r>
          </a:p>
          <a:p>
            <a:pPr lvl="1">
              <a:lnSpc>
                <a:spcPct val="80000"/>
              </a:lnSpc>
            </a:pPr>
            <a:r>
              <a:rPr lang="en-US" sz="2000"/>
              <a:t>Triana</a:t>
            </a:r>
          </a:p>
          <a:p>
            <a:pPr lvl="1">
              <a:lnSpc>
                <a:spcPct val="80000"/>
              </a:lnSpc>
            </a:pPr>
            <a:r>
              <a:rPr lang="en-US" sz="2000"/>
              <a:t>Pegasus</a:t>
            </a:r>
          </a:p>
          <a:p>
            <a:pPr lvl="1">
              <a:lnSpc>
                <a:spcPct val="80000"/>
              </a:lnSpc>
            </a:pPr>
            <a:r>
              <a:rPr lang="en-US" sz="2000"/>
              <a:t>Karajan (part of the Java CoG Kit)</a:t>
            </a:r>
          </a:p>
          <a:p>
            <a:pPr lvl="1">
              <a:lnSpc>
                <a:spcPct val="80000"/>
              </a:lnSpc>
            </a:pPr>
            <a:r>
              <a:rPr lang="en-US" sz="2000"/>
              <a:t>HPSearch can be used for this</a:t>
            </a:r>
          </a:p>
          <a:p>
            <a:pPr>
              <a:lnSpc>
                <a:spcPct val="80000"/>
              </a:lnSpc>
            </a:pPr>
            <a:r>
              <a:rPr lang="en-US" sz="2400"/>
              <a:t>Hiding resource locations</a:t>
            </a:r>
          </a:p>
          <a:p>
            <a:pPr lvl="1">
              <a:lnSpc>
                <a:spcPct val="80000"/>
              </a:lnSpc>
            </a:pPr>
            <a:r>
              <a:rPr lang="en-US" sz="2000"/>
              <a:t>You still typically pick the place to run.</a:t>
            </a:r>
          </a:p>
          <a:p>
            <a:pPr>
              <a:lnSpc>
                <a:spcPct val="80000"/>
              </a:lnSpc>
            </a:pPr>
            <a:r>
              <a:rPr lang="en-US" sz="2400"/>
              <a:t>But Grid software gives you a starting point.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Grid Web Portals</a:t>
            </a:r>
          </a:p>
        </p:txBody>
      </p:sp>
      <p:sp>
        <p:nvSpPr>
          <p:cNvPr id="72707" name="Rectangle 3"/>
          <p:cNvSpPr>
            <a:spLocks noGrp="1" noChangeArrowheads="1"/>
          </p:cNvSpPr>
          <p:nvPr>
            <p:ph type="body" idx="1"/>
          </p:nvPr>
        </p:nvSpPr>
        <p:spPr/>
        <p:txBody>
          <a:bodyPr/>
          <a:lstStyle/>
          <a:p>
            <a:pPr>
              <a:lnSpc>
                <a:spcPct val="90000"/>
              </a:lnSpc>
            </a:pPr>
            <a:r>
              <a:rPr lang="en-US" sz="2800"/>
              <a:t>Java is of course a popular tool for building web applications. </a:t>
            </a:r>
          </a:p>
          <a:p>
            <a:pPr lvl="1">
              <a:lnSpc>
                <a:spcPct val="90000"/>
              </a:lnSpc>
            </a:pPr>
            <a:r>
              <a:rPr lang="en-US" sz="2400"/>
              <a:t>These can also talk to Web Services and NaradaBrokering on remote hosts.</a:t>
            </a:r>
          </a:p>
          <a:p>
            <a:pPr lvl="1">
              <a:lnSpc>
                <a:spcPct val="90000"/>
              </a:lnSpc>
            </a:pPr>
            <a:r>
              <a:rPr lang="en-US" sz="2400"/>
              <a:t>The Java CoG allows you to make these web applications talk to Grid services.</a:t>
            </a:r>
          </a:p>
          <a:p>
            <a:pPr lvl="1">
              <a:lnSpc>
                <a:spcPct val="90000"/>
              </a:lnSpc>
            </a:pPr>
            <a:r>
              <a:rPr lang="en-US" sz="2400"/>
              <a:t>So you can write Java web applications that can retrieve security credentials, launch remote jobs, and move files around.</a:t>
            </a:r>
          </a:p>
          <a:p>
            <a:pPr>
              <a:lnSpc>
                <a:spcPct val="90000"/>
              </a:lnSpc>
            </a:pPr>
            <a:r>
              <a:rPr lang="en-US" sz="2800"/>
              <a:t>Lots of people have done this…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ph sz="quarter" idx="3"/>
          </p:nvPr>
        </p:nvPicPr>
        <p:blipFill>
          <a:blip r:embed="rId2"/>
          <a:srcRect/>
          <a:stretch>
            <a:fillRect/>
          </a:stretch>
        </p:blipFill>
        <p:spPr>
          <a:xfrm>
            <a:off x="4572000" y="1447800"/>
            <a:ext cx="4419600" cy="3810000"/>
          </a:xfrm>
          <a:noFill/>
          <a:ln/>
        </p:spPr>
      </p:pic>
      <p:pic>
        <p:nvPicPr>
          <p:cNvPr id="51203" name="Picture 3"/>
          <p:cNvPicPr>
            <a:picLocks noChangeAspect="1" noChangeArrowheads="1"/>
          </p:cNvPicPr>
          <p:nvPr>
            <p:ph sz="quarter" idx="4"/>
          </p:nvPr>
        </p:nvPicPr>
        <p:blipFill>
          <a:blip r:embed="rId3"/>
          <a:srcRect/>
          <a:stretch>
            <a:fillRect/>
          </a:stretch>
        </p:blipFill>
        <p:spPr>
          <a:xfrm>
            <a:off x="4495800" y="3276600"/>
            <a:ext cx="4648200" cy="3429000"/>
          </a:xfrm>
          <a:noFill/>
          <a:ln/>
        </p:spPr>
      </p:pic>
      <p:sp>
        <p:nvSpPr>
          <p:cNvPr id="51204" name="Rectangle 4"/>
          <p:cNvSpPr>
            <a:spLocks noGrp="1" noChangeArrowheads="1"/>
          </p:cNvSpPr>
          <p:nvPr>
            <p:ph type="title" sz="quarter"/>
          </p:nvPr>
        </p:nvSpPr>
        <p:spPr>
          <a:xfrm>
            <a:off x="685800" y="228600"/>
            <a:ext cx="7772400" cy="1143000"/>
          </a:xfrm>
        </p:spPr>
        <p:txBody>
          <a:bodyPr/>
          <a:lstStyle/>
          <a:p>
            <a:r>
              <a:rPr lang="en-US">
                <a:solidFill>
                  <a:schemeClr val="tx1"/>
                </a:solidFill>
              </a:rPr>
              <a:t>QuakeSim Portal Shots</a:t>
            </a:r>
          </a:p>
        </p:txBody>
      </p:sp>
      <p:pic>
        <p:nvPicPr>
          <p:cNvPr id="51205" name="Picture 5"/>
          <p:cNvPicPr>
            <a:picLocks noChangeAspect="1" noChangeArrowheads="1"/>
          </p:cNvPicPr>
          <p:nvPr>
            <p:ph sz="quarter" idx="1"/>
          </p:nvPr>
        </p:nvPicPr>
        <p:blipFill>
          <a:blip r:embed="rId4"/>
          <a:srcRect/>
          <a:stretch>
            <a:fillRect/>
          </a:stretch>
        </p:blipFill>
        <p:spPr>
          <a:xfrm>
            <a:off x="228600" y="1524000"/>
            <a:ext cx="4800600" cy="4114800"/>
          </a:xfrm>
          <a:noFill/>
          <a:ln/>
        </p:spPr>
      </p:pic>
      <p:pic>
        <p:nvPicPr>
          <p:cNvPr id="51206" name="Picture 6"/>
          <p:cNvPicPr>
            <a:picLocks noChangeAspect="1" noChangeArrowheads="1"/>
          </p:cNvPicPr>
          <p:nvPr>
            <p:ph sz="quarter" idx="2"/>
          </p:nvPr>
        </p:nvPicPr>
        <p:blipFill>
          <a:blip r:embed="rId5"/>
          <a:srcRect l="7547" t="7565" r="20335" b="23964"/>
          <a:stretch>
            <a:fillRect/>
          </a:stretch>
        </p:blipFill>
        <p:spPr>
          <a:xfrm>
            <a:off x="304800" y="4724400"/>
            <a:ext cx="2233613" cy="1981200"/>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fusion-grid-portal-black"/>
          <p:cNvPicPr>
            <a:picLocks noChangeAspect="1" noChangeArrowheads="1"/>
          </p:cNvPicPr>
          <p:nvPr>
            <p:ph idx="4294967295"/>
          </p:nvPr>
        </p:nvPicPr>
        <p:blipFill>
          <a:blip r:embed="rId2"/>
          <a:srcRect/>
          <a:stretch>
            <a:fillRect/>
          </a:stretch>
        </p:blipFill>
        <p:spPr>
          <a:xfrm>
            <a:off x="0" y="0"/>
            <a:ext cx="9144000" cy="6858000"/>
          </a:xfrm>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1" name="Picture 5"/>
          <p:cNvPicPr>
            <a:picLocks noChangeAspect="1" noChangeArrowheads="1"/>
          </p:cNvPicPr>
          <p:nvPr>
            <p:ph idx="4294967295"/>
          </p:nvPr>
        </p:nvPicPr>
        <p:blipFill>
          <a:blip r:embed="rId2"/>
          <a:srcRect/>
          <a:stretch>
            <a:fillRect/>
          </a:stretch>
        </p:blipFill>
        <p:spPr>
          <a:xfrm>
            <a:off x="0" y="0"/>
            <a:ext cx="9144000" cy="6858000"/>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517525" y="1966913"/>
            <a:ext cx="914400" cy="3543300"/>
          </a:xfrm>
          <a:prstGeom prst="rect">
            <a:avLst/>
          </a:prstGeom>
          <a:solidFill>
            <a:schemeClr val="hlink"/>
          </a:solidFill>
          <a:ln w="9525">
            <a:solidFill>
              <a:srgbClr val="000000"/>
            </a:solidFill>
            <a:miter lim="800000"/>
            <a:headEnd/>
            <a:tailEnd/>
          </a:ln>
          <a:effectLst/>
        </p:spPr>
        <p:txBody>
          <a:bodyPr wrap="none" anchor="ctr"/>
          <a:lstStyle/>
          <a:p>
            <a:pPr algn="ctr"/>
            <a:endParaRPr lang="pt-BR"/>
          </a:p>
        </p:txBody>
      </p:sp>
      <p:sp>
        <p:nvSpPr>
          <p:cNvPr id="80899" name="Text Box 3"/>
          <p:cNvSpPr txBox="1">
            <a:spLocks noChangeArrowheads="1"/>
          </p:cNvSpPr>
          <p:nvPr/>
        </p:nvSpPr>
        <p:spPr bwMode="auto">
          <a:xfrm rot="10800000">
            <a:off x="744538" y="2424113"/>
            <a:ext cx="458787" cy="2251075"/>
          </a:xfrm>
          <a:prstGeom prst="rect">
            <a:avLst/>
          </a:prstGeom>
          <a:noFill/>
          <a:ln w="9525">
            <a:noFill/>
            <a:miter lim="800000"/>
            <a:headEnd/>
            <a:tailEnd/>
          </a:ln>
          <a:effectLst/>
        </p:spPr>
        <p:txBody>
          <a:bodyPr vert="eaVert" wrap="none">
            <a:spAutoFit/>
          </a:bodyPr>
          <a:lstStyle/>
          <a:p>
            <a:r>
              <a:rPr lang="en-US">
                <a:solidFill>
                  <a:srgbClr val="000000"/>
                </a:solidFill>
              </a:rPr>
              <a:t>Portal User Interface </a:t>
            </a:r>
          </a:p>
        </p:txBody>
      </p:sp>
      <p:sp>
        <p:nvSpPr>
          <p:cNvPr id="80900" name="Rectangle 4"/>
          <p:cNvSpPr>
            <a:spLocks noChangeArrowheads="1"/>
          </p:cNvSpPr>
          <p:nvPr/>
        </p:nvSpPr>
        <p:spPr bwMode="auto">
          <a:xfrm>
            <a:off x="3705225" y="3476625"/>
            <a:ext cx="1676400" cy="777875"/>
          </a:xfrm>
          <a:prstGeom prst="rect">
            <a:avLst/>
          </a:prstGeom>
          <a:gradFill rotWithShape="1">
            <a:gsLst>
              <a:gs pos="0">
                <a:srgbClr val="FFFFFF"/>
              </a:gs>
              <a:gs pos="100000">
                <a:srgbClr val="CCFFFF"/>
              </a:gs>
            </a:gsLst>
            <a:path path="shape">
              <a:fillToRect l="50000" t="50000" r="50000" b="50000"/>
            </a:path>
          </a:gradFill>
          <a:ln w="9525">
            <a:solidFill>
              <a:schemeClr val="tx1"/>
            </a:solidFill>
            <a:miter lim="800000"/>
            <a:headEnd/>
            <a:tailEnd/>
          </a:ln>
          <a:effectLst/>
        </p:spPr>
        <p:txBody>
          <a:bodyPr wrap="none" anchor="ctr"/>
          <a:lstStyle/>
          <a:p>
            <a:pPr algn="ctr"/>
            <a:r>
              <a:rPr lang="en-US" sz="1400">
                <a:solidFill>
                  <a:srgbClr val="000000"/>
                </a:solidFill>
              </a:rPr>
              <a:t>Grid Resource</a:t>
            </a:r>
          </a:p>
          <a:p>
            <a:pPr algn="ctr"/>
            <a:r>
              <a:rPr lang="en-US" sz="1400">
                <a:solidFill>
                  <a:srgbClr val="000000"/>
                </a:solidFill>
              </a:rPr>
              <a:t>Broker Service</a:t>
            </a:r>
          </a:p>
        </p:txBody>
      </p:sp>
      <p:sp>
        <p:nvSpPr>
          <p:cNvPr id="80901" name="Line 5"/>
          <p:cNvSpPr>
            <a:spLocks noChangeShapeType="1"/>
          </p:cNvSpPr>
          <p:nvPr/>
        </p:nvSpPr>
        <p:spPr bwMode="auto">
          <a:xfrm>
            <a:off x="2333625" y="3797300"/>
            <a:ext cx="1371600" cy="0"/>
          </a:xfrm>
          <a:prstGeom prst="line">
            <a:avLst/>
          </a:prstGeom>
          <a:noFill/>
          <a:ln w="19050">
            <a:solidFill>
              <a:schemeClr val="tx1"/>
            </a:solidFill>
            <a:round/>
            <a:headEnd/>
            <a:tailEnd type="arrow" w="med" len="med"/>
          </a:ln>
          <a:effectLst/>
        </p:spPr>
        <p:txBody>
          <a:bodyPr/>
          <a:lstStyle/>
          <a:p>
            <a:endParaRPr lang="pt-BR"/>
          </a:p>
        </p:txBody>
      </p:sp>
      <p:sp>
        <p:nvSpPr>
          <p:cNvPr id="80902" name="Text Box 6"/>
          <p:cNvSpPr txBox="1">
            <a:spLocks noChangeArrowheads="1"/>
          </p:cNvSpPr>
          <p:nvPr/>
        </p:nvSpPr>
        <p:spPr bwMode="auto">
          <a:xfrm>
            <a:off x="2562225" y="1344613"/>
            <a:ext cx="923925" cy="730250"/>
          </a:xfrm>
          <a:prstGeom prst="rect">
            <a:avLst/>
          </a:prstGeom>
          <a:noFill/>
          <a:ln w="9525">
            <a:noFill/>
            <a:miter lim="800000"/>
            <a:headEnd/>
            <a:tailEnd/>
          </a:ln>
          <a:effectLst/>
        </p:spPr>
        <p:txBody>
          <a:bodyPr wrap="none">
            <a:spAutoFit/>
          </a:bodyPr>
          <a:lstStyle/>
          <a:p>
            <a:pPr algn="ctr"/>
            <a:r>
              <a:rPr lang="en-US" sz="1400"/>
              <a:t>Grid and </a:t>
            </a:r>
          </a:p>
          <a:p>
            <a:pPr algn="ctr"/>
            <a:r>
              <a:rPr lang="en-US" sz="1400"/>
              <a:t>Web</a:t>
            </a:r>
          </a:p>
          <a:p>
            <a:pPr algn="ctr"/>
            <a:r>
              <a:rPr lang="en-US" sz="1400"/>
              <a:t>Protocols</a:t>
            </a:r>
          </a:p>
        </p:txBody>
      </p:sp>
      <p:sp>
        <p:nvSpPr>
          <p:cNvPr id="80903" name="Rectangle 7"/>
          <p:cNvSpPr>
            <a:spLocks noChangeArrowheads="1"/>
          </p:cNvSpPr>
          <p:nvPr/>
        </p:nvSpPr>
        <p:spPr bwMode="auto">
          <a:xfrm>
            <a:off x="3717925" y="4532313"/>
            <a:ext cx="1676400" cy="777875"/>
          </a:xfrm>
          <a:prstGeom prst="rect">
            <a:avLst/>
          </a:prstGeom>
          <a:gradFill rotWithShape="1">
            <a:gsLst>
              <a:gs pos="0">
                <a:srgbClr val="FFFFFF"/>
              </a:gs>
              <a:gs pos="100000">
                <a:srgbClr val="CCFFFF"/>
              </a:gs>
            </a:gsLst>
            <a:path path="shape">
              <a:fillToRect l="50000" t="50000" r="50000" b="50000"/>
            </a:path>
          </a:gradFill>
          <a:ln w="9525">
            <a:solidFill>
              <a:schemeClr val="tx1"/>
            </a:solidFill>
            <a:miter lim="800000"/>
            <a:headEnd/>
            <a:tailEnd/>
          </a:ln>
          <a:effectLst/>
        </p:spPr>
        <p:txBody>
          <a:bodyPr wrap="none" anchor="ctr"/>
          <a:lstStyle/>
          <a:p>
            <a:pPr algn="ctr"/>
            <a:r>
              <a:rPr lang="en-US" sz="1400">
                <a:solidFill>
                  <a:srgbClr val="000000"/>
                </a:solidFill>
              </a:rPr>
              <a:t>Information</a:t>
            </a:r>
          </a:p>
          <a:p>
            <a:pPr algn="ctr"/>
            <a:r>
              <a:rPr lang="en-US" sz="1400">
                <a:solidFill>
                  <a:srgbClr val="000000"/>
                </a:solidFill>
              </a:rPr>
              <a:t>and</a:t>
            </a:r>
          </a:p>
          <a:p>
            <a:pPr algn="ctr"/>
            <a:r>
              <a:rPr lang="en-US" sz="1400">
                <a:solidFill>
                  <a:srgbClr val="000000"/>
                </a:solidFill>
              </a:rPr>
              <a:t>Data Services</a:t>
            </a:r>
          </a:p>
        </p:txBody>
      </p:sp>
      <p:sp>
        <p:nvSpPr>
          <p:cNvPr id="80904" name="Rectangle 8"/>
          <p:cNvSpPr>
            <a:spLocks noChangeArrowheads="1"/>
          </p:cNvSpPr>
          <p:nvPr/>
        </p:nvSpPr>
        <p:spPr bwMode="auto">
          <a:xfrm>
            <a:off x="3730625" y="2419350"/>
            <a:ext cx="1676400" cy="777875"/>
          </a:xfrm>
          <a:prstGeom prst="rect">
            <a:avLst/>
          </a:prstGeom>
          <a:gradFill rotWithShape="1">
            <a:gsLst>
              <a:gs pos="0">
                <a:srgbClr val="FFFFFF"/>
              </a:gs>
              <a:gs pos="100000">
                <a:srgbClr val="CCFFFF"/>
              </a:gs>
            </a:gsLst>
            <a:path path="shape">
              <a:fillToRect l="50000" t="50000" r="50000" b="50000"/>
            </a:path>
          </a:gradFill>
          <a:ln w="9525">
            <a:solidFill>
              <a:schemeClr val="tx1"/>
            </a:solidFill>
            <a:miter lim="800000"/>
            <a:headEnd/>
            <a:tailEnd/>
          </a:ln>
          <a:effectLst/>
        </p:spPr>
        <p:txBody>
          <a:bodyPr wrap="none" anchor="ctr"/>
          <a:lstStyle/>
          <a:p>
            <a:pPr algn="ctr"/>
            <a:r>
              <a:rPr lang="en-US" sz="1400">
                <a:solidFill>
                  <a:srgbClr val="000000"/>
                </a:solidFill>
              </a:rPr>
              <a:t>Database</a:t>
            </a:r>
          </a:p>
          <a:p>
            <a:pPr algn="ctr"/>
            <a:r>
              <a:rPr lang="en-US" sz="1400">
                <a:solidFill>
                  <a:srgbClr val="000000"/>
                </a:solidFill>
              </a:rPr>
              <a:t>Service</a:t>
            </a:r>
          </a:p>
        </p:txBody>
      </p:sp>
      <p:sp>
        <p:nvSpPr>
          <p:cNvPr id="80905" name="Line 9"/>
          <p:cNvSpPr>
            <a:spLocks noChangeShapeType="1"/>
          </p:cNvSpPr>
          <p:nvPr/>
        </p:nvSpPr>
        <p:spPr bwMode="auto">
          <a:xfrm>
            <a:off x="2359025" y="2740025"/>
            <a:ext cx="1371600" cy="0"/>
          </a:xfrm>
          <a:prstGeom prst="line">
            <a:avLst/>
          </a:prstGeom>
          <a:noFill/>
          <a:ln w="19050">
            <a:solidFill>
              <a:schemeClr val="tx1"/>
            </a:solidFill>
            <a:round/>
            <a:headEnd/>
            <a:tailEnd type="arrow" w="med" len="med"/>
          </a:ln>
          <a:effectLst/>
        </p:spPr>
        <p:txBody>
          <a:bodyPr/>
          <a:lstStyle/>
          <a:p>
            <a:endParaRPr lang="pt-BR"/>
          </a:p>
        </p:txBody>
      </p:sp>
      <p:sp>
        <p:nvSpPr>
          <p:cNvPr id="80906" name="Line 10"/>
          <p:cNvSpPr>
            <a:spLocks noChangeShapeType="1"/>
          </p:cNvSpPr>
          <p:nvPr/>
        </p:nvSpPr>
        <p:spPr bwMode="auto">
          <a:xfrm>
            <a:off x="2346325" y="4852988"/>
            <a:ext cx="1371600" cy="0"/>
          </a:xfrm>
          <a:prstGeom prst="line">
            <a:avLst/>
          </a:prstGeom>
          <a:noFill/>
          <a:ln w="19050">
            <a:solidFill>
              <a:schemeClr val="tx1"/>
            </a:solidFill>
            <a:round/>
            <a:headEnd/>
            <a:tailEnd type="arrow" w="med" len="med"/>
          </a:ln>
          <a:effectLst/>
        </p:spPr>
        <p:txBody>
          <a:bodyPr/>
          <a:lstStyle/>
          <a:p>
            <a:endParaRPr lang="pt-BR"/>
          </a:p>
        </p:txBody>
      </p:sp>
      <p:sp>
        <p:nvSpPr>
          <p:cNvPr id="80907" name="Line 11"/>
          <p:cNvSpPr>
            <a:spLocks noChangeShapeType="1"/>
          </p:cNvSpPr>
          <p:nvPr/>
        </p:nvSpPr>
        <p:spPr bwMode="auto">
          <a:xfrm>
            <a:off x="2990850" y="2185988"/>
            <a:ext cx="1588" cy="519112"/>
          </a:xfrm>
          <a:prstGeom prst="line">
            <a:avLst/>
          </a:prstGeom>
          <a:noFill/>
          <a:ln w="9525">
            <a:solidFill>
              <a:schemeClr val="tx1"/>
            </a:solidFill>
            <a:round/>
            <a:headEnd/>
            <a:tailEnd type="arrow" w="med" len="med"/>
          </a:ln>
          <a:effectLst/>
        </p:spPr>
        <p:txBody>
          <a:bodyPr/>
          <a:lstStyle/>
          <a:p>
            <a:endParaRPr lang="pt-BR"/>
          </a:p>
        </p:txBody>
      </p:sp>
      <p:sp>
        <p:nvSpPr>
          <p:cNvPr id="80908" name="AutoShape 12"/>
          <p:cNvSpPr>
            <a:spLocks noChangeArrowheads="1"/>
          </p:cNvSpPr>
          <p:nvPr/>
        </p:nvSpPr>
        <p:spPr bwMode="auto">
          <a:xfrm>
            <a:off x="6473825" y="2419350"/>
            <a:ext cx="1828800" cy="777875"/>
          </a:xfrm>
          <a:prstGeom prst="can">
            <a:avLst>
              <a:gd name="adj" fmla="val 25000"/>
            </a:avLst>
          </a:prstGeom>
          <a:solidFill>
            <a:schemeClr val="folHlink"/>
          </a:solidFill>
          <a:ln w="9525">
            <a:solidFill>
              <a:schemeClr val="tx1"/>
            </a:solidFill>
            <a:round/>
            <a:headEnd/>
            <a:tailEnd/>
          </a:ln>
          <a:effectLst/>
        </p:spPr>
        <p:txBody>
          <a:bodyPr wrap="none" anchor="ctr"/>
          <a:lstStyle/>
          <a:p>
            <a:pPr algn="ctr"/>
            <a:r>
              <a:rPr lang="en-US" sz="1400">
                <a:solidFill>
                  <a:srgbClr val="000000"/>
                </a:solidFill>
              </a:rPr>
              <a:t>Database</a:t>
            </a:r>
          </a:p>
        </p:txBody>
      </p:sp>
      <p:sp>
        <p:nvSpPr>
          <p:cNvPr id="80909" name="Rectangle 13"/>
          <p:cNvSpPr>
            <a:spLocks noChangeArrowheads="1"/>
          </p:cNvSpPr>
          <p:nvPr/>
        </p:nvSpPr>
        <p:spPr bwMode="auto">
          <a:xfrm>
            <a:off x="6524625" y="3476625"/>
            <a:ext cx="1752600" cy="777875"/>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solidFill>
                  <a:srgbClr val="000000"/>
                </a:solidFill>
              </a:rPr>
              <a:t>HPC</a:t>
            </a:r>
          </a:p>
          <a:p>
            <a:pPr algn="ctr"/>
            <a:r>
              <a:rPr lang="en-US" sz="1400">
                <a:solidFill>
                  <a:srgbClr val="000000"/>
                </a:solidFill>
              </a:rPr>
              <a:t>or</a:t>
            </a:r>
          </a:p>
          <a:p>
            <a:pPr algn="ctr"/>
            <a:r>
              <a:rPr lang="en-US" sz="1400">
                <a:solidFill>
                  <a:srgbClr val="000000"/>
                </a:solidFill>
              </a:rPr>
              <a:t>Compute Cluster</a:t>
            </a:r>
          </a:p>
        </p:txBody>
      </p:sp>
      <p:sp>
        <p:nvSpPr>
          <p:cNvPr id="80910" name="Rectangle 14"/>
          <p:cNvSpPr>
            <a:spLocks noChangeArrowheads="1"/>
          </p:cNvSpPr>
          <p:nvPr/>
        </p:nvSpPr>
        <p:spPr bwMode="auto">
          <a:xfrm>
            <a:off x="6537325" y="4532313"/>
            <a:ext cx="1752600" cy="777875"/>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solidFill>
                  <a:srgbClr val="000000"/>
                </a:solidFill>
              </a:rPr>
              <a:t>Grid Information</a:t>
            </a:r>
          </a:p>
          <a:p>
            <a:pPr algn="ctr"/>
            <a:r>
              <a:rPr lang="en-US" sz="1400">
                <a:solidFill>
                  <a:srgbClr val="000000"/>
                </a:solidFill>
              </a:rPr>
              <a:t>Services, SRB</a:t>
            </a:r>
          </a:p>
        </p:txBody>
      </p:sp>
      <p:sp>
        <p:nvSpPr>
          <p:cNvPr id="80911" name="Line 15"/>
          <p:cNvSpPr>
            <a:spLocks noChangeShapeType="1"/>
          </p:cNvSpPr>
          <p:nvPr/>
        </p:nvSpPr>
        <p:spPr bwMode="auto">
          <a:xfrm>
            <a:off x="5394325" y="4852988"/>
            <a:ext cx="1143000" cy="0"/>
          </a:xfrm>
          <a:prstGeom prst="line">
            <a:avLst/>
          </a:prstGeom>
          <a:noFill/>
          <a:ln w="19050">
            <a:solidFill>
              <a:schemeClr val="tx1"/>
            </a:solidFill>
            <a:round/>
            <a:headEnd/>
            <a:tailEnd type="arrow" w="med" len="med"/>
          </a:ln>
          <a:effectLst/>
        </p:spPr>
        <p:txBody>
          <a:bodyPr/>
          <a:lstStyle/>
          <a:p>
            <a:endParaRPr lang="pt-BR"/>
          </a:p>
        </p:txBody>
      </p:sp>
      <p:sp>
        <p:nvSpPr>
          <p:cNvPr id="80912" name="Line 16"/>
          <p:cNvSpPr>
            <a:spLocks noChangeShapeType="1"/>
          </p:cNvSpPr>
          <p:nvPr/>
        </p:nvSpPr>
        <p:spPr bwMode="auto">
          <a:xfrm>
            <a:off x="5407025" y="2740025"/>
            <a:ext cx="1066800" cy="0"/>
          </a:xfrm>
          <a:prstGeom prst="line">
            <a:avLst/>
          </a:prstGeom>
          <a:noFill/>
          <a:ln w="19050">
            <a:solidFill>
              <a:schemeClr val="tx1"/>
            </a:solidFill>
            <a:round/>
            <a:headEnd/>
            <a:tailEnd type="arrow" w="med" len="med"/>
          </a:ln>
          <a:effectLst/>
        </p:spPr>
        <p:txBody>
          <a:bodyPr/>
          <a:lstStyle/>
          <a:p>
            <a:endParaRPr lang="pt-BR"/>
          </a:p>
        </p:txBody>
      </p:sp>
      <p:sp>
        <p:nvSpPr>
          <p:cNvPr id="80913" name="Line 17"/>
          <p:cNvSpPr>
            <a:spLocks noChangeShapeType="1"/>
          </p:cNvSpPr>
          <p:nvPr/>
        </p:nvSpPr>
        <p:spPr bwMode="auto">
          <a:xfrm>
            <a:off x="5381625" y="3797300"/>
            <a:ext cx="1143000" cy="0"/>
          </a:xfrm>
          <a:prstGeom prst="line">
            <a:avLst/>
          </a:prstGeom>
          <a:noFill/>
          <a:ln w="19050">
            <a:solidFill>
              <a:schemeClr val="tx1"/>
            </a:solidFill>
            <a:round/>
            <a:headEnd/>
            <a:tailEnd type="arrow" w="med" len="med"/>
          </a:ln>
          <a:effectLst/>
        </p:spPr>
        <p:txBody>
          <a:bodyPr/>
          <a:lstStyle/>
          <a:p>
            <a:endParaRPr lang="pt-BR"/>
          </a:p>
        </p:txBody>
      </p:sp>
      <p:sp>
        <p:nvSpPr>
          <p:cNvPr id="80914" name="Rectangle 18"/>
          <p:cNvSpPr>
            <a:spLocks noChangeArrowheads="1"/>
          </p:cNvSpPr>
          <p:nvPr/>
        </p:nvSpPr>
        <p:spPr bwMode="auto">
          <a:xfrm>
            <a:off x="1430338" y="2419350"/>
            <a:ext cx="914400" cy="777875"/>
          </a:xfrm>
          <a:prstGeom prst="rect">
            <a:avLst/>
          </a:prstGeom>
          <a:solidFill>
            <a:schemeClr val="hlink"/>
          </a:solidFill>
          <a:ln w="9525">
            <a:solidFill>
              <a:srgbClr val="000000"/>
            </a:solidFill>
            <a:miter lim="800000"/>
            <a:headEnd/>
            <a:tailEnd/>
          </a:ln>
          <a:effectLst/>
        </p:spPr>
        <p:txBody>
          <a:bodyPr wrap="none" anchor="ctr"/>
          <a:lstStyle/>
          <a:p>
            <a:pPr algn="ctr"/>
            <a:r>
              <a:rPr lang="en-US" sz="1400">
                <a:solidFill>
                  <a:srgbClr val="000000"/>
                </a:solidFill>
              </a:rPr>
              <a:t>Portal</a:t>
            </a:r>
          </a:p>
          <a:p>
            <a:pPr algn="ctr"/>
            <a:r>
              <a:rPr lang="en-US" sz="1400">
                <a:solidFill>
                  <a:srgbClr val="000000"/>
                </a:solidFill>
              </a:rPr>
              <a:t>Client</a:t>
            </a:r>
          </a:p>
          <a:p>
            <a:pPr algn="ctr"/>
            <a:r>
              <a:rPr lang="en-US" sz="1400">
                <a:solidFill>
                  <a:srgbClr val="000000"/>
                </a:solidFill>
              </a:rPr>
              <a:t>Stub</a:t>
            </a:r>
          </a:p>
        </p:txBody>
      </p:sp>
      <p:sp>
        <p:nvSpPr>
          <p:cNvPr id="80915" name="Rectangle 19"/>
          <p:cNvSpPr>
            <a:spLocks noChangeArrowheads="1"/>
          </p:cNvSpPr>
          <p:nvPr/>
        </p:nvSpPr>
        <p:spPr bwMode="auto">
          <a:xfrm>
            <a:off x="1433513" y="3476625"/>
            <a:ext cx="914400" cy="777875"/>
          </a:xfrm>
          <a:prstGeom prst="rect">
            <a:avLst/>
          </a:prstGeom>
          <a:solidFill>
            <a:schemeClr val="hlink"/>
          </a:solidFill>
          <a:ln w="9525">
            <a:solidFill>
              <a:srgbClr val="000000"/>
            </a:solidFill>
            <a:miter lim="800000"/>
            <a:headEnd/>
            <a:tailEnd/>
          </a:ln>
          <a:effectLst/>
        </p:spPr>
        <p:txBody>
          <a:bodyPr wrap="none" anchor="ctr"/>
          <a:lstStyle/>
          <a:p>
            <a:pPr algn="ctr"/>
            <a:r>
              <a:rPr lang="en-US" sz="1400">
                <a:solidFill>
                  <a:srgbClr val="000000"/>
                </a:solidFill>
              </a:rPr>
              <a:t>Portal</a:t>
            </a:r>
          </a:p>
          <a:p>
            <a:pPr algn="ctr"/>
            <a:r>
              <a:rPr lang="en-US" sz="1400">
                <a:solidFill>
                  <a:srgbClr val="000000"/>
                </a:solidFill>
              </a:rPr>
              <a:t>Client</a:t>
            </a:r>
          </a:p>
          <a:p>
            <a:pPr algn="ctr"/>
            <a:r>
              <a:rPr lang="en-US" sz="1400">
                <a:solidFill>
                  <a:srgbClr val="000000"/>
                </a:solidFill>
              </a:rPr>
              <a:t>Stub</a:t>
            </a:r>
          </a:p>
        </p:txBody>
      </p:sp>
      <p:sp>
        <p:nvSpPr>
          <p:cNvPr id="80916" name="Rectangle 20"/>
          <p:cNvSpPr>
            <a:spLocks noChangeArrowheads="1"/>
          </p:cNvSpPr>
          <p:nvPr/>
        </p:nvSpPr>
        <p:spPr bwMode="auto">
          <a:xfrm>
            <a:off x="1431925" y="4532313"/>
            <a:ext cx="914400" cy="777875"/>
          </a:xfrm>
          <a:prstGeom prst="rect">
            <a:avLst/>
          </a:prstGeom>
          <a:solidFill>
            <a:schemeClr val="hlink"/>
          </a:solidFill>
          <a:ln w="9525">
            <a:solidFill>
              <a:srgbClr val="000000"/>
            </a:solidFill>
            <a:miter lim="800000"/>
            <a:headEnd/>
            <a:tailEnd/>
          </a:ln>
          <a:effectLst/>
        </p:spPr>
        <p:txBody>
          <a:bodyPr wrap="none" anchor="ctr"/>
          <a:lstStyle/>
          <a:p>
            <a:pPr algn="ctr"/>
            <a:r>
              <a:rPr lang="en-US" sz="1400">
                <a:solidFill>
                  <a:srgbClr val="000000"/>
                </a:solidFill>
              </a:rPr>
              <a:t>Portal</a:t>
            </a:r>
          </a:p>
          <a:p>
            <a:pPr algn="ctr"/>
            <a:r>
              <a:rPr lang="en-US" sz="1400">
                <a:solidFill>
                  <a:srgbClr val="000000"/>
                </a:solidFill>
              </a:rPr>
              <a:t>Client</a:t>
            </a:r>
          </a:p>
          <a:p>
            <a:pPr algn="ctr"/>
            <a:r>
              <a:rPr lang="en-US" sz="1400">
                <a:solidFill>
                  <a:srgbClr val="000000"/>
                </a:solidFill>
              </a:rPr>
              <a:t>Stub</a:t>
            </a:r>
          </a:p>
        </p:txBody>
      </p:sp>
      <p:sp>
        <p:nvSpPr>
          <p:cNvPr id="80917" name="Text Box 21"/>
          <p:cNvSpPr txBox="1">
            <a:spLocks noChangeArrowheads="1"/>
          </p:cNvSpPr>
          <p:nvPr/>
        </p:nvSpPr>
        <p:spPr bwMode="auto">
          <a:xfrm>
            <a:off x="5459413" y="1390650"/>
            <a:ext cx="1081087" cy="942975"/>
          </a:xfrm>
          <a:prstGeom prst="rect">
            <a:avLst/>
          </a:prstGeom>
          <a:noFill/>
          <a:ln w="9525">
            <a:noFill/>
            <a:miter lim="800000"/>
            <a:headEnd/>
            <a:tailEnd/>
          </a:ln>
          <a:effectLst/>
        </p:spPr>
        <p:txBody>
          <a:bodyPr wrap="none">
            <a:spAutoFit/>
          </a:bodyPr>
          <a:lstStyle/>
          <a:p>
            <a:pPr algn="ctr"/>
            <a:r>
              <a:rPr lang="en-US" sz="1400"/>
              <a:t>JDBC,</a:t>
            </a:r>
          </a:p>
          <a:p>
            <a:pPr algn="ctr"/>
            <a:r>
              <a:rPr lang="en-US" sz="1400"/>
              <a:t>Local, or</a:t>
            </a:r>
          </a:p>
          <a:p>
            <a:pPr algn="ctr"/>
            <a:r>
              <a:rPr lang="en-US" sz="1400"/>
              <a:t>Remote </a:t>
            </a:r>
          </a:p>
          <a:p>
            <a:pPr algn="ctr"/>
            <a:r>
              <a:rPr lang="en-US" sz="1400"/>
              <a:t>Connection</a:t>
            </a:r>
          </a:p>
        </p:txBody>
      </p:sp>
      <p:sp>
        <p:nvSpPr>
          <p:cNvPr id="80918" name="Line 22"/>
          <p:cNvSpPr>
            <a:spLocks noChangeShapeType="1"/>
          </p:cNvSpPr>
          <p:nvPr/>
        </p:nvSpPr>
        <p:spPr bwMode="auto">
          <a:xfrm>
            <a:off x="5962650" y="2265363"/>
            <a:ext cx="1588" cy="452437"/>
          </a:xfrm>
          <a:prstGeom prst="line">
            <a:avLst/>
          </a:prstGeom>
          <a:noFill/>
          <a:ln w="9525">
            <a:solidFill>
              <a:schemeClr val="tx1"/>
            </a:solidFill>
            <a:round/>
            <a:headEnd/>
            <a:tailEnd type="arrow" w="med" len="med"/>
          </a:ln>
          <a:effectLst/>
        </p:spPr>
        <p:txBody>
          <a:bodyPr/>
          <a:lstStyle/>
          <a:p>
            <a:endParaRPr lang="pt-BR"/>
          </a:p>
        </p:txBody>
      </p:sp>
      <p:sp>
        <p:nvSpPr>
          <p:cNvPr id="80919" name="Line 23"/>
          <p:cNvSpPr>
            <a:spLocks noChangeShapeType="1"/>
          </p:cNvSpPr>
          <p:nvPr/>
        </p:nvSpPr>
        <p:spPr bwMode="auto">
          <a:xfrm>
            <a:off x="7348538" y="3060700"/>
            <a:ext cx="15875" cy="376238"/>
          </a:xfrm>
          <a:prstGeom prst="line">
            <a:avLst/>
          </a:prstGeom>
          <a:noFill/>
          <a:ln w="19050">
            <a:solidFill>
              <a:schemeClr val="tx1"/>
            </a:solidFill>
            <a:round/>
            <a:headEnd type="arrow" w="med" len="med"/>
            <a:tailEnd type="arrow" w="med" len="med"/>
          </a:ln>
          <a:effectLst/>
        </p:spPr>
        <p:txBody>
          <a:bodyPr/>
          <a:lstStyle/>
          <a:p>
            <a:endParaRPr lang="pt-BR"/>
          </a:p>
        </p:txBody>
      </p:sp>
      <p:sp>
        <p:nvSpPr>
          <p:cNvPr id="80920" name="Line 24"/>
          <p:cNvSpPr>
            <a:spLocks noChangeShapeType="1"/>
          </p:cNvSpPr>
          <p:nvPr/>
        </p:nvSpPr>
        <p:spPr bwMode="auto">
          <a:xfrm>
            <a:off x="7361238" y="4159250"/>
            <a:ext cx="1587" cy="388938"/>
          </a:xfrm>
          <a:prstGeom prst="line">
            <a:avLst/>
          </a:prstGeom>
          <a:noFill/>
          <a:ln w="19050">
            <a:solidFill>
              <a:schemeClr val="tx1"/>
            </a:solidFill>
            <a:round/>
            <a:headEnd type="arrow" w="med" len="med"/>
            <a:tailEnd type="arrow" w="med" len="med"/>
          </a:ln>
          <a:effectLst/>
        </p:spPr>
        <p:txBody>
          <a:bodyPr/>
          <a:lstStyle/>
          <a:p>
            <a:endParaRPr lang="pt-BR"/>
          </a:p>
        </p:txBody>
      </p:sp>
      <p:sp>
        <p:nvSpPr>
          <p:cNvPr id="80921" name="Rectangle 25"/>
          <p:cNvSpPr>
            <a:spLocks noGrp="1" noChangeArrowheads="1"/>
          </p:cNvSpPr>
          <p:nvPr>
            <p:ph type="title"/>
          </p:nvPr>
        </p:nvSpPr>
        <p:spPr/>
        <p:txBody>
          <a:bodyPr/>
          <a:lstStyle/>
          <a:p>
            <a:r>
              <a:rPr lang="en-US" altLang="ko-KR">
                <a:ea typeface="굴림" charset="-127"/>
              </a:rPr>
              <a:t>Three-Tiered Architecture</a:t>
            </a:r>
            <a:endParaRPr lang="en-US"/>
          </a:p>
        </p:txBody>
      </p:sp>
      <p:sp>
        <p:nvSpPr>
          <p:cNvPr id="80922" name="Rectangle 26"/>
          <p:cNvSpPr>
            <a:spLocks noGrp="1" noChangeArrowheads="1"/>
          </p:cNvSpPr>
          <p:nvPr>
            <p:ph type="body" sz="half" idx="4294967295"/>
          </p:nvPr>
        </p:nvSpPr>
        <p:spPr>
          <a:xfrm>
            <a:off x="1570038" y="5494338"/>
            <a:ext cx="6954837" cy="620712"/>
          </a:xfrm>
        </p:spPr>
        <p:txBody>
          <a:bodyPr/>
          <a:lstStyle/>
          <a:p>
            <a:pPr>
              <a:lnSpc>
                <a:spcPct val="90000"/>
              </a:lnSpc>
              <a:buFontTx/>
              <a:buNone/>
            </a:pPr>
            <a:r>
              <a:rPr lang="en-US" altLang="ko-KR" sz="2000">
                <a:ea typeface="굴림" charset="-127"/>
              </a:rPr>
              <a:t>Three-tiered architecture is accepted standard for accessing Grid and other services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What Is a Grid Good For?</a:t>
            </a:r>
          </a:p>
        </p:txBody>
      </p:sp>
      <p:sp>
        <p:nvSpPr>
          <p:cNvPr id="65539" name="Rectangle 3"/>
          <p:cNvSpPr>
            <a:spLocks noGrp="1" noChangeArrowheads="1"/>
          </p:cNvSpPr>
          <p:nvPr>
            <p:ph type="body" idx="1"/>
          </p:nvPr>
        </p:nvSpPr>
        <p:spPr/>
        <p:txBody>
          <a:bodyPr/>
          <a:lstStyle/>
          <a:p>
            <a:r>
              <a:rPr lang="en-US" sz="2800"/>
              <a:t>Hiding network programming details.</a:t>
            </a:r>
          </a:p>
          <a:p>
            <a:r>
              <a:rPr lang="en-US" sz="2800"/>
              <a:t>Providing useful services for accessing remote resources.</a:t>
            </a:r>
          </a:p>
          <a:p>
            <a:pPr lvl="1"/>
            <a:r>
              <a:rPr lang="en-US" sz="2400"/>
              <a:t>Running codes on remote machines, moving files around, monitoring remote machine usage, etc.</a:t>
            </a:r>
          </a:p>
          <a:p>
            <a:r>
              <a:rPr lang="en-US" sz="2800"/>
              <a:t>Secure access to remote computers, data storage.</a:t>
            </a:r>
          </a:p>
          <a:p>
            <a:r>
              <a:rPr lang="en-US" sz="2800"/>
              <a:t>Cross-institutional distributed computing.</a:t>
            </a:r>
          </a:p>
          <a:p>
            <a:pPr lvl="1"/>
            <a:r>
              <a:rPr lang="en-US" sz="2400"/>
              <a:t>UMinn + FSU + LSU + IU + European Partners+…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Some Common Grid Software</a:t>
            </a:r>
          </a:p>
        </p:txBody>
      </p:sp>
      <p:sp>
        <p:nvSpPr>
          <p:cNvPr id="6147" name="Rectangle 3"/>
          <p:cNvSpPr>
            <a:spLocks noGrp="1" noChangeArrowheads="1"/>
          </p:cNvSpPr>
          <p:nvPr>
            <p:ph type="body" idx="1"/>
          </p:nvPr>
        </p:nvSpPr>
        <p:spPr/>
        <p:txBody>
          <a:bodyPr/>
          <a:lstStyle/>
          <a:p>
            <a:pPr>
              <a:lnSpc>
                <a:spcPct val="80000"/>
              </a:lnSpc>
            </a:pPr>
            <a:r>
              <a:rPr lang="en-US" sz="2800" dirty="0"/>
              <a:t>Globus Toolkit</a:t>
            </a:r>
          </a:p>
          <a:p>
            <a:pPr lvl="1">
              <a:lnSpc>
                <a:spcPct val="80000"/>
              </a:lnSpc>
            </a:pPr>
            <a:r>
              <a:rPr lang="en-US" sz="2400" dirty="0"/>
              <a:t>Web Services and UNIX daemons for secure remote execution, file transfer, monitoring, notification, …</a:t>
            </a:r>
          </a:p>
          <a:p>
            <a:pPr>
              <a:lnSpc>
                <a:spcPct val="80000"/>
              </a:lnSpc>
            </a:pPr>
            <a:r>
              <a:rPr lang="en-US" sz="2800" dirty="0"/>
              <a:t>Condor</a:t>
            </a:r>
          </a:p>
          <a:p>
            <a:pPr lvl="1">
              <a:lnSpc>
                <a:spcPct val="80000"/>
              </a:lnSpc>
            </a:pPr>
            <a:r>
              <a:rPr lang="en-US" sz="2400" dirty="0"/>
              <a:t>A popular super-scheduler for submitting jobs on idle resources.</a:t>
            </a:r>
          </a:p>
          <a:p>
            <a:pPr>
              <a:lnSpc>
                <a:spcPct val="80000"/>
              </a:lnSpc>
            </a:pPr>
            <a:r>
              <a:rPr lang="en-US" sz="2800" dirty="0"/>
              <a:t>Condor and Globus are packaged together in the NMI releases from the Grids Center.</a:t>
            </a:r>
          </a:p>
          <a:p>
            <a:pPr lvl="1">
              <a:lnSpc>
                <a:spcPct val="80000"/>
              </a:lnSpc>
            </a:pPr>
            <a:r>
              <a:rPr lang="en-US" sz="2400" dirty="0"/>
              <a:t>http://www.grids-center.org/</a:t>
            </a:r>
          </a:p>
          <a:p>
            <a:pPr>
              <a:lnSpc>
                <a:spcPct val="80000"/>
              </a:lnSpc>
            </a:pPr>
            <a:r>
              <a:rPr lang="en-US" sz="2800" dirty="0"/>
              <a:t>Data and Metadata Management Tools: Storage Resource Broker, etc.</a:t>
            </a:r>
          </a:p>
          <a:p>
            <a:pPr lvl="1">
              <a:lnSpc>
                <a:spcPct val="80000"/>
              </a:lnSpc>
            </a:pPr>
            <a:r>
              <a:rPr lang="en-US" sz="2400" dirty="0"/>
              <a:t>Others will discuss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A Simple Picture</a:t>
            </a:r>
          </a:p>
        </p:txBody>
      </p:sp>
      <p:sp>
        <p:nvSpPr>
          <p:cNvPr id="8198" name="Rectangle 6"/>
          <p:cNvSpPr>
            <a:spLocks noChangeArrowheads="1"/>
          </p:cNvSpPr>
          <p:nvPr/>
        </p:nvSpPr>
        <p:spPr bwMode="auto">
          <a:xfrm>
            <a:off x="1143000" y="2743200"/>
            <a:ext cx="1219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My</a:t>
            </a:r>
          </a:p>
          <a:p>
            <a:pPr algn="ctr"/>
            <a:r>
              <a:rPr lang="en-US" sz="2400">
                <a:latin typeface="Times New Roman" pitchFamily="18" charset="0"/>
              </a:rPr>
              <a:t>Desktop</a:t>
            </a:r>
          </a:p>
          <a:p>
            <a:pPr algn="ctr"/>
            <a:r>
              <a:rPr lang="en-US" sz="2400">
                <a:latin typeface="Times New Roman" pitchFamily="18" charset="0"/>
              </a:rPr>
              <a:t>Computer</a:t>
            </a:r>
          </a:p>
        </p:txBody>
      </p:sp>
      <p:sp>
        <p:nvSpPr>
          <p:cNvPr id="8199" name="AutoShape 7"/>
          <p:cNvSpPr>
            <a:spLocks noChangeArrowheads="1"/>
          </p:cNvSpPr>
          <p:nvPr/>
        </p:nvSpPr>
        <p:spPr bwMode="auto">
          <a:xfrm>
            <a:off x="1371600" y="4724400"/>
            <a:ext cx="533400" cy="457200"/>
          </a:xfrm>
          <a:prstGeom prst="verticalScroll">
            <a:avLst>
              <a:gd name="adj" fmla="val 12500"/>
            </a:avLst>
          </a:prstGeom>
          <a:solidFill>
            <a:schemeClr val="accent1"/>
          </a:solidFill>
          <a:ln w="9525">
            <a:solidFill>
              <a:schemeClr val="tx1"/>
            </a:solidFill>
            <a:round/>
            <a:headEnd/>
            <a:tailEnd/>
          </a:ln>
          <a:effectLst/>
        </p:spPr>
        <p:txBody>
          <a:bodyPr wrap="none" anchor="ctr"/>
          <a:lstStyle/>
          <a:p>
            <a:endParaRPr lang="pt-BR"/>
          </a:p>
        </p:txBody>
      </p:sp>
      <p:sp>
        <p:nvSpPr>
          <p:cNvPr id="8200" name="Line 8"/>
          <p:cNvSpPr>
            <a:spLocks noChangeShapeType="1"/>
          </p:cNvSpPr>
          <p:nvPr/>
        </p:nvSpPr>
        <p:spPr bwMode="auto">
          <a:xfrm>
            <a:off x="1676400" y="4191000"/>
            <a:ext cx="0" cy="533400"/>
          </a:xfrm>
          <a:prstGeom prst="line">
            <a:avLst/>
          </a:prstGeom>
          <a:noFill/>
          <a:ln w="9525">
            <a:solidFill>
              <a:schemeClr val="tx1"/>
            </a:solidFill>
            <a:round/>
            <a:headEnd/>
            <a:tailEnd/>
          </a:ln>
          <a:effectLst/>
        </p:spPr>
        <p:txBody>
          <a:bodyPr/>
          <a:lstStyle/>
          <a:p>
            <a:endParaRPr lang="pt-BR"/>
          </a:p>
        </p:txBody>
      </p:sp>
      <p:sp>
        <p:nvSpPr>
          <p:cNvPr id="8201" name="Text Box 9"/>
          <p:cNvSpPr txBox="1">
            <a:spLocks noChangeArrowheads="1"/>
          </p:cNvSpPr>
          <p:nvPr/>
        </p:nvSpPr>
        <p:spPr bwMode="auto">
          <a:xfrm>
            <a:off x="441325" y="5756275"/>
            <a:ext cx="2551113" cy="457200"/>
          </a:xfrm>
          <a:prstGeom prst="rect">
            <a:avLst/>
          </a:prstGeom>
          <a:noFill/>
          <a:ln w="9525">
            <a:noFill/>
            <a:miter lim="800000"/>
            <a:headEnd/>
            <a:tailEnd/>
          </a:ln>
          <a:effectLst/>
        </p:spPr>
        <p:txBody>
          <a:bodyPr wrap="none">
            <a:spAutoFit/>
          </a:bodyPr>
          <a:lstStyle/>
          <a:p>
            <a:r>
              <a:rPr lang="en-US" sz="2400">
                <a:latin typeface="Times New Roman" pitchFamily="18" charset="0"/>
              </a:rPr>
              <a:t>My Security Ticket</a:t>
            </a:r>
          </a:p>
        </p:txBody>
      </p:sp>
      <p:sp>
        <p:nvSpPr>
          <p:cNvPr id="8202" name="Line 10"/>
          <p:cNvSpPr>
            <a:spLocks noChangeShapeType="1"/>
          </p:cNvSpPr>
          <p:nvPr/>
        </p:nvSpPr>
        <p:spPr bwMode="auto">
          <a:xfrm flipH="1" flipV="1">
            <a:off x="1752600" y="5181600"/>
            <a:ext cx="304800" cy="609600"/>
          </a:xfrm>
          <a:prstGeom prst="line">
            <a:avLst/>
          </a:prstGeom>
          <a:noFill/>
          <a:ln w="9525">
            <a:solidFill>
              <a:schemeClr val="tx1"/>
            </a:solidFill>
            <a:round/>
            <a:headEnd/>
            <a:tailEnd type="triangle" w="med" len="med"/>
          </a:ln>
          <a:effectLst/>
        </p:spPr>
        <p:txBody>
          <a:bodyPr/>
          <a:lstStyle/>
          <a:p>
            <a:endParaRPr lang="pt-BR"/>
          </a:p>
        </p:txBody>
      </p:sp>
      <p:sp>
        <p:nvSpPr>
          <p:cNvPr id="8203" name="Rectangle 11"/>
          <p:cNvSpPr>
            <a:spLocks noChangeArrowheads="1"/>
          </p:cNvSpPr>
          <p:nvPr/>
        </p:nvSpPr>
        <p:spPr bwMode="auto">
          <a:xfrm>
            <a:off x="4038600" y="1600200"/>
            <a:ext cx="1219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UMinn</a:t>
            </a:r>
          </a:p>
          <a:p>
            <a:pPr algn="ctr"/>
            <a:r>
              <a:rPr lang="en-US" sz="2400">
                <a:latin typeface="Times New Roman" pitchFamily="18" charset="0"/>
              </a:rPr>
              <a:t>Resource</a:t>
            </a:r>
          </a:p>
        </p:txBody>
      </p:sp>
      <p:sp>
        <p:nvSpPr>
          <p:cNvPr id="8204" name="Rectangle 12"/>
          <p:cNvSpPr>
            <a:spLocks noChangeArrowheads="1"/>
          </p:cNvSpPr>
          <p:nvPr/>
        </p:nvSpPr>
        <p:spPr bwMode="auto">
          <a:xfrm>
            <a:off x="6553200" y="3048000"/>
            <a:ext cx="1219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FSU</a:t>
            </a:r>
          </a:p>
          <a:p>
            <a:pPr algn="ctr"/>
            <a:r>
              <a:rPr lang="en-US" sz="2400">
                <a:latin typeface="Times New Roman" pitchFamily="18" charset="0"/>
              </a:rPr>
              <a:t>Resource</a:t>
            </a:r>
          </a:p>
        </p:txBody>
      </p:sp>
      <p:sp>
        <p:nvSpPr>
          <p:cNvPr id="8205" name="Rectangle 13"/>
          <p:cNvSpPr>
            <a:spLocks noChangeArrowheads="1"/>
          </p:cNvSpPr>
          <p:nvPr/>
        </p:nvSpPr>
        <p:spPr bwMode="auto">
          <a:xfrm>
            <a:off x="3886200" y="4800600"/>
            <a:ext cx="1219200" cy="1447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LSU</a:t>
            </a:r>
          </a:p>
          <a:p>
            <a:pPr algn="ctr"/>
            <a:r>
              <a:rPr lang="en-US" sz="2400">
                <a:latin typeface="Times New Roman" pitchFamily="18" charset="0"/>
              </a:rPr>
              <a:t>Resource</a:t>
            </a:r>
          </a:p>
        </p:txBody>
      </p:sp>
      <p:sp>
        <p:nvSpPr>
          <p:cNvPr id="8206" name="Line 14"/>
          <p:cNvSpPr>
            <a:spLocks noChangeShapeType="1"/>
          </p:cNvSpPr>
          <p:nvPr/>
        </p:nvSpPr>
        <p:spPr bwMode="auto">
          <a:xfrm flipV="1">
            <a:off x="2362200" y="2362200"/>
            <a:ext cx="1600200" cy="914400"/>
          </a:xfrm>
          <a:prstGeom prst="line">
            <a:avLst/>
          </a:prstGeom>
          <a:noFill/>
          <a:ln w="9525">
            <a:solidFill>
              <a:schemeClr val="tx1"/>
            </a:solidFill>
            <a:round/>
            <a:headEnd/>
            <a:tailEnd type="triangle" w="med" len="med"/>
          </a:ln>
          <a:effectLst/>
        </p:spPr>
        <p:txBody>
          <a:bodyPr/>
          <a:lstStyle/>
          <a:p>
            <a:endParaRPr lang="pt-BR"/>
          </a:p>
        </p:txBody>
      </p:sp>
      <p:sp>
        <p:nvSpPr>
          <p:cNvPr id="8207" name="Line 15"/>
          <p:cNvSpPr>
            <a:spLocks noChangeShapeType="1"/>
          </p:cNvSpPr>
          <p:nvPr/>
        </p:nvSpPr>
        <p:spPr bwMode="auto">
          <a:xfrm>
            <a:off x="2362200" y="3505200"/>
            <a:ext cx="4191000" cy="152400"/>
          </a:xfrm>
          <a:prstGeom prst="line">
            <a:avLst/>
          </a:prstGeom>
          <a:noFill/>
          <a:ln w="9525">
            <a:solidFill>
              <a:schemeClr val="tx1"/>
            </a:solidFill>
            <a:round/>
            <a:headEnd/>
            <a:tailEnd type="triangle" w="med" len="med"/>
          </a:ln>
          <a:effectLst/>
        </p:spPr>
        <p:txBody>
          <a:bodyPr/>
          <a:lstStyle/>
          <a:p>
            <a:endParaRPr lang="pt-BR"/>
          </a:p>
        </p:txBody>
      </p:sp>
      <p:sp>
        <p:nvSpPr>
          <p:cNvPr id="8208" name="Line 16"/>
          <p:cNvSpPr>
            <a:spLocks noChangeShapeType="1"/>
          </p:cNvSpPr>
          <p:nvPr/>
        </p:nvSpPr>
        <p:spPr bwMode="auto">
          <a:xfrm>
            <a:off x="2362200" y="3810000"/>
            <a:ext cx="2057400" cy="990600"/>
          </a:xfrm>
          <a:prstGeom prst="line">
            <a:avLst/>
          </a:prstGeom>
          <a:noFill/>
          <a:ln w="9525">
            <a:solidFill>
              <a:schemeClr val="tx1"/>
            </a:solidFill>
            <a:round/>
            <a:headEnd/>
            <a:tailEnd type="triangle" w="med" len="med"/>
          </a:ln>
          <a:effectLst/>
        </p:spPr>
        <p:txBody>
          <a:bodyPr/>
          <a:lstStyle/>
          <a:p>
            <a:endParaRPr lang="pt-BR"/>
          </a:p>
        </p:txBody>
      </p:sp>
      <p:sp>
        <p:nvSpPr>
          <p:cNvPr id="8209" name="Text Box 17"/>
          <p:cNvSpPr txBox="1">
            <a:spLocks noChangeArrowheads="1"/>
          </p:cNvSpPr>
          <p:nvPr/>
        </p:nvSpPr>
        <p:spPr bwMode="auto">
          <a:xfrm>
            <a:off x="2286000" y="2209800"/>
            <a:ext cx="1462088" cy="457200"/>
          </a:xfrm>
          <a:prstGeom prst="rect">
            <a:avLst/>
          </a:prstGeom>
          <a:noFill/>
          <a:ln w="9525">
            <a:noFill/>
            <a:miter lim="800000"/>
            <a:headEnd/>
            <a:tailEnd/>
          </a:ln>
          <a:effectLst/>
        </p:spPr>
        <p:txBody>
          <a:bodyPr wrap="none">
            <a:spAutoFit/>
          </a:bodyPr>
          <a:lstStyle/>
          <a:p>
            <a:r>
              <a:rPr lang="en-US" sz="2400">
                <a:latin typeface="Times New Roman" pitchFamily="18" charset="0"/>
              </a:rPr>
              <a:t>“Run Job”</a:t>
            </a:r>
          </a:p>
        </p:txBody>
      </p:sp>
      <p:sp>
        <p:nvSpPr>
          <p:cNvPr id="8210" name="Line 18"/>
          <p:cNvSpPr>
            <a:spLocks noChangeShapeType="1"/>
          </p:cNvSpPr>
          <p:nvPr/>
        </p:nvSpPr>
        <p:spPr bwMode="auto">
          <a:xfrm>
            <a:off x="5257800" y="2133600"/>
            <a:ext cx="1752600" cy="914400"/>
          </a:xfrm>
          <a:prstGeom prst="line">
            <a:avLst/>
          </a:prstGeom>
          <a:noFill/>
          <a:ln w="9525">
            <a:solidFill>
              <a:schemeClr val="tx1"/>
            </a:solidFill>
            <a:prstDash val="dash"/>
            <a:round/>
            <a:headEnd/>
            <a:tailEnd type="triangle" w="med" len="med"/>
          </a:ln>
          <a:effectLst/>
        </p:spPr>
        <p:txBody>
          <a:bodyPr/>
          <a:lstStyle/>
          <a:p>
            <a:endParaRPr lang="pt-BR"/>
          </a:p>
        </p:txBody>
      </p:sp>
      <p:sp>
        <p:nvSpPr>
          <p:cNvPr id="8211" name="Line 19"/>
          <p:cNvSpPr>
            <a:spLocks noChangeShapeType="1"/>
          </p:cNvSpPr>
          <p:nvPr/>
        </p:nvSpPr>
        <p:spPr bwMode="auto">
          <a:xfrm flipH="1">
            <a:off x="5105400" y="4495800"/>
            <a:ext cx="2057400" cy="914400"/>
          </a:xfrm>
          <a:prstGeom prst="line">
            <a:avLst/>
          </a:prstGeom>
          <a:noFill/>
          <a:ln w="9525">
            <a:solidFill>
              <a:schemeClr val="tx1"/>
            </a:solidFill>
            <a:prstDash val="dash"/>
            <a:round/>
            <a:headEnd/>
            <a:tailEnd type="triangle" w="med" len="med"/>
          </a:ln>
          <a:effectLst/>
        </p:spPr>
        <p:txBody>
          <a:bodyPr/>
          <a:lstStyle/>
          <a:p>
            <a:endParaRPr lang="pt-BR"/>
          </a:p>
        </p:txBody>
      </p:sp>
      <p:sp>
        <p:nvSpPr>
          <p:cNvPr id="8212" name="Text Box 20"/>
          <p:cNvSpPr txBox="1">
            <a:spLocks noChangeArrowheads="1"/>
          </p:cNvSpPr>
          <p:nvPr/>
        </p:nvSpPr>
        <p:spPr bwMode="auto">
          <a:xfrm>
            <a:off x="5927725" y="2098675"/>
            <a:ext cx="1714500" cy="457200"/>
          </a:xfrm>
          <a:prstGeom prst="rect">
            <a:avLst/>
          </a:prstGeom>
          <a:noFill/>
          <a:ln w="9525">
            <a:noFill/>
            <a:miter lim="800000"/>
            <a:headEnd/>
            <a:tailEnd/>
          </a:ln>
          <a:effectLst/>
        </p:spPr>
        <p:txBody>
          <a:bodyPr wrap="none">
            <a:spAutoFit/>
          </a:bodyPr>
          <a:lstStyle/>
          <a:p>
            <a:r>
              <a:rPr lang="en-US" sz="2400">
                <a:latin typeface="Times New Roman" pitchFamily="18" charset="0"/>
              </a:rPr>
              <a:t>“Move File”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TotalTime>
  <Words>1159</Words>
  <Application>Microsoft PowerPoint</Application>
  <PresentationFormat>On-screen Show (4:3)</PresentationFormat>
  <Paragraphs>154</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Arial</vt:lpstr>
      <vt:lpstr>Verdana</vt:lpstr>
      <vt:lpstr>Wingdings</vt:lpstr>
      <vt:lpstr>굴림</vt:lpstr>
      <vt:lpstr>Times</vt:lpstr>
      <vt:lpstr>Default Design</vt:lpstr>
      <vt:lpstr>Grids and Portals for VLAB</vt:lpstr>
      <vt:lpstr>Introduction</vt:lpstr>
      <vt:lpstr>QuakeSim Portal Shots</vt:lpstr>
      <vt:lpstr>Slide 4</vt:lpstr>
      <vt:lpstr>Slide 5</vt:lpstr>
      <vt:lpstr>Three-Tiered Architecture</vt:lpstr>
      <vt:lpstr>What Is a Grid Good For?</vt:lpstr>
      <vt:lpstr>Some Common Grid Software</vt:lpstr>
      <vt:lpstr>A Simple Picture</vt:lpstr>
      <vt:lpstr>Building Grid Applications</vt:lpstr>
      <vt:lpstr>Portlet Components for Portals</vt:lpstr>
      <vt:lpstr>Slide 12</vt:lpstr>
      <vt:lpstr>Slide 13</vt:lpstr>
      <vt:lpstr>Slide 14</vt:lpstr>
      <vt:lpstr>VLAB Portal Status</vt:lpstr>
      <vt:lpstr>Backup slides</vt:lpstr>
      <vt:lpstr>Grid Portal Development</vt:lpstr>
      <vt:lpstr>Soon To Be Solved Problems</vt:lpstr>
      <vt:lpstr>Grid Portal Solved Problems</vt:lpstr>
      <vt:lpstr>Slide 20</vt:lpstr>
      <vt:lpstr>Slide 21</vt:lpstr>
      <vt:lpstr>Slide 22</vt:lpstr>
      <vt:lpstr>Slide 23</vt:lpstr>
      <vt:lpstr>Slide 24</vt:lpstr>
      <vt:lpstr>Slide 25</vt:lpstr>
      <vt:lpstr>Slide 26</vt:lpstr>
      <vt:lpstr>Main Globus Stuff</vt:lpstr>
      <vt:lpstr>Grid Non- and Open Problems</vt:lpstr>
      <vt:lpstr>Grid Web Portals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michel</cp:lastModifiedBy>
  <cp:revision>55</cp:revision>
  <dcterms:created xsi:type="dcterms:W3CDTF">1601-01-01T00:00:00Z</dcterms:created>
  <dcterms:modified xsi:type="dcterms:W3CDTF">2009-02-22T04:54:13Z</dcterms:modified>
</cp:coreProperties>
</file>