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6"/>
  </p:notesMasterIdLst>
  <p:sldIdLst>
    <p:sldId id="267" r:id="rId5"/>
    <p:sldId id="269" r:id="rId6"/>
    <p:sldId id="270" r:id="rId7"/>
    <p:sldId id="266" r:id="rId8"/>
    <p:sldId id="275" r:id="rId9"/>
    <p:sldId id="274" r:id="rId10"/>
    <p:sldId id="276" r:id="rId11"/>
    <p:sldId id="277" r:id="rId12"/>
    <p:sldId id="268" r:id="rId13"/>
    <p:sldId id="271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AUGUSTO REIS DA SILVA ." initials="GARDS." lastIdx="1" clrIdx="0">
    <p:extLst>
      <p:ext uri="{19B8F6BF-5375-455C-9EA6-DF929625EA0E}">
        <p15:presenceInfo xmlns:p15="http://schemas.microsoft.com/office/powerpoint/2012/main" userId="GABRIEL AUGUSTO REIS DA SILVA ." providerId="None"/>
      </p:ext>
    </p:extLst>
  </p:cmAuthor>
  <p:cmAuthor id="2" name="GABRIEL ALVES DA SILVA ." initials="G." lastIdx="2" clrIdx="1">
    <p:extLst>
      <p:ext uri="{19B8F6BF-5375-455C-9EA6-DF929625EA0E}">
        <p15:presenceInfo xmlns:p15="http://schemas.microsoft.com/office/powerpoint/2012/main" userId="S::gabriel.silva@bandtec.com.br::a3bde693-a881-4166-84f6-da5e13403a24" providerId="AD"/>
      </p:ext>
    </p:extLst>
  </p:cmAuthor>
  <p:cmAuthor id="3" name="GABRIEL AUGUSTO REIS DA SILVA ." initials="G." lastIdx="2" clrIdx="2">
    <p:extLst>
      <p:ext uri="{19B8F6BF-5375-455C-9EA6-DF929625EA0E}">
        <p15:presenceInfo xmlns:p15="http://schemas.microsoft.com/office/powerpoint/2012/main" userId="S::gabriel.rsilva@bandtec.com.br::2732523b-ba48-45de-848a-64642bb4e0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3FD19-5573-0988-8F04-7CDF51AC9414}" v="468" dt="2020-03-09T21:25:16.191"/>
    <p1510:client id="{D25EB815-9F47-46BB-BC08-896414C13A4D}" v="494" dt="2020-03-10T01:20:39.527"/>
    <p1510:client id="{E1E1E970-B3B7-4F01-8448-280BAE46BA20}" v="556" dt="2020-03-09T14:55:53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A3831-B3EE-4819-BB69-3446D78435A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0EEB-63EA-46C9-BD2F-9CD95A370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D0EEB-63EA-46C9-BD2F-9CD95A3707F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6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D0EEB-63EA-46C9-BD2F-9CD95A3707F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2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D0EEB-63EA-46C9-BD2F-9CD95A3707F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6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2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7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4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3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7EDDE7-4512-4396-9C1D-417632C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2947359"/>
            <a:ext cx="9772648" cy="1505551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ea typeface="+mj-lt"/>
                <a:cs typeface="+mj-lt"/>
              </a:rPr>
              <a:t>PARKING</a:t>
            </a:r>
            <a:r>
              <a:rPr lang="en-US" sz="5400" b="1">
                <a:solidFill>
                  <a:srgbClr val="C00000"/>
                </a:solidFill>
                <a:ea typeface="+mj-lt"/>
                <a:cs typeface="+mj-lt"/>
              </a:rPr>
              <a:t>6</a:t>
            </a:r>
            <a:endParaRPr lang="pt-BR" sz="5400">
              <a:ea typeface="+mj-lt"/>
              <a:cs typeface="+mj-lt"/>
            </a:endParaRPr>
          </a:p>
          <a:p>
            <a:pPr algn="ctr"/>
            <a:endParaRPr lang="pt-BR" sz="4800" b="1"/>
          </a:p>
        </p:txBody>
      </p:sp>
    </p:spTree>
    <p:extLst>
      <p:ext uri="{BB962C8B-B14F-4D97-AF65-F5344CB8AC3E}">
        <p14:creationId xmlns:p14="http://schemas.microsoft.com/office/powerpoint/2010/main" val="926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7EDDE7-4512-4396-9C1D-417632C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2976113"/>
            <a:ext cx="9772648" cy="801061"/>
          </a:xfrm>
        </p:spPr>
        <p:txBody>
          <a:bodyPr>
            <a:noAutofit/>
          </a:bodyPr>
          <a:lstStyle/>
          <a:p>
            <a:pPr algn="ctr"/>
            <a:r>
              <a:rPr lang="pt-BR" sz="4800" b="1" err="1"/>
              <a:t>estacio</a:t>
            </a:r>
            <a:r>
              <a:rPr lang="pt-BR" sz="4800" b="1" err="1">
                <a:solidFill>
                  <a:srgbClr val="FF0000"/>
                </a:solidFill>
              </a:rPr>
              <a:t>car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AD871-7E42-407B-B41E-D0DD89F8299F}"/>
              </a:ext>
            </a:extLst>
          </p:cNvPr>
          <p:cNvSpPr txBox="1"/>
          <p:nvPr/>
        </p:nvSpPr>
        <p:spPr>
          <a:xfrm>
            <a:off x="4668981" y="526472"/>
            <a:ext cx="31865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PARKING</a:t>
            </a:r>
            <a:r>
              <a:rPr lang="en-US" sz="3200" b="1">
                <a:solidFill>
                  <a:srgbClr val="C00000"/>
                </a:solidFill>
              </a:rPr>
              <a:t>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7EDDE7-4512-4396-9C1D-417632C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2976113"/>
            <a:ext cx="9772648" cy="801061"/>
          </a:xfrm>
        </p:spPr>
        <p:txBody>
          <a:bodyPr>
            <a:noAutofit/>
          </a:bodyPr>
          <a:lstStyle/>
          <a:p>
            <a:pPr algn="ctr"/>
            <a:r>
              <a:rPr lang="pt-BR" sz="4800" b="1" err="1"/>
              <a:t>estacio</a:t>
            </a:r>
            <a:r>
              <a:rPr lang="pt-BR" sz="4800" b="1" err="1">
                <a:solidFill>
                  <a:srgbClr val="FF0000"/>
                </a:solidFill>
              </a:rPr>
              <a:t>car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AD871-7E42-407B-B41E-D0DD89F8299F}"/>
              </a:ext>
            </a:extLst>
          </p:cNvPr>
          <p:cNvSpPr txBox="1"/>
          <p:nvPr/>
        </p:nvSpPr>
        <p:spPr>
          <a:xfrm>
            <a:off x="4668981" y="526472"/>
            <a:ext cx="31865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PARKING</a:t>
            </a:r>
            <a:r>
              <a:rPr lang="en-US" sz="3200" b="1">
                <a:solidFill>
                  <a:srgbClr val="C00000"/>
                </a:solidFill>
              </a:rPr>
              <a:t>6</a:t>
            </a:r>
            <a:endParaRPr lang="en-US"/>
          </a:p>
        </p:txBody>
      </p:sp>
      <p:sp>
        <p:nvSpPr>
          <p:cNvPr id="3" name="Retângulo 2"/>
          <p:cNvSpPr/>
          <p:nvPr/>
        </p:nvSpPr>
        <p:spPr>
          <a:xfrm>
            <a:off x="-138953" y="0"/>
            <a:ext cx="12330953" cy="6858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16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C37B9-B0E1-41E0-991F-E964DF8EB72D}"/>
              </a:ext>
            </a:extLst>
          </p:cNvPr>
          <p:cNvSpPr txBox="1"/>
          <p:nvPr/>
        </p:nvSpPr>
        <p:spPr>
          <a:xfrm>
            <a:off x="1331343" y="2251495"/>
            <a:ext cx="715704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- </a:t>
            </a:r>
            <a:r>
              <a:rPr lang="en-US" sz="2800" dirty="0">
                <a:ea typeface="+mn-lt"/>
                <a:cs typeface="+mn-lt"/>
              </a:rPr>
              <a:t>Beatriz Barbosa</a:t>
            </a:r>
          </a:p>
          <a:p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-</a:t>
            </a:r>
            <a:r>
              <a:rPr lang="en-US" sz="2800" dirty="0">
                <a:ea typeface="+mn-lt"/>
                <a:cs typeface="+mn-lt"/>
              </a:rPr>
              <a:t> Carlos Eduardo</a:t>
            </a:r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/>
              <a:t> Gabriel Alves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/>
              <a:t> Gabriel Augusto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/>
              <a:t>Michele </a:t>
            </a:r>
            <a:r>
              <a:rPr lang="en-US" sz="2800" dirty="0" err="1"/>
              <a:t>Calazans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/>
              <a:t> Rafael dos Santos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E64ED2-F480-4DD0-998D-566653306175}"/>
              </a:ext>
            </a:extLst>
          </p:cNvPr>
          <p:cNvSpPr txBox="1">
            <a:spLocks/>
          </p:cNvSpPr>
          <p:nvPr/>
        </p:nvSpPr>
        <p:spPr>
          <a:xfrm>
            <a:off x="3044302" y="1149917"/>
            <a:ext cx="6019800" cy="5599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>
                <a:ea typeface="+mj-lt"/>
                <a:cs typeface="+mj-lt"/>
              </a:rPr>
              <a:t>Equipe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5262D-B3D9-4A96-B152-A729DFA1CBBB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990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E64ED2-F480-4DD0-998D-566653306175}"/>
              </a:ext>
            </a:extLst>
          </p:cNvPr>
          <p:cNvSpPr txBox="1">
            <a:spLocks/>
          </p:cNvSpPr>
          <p:nvPr/>
        </p:nvSpPr>
        <p:spPr>
          <a:xfrm>
            <a:off x="3044302" y="1149917"/>
            <a:ext cx="6019800" cy="5599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>
                <a:ea typeface="+mj-lt"/>
                <a:cs typeface="+mj-lt"/>
              </a:rPr>
              <a:t>empresa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5262D-B3D9-4A96-B152-A729DFA1CBBB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F63B-7550-4B8B-A81B-D6CD6C4AFB8F}"/>
              </a:ext>
            </a:extLst>
          </p:cNvPr>
          <p:cNvSpPr txBox="1"/>
          <p:nvPr/>
        </p:nvSpPr>
        <p:spPr>
          <a:xfrm>
            <a:off x="4453321" y="2395528"/>
            <a:ext cx="31865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PARKING</a:t>
            </a:r>
            <a:r>
              <a:rPr lang="en-US" sz="4000" b="1" dirty="0">
                <a:solidFill>
                  <a:srgbClr val="C00000"/>
                </a:solidFill>
              </a:rPr>
              <a:t>6</a:t>
            </a:r>
            <a:endParaRPr lang="en-US" sz="4000" dirty="0"/>
          </a:p>
        </p:txBody>
      </p:sp>
      <p:pic>
        <p:nvPicPr>
          <p:cNvPr id="4" name="Graphic 8" descr="Car">
            <a:extLst>
              <a:ext uri="{FF2B5EF4-FFF2-40B4-BE49-F238E27FC236}">
                <a16:creationId xmlns:a16="http://schemas.microsoft.com/office/drawing/2014/main" id="{8707661E-4C96-4FC0-9C87-BF577EFCD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34687" y="3518139"/>
            <a:ext cx="1906437" cy="1920815"/>
          </a:xfrm>
          <a:prstGeom prst="rect">
            <a:avLst/>
          </a:prstGeom>
        </p:spPr>
      </p:pic>
      <p:pic>
        <p:nvPicPr>
          <p:cNvPr id="10" name="Graphic 10" descr="Laptop">
            <a:extLst>
              <a:ext uri="{FF2B5EF4-FFF2-40B4-BE49-F238E27FC236}">
                <a16:creationId xmlns:a16="http://schemas.microsoft.com/office/drawing/2014/main" id="{1ADC5A32-DC35-4B18-A3E4-C5F579EB6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39063" y="3546893"/>
            <a:ext cx="1647645" cy="16188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F4F737-351E-4C89-9AC6-D95D3D783849}"/>
              </a:ext>
            </a:extLst>
          </p:cNvPr>
          <p:cNvSpPr txBox="1"/>
          <p:nvPr/>
        </p:nvSpPr>
        <p:spPr>
          <a:xfrm>
            <a:off x="698739" y="4896929"/>
            <a:ext cx="71570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Desenvolvimento</a:t>
            </a:r>
            <a:r>
              <a:rPr lang="en-US" sz="2800" dirty="0"/>
              <a:t> de </a:t>
            </a:r>
          </a:p>
          <a:p>
            <a:pPr algn="ctr"/>
            <a:r>
              <a:rPr lang="en-US" sz="2800" dirty="0" err="1"/>
              <a:t>softwares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D2EBA-C125-4368-ABF8-63BBC81E1DD6}"/>
              </a:ext>
            </a:extLst>
          </p:cNvPr>
          <p:cNvSpPr txBox="1"/>
          <p:nvPr/>
        </p:nvSpPr>
        <p:spPr>
          <a:xfrm>
            <a:off x="4623757" y="4896928"/>
            <a:ext cx="71570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Estacionamentos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3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1" name="Picture 12" descr="A car parked inside a building&#10;&#10;Description generated with high confidence">
            <a:extLst>
              <a:ext uri="{FF2B5EF4-FFF2-40B4-BE49-F238E27FC236}">
                <a16:creationId xmlns:a16="http://schemas.microsoft.com/office/drawing/2014/main" id="{4219B952-76B4-4E97-999F-8708D7AB8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4" r="26064"/>
          <a:stretch/>
        </p:blipFill>
        <p:spPr>
          <a:xfrm>
            <a:off x="12473167" y="36376"/>
            <a:ext cx="3100865" cy="439128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C4190FC-9243-4CBB-A4E1-AC74EF0774B5}"/>
              </a:ext>
            </a:extLst>
          </p:cNvPr>
          <p:cNvGrpSpPr/>
          <p:nvPr/>
        </p:nvGrpSpPr>
        <p:grpSpPr>
          <a:xfrm>
            <a:off x="426443" y="2430166"/>
            <a:ext cx="3930144" cy="2149048"/>
            <a:chOff x="7191563" y="2144481"/>
            <a:chExt cx="4282012" cy="2818535"/>
          </a:xfrm>
        </p:grpSpPr>
        <p:pic>
          <p:nvPicPr>
            <p:cNvPr id="1032" name="Picture 8" descr="Resultado de imagem para icone carro">
              <a:extLst>
                <a:ext uri="{FF2B5EF4-FFF2-40B4-BE49-F238E27FC236}">
                  <a16:creationId xmlns:a16="http://schemas.microsoft.com/office/drawing/2014/main" id="{D0A0E726-DE47-4431-B0A7-FE3CA4487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683" y="2144481"/>
              <a:ext cx="2818535" cy="2818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Seta: para Cima 2">
              <a:extLst>
                <a:ext uri="{FF2B5EF4-FFF2-40B4-BE49-F238E27FC236}">
                  <a16:creationId xmlns:a16="http://schemas.microsoft.com/office/drawing/2014/main" id="{854E997D-4C54-411B-BFBA-8D32EB1A75C2}"/>
                </a:ext>
              </a:extLst>
            </p:cNvPr>
            <p:cNvSpPr/>
            <p:nvPr/>
          </p:nvSpPr>
          <p:spPr>
            <a:xfrm>
              <a:off x="11210338" y="2232017"/>
              <a:ext cx="263237" cy="2195642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Picture 2" descr="Resultado de imagem para icone carro">
              <a:extLst>
                <a:ext uri="{FF2B5EF4-FFF2-40B4-BE49-F238E27FC236}">
                  <a16:creationId xmlns:a16="http://schemas.microsoft.com/office/drawing/2014/main" id="{49A739A5-4503-4391-81E9-89D7CC663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1558" y="2744676"/>
              <a:ext cx="1141762" cy="71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Resultado de imagem para icone carro">
              <a:extLst>
                <a:ext uri="{FF2B5EF4-FFF2-40B4-BE49-F238E27FC236}">
                  <a16:creationId xmlns:a16="http://schemas.microsoft.com/office/drawing/2014/main" id="{7434A2D1-6B27-490E-A5B2-5F5A026B3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563" y="2744676"/>
              <a:ext cx="1141762" cy="71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ED8A41E-CB9E-46B4-8B89-DC707F2A0CB0}"/>
                </a:ext>
              </a:extLst>
            </p:cNvPr>
            <p:cNvSpPr/>
            <p:nvPr/>
          </p:nvSpPr>
          <p:spPr>
            <a:xfrm>
              <a:off x="10169127" y="3913281"/>
              <a:ext cx="1120198" cy="6862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800" b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1,2%</a:t>
              </a:r>
              <a:endParaRPr lang="pt-BR" sz="4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202795" y="2298235"/>
            <a:ext cx="2557609" cy="2653078"/>
            <a:chOff x="8867339" y="1354571"/>
            <a:chExt cx="2557609" cy="2653078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B936C29-7D4A-4CB7-AE28-87C9484E4EDC}"/>
                </a:ext>
              </a:extLst>
            </p:cNvPr>
            <p:cNvSpPr txBox="1"/>
            <p:nvPr/>
          </p:nvSpPr>
          <p:spPr>
            <a:xfrm>
              <a:off x="10245454" y="3299763"/>
              <a:ext cx="90429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São Paulo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8F53D2F-8877-4040-9A39-5626829226BE}"/>
                </a:ext>
              </a:extLst>
            </p:cNvPr>
            <p:cNvSpPr/>
            <p:nvPr/>
          </p:nvSpPr>
          <p:spPr>
            <a:xfrm>
              <a:off x="8867339" y="1742692"/>
              <a:ext cx="151383" cy="15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E2EE585-94FC-4B5A-9960-DF31311A56D2}"/>
                </a:ext>
              </a:extLst>
            </p:cNvPr>
            <p:cNvSpPr/>
            <p:nvPr/>
          </p:nvSpPr>
          <p:spPr>
            <a:xfrm>
              <a:off x="11273565" y="3616097"/>
              <a:ext cx="151383" cy="15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2013FA-DDF7-4254-BB04-F38DDF5BACDF}"/>
                </a:ext>
              </a:extLst>
            </p:cNvPr>
            <p:cNvSpPr txBox="1"/>
            <p:nvPr/>
          </p:nvSpPr>
          <p:spPr>
            <a:xfrm>
              <a:off x="8943030" y="1354571"/>
              <a:ext cx="138597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2000" b="1" dirty="0" err="1"/>
                <a:t>Butucatu</a:t>
              </a:r>
              <a:endParaRPr lang="pt-BR" sz="2000" b="1" dirty="0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A911AA11-E7B8-4204-9D7F-044EC3506623}"/>
                </a:ext>
              </a:extLst>
            </p:cNvPr>
            <p:cNvCxnSpPr>
              <a:cxnSpLocks/>
            </p:cNvCxnSpPr>
            <p:nvPr/>
          </p:nvCxnSpPr>
          <p:spPr>
            <a:xfrm>
              <a:off x="8943030" y="1818383"/>
              <a:ext cx="2406226" cy="1873405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A98F7B0-0A5D-417D-B4EE-D2713A1C1FB9}"/>
                </a:ext>
              </a:extLst>
            </p:cNvPr>
            <p:cNvSpPr txBox="1"/>
            <p:nvPr/>
          </p:nvSpPr>
          <p:spPr>
            <a:xfrm>
              <a:off x="10329006" y="2570342"/>
              <a:ext cx="1020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280km</a:t>
              </a:r>
              <a:endParaRPr lang="pt-BR" b="1" dirty="0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8492887" y="4532258"/>
            <a:ext cx="34451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sz="2000" b="1" dirty="0"/>
              <a:t>Registradas 32.313 </a:t>
            </a:r>
            <a:r>
              <a:rPr lang="pt-BR" sz="2000" b="1" dirty="0" smtClean="0"/>
              <a:t>multas</a:t>
            </a:r>
            <a:endParaRPr lang="pt-BR" sz="2000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910" y="1148162"/>
            <a:ext cx="2747415" cy="338409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6CBE14C9-0FE4-4642-8981-373C3054F0F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768785" y="396286"/>
            <a:ext cx="8654430" cy="606542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8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calendário icone">
            <a:extLst>
              <a:ext uri="{FF2B5EF4-FFF2-40B4-BE49-F238E27FC236}">
                <a16:creationId xmlns:a16="http://schemas.microsoft.com/office/drawing/2014/main" id="{7F0B4CCB-E088-4CD5-B749-F3C684E0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0" y="964662"/>
            <a:ext cx="3846342" cy="38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E2AD30C-16DD-42DC-8288-2CE1930EC386}"/>
              </a:ext>
            </a:extLst>
          </p:cNvPr>
          <p:cNvSpPr txBox="1"/>
          <p:nvPr/>
        </p:nvSpPr>
        <p:spPr>
          <a:xfrm>
            <a:off x="1192083" y="3815107"/>
            <a:ext cx="27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highlight>
                  <a:srgbClr val="000000"/>
                </a:highlight>
              </a:rPr>
              <a:t>R$2,5 mil p/ ano</a:t>
            </a:r>
          </a:p>
        </p:txBody>
      </p:sp>
      <p:pic>
        <p:nvPicPr>
          <p:cNvPr id="1028" name="Picture 4" descr="Resultado de imagem para estacionamento icone">
            <a:extLst>
              <a:ext uri="{FF2B5EF4-FFF2-40B4-BE49-F238E27FC236}">
                <a16:creationId xmlns:a16="http://schemas.microsoft.com/office/drawing/2014/main" id="{31B92519-A652-43AF-B375-AFCEDA53F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47" y="1526953"/>
            <a:ext cx="2749819" cy="274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CC0A0DD-E219-4EDA-8213-C409B9346A10}"/>
              </a:ext>
            </a:extLst>
          </p:cNvPr>
          <p:cNvSpPr/>
          <p:nvPr/>
        </p:nvSpPr>
        <p:spPr>
          <a:xfrm>
            <a:off x="4899086" y="3803778"/>
            <a:ext cx="2145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highlight>
                  <a:srgbClr val="000000"/>
                </a:highlight>
              </a:rPr>
              <a:t>500mil vagas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65" y="1318125"/>
            <a:ext cx="3003457" cy="30034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705F60-5E0A-4731-B551-0DE6823A1C4B}"/>
              </a:ext>
            </a:extLst>
          </p:cNvPr>
          <p:cNvSpPr/>
          <p:nvPr/>
        </p:nvSpPr>
        <p:spPr>
          <a:xfrm>
            <a:off x="8528154" y="3630440"/>
            <a:ext cx="2833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highlight>
                  <a:srgbClr val="000000"/>
                </a:highlight>
              </a:rPr>
              <a:t>5,4 mil </a:t>
            </a:r>
          </a:p>
          <a:p>
            <a:pPr algn="ctr"/>
            <a:r>
              <a:rPr lang="pt-BR" sz="2400" b="1" dirty="0">
                <a:highlight>
                  <a:srgbClr val="000000"/>
                </a:highlight>
              </a:rPr>
              <a:t>estacionamentos</a:t>
            </a:r>
          </a:p>
        </p:txBody>
      </p:sp>
    </p:spTree>
    <p:extLst>
      <p:ext uri="{BB962C8B-B14F-4D97-AF65-F5344CB8AC3E}">
        <p14:creationId xmlns:p14="http://schemas.microsoft.com/office/powerpoint/2010/main" val="10080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64FDE1-A06D-4CDD-B503-0CD71171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21" b="89437" l="922" r="97389">
                        <a14:foregroundMark x1="1075" y1="49296" x2="1075" y2="49296"/>
                        <a14:foregroundMark x1="14286" y1="25352" x2="14286" y2="25352"/>
                        <a14:foregroundMark x1="35791" y1="7746" x2="35791" y2="7746"/>
                        <a14:foregroundMark x1="35791" y1="8451" x2="35791" y2="8451"/>
                        <a14:foregroundMark x1="54992" y1="34507" x2="54992" y2="34507"/>
                        <a14:foregroundMark x1="65745" y1="21127" x2="65745" y2="21127"/>
                        <a14:foregroundMark x1="94009" y1="20423" x2="94009" y2="20423"/>
                        <a14:foregroundMark x1="97389" y1="38732" x2="97389" y2="38732"/>
                        <a14:foregroundMark x1="63134" y1="33803" x2="63134" y2="33803"/>
                        <a14:foregroundMark x1="63134" y1="33803" x2="63134" y2="33803"/>
                        <a14:foregroundMark x1="63134" y1="33803" x2="63134" y2="33803"/>
                        <a14:foregroundMark x1="63134" y1="33803" x2="63441" y2="72535"/>
                        <a14:foregroundMark x1="63441" y1="72535" x2="64209" y2="77465"/>
                        <a14:foregroundMark x1="70046" y1="7746" x2="69892" y2="35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5613" y="532201"/>
            <a:ext cx="6200775" cy="1352550"/>
          </a:xfrm>
          <a:prstGeom prst="rect">
            <a:avLst/>
          </a:prstGeom>
        </p:spPr>
      </p:pic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38A201E8-68D6-4C80-B6E3-5E94ECC06D1F}"/>
              </a:ext>
            </a:extLst>
          </p:cNvPr>
          <p:cNvSpPr/>
          <p:nvPr/>
        </p:nvSpPr>
        <p:spPr>
          <a:xfrm rot="13186803">
            <a:off x="3536883" y="1676790"/>
            <a:ext cx="423815" cy="2783981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Cima 21">
            <a:extLst>
              <a:ext uri="{FF2B5EF4-FFF2-40B4-BE49-F238E27FC236}">
                <a16:creationId xmlns:a16="http://schemas.microsoft.com/office/drawing/2014/main" id="{3E52412B-5E23-41F5-AE42-78171A24EA85}"/>
              </a:ext>
            </a:extLst>
          </p:cNvPr>
          <p:cNvSpPr/>
          <p:nvPr/>
        </p:nvSpPr>
        <p:spPr>
          <a:xfrm rot="8413197" flipH="1">
            <a:off x="8452935" y="1714672"/>
            <a:ext cx="423815" cy="2783981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6B9A6954-11AC-45A3-92D7-ECFFB921813F}"/>
              </a:ext>
            </a:extLst>
          </p:cNvPr>
          <p:cNvSpPr/>
          <p:nvPr/>
        </p:nvSpPr>
        <p:spPr>
          <a:xfrm rot="10800000">
            <a:off x="5957945" y="1690056"/>
            <a:ext cx="294058" cy="14176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8" y="3431451"/>
            <a:ext cx="3088888" cy="30808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85" y="3068780"/>
            <a:ext cx="2555759" cy="25557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53" y="4094015"/>
            <a:ext cx="3668094" cy="21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026" name="Picture 2" descr="soluçã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510" y1="11390" x2="13043" y2="17568"/>
                        <a14:foregroundMark x1="38999" y1="18919" x2="52042" y2="12741"/>
                        <a14:foregroundMark x1="47167" y1="16795" x2="44928" y2="8108"/>
                        <a14:foregroundMark x1="75626" y1="20270" x2="87352" y2="15444"/>
                        <a14:foregroundMark x1="14361" y1="70656" x2="11067" y2="49228"/>
                        <a14:foregroundMark x1="32806" y1="62741" x2="32806" y2="62741"/>
                        <a14:foregroundMark x1="34519" y1="16023" x2="34519" y2="16023"/>
                        <a14:foregroundMark x1="65613" y1="16795" x2="65613" y2="16795"/>
                        <a14:foregroundMark x1="74440" y1="32046" x2="74440" y2="32046"/>
                        <a14:foregroundMark x1="49012" y1="65830" x2="46904" y2="53282"/>
                        <a14:foregroundMark x1="82345" y1="22973" x2="84848" y2="7529"/>
                        <a14:foregroundMark x1="79842" y1="8108" x2="88011" y2="23359"/>
                        <a14:foregroundMark x1="87879" y1="18340" x2="85639" y2="4826"/>
                        <a14:foregroundMark x1="79842" y1="6178" x2="79842" y2="6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1" t="49457" r="44225" b="22471"/>
          <a:stretch/>
        </p:blipFill>
        <p:spPr bwMode="auto">
          <a:xfrm>
            <a:off x="4896673" y="3544688"/>
            <a:ext cx="2186868" cy="2275229"/>
          </a:xfrm>
          <a:prstGeom prst="rect">
            <a:avLst/>
          </a:prstGeom>
          <a:ln w="127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oluçã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510" y1="11390" x2="13043" y2="17568"/>
                        <a14:foregroundMark x1="38999" y1="18919" x2="52042" y2="12741"/>
                        <a14:foregroundMark x1="47167" y1="16795" x2="44928" y2="8108"/>
                        <a14:foregroundMark x1="75626" y1="20270" x2="87352" y2="15444"/>
                        <a14:foregroundMark x1="14361" y1="70656" x2="11067" y2="49228"/>
                        <a14:foregroundMark x1="32806" y1="62741" x2="32806" y2="62741"/>
                        <a14:foregroundMark x1="34519" y1="16023" x2="34519" y2="16023"/>
                        <a14:foregroundMark x1="65613" y1="16795" x2="65613" y2="16795"/>
                        <a14:foregroundMark x1="74440" y1="32046" x2="74440" y2="32046"/>
                        <a14:foregroundMark x1="49012" y1="65830" x2="46904" y2="53282"/>
                        <a14:foregroundMark x1="82345" y1="22973" x2="84848" y2="7529"/>
                        <a14:foregroundMark x1="79842" y1="8108" x2="88011" y2="23359"/>
                        <a14:foregroundMark x1="87879" y1="18340" x2="85639" y2="4826"/>
                        <a14:foregroundMark x1="79842" y1="6178" x2="79842" y2="6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434" b="69187"/>
          <a:stretch/>
        </p:blipFill>
        <p:spPr bwMode="auto">
          <a:xfrm>
            <a:off x="640583" y="765383"/>
            <a:ext cx="3748857" cy="2098549"/>
          </a:xfrm>
          <a:prstGeom prst="rect">
            <a:avLst/>
          </a:prstGeom>
          <a:ln w="127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oluçã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510" y1="11390" x2="13043" y2="17568"/>
                        <a14:foregroundMark x1="38999" y1="18919" x2="52042" y2="12741"/>
                        <a14:foregroundMark x1="47167" y1="16795" x2="44928" y2="8108"/>
                        <a14:foregroundMark x1="75626" y1="20270" x2="87352" y2="15444"/>
                        <a14:foregroundMark x1="14361" y1="70656" x2="11067" y2="49228"/>
                        <a14:foregroundMark x1="32806" y1="62741" x2="32806" y2="62741"/>
                        <a14:foregroundMark x1="34519" y1="16023" x2="34519" y2="16023"/>
                        <a14:foregroundMark x1="65613" y1="16795" x2="65613" y2="16795"/>
                        <a14:foregroundMark x1="74440" y1="32046" x2="74440" y2="32046"/>
                        <a14:foregroundMark x1="49012" y1="65830" x2="46904" y2="53282"/>
                        <a14:foregroundMark x1="82345" y1="22973" x2="84848" y2="7529"/>
                        <a14:foregroundMark x1="79842" y1="8108" x2="88011" y2="23359"/>
                        <a14:foregroundMark x1="87879" y1="18340" x2="85639" y2="4826"/>
                        <a14:foregroundMark x1="79842" y1="6178" x2="79842" y2="6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682" t="2315" r="27681" b="67177"/>
          <a:stretch/>
        </p:blipFill>
        <p:spPr bwMode="auto">
          <a:xfrm>
            <a:off x="4896673" y="838499"/>
            <a:ext cx="3612874" cy="2171784"/>
          </a:xfrm>
          <a:prstGeom prst="rect">
            <a:avLst/>
          </a:prstGeom>
          <a:ln w="127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oluçã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510" y1="11390" x2="13043" y2="17568"/>
                        <a14:foregroundMark x1="38999" y1="18919" x2="52042" y2="12741"/>
                        <a14:foregroundMark x1="47167" y1="16795" x2="44928" y2="8108"/>
                        <a14:foregroundMark x1="75626" y1="20270" x2="87352" y2="15444"/>
                        <a14:foregroundMark x1="14361" y1="70656" x2="11067" y2="49228"/>
                        <a14:foregroundMark x1="32806" y1="62741" x2="32806" y2="62741"/>
                        <a14:foregroundMark x1="34519" y1="16023" x2="34519" y2="16023"/>
                        <a14:foregroundMark x1="65613" y1="16795" x2="65613" y2="16795"/>
                        <a14:foregroundMark x1="74440" y1="32046" x2="74440" y2="32046"/>
                        <a14:foregroundMark x1="49012" y1="65830" x2="46904" y2="53282"/>
                        <a14:foregroundMark x1="82345" y1="22973" x2="84848" y2="7529"/>
                        <a14:foregroundMark x1="79842" y1="8108" x2="88011" y2="23359"/>
                        <a14:foregroundMark x1="87879" y1="18340" x2="85639" y2="4826"/>
                        <a14:foregroundMark x1="79842" y1="6178" x2="79842" y2="6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35" t="3741" r="8222" b="68887"/>
          <a:stretch/>
        </p:blipFill>
        <p:spPr bwMode="auto">
          <a:xfrm>
            <a:off x="8823540" y="953016"/>
            <a:ext cx="2050254" cy="1910916"/>
          </a:xfrm>
          <a:prstGeom prst="rect">
            <a:avLst/>
          </a:prstGeom>
          <a:ln w="127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oluçã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510" y1="11390" x2="13043" y2="17568"/>
                        <a14:foregroundMark x1="38999" y1="18919" x2="52042" y2="12741"/>
                        <a14:foregroundMark x1="47167" y1="16795" x2="44928" y2="8108"/>
                        <a14:foregroundMark x1="75626" y1="20270" x2="87352" y2="15444"/>
                        <a14:foregroundMark x1="14361" y1="70656" x2="11067" y2="49228"/>
                        <a14:foregroundMark x1="32806" y1="62741" x2="32806" y2="62741"/>
                        <a14:foregroundMark x1="34519" y1="16023" x2="34519" y2="16023"/>
                        <a14:foregroundMark x1="65613" y1="16795" x2="65613" y2="16795"/>
                        <a14:foregroundMark x1="74440" y1="32046" x2="74440" y2="32046"/>
                        <a14:foregroundMark x1="49012" y1="65830" x2="46904" y2="53282"/>
                        <a14:foregroundMark x1="82345" y1="22973" x2="84848" y2="7529"/>
                        <a14:foregroundMark x1="79842" y1="8108" x2="88011" y2="23359"/>
                        <a14:foregroundMark x1="87879" y1="18340" x2="85639" y2="4826"/>
                        <a14:foregroundMark x1="79842" y1="6178" x2="79842" y2="6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364" r="62513" b="18137"/>
          <a:stretch/>
        </p:blipFill>
        <p:spPr bwMode="auto">
          <a:xfrm>
            <a:off x="562787" y="3398631"/>
            <a:ext cx="3953217" cy="2482945"/>
          </a:xfrm>
          <a:prstGeom prst="rect">
            <a:avLst/>
          </a:prstGeom>
          <a:ln w="127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4053" y="2443796"/>
            <a:ext cx="2930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Com ajuda de um sensor em cada vaga de estacionamento</a:t>
            </a:r>
            <a:endParaRPr lang="pt-BR" sz="1600" b="1" dirty="0"/>
          </a:p>
        </p:txBody>
      </p:sp>
      <p:sp>
        <p:nvSpPr>
          <p:cNvPr id="4" name="Retângulo 3"/>
          <p:cNvSpPr/>
          <p:nvPr/>
        </p:nvSpPr>
        <p:spPr>
          <a:xfrm>
            <a:off x="4312952" y="2507385"/>
            <a:ext cx="3092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Conseguimos captar se o carro está na vaga</a:t>
            </a:r>
            <a:endParaRPr lang="pt-BR" sz="1600" b="1" dirty="0"/>
          </a:p>
        </p:txBody>
      </p:sp>
      <p:sp>
        <p:nvSpPr>
          <p:cNvPr id="9" name="Retângulo 8"/>
          <p:cNvSpPr/>
          <p:nvPr/>
        </p:nvSpPr>
        <p:spPr>
          <a:xfrm>
            <a:off x="7864369" y="2491957"/>
            <a:ext cx="40329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Sabendo se o carro está na vaga podemos informar se ela está disponível</a:t>
            </a:r>
            <a:endParaRPr lang="pt-BR" sz="1600" b="1" dirty="0"/>
          </a:p>
        </p:txBody>
      </p:sp>
      <p:sp>
        <p:nvSpPr>
          <p:cNvPr id="10" name="Retângulo 9"/>
          <p:cNvSpPr/>
          <p:nvPr/>
        </p:nvSpPr>
        <p:spPr>
          <a:xfrm>
            <a:off x="294661" y="5174378"/>
            <a:ext cx="3215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É possível fazer a verificação das vagas pelo site</a:t>
            </a:r>
            <a:endParaRPr lang="pt-BR" sz="1600" b="1" dirty="0"/>
          </a:p>
        </p:txBody>
      </p:sp>
      <p:sp>
        <p:nvSpPr>
          <p:cNvPr id="11" name="Retângulo 10"/>
          <p:cNvSpPr/>
          <p:nvPr/>
        </p:nvSpPr>
        <p:spPr>
          <a:xfrm>
            <a:off x="4088468" y="5158380"/>
            <a:ext cx="40329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Com os dados obtidos com o sensor, podemos gerar um gráfico com as estatísticas de quantos carros ocupando o estacionamento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1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84093" y="403412"/>
            <a:ext cx="250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Requisitos</a:t>
            </a:r>
            <a:endParaRPr lang="pt-BR" sz="3600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14044"/>
              </p:ext>
            </p:extLst>
          </p:nvPr>
        </p:nvGraphicFramePr>
        <p:xfrm>
          <a:off x="484093" y="1575298"/>
          <a:ext cx="11007888" cy="395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15">
                  <a:extLst>
                    <a:ext uri="{9D8B030D-6E8A-4147-A177-3AD203B41FA5}">
                      <a16:colId xmlns:a16="http://schemas.microsoft.com/office/drawing/2014/main" val="463656320"/>
                    </a:ext>
                  </a:extLst>
                </a:gridCol>
                <a:gridCol w="4688929">
                  <a:extLst>
                    <a:ext uri="{9D8B030D-6E8A-4147-A177-3AD203B41FA5}">
                      <a16:colId xmlns:a16="http://schemas.microsoft.com/office/drawing/2014/main" val="237539440"/>
                    </a:ext>
                  </a:extLst>
                </a:gridCol>
                <a:gridCol w="2751972">
                  <a:extLst>
                    <a:ext uri="{9D8B030D-6E8A-4147-A177-3AD203B41FA5}">
                      <a16:colId xmlns:a16="http://schemas.microsoft.com/office/drawing/2014/main" val="1885521003"/>
                    </a:ext>
                  </a:extLst>
                </a:gridCol>
                <a:gridCol w="2751972">
                  <a:extLst>
                    <a:ext uri="{9D8B030D-6E8A-4147-A177-3AD203B41FA5}">
                      <a16:colId xmlns:a16="http://schemas.microsoft.com/office/drawing/2014/main" val="2499324910"/>
                    </a:ext>
                  </a:extLst>
                </a:gridCol>
              </a:tblGrid>
              <a:tr h="38279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ID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Requisito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Classificação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Requisito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35422"/>
                  </a:ext>
                </a:extLst>
              </a:tr>
              <a:tr h="38279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RF1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Adm. efetua manutenção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17097"/>
                  </a:ext>
                </a:extLst>
              </a:tr>
              <a:tr h="38279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RF2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 solicita consulta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17595"/>
                  </a:ext>
                </a:extLst>
              </a:tr>
              <a:tr h="38279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Rf3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 gera relatório dos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81063"/>
                  </a:ext>
                </a:extLst>
              </a:tr>
              <a:tr h="38279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RF4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Software gera</a:t>
                      </a:r>
                      <a:r>
                        <a:rPr lang="pt-BR" baseline="0" dirty="0" smtClean="0"/>
                        <a:t>  gráficos dos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06166"/>
                  </a:ext>
                </a:extLst>
              </a:tr>
              <a:tr h="38279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RF5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Software recebe dados do sensor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funcional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81454"/>
                  </a:ext>
                </a:extLst>
              </a:tr>
              <a:tr h="38279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RF6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Arduino</a:t>
                      </a:r>
                      <a:r>
                        <a:rPr lang="pt-BR" dirty="0" smtClean="0"/>
                        <a:t> deve possuir sensor de </a:t>
                      </a:r>
                      <a:r>
                        <a:rPr lang="pt-BR" dirty="0" err="1" smtClean="0"/>
                        <a:t>obstaculo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64874"/>
                  </a:ext>
                </a:extLst>
              </a:tr>
              <a:tr h="38279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RF7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Adm. Gera</a:t>
                      </a:r>
                      <a:r>
                        <a:rPr lang="pt-BR" baseline="0" dirty="0" smtClean="0"/>
                        <a:t> relatório dos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Importante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75806"/>
                  </a:ext>
                </a:extLst>
              </a:tr>
              <a:tr h="382796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RF8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 comum consulta</a:t>
                      </a:r>
                      <a:r>
                        <a:rPr lang="pt-BR" baseline="0" dirty="0" smtClean="0"/>
                        <a:t> vagas disponíveis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Desejável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Funcional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1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7EDDE7-4512-4396-9C1D-417632C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2976113"/>
            <a:ext cx="9772648" cy="801061"/>
          </a:xfrm>
        </p:spPr>
        <p:txBody>
          <a:bodyPr>
            <a:noAutofit/>
          </a:bodyPr>
          <a:lstStyle/>
          <a:p>
            <a:pPr algn="ctr"/>
            <a:r>
              <a:rPr lang="pt-BR" sz="4800" b="1"/>
              <a:t>Site institucional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AD871-7E42-407B-B41E-D0DD89F8299F}"/>
              </a:ext>
            </a:extLst>
          </p:cNvPr>
          <p:cNvSpPr txBox="1"/>
          <p:nvPr/>
        </p:nvSpPr>
        <p:spPr>
          <a:xfrm>
            <a:off x="4668981" y="526472"/>
            <a:ext cx="31865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PARKING</a:t>
            </a:r>
            <a:r>
              <a:rPr lang="en-US" sz="3200" b="1">
                <a:solidFill>
                  <a:srgbClr val="C00000"/>
                </a:solidFill>
              </a:rPr>
              <a:t>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5" ma:contentTypeDescription="Create a new document." ma:contentTypeScope="" ma:versionID="ec79ed1c5ab35b7273a950b09a33a46b">
  <xsd:schema xmlns:xsd="http://www.w3.org/2001/XMLSchema" xmlns:xs="http://www.w3.org/2001/XMLSchema" xmlns:p="http://schemas.microsoft.com/office/2006/metadata/properties" xmlns:ns3="86822d51-02f5-488a-80f3-0b621e7c317a" xmlns:ns4="1f168f81-3f83-4b33-9f0c-ec152bce3f98" targetNamespace="http://schemas.microsoft.com/office/2006/metadata/properties" ma:root="true" ma:fieldsID="024c30ff22780de7b636bcf8574fd8a4" ns3:_="" ns4:_="">
    <xsd:import namespace="86822d51-02f5-488a-80f3-0b621e7c317a"/>
    <xsd:import namespace="1f168f81-3f83-4b33-9f0c-ec152bce3f9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91C3B-784A-4C29-9C7E-117AB890CA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822d51-02f5-488a-80f3-0b621e7c317a"/>
    <ds:schemaRef ds:uri="1f168f81-3f83-4b33-9f0c-ec152bce3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18411D-BC21-4F40-8EF7-7A2F50F4DF56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1f168f81-3f83-4b33-9f0c-ec152bce3f98"/>
    <ds:schemaRef ds:uri="http://purl.org/dc/elements/1.1/"/>
    <ds:schemaRef ds:uri="http://schemas.openxmlformats.org/package/2006/metadata/core-properties"/>
    <ds:schemaRef ds:uri="86822d51-02f5-488a-80f3-0b621e7c317a"/>
  </ds:schemaRefs>
</ds:datastoreItem>
</file>

<file path=customXml/itemProps3.xml><?xml version="1.0" encoding="utf-8"?>
<ds:datastoreItem xmlns:ds="http://schemas.openxmlformats.org/officeDocument/2006/customXml" ds:itemID="{4B7B7FC5-2280-4773-AF50-B19731B702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</TotalTime>
  <Words>192</Words>
  <Application>Microsoft Office PowerPoint</Application>
  <PresentationFormat>Widescreen</PresentationFormat>
  <Paragraphs>80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Fatia</vt:lpstr>
      <vt:lpstr>PARKING6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Site institucional</vt:lpstr>
      <vt:lpstr>estaciocar</vt:lpstr>
      <vt:lpstr>estaciocar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umidade e temperatura</dc:title>
  <dc:creator>GABRIEL AUGUSTO REIS DA SILVA .</dc:creator>
  <cp:lastModifiedBy>RAFAEL DOS SANTOS .</cp:lastModifiedBy>
  <cp:revision>20</cp:revision>
  <dcterms:created xsi:type="dcterms:W3CDTF">2020-02-04T19:14:28Z</dcterms:created>
  <dcterms:modified xsi:type="dcterms:W3CDTF">2020-03-10T16:23:03Z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