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Source Sans Pro" panose="020B0503030403020204" pitchFamily="34" charset="0"/>
      <p:regular r:id="rId21"/>
    </p:embeddedFont>
    <p:embeddedFont>
      <p:font typeface="Work Sans" panose="020B0604020202020204" charset="0"/>
      <p:regular r:id="rId22"/>
      <p:bold r:id="rId23"/>
    </p:embeddedFont>
    <p:embeddedFont>
      <p:font typeface="Work Sans ExtraBold" panose="020B0604020202020204" charset="0"/>
      <p:bold r:id="rId24"/>
    </p:embeddedFont>
    <p:embeddedFont>
      <p:font typeface="Work Sans Light" panose="020B0604020202020204" charset="0"/>
      <p:regular r:id="rId25"/>
      <p:bold r:id="rId26"/>
    </p:embeddedFont>
    <p:embeddedFont>
      <p:font typeface="Work Sans Medium" panose="020B0604020202020204" charset="0"/>
      <p:regular r:id="rId27"/>
      <p:bold r:id="rId28"/>
    </p:embeddedFont>
    <p:embeddedFont>
      <p:font typeface="Work Sans SemiBold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wdhCnCtTjY3u/yNup6GJzZn98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c666d31b9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demonstrar os principais passos da criação da solução do desafio</a:t>
            </a:r>
            <a:endParaRPr/>
          </a:p>
        </p:txBody>
      </p:sp>
      <p:sp>
        <p:nvSpPr>
          <p:cNvPr id="187" name="Google Shape;187;g6c666d31b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c64c9a18f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g6c64c9a1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exemplo de demonstração de volume de dados manipulados, desafios e oportunidades</a:t>
            </a:r>
            <a:endParaRPr/>
          </a:p>
        </p:txBody>
      </p:sp>
      <p:sp>
        <p:nvSpPr>
          <p:cNvPr id="138" name="Google Shape;13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demonstrar os principais passos da criação da solução do desafio</a:t>
            </a: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c64c9a18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demonstrar os principais passos da criação da solução do desafio</a:t>
            </a:r>
            <a:endParaRPr/>
          </a:p>
        </p:txBody>
      </p:sp>
      <p:sp>
        <p:nvSpPr>
          <p:cNvPr id="158" name="Google Shape;158;g6c64c9a1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c64c9a18f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demonstrar os principais passos da criação da solução do desafio</a:t>
            </a:r>
            <a:endParaRPr/>
          </a:p>
        </p:txBody>
      </p:sp>
      <p:sp>
        <p:nvSpPr>
          <p:cNvPr id="180" name="Google Shape;180;g6c64c9a18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1193800" y="4476750"/>
            <a:ext cx="98109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2"/>
          </p:nvPr>
        </p:nvSpPr>
        <p:spPr>
          <a:xfrm>
            <a:off x="1193800" y="3038475"/>
            <a:ext cx="9810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3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81B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/>
          <p:nvPr/>
        </p:nvSpPr>
        <p:spPr>
          <a:xfrm>
            <a:off x="0" y="3988750"/>
            <a:ext cx="12192000" cy="28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2013175" y="656850"/>
            <a:ext cx="10131900" cy="25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2"/>
              <a:buFont typeface="Source Sans Pro"/>
              <a:buNone/>
            </a:pPr>
            <a:r>
              <a:rPr lang="en-US" sz="96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DATA SCIENCE </a:t>
            </a:r>
            <a:r>
              <a:rPr lang="en-US" sz="9600" b="1" i="0" u="none" strike="noStrike" cap="none">
                <a:solidFill>
                  <a:srgbClr val="C6255A"/>
                </a:solidFill>
                <a:latin typeface="Work Sans"/>
                <a:ea typeface="Work Sans"/>
                <a:cs typeface="Work Sans"/>
                <a:sym typeface="Work Sans"/>
              </a:rPr>
              <a:t>BOOTCAMP</a:t>
            </a:r>
            <a:endParaRPr sz="9600" b="0" i="0" u="none" strike="noStrike" cap="none">
              <a:solidFill>
                <a:srgbClr val="C6255A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69" name="Google Shape;6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3738" y="4097388"/>
            <a:ext cx="2684475" cy="114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"/>
          <p:cNvGrpSpPr/>
          <p:nvPr/>
        </p:nvGrpSpPr>
        <p:grpSpPr>
          <a:xfrm>
            <a:off x="404525" y="5648588"/>
            <a:ext cx="2690400" cy="1147800"/>
            <a:chOff x="3725350" y="4025800"/>
            <a:chExt cx="2690400" cy="1147800"/>
          </a:xfrm>
        </p:grpSpPr>
        <p:sp>
          <p:nvSpPr>
            <p:cNvPr id="71" name="Google Shape;71;p1"/>
            <p:cNvSpPr/>
            <p:nvPr/>
          </p:nvSpPr>
          <p:spPr>
            <a:xfrm>
              <a:off x="3725350" y="4025800"/>
              <a:ext cx="2690400" cy="114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2" name="Google Shape;72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87138" y="4236065"/>
              <a:ext cx="2566825" cy="7272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" name="Google Shape;73;p1"/>
          <p:cNvGrpSpPr/>
          <p:nvPr/>
        </p:nvGrpSpPr>
        <p:grpSpPr>
          <a:xfrm>
            <a:off x="9097025" y="4125325"/>
            <a:ext cx="2690400" cy="1147800"/>
            <a:chOff x="6468725" y="4025800"/>
            <a:chExt cx="2690400" cy="1147800"/>
          </a:xfrm>
        </p:grpSpPr>
        <p:sp>
          <p:nvSpPr>
            <p:cNvPr id="74" name="Google Shape;74;p1"/>
            <p:cNvSpPr/>
            <p:nvPr/>
          </p:nvSpPr>
          <p:spPr>
            <a:xfrm>
              <a:off x="6468725" y="4025800"/>
              <a:ext cx="2690400" cy="114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" name="Google Shape;75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954155" y="4025800"/>
              <a:ext cx="1719539" cy="11477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" name="Google Shape;76;p1"/>
          <p:cNvGrpSpPr/>
          <p:nvPr/>
        </p:nvGrpSpPr>
        <p:grpSpPr>
          <a:xfrm>
            <a:off x="4750775" y="5543213"/>
            <a:ext cx="2690400" cy="1147800"/>
            <a:chOff x="984938" y="5260050"/>
            <a:chExt cx="2690400" cy="1147800"/>
          </a:xfrm>
        </p:grpSpPr>
        <p:sp>
          <p:nvSpPr>
            <p:cNvPr id="77" name="Google Shape;77;p1"/>
            <p:cNvSpPr/>
            <p:nvPr/>
          </p:nvSpPr>
          <p:spPr>
            <a:xfrm>
              <a:off x="984938" y="5260050"/>
              <a:ext cx="2690400" cy="114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" name="Google Shape;78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20393" y="5470325"/>
              <a:ext cx="2419488" cy="72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" name="Google Shape;79;p1"/>
          <p:cNvGrpSpPr/>
          <p:nvPr/>
        </p:nvGrpSpPr>
        <p:grpSpPr>
          <a:xfrm>
            <a:off x="9097025" y="5573563"/>
            <a:ext cx="2690400" cy="1147800"/>
            <a:chOff x="3725338" y="5260050"/>
            <a:chExt cx="2690400" cy="1147800"/>
          </a:xfrm>
        </p:grpSpPr>
        <p:sp>
          <p:nvSpPr>
            <p:cNvPr id="80" name="Google Shape;80;p1"/>
            <p:cNvSpPr/>
            <p:nvPr/>
          </p:nvSpPr>
          <p:spPr>
            <a:xfrm>
              <a:off x="3725338" y="5260050"/>
              <a:ext cx="2690400" cy="114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1" name="Google Shape;81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839243" y="5483025"/>
              <a:ext cx="2462590" cy="701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" name="Google Shape;82;p1"/>
          <p:cNvGrpSpPr/>
          <p:nvPr/>
        </p:nvGrpSpPr>
        <p:grpSpPr>
          <a:xfrm>
            <a:off x="404525" y="4200363"/>
            <a:ext cx="2690400" cy="1147800"/>
            <a:chOff x="6465738" y="5260050"/>
            <a:chExt cx="2690400" cy="1147800"/>
          </a:xfrm>
        </p:grpSpPr>
        <p:sp>
          <p:nvSpPr>
            <p:cNvPr id="83" name="Google Shape;83;p1"/>
            <p:cNvSpPr/>
            <p:nvPr/>
          </p:nvSpPr>
          <p:spPr>
            <a:xfrm>
              <a:off x="6465738" y="5260050"/>
              <a:ext cx="2690400" cy="114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4" name="Google Shape;84;p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706962" y="5346004"/>
              <a:ext cx="2207951" cy="97589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5" name="Google Shape;85;p1"/>
          <p:cNvPicPr preferRelativeResize="0"/>
          <p:nvPr/>
        </p:nvPicPr>
        <p:blipFill rotWithShape="1">
          <a:blip r:embed="rId9">
            <a:alphaModFix/>
          </a:blip>
          <a:srcRect l="22523" r="58797"/>
          <a:stretch/>
        </p:blipFill>
        <p:spPr>
          <a:xfrm>
            <a:off x="0" y="656787"/>
            <a:ext cx="1476975" cy="25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c666d31b9_0_8"/>
          <p:cNvSpPr txBox="1"/>
          <p:nvPr/>
        </p:nvSpPr>
        <p:spPr>
          <a:xfrm>
            <a:off x="685800" y="282175"/>
            <a:ext cx="112857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rPr>
              <a:t>Obrigada</a:t>
            </a:r>
            <a:endParaRPr sz="4800" b="1">
              <a:solidFill>
                <a:srgbClr val="1C1E2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90" name="Google Shape;190;g6c666d31b9_0_8"/>
          <p:cNvPicPr preferRelativeResize="0"/>
          <p:nvPr/>
        </p:nvPicPr>
        <p:blipFill rotWithShape="1">
          <a:blip r:embed="rId3">
            <a:alphaModFix/>
          </a:blip>
          <a:srcRect r="57277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6c666d31b9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3075" y="1808575"/>
            <a:ext cx="7131156" cy="40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"/>
          <p:cNvGrpSpPr/>
          <p:nvPr/>
        </p:nvGrpSpPr>
        <p:grpSpPr>
          <a:xfrm>
            <a:off x="340151" y="4887462"/>
            <a:ext cx="2911281" cy="993163"/>
            <a:chOff x="457325" y="3834775"/>
            <a:chExt cx="2911281" cy="993163"/>
          </a:xfrm>
        </p:grpSpPr>
        <p:sp>
          <p:nvSpPr>
            <p:cNvPr id="91" name="Google Shape;91;p2"/>
            <p:cNvSpPr txBox="1"/>
            <p:nvPr/>
          </p:nvSpPr>
          <p:spPr>
            <a:xfrm>
              <a:off x="457325" y="3834775"/>
              <a:ext cx="2283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1C1E20"/>
                  </a:solidFill>
                  <a:latin typeface="Work Sans"/>
                  <a:ea typeface="Work Sans"/>
                  <a:cs typeface="Work Sans"/>
                  <a:sym typeface="Work Sans"/>
                </a:rPr>
                <a:t>Amanda</a:t>
              </a:r>
              <a:endParaRPr sz="3000" b="0" i="0" u="none" strike="noStrike" cap="none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pic>
          <p:nvPicPr>
            <p:cNvPr id="92" name="Google Shape;92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7325" y="4355775"/>
              <a:ext cx="361126" cy="361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2"/>
            <p:cNvSpPr txBox="1"/>
            <p:nvPr/>
          </p:nvSpPr>
          <p:spPr>
            <a:xfrm>
              <a:off x="937099" y="4244738"/>
              <a:ext cx="2431507" cy="58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2"/>
                  </a:solidFill>
                  <a:latin typeface="Work Sans SemiBold"/>
                  <a:ea typeface="Work Sans SemiBold"/>
                  <a:cs typeface="Work Sans SemiBold"/>
                  <a:sym typeface="Work Sans SemiBold"/>
                </a:rPr>
                <a:t>amandareznor</a:t>
              </a:r>
              <a:endParaRPr sz="2400" b="0" i="0" u="none" strike="noStrike" cap="none">
                <a:solidFill>
                  <a:schemeClr val="dk2"/>
                </a:solidFill>
                <a:latin typeface="Work Sans SemiBold"/>
                <a:ea typeface="Work Sans SemiBold"/>
                <a:cs typeface="Work Sans SemiBold"/>
                <a:sym typeface="Work Sans SemiBold"/>
              </a:endParaRPr>
            </a:p>
          </p:txBody>
        </p:sp>
      </p:grpSp>
      <p:grpSp>
        <p:nvGrpSpPr>
          <p:cNvPr id="94" name="Google Shape;94;p2"/>
          <p:cNvGrpSpPr/>
          <p:nvPr/>
        </p:nvGrpSpPr>
        <p:grpSpPr>
          <a:xfrm>
            <a:off x="3413676" y="4872714"/>
            <a:ext cx="2763671" cy="993163"/>
            <a:chOff x="457325" y="3834775"/>
            <a:chExt cx="2763671" cy="993163"/>
          </a:xfrm>
        </p:grpSpPr>
        <p:sp>
          <p:nvSpPr>
            <p:cNvPr id="95" name="Google Shape;95;p2"/>
            <p:cNvSpPr txBox="1"/>
            <p:nvPr/>
          </p:nvSpPr>
          <p:spPr>
            <a:xfrm>
              <a:off x="457325" y="3834775"/>
              <a:ext cx="2283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1C1E20"/>
                  </a:solidFill>
                  <a:latin typeface="Work Sans"/>
                  <a:ea typeface="Work Sans"/>
                  <a:cs typeface="Work Sans"/>
                  <a:sym typeface="Work Sans"/>
                </a:rPr>
                <a:t>Michele</a:t>
              </a:r>
              <a:endParaRPr sz="3000" b="0" i="0" u="none" strike="noStrike" cap="none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pic>
          <p:nvPicPr>
            <p:cNvPr id="96" name="Google Shape;96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7325" y="4355775"/>
              <a:ext cx="361126" cy="361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2"/>
            <p:cNvSpPr txBox="1"/>
            <p:nvPr/>
          </p:nvSpPr>
          <p:spPr>
            <a:xfrm>
              <a:off x="937099" y="4244738"/>
              <a:ext cx="2283897" cy="58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2"/>
                  </a:solidFill>
                  <a:latin typeface="Work Sans SemiBold"/>
                  <a:ea typeface="Work Sans SemiBold"/>
                  <a:cs typeface="Work Sans SemiBold"/>
                  <a:sym typeface="Work Sans SemiBold"/>
                </a:rPr>
                <a:t>m</a:t>
              </a:r>
              <a:r>
                <a:rPr lang="en-US" sz="2400" b="0" i="0" u="none" strike="noStrike" cap="none">
                  <a:solidFill>
                    <a:schemeClr val="dk2"/>
                  </a:solidFill>
                  <a:latin typeface="Work Sans SemiBold"/>
                  <a:ea typeface="Work Sans SemiBold"/>
                  <a:cs typeface="Work Sans SemiBold"/>
                  <a:sym typeface="Work Sans SemiBold"/>
                </a:rPr>
                <a:t>ichele-leite</a:t>
              </a:r>
              <a:endParaRPr sz="2400" b="0" i="0" u="none" strike="noStrike" cap="none">
                <a:solidFill>
                  <a:schemeClr val="dk2"/>
                </a:solidFill>
                <a:latin typeface="Work Sans SemiBold"/>
                <a:ea typeface="Work Sans SemiBold"/>
                <a:cs typeface="Work Sans SemiBold"/>
                <a:sym typeface="Work Sans SemiBold"/>
              </a:endParaRPr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6265968" y="4872714"/>
            <a:ext cx="3391057" cy="993163"/>
            <a:chOff x="457325" y="3834775"/>
            <a:chExt cx="3391057" cy="993163"/>
          </a:xfrm>
        </p:grpSpPr>
        <p:sp>
          <p:nvSpPr>
            <p:cNvPr id="99" name="Google Shape;99;p2"/>
            <p:cNvSpPr txBox="1"/>
            <p:nvPr/>
          </p:nvSpPr>
          <p:spPr>
            <a:xfrm>
              <a:off x="457325" y="3834775"/>
              <a:ext cx="2283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1C1E20"/>
                  </a:solidFill>
                  <a:latin typeface="Work Sans"/>
                  <a:ea typeface="Work Sans"/>
                  <a:cs typeface="Work Sans"/>
                  <a:sym typeface="Work Sans"/>
                </a:rPr>
                <a:t>Paola</a:t>
              </a:r>
              <a:endParaRPr sz="3000" b="0" i="0" u="none" strike="noStrike" cap="none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pic>
          <p:nvPicPr>
            <p:cNvPr id="100" name="Google Shape;100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7325" y="4355775"/>
              <a:ext cx="361126" cy="361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2"/>
            <p:cNvSpPr txBox="1"/>
            <p:nvPr/>
          </p:nvSpPr>
          <p:spPr>
            <a:xfrm>
              <a:off x="937097" y="4244738"/>
              <a:ext cx="2911285" cy="58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2"/>
                  </a:solidFill>
                  <a:latin typeface="Work Sans SemiBold"/>
                  <a:ea typeface="Work Sans SemiBold"/>
                  <a:cs typeface="Work Sans SemiBold"/>
                  <a:sym typeface="Work Sans SemiBold"/>
                </a:rPr>
                <a:t>p</a:t>
              </a:r>
              <a:r>
                <a:rPr lang="en-US" sz="2400" b="0" i="0" u="none" strike="noStrike" cap="none">
                  <a:solidFill>
                    <a:schemeClr val="dk2"/>
                  </a:solidFill>
                  <a:latin typeface="Work Sans SemiBold"/>
                  <a:ea typeface="Work Sans SemiBold"/>
                  <a:cs typeface="Work Sans SemiBold"/>
                  <a:sym typeface="Work Sans SemiBold"/>
                </a:rPr>
                <a:t>aola- monachesi</a:t>
              </a:r>
              <a:endParaRPr sz="2400" b="0" i="0" u="none" strike="noStrike" cap="none">
                <a:solidFill>
                  <a:schemeClr val="dk2"/>
                </a:solidFill>
                <a:latin typeface="Work Sans SemiBold"/>
                <a:ea typeface="Work Sans SemiBold"/>
                <a:cs typeface="Work Sans SemiBold"/>
                <a:sym typeface="Work Sans SemiBold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9737680" y="4857966"/>
            <a:ext cx="2283900" cy="993163"/>
            <a:chOff x="457325" y="3834775"/>
            <a:chExt cx="2283900" cy="993163"/>
          </a:xfrm>
        </p:grpSpPr>
        <p:sp>
          <p:nvSpPr>
            <p:cNvPr id="103" name="Google Shape;103;p2"/>
            <p:cNvSpPr txBox="1"/>
            <p:nvPr/>
          </p:nvSpPr>
          <p:spPr>
            <a:xfrm>
              <a:off x="457325" y="3834775"/>
              <a:ext cx="2283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1C1E20"/>
                  </a:solidFill>
                  <a:latin typeface="Work Sans"/>
                  <a:ea typeface="Work Sans"/>
                  <a:cs typeface="Work Sans"/>
                  <a:sym typeface="Work Sans"/>
                </a:rPr>
                <a:t>Taís</a:t>
              </a:r>
              <a:endParaRPr sz="3000" b="0" i="0" u="none" strike="noStrike" cap="none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pic>
          <p:nvPicPr>
            <p:cNvPr id="104" name="Google Shape;104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7325" y="4355775"/>
              <a:ext cx="361126" cy="361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2"/>
            <p:cNvSpPr txBox="1"/>
            <p:nvPr/>
          </p:nvSpPr>
          <p:spPr>
            <a:xfrm>
              <a:off x="937100" y="4244738"/>
              <a:ext cx="15711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2"/>
                  </a:solidFill>
                  <a:latin typeface="Work Sans SemiBold"/>
                  <a:ea typeface="Work Sans SemiBold"/>
                  <a:cs typeface="Work Sans SemiBold"/>
                  <a:sym typeface="Work Sans SemiBold"/>
                </a:rPr>
                <a:t>taispin</a:t>
              </a:r>
              <a:endParaRPr sz="2400" b="0" i="0" u="none" strike="noStrike" cap="none">
                <a:solidFill>
                  <a:schemeClr val="dk2"/>
                </a:solidFill>
                <a:latin typeface="Work Sans SemiBold"/>
                <a:ea typeface="Work Sans SemiBold"/>
                <a:cs typeface="Work Sans SemiBold"/>
                <a:sym typeface="Work Sans SemiBold"/>
              </a:endParaRPr>
            </a:p>
          </p:txBody>
        </p:sp>
      </p:grpSp>
      <p:pic>
        <p:nvPicPr>
          <p:cNvPr id="106" name="Google Shape;10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0825" y="1025438"/>
            <a:ext cx="2009175" cy="6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1939463" y="1025400"/>
            <a:ext cx="17319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TIME</a:t>
            </a:r>
            <a:endParaRPr sz="4800" b="0" i="0" u="none" strike="noStrike" cap="none">
              <a:solidFill>
                <a:srgbClr val="FFFFFF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5104450" y="751650"/>
            <a:ext cx="45138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6000" b="0" i="0" u="none" strike="noStrike" cap="none">
                <a:solidFill>
                  <a:schemeClr val="dk2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Atena</a:t>
            </a:r>
            <a:endParaRPr sz="6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599883" y="2483294"/>
            <a:ext cx="2283900" cy="2201400"/>
          </a:xfrm>
          <a:prstGeom prst="flowChartConnector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9529437" y="2476950"/>
            <a:ext cx="2283900" cy="2201400"/>
          </a:xfrm>
          <a:prstGeom prst="flowChartConnector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3588597" y="2476950"/>
            <a:ext cx="2283900" cy="2201400"/>
          </a:xfrm>
          <a:prstGeom prst="flowChartConnector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6463083" y="2476950"/>
            <a:ext cx="2283900" cy="2201400"/>
          </a:xfrm>
          <a:prstGeom prst="flowChartConnector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81B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body" idx="4294967295"/>
          </p:nvPr>
        </p:nvSpPr>
        <p:spPr>
          <a:xfrm>
            <a:off x="573850" y="854075"/>
            <a:ext cx="96528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50" tIns="89650" rIns="89650" bIns="8965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buSzPts val="3657"/>
              <a:buFont typeface="Noto Sans Symbols"/>
              <a:buNone/>
            </a:pPr>
            <a:r>
              <a:rPr lang="en-US" sz="4800" b="1">
                <a:solidFill>
                  <a:srgbClr val="A7D86D"/>
                </a:solidFill>
              </a:rPr>
              <a:t>📖 </a:t>
            </a:r>
            <a:r>
              <a:rPr lang="en-US" sz="48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CENÁRIO</a:t>
            </a:r>
            <a:endParaRPr sz="4800" b="1"/>
          </a:p>
        </p:txBody>
      </p:sp>
      <p:sp>
        <p:nvSpPr>
          <p:cNvPr id="118" name="Google Shape;118;p3"/>
          <p:cNvSpPr/>
          <p:nvPr/>
        </p:nvSpPr>
        <p:spPr>
          <a:xfrm>
            <a:off x="667925" y="1617900"/>
            <a:ext cx="10603800" cy="11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 análise e inferência estatística de um </a:t>
            </a:r>
            <a:r>
              <a:rPr lang="en-US" sz="2800" i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lang="en-US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disponibilizado pela </a:t>
            </a:r>
            <a:r>
              <a:rPr lang="en-US" sz="2800" i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Olist Store</a:t>
            </a:r>
            <a:r>
              <a:rPr lang="en-US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r="57277"/>
          <a:stretch/>
        </p:blipFill>
        <p:spPr>
          <a:xfrm>
            <a:off x="11317097" y="6154397"/>
            <a:ext cx="526802" cy="40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1725" y="3096875"/>
            <a:ext cx="5098999" cy="33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body" idx="4294967295"/>
          </p:nvPr>
        </p:nvSpPr>
        <p:spPr>
          <a:xfrm>
            <a:off x="573850" y="854075"/>
            <a:ext cx="96528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50" tIns="89650" rIns="89650" bIns="8965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buSzPts val="3657"/>
              <a:buFont typeface="Noto Sans Symbols"/>
              <a:buNone/>
            </a:pPr>
            <a:r>
              <a:rPr lang="en-US" sz="3600" b="1">
                <a:solidFill>
                  <a:srgbClr val="1C1E20"/>
                </a:solidFill>
              </a:rPr>
              <a:t>📌 </a:t>
            </a:r>
            <a:r>
              <a:rPr lang="en-US" sz="4800" b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DESAFIO</a:t>
            </a:r>
            <a:endParaRPr sz="4800" b="1">
              <a:solidFill>
                <a:srgbClr val="1C1E20"/>
              </a:solidFill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638775" y="1980775"/>
            <a:ext cx="10556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Quem</a:t>
            </a:r>
            <a:r>
              <a:rPr lang="en-US" sz="2800" b="0" i="0" u="none" strike="noStrike" cap="none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são</a:t>
            </a:r>
            <a:r>
              <a:rPr lang="en-US" sz="2800" b="0" i="0" u="none" strike="noStrike" cap="none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os</a:t>
            </a:r>
            <a:r>
              <a:rPr lang="en-US" sz="2800" b="0" i="0" u="none" strike="noStrike" cap="none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clientes</a:t>
            </a:r>
            <a:r>
              <a:rPr lang="en-US" sz="2800" b="0" i="0" u="none" strike="noStrike" cap="none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da </a:t>
            </a:r>
            <a:r>
              <a:rPr lang="en-US" sz="2800" b="0" i="0" u="none" strike="noStrike" cap="none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Olist</a:t>
            </a:r>
            <a:r>
              <a:rPr lang="en-US" sz="2800" b="0" i="0" u="none" strike="noStrike" cap="none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2800" b="0" i="0" u="none" strike="noStrike" cap="none" dirty="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dirty="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Com base </a:t>
            </a:r>
            <a:r>
              <a:rPr lang="en-US" sz="2800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nos</a:t>
            </a:r>
            <a:r>
              <a:rPr lang="en-US" sz="2800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dados de </a:t>
            </a:r>
            <a:r>
              <a:rPr lang="en-US" sz="2800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compras</a:t>
            </a:r>
            <a:r>
              <a:rPr lang="en-US" sz="2800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de 2016 a 2018, </a:t>
            </a:r>
            <a:r>
              <a:rPr lang="en-US" sz="2800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vamos</a:t>
            </a:r>
            <a:r>
              <a:rPr lang="en-US" sz="2800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identificar</a:t>
            </a:r>
            <a:r>
              <a:rPr lang="en-US" sz="2800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800" dirty="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E20"/>
              </a:buClr>
              <a:buSzPts val="2800"/>
              <a:buFont typeface="Consolas"/>
              <a:buChar char="●"/>
            </a:pPr>
            <a:r>
              <a:rPr lang="en-US" sz="2800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Quais</a:t>
            </a:r>
            <a:r>
              <a:rPr lang="en-US" sz="2800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são</a:t>
            </a:r>
            <a:r>
              <a:rPr lang="en-US" sz="2800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os</a:t>
            </a:r>
            <a:r>
              <a:rPr lang="en-US" sz="2800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perfis</a:t>
            </a:r>
            <a:r>
              <a:rPr lang="en-US" sz="2800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dos </a:t>
            </a:r>
            <a:r>
              <a:rPr lang="en-US" sz="2800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clientes</a:t>
            </a:r>
            <a:r>
              <a:rPr lang="en-US" sz="2800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da </a:t>
            </a:r>
            <a:r>
              <a:rPr lang="en-US" sz="2800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Olist</a:t>
            </a:r>
            <a:r>
              <a:rPr lang="en-US" sz="2800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800" dirty="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E20"/>
              </a:buClr>
              <a:buSzPts val="2800"/>
              <a:buFont typeface="Consolas"/>
              <a:buChar char="●"/>
            </a:pPr>
            <a:r>
              <a:rPr lang="en-US" sz="2800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Como </a:t>
            </a:r>
            <a:r>
              <a:rPr lang="en-US" sz="2800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esses</a:t>
            </a:r>
            <a:r>
              <a:rPr lang="en-US" sz="2800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perfis</a:t>
            </a:r>
            <a:r>
              <a:rPr lang="en-US" sz="2800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estão</a:t>
            </a:r>
            <a:r>
              <a:rPr lang="en-US" sz="2800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propensos</a:t>
            </a:r>
            <a:r>
              <a:rPr lang="en-US" sz="2800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800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compras</a:t>
            </a:r>
            <a:r>
              <a:rPr lang="en-US" sz="2800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800" dirty="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dirty="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 r="57277"/>
          <a:stretch/>
        </p:blipFill>
        <p:spPr>
          <a:xfrm>
            <a:off x="11317097" y="6154397"/>
            <a:ext cx="526802" cy="40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64c9a18f_0_5"/>
          <p:cNvSpPr txBox="1">
            <a:spLocks noGrp="1"/>
          </p:cNvSpPr>
          <p:nvPr>
            <p:ph type="body" idx="4294967295"/>
          </p:nvPr>
        </p:nvSpPr>
        <p:spPr>
          <a:xfrm>
            <a:off x="573850" y="854075"/>
            <a:ext cx="96528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50" tIns="89650" rIns="89650" bIns="8965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buSzPts val="3657"/>
              <a:buFont typeface="Noto Sans Symbols"/>
              <a:buNone/>
            </a:pPr>
            <a:r>
              <a:rPr lang="en-US" sz="3600" b="1">
                <a:solidFill>
                  <a:srgbClr val="1C1E20"/>
                </a:solidFill>
              </a:rPr>
              <a:t>📌 </a:t>
            </a:r>
            <a:r>
              <a:rPr lang="en-US" sz="4800" b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MOTIVAÇÃO</a:t>
            </a:r>
            <a:endParaRPr sz="4800" b="1">
              <a:solidFill>
                <a:srgbClr val="1C1E20"/>
              </a:solidFill>
            </a:endParaRPr>
          </a:p>
        </p:txBody>
      </p:sp>
      <p:sp>
        <p:nvSpPr>
          <p:cNvPr id="133" name="Google Shape;133;g6c64c9a18f_0_5"/>
          <p:cNvSpPr/>
          <p:nvPr/>
        </p:nvSpPr>
        <p:spPr>
          <a:xfrm>
            <a:off x="638775" y="1980775"/>
            <a:ext cx="10556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Ajudar</a:t>
            </a: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8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Olist</a:t>
            </a: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8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identificar</a:t>
            </a: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quais</a:t>
            </a: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são</a:t>
            </a: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os</a:t>
            </a: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perfis</a:t>
            </a: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8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clientes</a:t>
            </a: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mais</a:t>
            </a: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propensos</a:t>
            </a: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à </a:t>
            </a:r>
            <a:r>
              <a:rPr lang="en-US" sz="28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compra</a:t>
            </a: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8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dirty="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4" name="Google Shape;134;g6c64c9a18f_0_5"/>
          <p:cNvPicPr preferRelativeResize="0"/>
          <p:nvPr/>
        </p:nvPicPr>
        <p:blipFill rotWithShape="1">
          <a:blip r:embed="rId3">
            <a:alphaModFix/>
          </a:blip>
          <a:srcRect r="57277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/>
        </p:nvSpPr>
        <p:spPr>
          <a:xfrm>
            <a:off x="685800" y="343200"/>
            <a:ext cx="5541900" cy="11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dirty="0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rPr>
              <a:t>519,119 M R$</a:t>
            </a:r>
            <a:endParaRPr sz="6000" b="1" i="0" u="none" strike="noStrike" cap="none" dirty="0">
              <a:solidFill>
                <a:srgbClr val="1C1E2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685800" y="1334143"/>
            <a:ext cx="55419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65617D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That’s a lot of money</a:t>
            </a:r>
            <a:endParaRPr sz="2400" b="0" i="0" u="none" strike="noStrike" cap="none">
              <a:solidFill>
                <a:srgbClr val="65617D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685800" y="4451700"/>
            <a:ext cx="6865200" cy="11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rPr>
              <a:t>95,420 customers</a:t>
            </a:r>
            <a:endParaRPr sz="6000" b="1" i="0" u="none" strike="noStrike" cap="none">
              <a:solidFill>
                <a:srgbClr val="1C1E2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685800" y="5442644"/>
            <a:ext cx="55419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65617D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That’s a lot of customers!</a:t>
            </a:r>
            <a:endParaRPr sz="2400" b="0" i="0" u="none" strike="noStrike" cap="none">
              <a:solidFill>
                <a:srgbClr val="65617D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685800" y="2397450"/>
            <a:ext cx="6530700" cy="11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rPr>
              <a:t>185,244 </a:t>
            </a:r>
            <a:r>
              <a:rPr lang="en-US" sz="6000" b="1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rPr>
              <a:t>orders</a:t>
            </a:r>
            <a:endParaRPr sz="6000" b="1" i="0" u="none" strike="noStrike" cap="none">
              <a:solidFill>
                <a:srgbClr val="1C1E2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685800" y="3388394"/>
            <a:ext cx="55419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65617D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And a lot of </a:t>
            </a:r>
            <a:r>
              <a:rPr lang="en-US" sz="2400">
                <a:solidFill>
                  <a:srgbClr val="65617D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products!</a:t>
            </a:r>
            <a:endParaRPr sz="2400" b="0" i="0" u="none" strike="noStrike" cap="none">
              <a:solidFill>
                <a:srgbClr val="65617D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7324818" y="1930399"/>
            <a:ext cx="3286798" cy="3278613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1618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/>
        </p:nvSpPr>
        <p:spPr>
          <a:xfrm>
            <a:off x="762000" y="3530125"/>
            <a:ext cx="3377400" cy="2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rPr>
              <a:t>Recência </a:t>
            </a:r>
            <a:endParaRPr sz="2400" b="1" i="0" u="none" strike="noStrike" cap="none">
              <a:solidFill>
                <a:srgbClr val="1C1E2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rPr>
              <a:t>Quando foi a última compra?</a:t>
            </a:r>
            <a:endParaRPr sz="2400" b="0" i="0" u="none" strike="noStrike" cap="none">
              <a:solidFill>
                <a:srgbClr val="1C1E2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762000" y="1336750"/>
            <a:ext cx="112857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rPr>
              <a:t>Solução </a:t>
            </a:r>
            <a:endParaRPr sz="4800" b="1" i="0" u="none" strike="noStrike" cap="none">
              <a:solidFill>
                <a:srgbClr val="1C1E2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1">
              <a:solidFill>
                <a:srgbClr val="1C1E2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rPr>
              <a:t>Clusterização utilizando análise RFV</a:t>
            </a:r>
            <a:endParaRPr sz="4800" b="1">
              <a:solidFill>
                <a:srgbClr val="1C1E2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4475100" y="3435100"/>
            <a:ext cx="3377400" cy="2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rPr>
              <a:t>Frequência</a:t>
            </a:r>
            <a:endParaRPr sz="2400" b="1" i="0" u="none" strike="noStrike" cap="none">
              <a:solidFill>
                <a:srgbClr val="1C1E2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rPr>
              <a:t>Quantas vezes um cliente comprou em um dado período? </a:t>
            </a:r>
            <a:endParaRPr sz="2400" b="0" i="0" u="none" strike="noStrike" cap="none">
              <a:solidFill>
                <a:srgbClr val="1C1E2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8208900" y="3358900"/>
            <a:ext cx="3377400" cy="2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rPr>
              <a:t>Valor</a:t>
            </a:r>
            <a:endParaRPr sz="2400" b="1" i="0" u="none" strike="noStrike" cap="none">
              <a:solidFill>
                <a:srgbClr val="1C1E2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rPr>
              <a:t>Qual o valor montante em compras que um cliente tem em um dado período?</a:t>
            </a:r>
            <a:endParaRPr sz="2400" b="0" i="0" u="none" strike="noStrike" cap="none">
              <a:solidFill>
                <a:srgbClr val="1C1E2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r="57277"/>
          <a:stretch/>
        </p:blipFill>
        <p:spPr>
          <a:xfrm>
            <a:off x="11317097" y="6154397"/>
            <a:ext cx="526802" cy="40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g6c64c9a18f_0_15"/>
          <p:cNvGrpSpPr/>
          <p:nvPr/>
        </p:nvGrpSpPr>
        <p:grpSpPr>
          <a:xfrm>
            <a:off x="1131500" y="2130163"/>
            <a:ext cx="2559600" cy="1839913"/>
            <a:chOff x="1943950" y="2469713"/>
            <a:chExt cx="2559600" cy="1839913"/>
          </a:xfrm>
        </p:grpSpPr>
        <p:sp>
          <p:nvSpPr>
            <p:cNvPr id="161" name="Google Shape;161;g6c64c9a18f_0_15"/>
            <p:cNvSpPr/>
            <p:nvPr/>
          </p:nvSpPr>
          <p:spPr>
            <a:xfrm>
              <a:off x="2029000" y="2469713"/>
              <a:ext cx="2389500" cy="1839900"/>
            </a:xfrm>
            <a:prstGeom prst="ellipse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g6c64c9a18f_0_15"/>
            <p:cNvSpPr txBox="1"/>
            <p:nvPr/>
          </p:nvSpPr>
          <p:spPr>
            <a:xfrm>
              <a:off x="1943950" y="2949425"/>
              <a:ext cx="2559600" cy="136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Premuim </a:t>
              </a:r>
              <a:endParaRPr sz="24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9 - 10</a:t>
              </a:r>
              <a:endParaRPr sz="2400" b="1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63" name="Google Shape;163;g6c64c9a18f_0_15"/>
          <p:cNvSpPr txBox="1"/>
          <p:nvPr/>
        </p:nvSpPr>
        <p:spPr>
          <a:xfrm>
            <a:off x="709700" y="347075"/>
            <a:ext cx="112857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rPr>
              <a:t>Classificação</a:t>
            </a:r>
            <a:endParaRPr sz="4800" b="1">
              <a:solidFill>
                <a:srgbClr val="1C1E2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64" name="Google Shape;164;g6c64c9a18f_0_15"/>
          <p:cNvPicPr preferRelativeResize="0"/>
          <p:nvPr/>
        </p:nvPicPr>
        <p:blipFill rotWithShape="1">
          <a:blip r:embed="rId3">
            <a:alphaModFix/>
          </a:blip>
          <a:srcRect r="57277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g6c64c9a18f_0_15"/>
          <p:cNvGrpSpPr/>
          <p:nvPr/>
        </p:nvGrpSpPr>
        <p:grpSpPr>
          <a:xfrm>
            <a:off x="8387400" y="4201800"/>
            <a:ext cx="2559600" cy="1839900"/>
            <a:chOff x="6290875" y="4679725"/>
            <a:chExt cx="2559600" cy="1839900"/>
          </a:xfrm>
        </p:grpSpPr>
        <p:sp>
          <p:nvSpPr>
            <p:cNvPr id="166" name="Google Shape;166;g6c64c9a18f_0_15"/>
            <p:cNvSpPr/>
            <p:nvPr/>
          </p:nvSpPr>
          <p:spPr>
            <a:xfrm>
              <a:off x="6375925" y="4679725"/>
              <a:ext cx="2389500" cy="18399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g6c64c9a18f_0_15"/>
            <p:cNvSpPr txBox="1"/>
            <p:nvPr/>
          </p:nvSpPr>
          <p:spPr>
            <a:xfrm>
              <a:off x="6290875" y="5072025"/>
              <a:ext cx="2559600" cy="136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Inativos</a:t>
              </a:r>
              <a:endParaRPr sz="24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até 4</a:t>
              </a:r>
              <a:endParaRPr sz="2400" b="1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168" name="Google Shape;168;g6c64c9a18f_0_15"/>
          <p:cNvGrpSpPr/>
          <p:nvPr/>
        </p:nvGrpSpPr>
        <p:grpSpPr>
          <a:xfrm>
            <a:off x="3426075" y="4201800"/>
            <a:ext cx="2559600" cy="1839900"/>
            <a:chOff x="1876600" y="4679775"/>
            <a:chExt cx="2559600" cy="1839900"/>
          </a:xfrm>
        </p:grpSpPr>
        <p:sp>
          <p:nvSpPr>
            <p:cNvPr id="169" name="Google Shape;169;g6c64c9a18f_0_15"/>
            <p:cNvSpPr/>
            <p:nvPr/>
          </p:nvSpPr>
          <p:spPr>
            <a:xfrm>
              <a:off x="2029000" y="4679775"/>
              <a:ext cx="2389500" cy="1839900"/>
            </a:xfrm>
            <a:prstGeom prst="ellipse">
              <a:avLst/>
            </a:prstGeom>
            <a:solidFill>
              <a:srgbClr val="A64D7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g6c64c9a18f_0_15"/>
            <p:cNvSpPr txBox="1"/>
            <p:nvPr/>
          </p:nvSpPr>
          <p:spPr>
            <a:xfrm>
              <a:off x="1876600" y="5072025"/>
              <a:ext cx="2559600" cy="136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Business</a:t>
              </a:r>
              <a:endParaRPr sz="24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4 - 5</a:t>
              </a:r>
              <a:endParaRPr sz="2400" b="1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171" name="Google Shape;171;g6c64c9a18f_0_15"/>
          <p:cNvGrpSpPr/>
          <p:nvPr/>
        </p:nvGrpSpPr>
        <p:grpSpPr>
          <a:xfrm>
            <a:off x="6035175" y="2053975"/>
            <a:ext cx="2559600" cy="1839900"/>
            <a:chOff x="6138475" y="2469700"/>
            <a:chExt cx="2559600" cy="1839900"/>
          </a:xfrm>
        </p:grpSpPr>
        <p:sp>
          <p:nvSpPr>
            <p:cNvPr id="172" name="Google Shape;172;g6c64c9a18f_0_15"/>
            <p:cNvSpPr/>
            <p:nvPr/>
          </p:nvSpPr>
          <p:spPr>
            <a:xfrm>
              <a:off x="6290875" y="2469700"/>
              <a:ext cx="2389500" cy="18399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g6c64c9a18f_0_15"/>
            <p:cNvSpPr txBox="1"/>
            <p:nvPr/>
          </p:nvSpPr>
          <p:spPr>
            <a:xfrm>
              <a:off x="6138475" y="2861963"/>
              <a:ext cx="2559600" cy="136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Master</a:t>
              </a:r>
              <a:endParaRPr sz="24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6 - 8</a:t>
              </a:r>
              <a:endParaRPr sz="2400" b="1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pic>
        <p:nvPicPr>
          <p:cNvPr id="174" name="Google Shape;174;g6c64c9a18f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2275" y="21301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6c64c9a18f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2725" y="1892050"/>
            <a:ext cx="4095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6c64c9a18f_0_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9025" y="4077975"/>
            <a:ext cx="4762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6c64c9a18f_0_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16250" y="4125600"/>
            <a:ext cx="54292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c64c9a18f_0_25"/>
          <p:cNvSpPr txBox="1"/>
          <p:nvPr/>
        </p:nvSpPr>
        <p:spPr>
          <a:xfrm>
            <a:off x="685800" y="238950"/>
            <a:ext cx="112857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rPr>
              <a:t>Perfis</a:t>
            </a:r>
            <a:endParaRPr sz="4800" b="1">
              <a:solidFill>
                <a:srgbClr val="1C1E2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83" name="Google Shape;183;g6c64c9a18f_0_25"/>
          <p:cNvPicPr preferRelativeResize="0"/>
          <p:nvPr/>
        </p:nvPicPr>
        <p:blipFill rotWithShape="1">
          <a:blip r:embed="rId3">
            <a:alphaModFix/>
          </a:blip>
          <a:srcRect r="57277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964645FD-95D0-41B5-BB32-83B285FD0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237" y="1287988"/>
            <a:ext cx="9153525" cy="53310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Widescreen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21" baseType="lpstr">
      <vt:lpstr>Consolas</vt:lpstr>
      <vt:lpstr>Work Sans Medium</vt:lpstr>
      <vt:lpstr>Work Sans SemiBold</vt:lpstr>
      <vt:lpstr>Source Sans Pro</vt:lpstr>
      <vt:lpstr>Arial</vt:lpstr>
      <vt:lpstr>Work Sans Light</vt:lpstr>
      <vt:lpstr>Work Sans ExtraBold</vt:lpstr>
      <vt:lpstr>Noto Sans Symbols</vt:lpstr>
      <vt:lpstr>Work Sans</vt:lpstr>
      <vt:lpstr>Calibri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Amanda D. Murtinho</cp:lastModifiedBy>
  <cp:revision>1</cp:revision>
  <dcterms:modified xsi:type="dcterms:W3CDTF">2019-12-13T03:01:22Z</dcterms:modified>
</cp:coreProperties>
</file>