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5" r:id="rId18"/>
    <p:sldId id="271" r:id="rId19"/>
    <p:sldId id="273" r:id="rId20"/>
    <p:sldId id="276" r:id="rId21"/>
    <p:sldId id="277" r:id="rId22"/>
    <p:sldId id="280" r:id="rId23"/>
    <p:sldId id="281" r:id="rId24"/>
    <p:sldId id="278" r:id="rId25"/>
    <p:sldId id="279" r:id="rId26"/>
    <p:sldId id="27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65F68-22D7-4783-BCB5-04BCD95FEB4E}" type="datetimeFigureOut">
              <a:rPr lang="en-US" smtClean="0"/>
              <a:t>16-Dec-22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8BFCC9-0D92-40E7-88EB-F11B8A5E8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84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8E9F7F82-CBAB-6638-E232-423DDC4E32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858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58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58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58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58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5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5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5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5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4369458-D877-49F2-8C2C-840A83BE54F1}" type="slidenum">
              <a:rPr lang="en-US" altLang="it-IT" smtClean="0"/>
              <a:pPr/>
              <a:t>18</a:t>
            </a:fld>
            <a:endParaRPr lang="en-US" altLang="it-IT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D0564152-7715-5EFC-1D39-856C5927E3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08EDC9F2-62CF-8029-AA4F-4F12A39691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E123EB5D-D337-D268-D4AC-39935046A8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858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58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58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58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58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5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5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5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5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115848-6240-4A30-A46A-5DAE65435138}" type="slidenum">
              <a:rPr lang="en-US" altLang="it-IT" smtClean="0"/>
              <a:pPr/>
              <a:t>19</a:t>
            </a:fld>
            <a:endParaRPr lang="en-US" altLang="it-IT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946DD88-5EB0-03B1-6FF2-76AAFD32D5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C5BD2D25-4117-608F-FCE9-4C74BE1C94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F19E0A0E-AA58-AB2A-9B4D-3DEF946D48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858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58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58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58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58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5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5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5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5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2258DA8-A05C-4DF2-B69D-D6AA19EE7A72}" type="slidenum">
              <a:rPr lang="en-US" altLang="it-IT" smtClean="0"/>
              <a:pPr/>
              <a:t>26</a:t>
            </a:fld>
            <a:endParaRPr lang="en-US" altLang="it-IT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14914B87-6230-0F8C-02D4-5F34BFE6AC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0442F9A0-E571-D067-BC31-540616DA87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8738A-10D9-53FD-74C6-AAD6BF06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93AFBC-C9C4-4581-40EB-426AD1B62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6B136-FBC9-007B-5D25-71BD4153E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D704-10E3-49A9-83ED-16966E0140EF}" type="datetimeFigureOut">
              <a:rPr lang="en-US" smtClean="0"/>
              <a:t>16-Dec-22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54735-9DA0-58C4-6A2F-22240D768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113F3-70C1-B3C3-6712-9CF58D59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A3D0-55C2-4333-B4E1-180D56D0B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23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F40B2-2372-3623-7C17-A364E8CE7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A5B670-3988-4155-16FB-7AB11A3FF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2BDEE-34D6-253A-2B19-4C9172A5B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D704-10E3-49A9-83ED-16966E0140EF}" type="datetimeFigureOut">
              <a:rPr lang="en-US" smtClean="0"/>
              <a:t>16-Dec-22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FC701-119C-1FC4-19FB-B78414BEF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9D0FF-FB9D-3E6D-DB81-1418338E0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A3D0-55C2-4333-B4E1-180D56D0B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4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ADE083-4C20-B03D-765C-C21560EBA2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F03D38-A50E-FCAD-A713-62BEFB57F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64754-8BCB-3186-DDFB-12049073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D704-10E3-49A9-83ED-16966E0140EF}" type="datetimeFigureOut">
              <a:rPr lang="en-US" smtClean="0"/>
              <a:t>16-Dec-22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60A61-68BA-7CE0-81E7-510BBA464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3BD3F-1FA4-E91A-A277-7A692C67D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A3D0-55C2-4333-B4E1-180D56D0B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14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0ACDE-2372-4E85-4B12-23B87DDCD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C4CBC-35DD-CA08-DA45-F6C292730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D9940-336E-8DF9-73F6-3850FF1A3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D704-10E3-49A9-83ED-16966E0140EF}" type="datetimeFigureOut">
              <a:rPr lang="en-US" smtClean="0"/>
              <a:t>16-Dec-22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5F603-6828-C832-7768-B86799B2B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0521F-B5AF-C66C-2846-25EA31BD8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A3D0-55C2-4333-B4E1-180D56D0B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34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07028-537A-FB2D-90C7-C2FAB06FF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433A3-8283-02A2-54F9-C4BF73BC8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4A8F6-6AC1-E8BE-0B32-C3E7209DD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D704-10E3-49A9-83ED-16966E0140EF}" type="datetimeFigureOut">
              <a:rPr lang="en-US" smtClean="0"/>
              <a:t>16-Dec-22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32F3B-5897-6111-5F62-FF4D4182B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EED80-255E-A66D-C135-00E01CF06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A3D0-55C2-4333-B4E1-180D56D0B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74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FD66B-2A83-CD29-C933-F257D4D30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9ADC0-7237-E64F-A51A-CC23687D4D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E6B25-C703-22EF-89AF-84E1E569C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7012A-382E-A8CF-84E5-C11FAD6E7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D704-10E3-49A9-83ED-16966E0140EF}" type="datetimeFigureOut">
              <a:rPr lang="en-US" smtClean="0"/>
              <a:t>16-Dec-22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8796D-03D9-A7B2-5EC4-6F3A1A179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CFD0C-71C2-C114-D444-F8938D01A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A3D0-55C2-4333-B4E1-180D56D0B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64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A9289-7E21-E556-4DCD-2B01912C0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9CA1D-C456-55BA-7EAC-0306399E8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B200B-8A6C-E02F-1B27-696E4D038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799C7A-165E-211F-88D5-16E48C42CF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5B6A12-1A7C-8E5F-DAB1-A5B8E70028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953EB0-B8B9-50F6-30FD-6A45662FA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D704-10E3-49A9-83ED-16966E0140EF}" type="datetimeFigureOut">
              <a:rPr lang="en-US" smtClean="0"/>
              <a:t>16-Dec-22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016E85-1C24-BFE9-00AA-4583201D6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9312D4-0D68-0C59-28FF-3ABC89E89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A3D0-55C2-4333-B4E1-180D56D0B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05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92E4D-5E28-367F-07AF-D2A2C75B3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66E582-5591-6820-6A72-F8E82E834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D704-10E3-49A9-83ED-16966E0140EF}" type="datetimeFigureOut">
              <a:rPr lang="en-US" smtClean="0"/>
              <a:t>16-Dec-22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FB1863-B542-C3FC-B83D-6DDA2C221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01E60-3B15-2CC6-DECA-5D35EBA3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A3D0-55C2-4333-B4E1-180D56D0B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32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257212-D6EB-63A0-A8CA-C771044FE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D704-10E3-49A9-83ED-16966E0140EF}" type="datetimeFigureOut">
              <a:rPr lang="en-US" smtClean="0"/>
              <a:t>16-Dec-22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81C87-4AF5-AA1C-8236-9152A594B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1567B-D4D5-02E9-EC58-5E15C965D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A3D0-55C2-4333-B4E1-180D56D0B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53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5ECC-6318-24FA-B186-71EA9D056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14878-F85B-7E71-68CF-7AEC2AAF6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32AF7-C1FE-C647-2A00-BE41239A4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2EBF4-587A-2E21-849D-87AFAD815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D704-10E3-49A9-83ED-16966E0140EF}" type="datetimeFigureOut">
              <a:rPr lang="en-US" smtClean="0"/>
              <a:t>16-Dec-22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3E253-51B0-AA11-DAF3-D5DDBDD2D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D15D3-0CEA-BE9A-154F-E21E492EF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A3D0-55C2-4333-B4E1-180D56D0B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24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B9B18-1857-5EC6-15B4-7B9C0983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D3160D-521D-139C-6B56-E12EB0EED5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78251-DD9F-EC23-8092-DCE7A67D0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F8330-F810-8C56-A63C-0BFC9E8BC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D704-10E3-49A9-83ED-16966E0140EF}" type="datetimeFigureOut">
              <a:rPr lang="en-US" smtClean="0"/>
              <a:t>16-Dec-22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ACC75-A637-2901-C981-CE9FB24CE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C91A0-250E-7444-9809-35AD1BCF9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A3D0-55C2-4333-B4E1-180D56D0B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6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91B784-E8A4-179B-EFC3-FE1FE5CBC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40797-3055-2316-DF53-AE905DE6C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939E4-0BB9-D81A-7A30-ED30A7B977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BD704-10E3-49A9-83ED-16966E0140EF}" type="datetimeFigureOut">
              <a:rPr lang="en-US" smtClean="0"/>
              <a:t>16-Dec-22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1680C-6799-886B-2312-F51DEFF053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7F4A9-0668-F416-F750-392762FAA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DA3D0-55C2-4333-B4E1-180D56D0B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04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DB5BE-442B-D44F-A02B-A585DFDB9A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TSP con Pickup and Delivery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C3E664-E0C8-715C-DEF6-066C417E71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Michele Vaccari - 121955</a:t>
            </a:r>
          </a:p>
        </p:txBody>
      </p:sp>
    </p:spTree>
    <p:extLst>
      <p:ext uri="{BB962C8B-B14F-4D97-AF65-F5344CB8AC3E}">
        <p14:creationId xmlns:p14="http://schemas.microsoft.com/office/powerpoint/2010/main" val="2628587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1916E-66A0-6C56-0785-3A7C6FEF9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Organizzazione</a:t>
            </a:r>
            <a:r>
              <a:rPr lang="en-US" dirty="0"/>
              <a:t> del </a:t>
            </a:r>
            <a:r>
              <a:rPr lang="en-US" dirty="0" err="1"/>
              <a:t>progetto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057E2-5028-5750-7051-50BBEB3EA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Strumenti</a:t>
            </a:r>
            <a:r>
              <a:rPr lang="en-US" dirty="0"/>
              <a:t> </a:t>
            </a:r>
            <a:r>
              <a:rPr lang="en-US" dirty="0" err="1"/>
              <a:t>utilizzati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Pyton</a:t>
            </a:r>
            <a:r>
              <a:rPr lang="en-US" dirty="0"/>
              <a:t> 3.10 con le </a:t>
            </a:r>
            <a:r>
              <a:rPr lang="en-US" dirty="0" err="1"/>
              <a:t>seguenti</a:t>
            </a:r>
            <a:r>
              <a:rPr lang="en-US" dirty="0"/>
              <a:t> </a:t>
            </a:r>
            <a:r>
              <a:rPr lang="en-US" dirty="0" err="1"/>
              <a:t>librerie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Click</a:t>
            </a:r>
          </a:p>
          <a:p>
            <a:pPr lvl="2"/>
            <a:r>
              <a:rPr lang="en-US" dirty="0" err="1"/>
              <a:t>Pytest</a:t>
            </a:r>
            <a:endParaRPr lang="en-US" dirty="0"/>
          </a:p>
          <a:p>
            <a:pPr lvl="1"/>
            <a:r>
              <a:rPr lang="en-US" dirty="0"/>
              <a:t>Visual Studio Code come editor di testo con </a:t>
            </a:r>
            <a:r>
              <a:rPr lang="en-US" dirty="0" err="1"/>
              <a:t>vari</a:t>
            </a:r>
            <a:r>
              <a:rPr lang="en-US" dirty="0"/>
              <a:t> plugin</a:t>
            </a:r>
          </a:p>
          <a:p>
            <a:pPr lvl="1"/>
            <a:r>
              <a:rPr lang="en-US" dirty="0"/>
              <a:t>Git per il </a:t>
            </a:r>
            <a:r>
              <a:rPr lang="en-US" dirty="0" err="1"/>
              <a:t>versionamento</a:t>
            </a:r>
            <a:r>
              <a:rPr lang="en-US" dirty="0"/>
              <a:t> del </a:t>
            </a:r>
            <a:r>
              <a:rPr lang="en-US" dirty="0" err="1"/>
              <a:t>codice</a:t>
            </a:r>
            <a:endParaRPr lang="en-US" dirty="0"/>
          </a:p>
          <a:p>
            <a:r>
              <a:rPr lang="en-US" dirty="0" err="1"/>
              <a:t>Organizzazione</a:t>
            </a:r>
            <a:r>
              <a:rPr lang="en-US" dirty="0"/>
              <a:t> del software:</a:t>
            </a:r>
          </a:p>
          <a:p>
            <a:pPr lvl="1"/>
            <a:r>
              <a:rPr lang="en-US" dirty="0" err="1"/>
              <a:t>Tutto</a:t>
            </a:r>
            <a:r>
              <a:rPr lang="en-US" dirty="0"/>
              <a:t> il software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trova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un repo GitHub:</a:t>
            </a:r>
          </a:p>
          <a:p>
            <a:pPr lvl="1"/>
            <a:r>
              <a:rPr lang="en-US" dirty="0"/>
              <a:t>Ho </a:t>
            </a:r>
            <a:r>
              <a:rPr lang="en-US" dirty="0" err="1"/>
              <a:t>realizzato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libreria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implementa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vari</a:t>
            </a:r>
            <a:r>
              <a:rPr lang="en-US" dirty="0"/>
              <a:t> </a:t>
            </a:r>
            <a:r>
              <a:rPr lang="en-US" dirty="0" err="1"/>
              <a:t>algoritmi</a:t>
            </a:r>
            <a:r>
              <a:rPr lang="en-US" dirty="0"/>
              <a:t> e </a:t>
            </a:r>
            <a:r>
              <a:rPr lang="en-US" dirty="0" err="1"/>
              <a:t>una</a:t>
            </a:r>
            <a:r>
              <a:rPr lang="en-US" dirty="0"/>
              <a:t> CLI (Command Line Interface)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utilizza</a:t>
            </a:r>
            <a:r>
              <a:rPr lang="en-US" dirty="0"/>
              <a:t> la </a:t>
            </a:r>
            <a:r>
              <a:rPr lang="en-US" dirty="0" err="1"/>
              <a:t>libreria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Vediamo</a:t>
            </a:r>
            <a:r>
              <a:rPr lang="en-US" dirty="0"/>
              <a:t> </a:t>
            </a:r>
            <a:r>
              <a:rPr lang="en-US" dirty="0" err="1"/>
              <a:t>brevemente</a:t>
            </a:r>
            <a:r>
              <a:rPr lang="en-US" dirty="0"/>
              <a:t> la </a:t>
            </a:r>
            <a:r>
              <a:rPr lang="en-US" dirty="0" err="1"/>
              <a:t>struttura</a:t>
            </a:r>
            <a:r>
              <a:rPr lang="en-US" dirty="0"/>
              <a:t> del </a:t>
            </a:r>
            <a:r>
              <a:rPr lang="en-US" dirty="0" err="1"/>
              <a:t>progetto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concreto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1769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45A67-D52C-1918-F218-4F01D1CC7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Generatore</a:t>
            </a:r>
            <a:r>
              <a:rPr lang="en-US" dirty="0"/>
              <a:t> di </a:t>
            </a:r>
            <a:r>
              <a:rPr lang="en-US" dirty="0" err="1"/>
              <a:t>istanze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9CDAC-1198-B27D-4A29-6CB19EC04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È possible </a:t>
            </a:r>
            <a:r>
              <a:rPr lang="en-US" dirty="0" err="1"/>
              <a:t>generare</a:t>
            </a:r>
            <a:r>
              <a:rPr lang="en-US" dirty="0"/>
              <a:t> un </a:t>
            </a:r>
            <a:r>
              <a:rPr lang="en-US" dirty="0" err="1"/>
              <a:t>istanza</a:t>
            </a:r>
            <a:r>
              <a:rPr lang="en-US" dirty="0"/>
              <a:t> del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seguente</a:t>
            </a:r>
            <a:r>
              <a:rPr lang="en-US" dirty="0"/>
              <a:t> modo:</a:t>
            </a:r>
          </a:p>
          <a:p>
            <a:r>
              <a:rPr lang="en-US" dirty="0" err="1"/>
              <a:t>Istanza</a:t>
            </a:r>
            <a:r>
              <a:rPr lang="en-US" dirty="0"/>
              <a:t> </a:t>
            </a:r>
            <a:r>
              <a:rPr lang="en-US" dirty="0" err="1"/>
              <a:t>asimmetrica</a:t>
            </a:r>
            <a:endParaRPr lang="en-US" dirty="0"/>
          </a:p>
          <a:p>
            <a:pPr lvl="1"/>
            <a:r>
              <a:rPr lang="en-US" dirty="0"/>
              <a:t>python tsppdcli.py generate-instance --requests 2 --weights-random --output-instance-path 2-request-weights-random.json</a:t>
            </a:r>
          </a:p>
          <a:p>
            <a:r>
              <a:rPr lang="en-US" dirty="0" err="1"/>
              <a:t>Istanza</a:t>
            </a:r>
            <a:r>
              <a:rPr lang="en-US" dirty="0"/>
              <a:t> </a:t>
            </a:r>
            <a:r>
              <a:rPr lang="en-US" dirty="0" err="1"/>
              <a:t>simmestrica</a:t>
            </a:r>
            <a:endParaRPr lang="en-US" dirty="0"/>
          </a:p>
          <a:p>
            <a:pPr lvl="1"/>
            <a:r>
              <a:rPr lang="en-US" dirty="0"/>
              <a:t>python tsppdcli.py generate-instance --requests 2 --weights-as-</a:t>
            </a:r>
            <a:r>
              <a:rPr lang="en-US" dirty="0" err="1"/>
              <a:t>euclidean</a:t>
            </a:r>
            <a:r>
              <a:rPr lang="en-US" dirty="0"/>
              <a:t>-distance --output-instance-path 2-request-weights-euclidean-distance.json</a:t>
            </a:r>
          </a:p>
          <a:p>
            <a:r>
              <a:rPr lang="en-US" dirty="0" err="1"/>
              <a:t>Vediamo</a:t>
            </a:r>
            <a:r>
              <a:rPr lang="en-US" dirty="0"/>
              <a:t> un </a:t>
            </a:r>
            <a:r>
              <a:rPr lang="en-US" dirty="0" err="1"/>
              <a:t>esempio</a:t>
            </a:r>
            <a:r>
              <a:rPr lang="en-US" dirty="0"/>
              <a:t> di output </a:t>
            </a:r>
            <a:r>
              <a:rPr lang="en-US" dirty="0" err="1"/>
              <a:t>dell’istanza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002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944CF-0414-9574-FBB4-C6B626861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Algoritmi</a:t>
            </a:r>
            <a:r>
              <a:rPr lang="en-US" dirty="0"/>
              <a:t> </a:t>
            </a:r>
            <a:r>
              <a:rPr lang="en-US" dirty="0" err="1"/>
              <a:t>Esatti</a:t>
            </a:r>
            <a:r>
              <a:rPr lang="en-US" dirty="0"/>
              <a:t>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A6FB1-DDBD-28E3-FA06-05D7403AF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Vediamo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codice</a:t>
            </a:r>
            <a:r>
              <a:rPr lang="en-US" dirty="0"/>
              <a:t> </a:t>
            </a:r>
            <a:r>
              <a:rPr lang="en-US" dirty="0" err="1"/>
              <a:t>l’algoritmo</a:t>
            </a:r>
            <a:r>
              <a:rPr lang="en-US" dirty="0"/>
              <a:t>  Brute force enumerator</a:t>
            </a:r>
          </a:p>
        </p:txBody>
      </p:sp>
    </p:spTree>
    <p:extLst>
      <p:ext uri="{BB962C8B-B14F-4D97-AF65-F5344CB8AC3E}">
        <p14:creationId xmlns:p14="http://schemas.microsoft.com/office/powerpoint/2010/main" val="1101105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0D63F-B230-60DE-894A-A87E1F45B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Algoritmi</a:t>
            </a:r>
            <a:r>
              <a:rPr lang="en-US" dirty="0"/>
              <a:t> </a:t>
            </a:r>
            <a:r>
              <a:rPr lang="en-US" dirty="0" err="1"/>
              <a:t>Esatti</a:t>
            </a:r>
            <a:r>
              <a:rPr lang="en-US" dirty="0"/>
              <a:t>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2D846-9092-48E0-253A-96AE9A758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871"/>
            <a:ext cx="10515600" cy="4351338"/>
          </a:xfrm>
        </p:spPr>
        <p:txBody>
          <a:bodyPr/>
          <a:lstStyle/>
          <a:p>
            <a:r>
              <a:rPr lang="en-US" dirty="0"/>
              <a:t>O’Neil – Hoffman enumerator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3631B0-C76F-BA12-3824-53BF86AA4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97" y="1761414"/>
            <a:ext cx="3610479" cy="50965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9759BA-70DC-5BDB-E06C-AC02A3BAA450}"/>
              </a:ext>
            </a:extLst>
          </p:cNvPr>
          <p:cNvSpPr txBox="1"/>
          <p:nvPr/>
        </p:nvSpPr>
        <p:spPr>
          <a:xfrm>
            <a:off x="4745623" y="2049787"/>
            <a:ext cx="714157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Algorithm 1 uses a recursive function to search the feasible set of TSPPD routes, while tracking the best solution discovered at each point in the search tree.</a:t>
            </a:r>
          </a:p>
          <a:p>
            <a:r>
              <a:rPr lang="en-US" dirty="0"/>
              <a:t>This algorithm maintains a current node and a partial tour starting at +0. Every recursion loops over the arcs from the current node and appends each feasible one to the tour individually prior to recursing. If an arc's added cost puts a partial route's cost over that of the best known tour, that arc is ignored and its section of the search tree effectively fathomed. If a complete tour improves the best known solution, it is stored as</a:t>
            </a:r>
          </a:p>
          <a:p>
            <a:r>
              <a:rPr lang="en-US" dirty="0"/>
              <a:t>the new incumbent.</a:t>
            </a:r>
          </a:p>
          <a:p>
            <a:r>
              <a:rPr lang="en-US" dirty="0"/>
              <a:t>The key to e </a:t>
            </a:r>
            <a:r>
              <a:rPr lang="en-US" dirty="0" err="1"/>
              <a:t>ective</a:t>
            </a:r>
            <a:r>
              <a:rPr lang="en-US" dirty="0"/>
              <a:t> search and early discovery of good solutions is the ordering technique for arcs. During initialization, each node is assigned a sorted vector of next nodes. We use ascending arc cost as our sorting function, and others can be easily incorporated.</a:t>
            </a:r>
          </a:p>
          <a:p>
            <a:r>
              <a:rPr lang="en-US" dirty="0"/>
              <a:t>Nodes that are infeasible for the current partial route are skipped.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4B5C824-C86E-C560-7F95-9FC3A6A62568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2768082" y="1015663"/>
            <a:ext cx="4291824" cy="1208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76B47EF-E599-50EC-6107-65866540C54D}"/>
              </a:ext>
            </a:extLst>
          </p:cNvPr>
          <p:cNvSpPr txBox="1"/>
          <p:nvPr/>
        </p:nvSpPr>
        <p:spPr>
          <a:xfrm>
            <a:off x="7059906" y="0"/>
            <a:ext cx="38317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per il </a:t>
            </a:r>
            <a:r>
              <a:rPr lang="en-US" dirty="0" err="1"/>
              <a:t>criterio</a:t>
            </a:r>
            <a:r>
              <a:rPr lang="en-US" dirty="0"/>
              <a:t> di </a:t>
            </a:r>
            <a:r>
              <a:rPr lang="en-US" dirty="0" err="1"/>
              <a:t>ordinamento</a:t>
            </a:r>
            <a:r>
              <a:rPr lang="en-US" dirty="0"/>
              <a:t> </a:t>
            </a:r>
            <a:r>
              <a:rPr lang="en-US" dirty="0" err="1"/>
              <a:t>dell’arco</a:t>
            </a:r>
            <a:r>
              <a:rPr lang="en-US" dirty="0"/>
              <a:t> di </a:t>
            </a:r>
            <a:r>
              <a:rPr lang="en-US" dirty="0" err="1"/>
              <a:t>costo</a:t>
            </a:r>
            <a:r>
              <a:rPr lang="en-US" dirty="0"/>
              <a:t> </a:t>
            </a:r>
            <a:r>
              <a:rPr lang="en-US" dirty="0" err="1"/>
              <a:t>minimo</a:t>
            </a:r>
            <a:r>
              <a:rPr lang="en-US" dirty="0"/>
              <a:t> </a:t>
            </a:r>
            <a:r>
              <a:rPr lang="en-US" dirty="0" err="1"/>
              <a:t>assomiglia</a:t>
            </a:r>
            <a:r>
              <a:rPr lang="en-US" dirty="0"/>
              <a:t> </a:t>
            </a:r>
            <a:r>
              <a:rPr lang="en-US" dirty="0" err="1"/>
              <a:t>alla</a:t>
            </a:r>
            <a:r>
              <a:rPr lang="en-US" dirty="0"/>
              <a:t> multiple fragments. In </a:t>
            </a:r>
            <a:r>
              <a:rPr lang="en-US" dirty="0" err="1"/>
              <a:t>qualche</a:t>
            </a:r>
            <a:r>
              <a:rPr lang="en-US" dirty="0"/>
              <a:t> modo </a:t>
            </a:r>
            <a:r>
              <a:rPr lang="en-US" dirty="0" err="1"/>
              <a:t>costruisce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soluzione</a:t>
            </a:r>
            <a:r>
              <a:rPr lang="en-US" dirty="0"/>
              <a:t> </a:t>
            </a:r>
            <a:r>
              <a:rPr lang="en-US" dirty="0" err="1"/>
              <a:t>simil</a:t>
            </a:r>
            <a:r>
              <a:rPr lang="en-US" dirty="0"/>
              <a:t> greedy e poi </a:t>
            </a:r>
            <a:r>
              <a:rPr lang="en-US" dirty="0" err="1"/>
              <a:t>tenta</a:t>
            </a:r>
            <a:r>
              <a:rPr lang="en-US" dirty="0"/>
              <a:t> di </a:t>
            </a:r>
            <a:r>
              <a:rPr lang="en-US" dirty="0" err="1"/>
              <a:t>migliorarla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Anzi</a:t>
            </a:r>
            <a:r>
              <a:rPr lang="en-US" dirty="0"/>
              <a:t> </a:t>
            </a:r>
            <a:r>
              <a:rPr lang="en-US" dirty="0" err="1"/>
              <a:t>sembra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cheapest insertion </a:t>
            </a:r>
            <a:r>
              <a:rPr lang="en-US" dirty="0" err="1"/>
              <a:t>iterata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572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5F1D6-B583-1B53-CBE5-44DF94CB0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Considerazioni</a:t>
            </a:r>
            <a:r>
              <a:rPr lang="en-US" dirty="0"/>
              <a:t> e </a:t>
            </a:r>
            <a:r>
              <a:rPr lang="en-US" dirty="0" err="1"/>
              <a:t>confronto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FDCF0-FE43-C55A-87F0-1EC3F9868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Yet enumeration may still be a valid technique for solving small TSPPDs.</a:t>
            </a:r>
          </a:p>
          <a:p>
            <a:r>
              <a:rPr lang="en-US" dirty="0"/>
              <a:t>If it is guided by some information about the problem, enumeration may be able to discover good routes quickly without any overhead of model formulation.</a:t>
            </a:r>
          </a:p>
          <a:p>
            <a:r>
              <a:rPr lang="en-US" dirty="0"/>
              <a:t>Small problem n = 7, per n = 8 mi </a:t>
            </a:r>
            <a:r>
              <a:rPr lang="en-US" dirty="0" err="1"/>
              <a:t>servono</a:t>
            </a:r>
            <a:r>
              <a:rPr lang="en-US" dirty="0"/>
              <a:t> 6 ore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I due </a:t>
            </a:r>
            <a:r>
              <a:rPr lang="en-US" b="1" dirty="0" err="1"/>
              <a:t>algoritmi</a:t>
            </a:r>
            <a:r>
              <a:rPr lang="en-US" b="1" dirty="0"/>
              <a:t> </a:t>
            </a:r>
            <a:r>
              <a:rPr lang="en-US" b="1" dirty="0" err="1"/>
              <a:t>esatti</a:t>
            </a:r>
            <a:r>
              <a:rPr lang="en-US" b="1" dirty="0"/>
              <a:t> a confront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-t [ --time-limit ] </a:t>
            </a:r>
            <a:r>
              <a:rPr lang="en-US" dirty="0" err="1">
                <a:solidFill>
                  <a:srgbClr val="FF0000"/>
                </a:solidFill>
              </a:rPr>
              <a:t>arg</a:t>
            </a:r>
            <a:r>
              <a:rPr lang="en-US" dirty="0">
                <a:solidFill>
                  <a:srgbClr val="FF0000"/>
                </a:solidFill>
              </a:rPr>
              <a:t>    time limit in </a:t>
            </a:r>
            <a:r>
              <a:rPr lang="en-US" dirty="0" err="1">
                <a:solidFill>
                  <a:srgbClr val="FF0000"/>
                </a:solidFill>
              </a:rPr>
              <a:t>millis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-l [ --</a:t>
            </a:r>
            <a:r>
              <a:rPr lang="en-US" dirty="0" err="1">
                <a:solidFill>
                  <a:srgbClr val="FF0000"/>
                </a:solidFill>
              </a:rPr>
              <a:t>soln</a:t>
            </a:r>
            <a:r>
              <a:rPr lang="en-US" dirty="0">
                <a:solidFill>
                  <a:srgbClr val="FF0000"/>
                </a:solidFill>
              </a:rPr>
              <a:t>-limit ] </a:t>
            </a:r>
            <a:r>
              <a:rPr lang="en-US" dirty="0" err="1">
                <a:solidFill>
                  <a:srgbClr val="FF0000"/>
                </a:solidFill>
              </a:rPr>
              <a:t>arg</a:t>
            </a:r>
            <a:r>
              <a:rPr lang="en-US" dirty="0">
                <a:solidFill>
                  <a:srgbClr val="FF0000"/>
                </a:solidFill>
              </a:rPr>
              <a:t>    stop after n solutions are found</a:t>
            </a:r>
          </a:p>
        </p:txBody>
      </p:sp>
    </p:spTree>
    <p:extLst>
      <p:ext uri="{BB962C8B-B14F-4D97-AF65-F5344CB8AC3E}">
        <p14:creationId xmlns:p14="http://schemas.microsoft.com/office/powerpoint/2010/main" val="964914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AB8B7-8546-B2A3-3B86-AA417D43C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Algoritmi</a:t>
            </a:r>
            <a:r>
              <a:rPr lang="en-US" dirty="0"/>
              <a:t> </a:t>
            </a:r>
            <a:r>
              <a:rPr lang="en-US" dirty="0" err="1"/>
              <a:t>euristici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475A9-D4EB-7392-6A65-4996481EB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23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3D0279-A03D-6D27-13AD-FAF796AA0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607" y="1395128"/>
            <a:ext cx="9021434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707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D8A342-1C91-2E25-C8E0-D48478AF4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602" y="2123893"/>
            <a:ext cx="4448796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990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F04FDFEE-9F63-6120-D578-0CCE5F5570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altLang="it-IT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Algoritmi </a:t>
            </a:r>
            <a:r>
              <a:rPr lang="it-IT" altLang="it-IT" sz="320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Greedy</a:t>
            </a:r>
            <a:r>
              <a:rPr lang="it-IT" altLang="it-IT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per problemi di Ottimizzazione Combinatoria</a:t>
            </a:r>
            <a:endParaRPr lang="en-US" altLang="it-IT" sz="4000" dirty="0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1AD7F5E8-D2B1-C9F1-E758-14DEB62F3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it-IT" altLang="it-IT" sz="2400" dirty="0"/>
              <a:t>Gli algoritmi </a:t>
            </a:r>
            <a:r>
              <a:rPr lang="it-IT" altLang="it-IT" sz="2400" i="1" dirty="0" err="1"/>
              <a:t>greedy</a:t>
            </a:r>
            <a:r>
              <a:rPr lang="it-IT" altLang="it-IT" sz="2400" i="1" dirty="0"/>
              <a:t> </a:t>
            </a:r>
            <a:r>
              <a:rPr lang="it-IT" altLang="it-IT" sz="2400" dirty="0"/>
              <a:t>(voraci) determinano la soluzione attraverso una sequenza di decisioni parziali (localmente ottime), </a:t>
            </a:r>
            <a:r>
              <a:rPr lang="it-IT" altLang="it-IT" sz="2400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senza mai modificare le decisioni </a:t>
            </a:r>
            <a:r>
              <a:rPr lang="it-IT" altLang="it-IT" sz="2400" dirty="0" err="1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gia</a:t>
            </a:r>
            <a:r>
              <a:rPr lang="it-IT" altLang="it-IT" sz="2400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prese</a:t>
            </a:r>
            <a:r>
              <a:rPr lang="it-IT" altLang="it-IT" sz="2400" dirty="0"/>
              <a:t>. </a:t>
            </a:r>
          </a:p>
          <a:p>
            <a:pPr eaLnBrk="1" hangingPunct="1">
              <a:lnSpc>
                <a:spcPct val="80000"/>
              </a:lnSpc>
              <a:defRPr/>
            </a:pPr>
            <a:endParaRPr lang="it-IT" altLang="it-IT" sz="2400" dirty="0"/>
          </a:p>
          <a:p>
            <a:pPr eaLnBrk="1" hangingPunct="1">
              <a:lnSpc>
                <a:spcPct val="80000"/>
              </a:lnSpc>
              <a:defRPr/>
            </a:pPr>
            <a:r>
              <a:rPr lang="it-IT" altLang="it-IT" sz="2400" dirty="0"/>
              <a:t>Sono di facile implementazione e notevole efficienza computazionale, ma, sia pure con alcune eccezioni di notevole rilievo, </a:t>
            </a:r>
            <a:r>
              <a:rPr lang="it-IT" altLang="it-IT" sz="2400" u="sng" dirty="0"/>
              <a:t>non garantiscono l'</a:t>
            </a:r>
            <a:r>
              <a:rPr lang="it-IT" altLang="it-IT" sz="2400" u="sng" dirty="0" err="1"/>
              <a:t>ottimalità</a:t>
            </a:r>
            <a:r>
              <a:rPr lang="it-IT" altLang="it-IT" sz="2400" u="sng" dirty="0"/>
              <a:t>, e a volte neppure l’ammissibilità della soluzione prodotta</a:t>
            </a:r>
            <a:r>
              <a:rPr lang="it-IT" altLang="it-IT" sz="2400" dirty="0"/>
              <a:t>. 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it-IT" altLang="it-IT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>
            <a:extLst>
              <a:ext uri="{FF2B5EF4-FFF2-40B4-BE49-F238E27FC236}">
                <a16:creationId xmlns:a16="http://schemas.microsoft.com/office/drawing/2014/main" id="{49BAC509-E799-1EB7-34B9-0C73A0CEDC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609600"/>
            <a:ext cx="8610600" cy="6019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it-IT" altLang="it-IT" sz="1800" dirty="0"/>
              <a:t>	</a:t>
            </a:r>
            <a:r>
              <a:rPr lang="en-US" altLang="it-IT" sz="1800" dirty="0" err="1"/>
              <a:t>Sia</a:t>
            </a:r>
            <a:r>
              <a:rPr lang="en-US" altLang="it-IT" sz="1800" dirty="0"/>
              <a:t> </a:t>
            </a:r>
            <a:r>
              <a:rPr lang="en-US" altLang="it-IT" sz="1800" dirty="0" err="1"/>
              <a:t>dato</a:t>
            </a:r>
            <a:r>
              <a:rPr lang="en-US" altLang="it-IT" sz="1800" dirty="0"/>
              <a:t> </a:t>
            </a:r>
            <a:r>
              <a:rPr lang="en-US" altLang="it-IT" sz="1800" dirty="0" err="1"/>
              <a:t>il</a:t>
            </a:r>
            <a:r>
              <a:rPr lang="en-US" altLang="it-IT" sz="1800" dirty="0"/>
              <a:t> </a:t>
            </a:r>
            <a:r>
              <a:rPr lang="en-US" altLang="it-IT" sz="1800" dirty="0" err="1"/>
              <a:t>problema</a:t>
            </a:r>
            <a:r>
              <a:rPr lang="en-US" altLang="it-IT" sz="1800" dirty="0"/>
              <a:t> di </a:t>
            </a:r>
            <a:r>
              <a:rPr lang="en-US" altLang="it-IT" sz="1800" dirty="0" err="1"/>
              <a:t>ottimo</a:t>
            </a:r>
            <a:r>
              <a:rPr lang="en-US" altLang="it-IT" sz="1800" dirty="0"/>
              <a:t> </a:t>
            </a:r>
            <a:r>
              <a:rPr lang="en-US" altLang="it-IT" sz="1800" dirty="0" err="1"/>
              <a:t>associato</a:t>
            </a:r>
            <a:r>
              <a:rPr lang="en-US" altLang="it-IT" sz="1800" dirty="0"/>
              <a:t> al </a:t>
            </a:r>
            <a:r>
              <a:rPr lang="en-US" altLang="it-IT" sz="1800" dirty="0" err="1"/>
              <a:t>sistema</a:t>
            </a:r>
            <a:r>
              <a:rPr lang="en-US" altLang="it-IT" sz="1800" dirty="0"/>
              <a:t> di </a:t>
            </a:r>
            <a:r>
              <a:rPr lang="en-US" altLang="it-IT" sz="1800" dirty="0" err="1"/>
              <a:t>insiemi</a:t>
            </a:r>
            <a:r>
              <a:rPr lang="en-US" altLang="it-IT" sz="1800" dirty="0"/>
              <a:t> </a:t>
            </a:r>
            <a:r>
              <a:rPr lang="en-US" altLang="it-IT" sz="1800" dirty="0" err="1"/>
              <a:t>indipendenti</a:t>
            </a:r>
            <a:r>
              <a:rPr lang="en-US" altLang="it-IT" sz="1800" dirty="0"/>
              <a:t> (</a:t>
            </a:r>
            <a:r>
              <a:rPr lang="en-US" altLang="it-IT" sz="1800" i="1" dirty="0"/>
              <a:t>E</a:t>
            </a:r>
            <a:r>
              <a:rPr lang="en-US" altLang="it-IT" sz="1800" dirty="0"/>
              <a:t>,</a:t>
            </a:r>
            <a:r>
              <a:rPr lang="en-US" altLang="it-IT" sz="1800" i="1" dirty="0"/>
              <a:t>F</a:t>
            </a:r>
            <a:r>
              <a:rPr lang="en-US" altLang="it-IT" sz="1800" dirty="0"/>
              <a:t>) con </a:t>
            </a:r>
            <a:r>
              <a:rPr lang="en-US" altLang="it-IT" sz="1800" dirty="0" err="1"/>
              <a:t>funzione</a:t>
            </a:r>
            <a:r>
              <a:rPr lang="en-US" altLang="it-IT" sz="1800" dirty="0"/>
              <a:t> </a:t>
            </a:r>
            <a:r>
              <a:rPr lang="en-US" altLang="it-IT" sz="1800" dirty="0" err="1"/>
              <a:t>obiettivo</a:t>
            </a:r>
            <a:r>
              <a:rPr lang="en-US" altLang="it-IT" sz="1800" dirty="0"/>
              <a:t> </a:t>
            </a:r>
            <a:r>
              <a:rPr lang="en-US" altLang="it-IT" sz="1800" i="1" dirty="0"/>
              <a:t>c</a:t>
            </a:r>
            <a:r>
              <a:rPr lang="en-US" altLang="it-IT" sz="1800" dirty="0"/>
              <a:t>,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it-IT" altLang="it-IT" sz="1800" dirty="0"/>
              <a:t>	si dice </a:t>
            </a:r>
            <a:r>
              <a:rPr lang="it-IT" altLang="it-IT" sz="1800" dirty="0" err="1">
                <a:solidFill>
                  <a:srgbClr val="0066FF"/>
                </a:solidFill>
              </a:rPr>
              <a:t>Greedy</a:t>
            </a:r>
            <a:r>
              <a:rPr lang="it-IT" altLang="it-IT" sz="1800" dirty="0"/>
              <a:t> un algoritmo A </a:t>
            </a:r>
            <a:r>
              <a:rPr lang="it-IT" altLang="it-IT" sz="1800" dirty="0">
                <a:solidFill>
                  <a:srgbClr val="FF0000"/>
                </a:solidFill>
              </a:rPr>
              <a:t>costruttivo iterativo</a:t>
            </a:r>
            <a:r>
              <a:rPr lang="it-IT" altLang="it-IT" sz="1800" dirty="0"/>
              <a:t> che </a:t>
            </a:r>
            <a:r>
              <a:rPr lang="en-US" altLang="it-IT" sz="1800" dirty="0" err="1"/>
              <a:t>costruisce</a:t>
            </a:r>
            <a:r>
              <a:rPr lang="en-US" altLang="it-IT" sz="1800" dirty="0"/>
              <a:t> </a:t>
            </a:r>
            <a:r>
              <a:rPr lang="en-US" altLang="it-IT" sz="1800" dirty="0" err="1"/>
              <a:t>l'insieme</a:t>
            </a:r>
            <a:r>
              <a:rPr lang="en-US" altLang="it-IT" sz="1800" dirty="0"/>
              <a:t> </a:t>
            </a:r>
            <a:r>
              <a:rPr lang="en-US" altLang="it-IT" sz="1800" i="1" dirty="0"/>
              <a:t>X</a:t>
            </a:r>
            <a:r>
              <a:rPr lang="en-US" altLang="it-IT" sz="1800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∊ </a:t>
            </a:r>
            <a:r>
              <a:rPr lang="en-US" altLang="it-IT" sz="1800" i="1" dirty="0"/>
              <a:t>F</a:t>
            </a:r>
            <a:r>
              <a:rPr lang="en-US" altLang="it-IT" sz="1800" dirty="0"/>
              <a:t>, </a:t>
            </a:r>
            <a:r>
              <a:rPr lang="en-US" altLang="it-IT" sz="1800" dirty="0" err="1"/>
              <a:t>soluzione</a:t>
            </a:r>
            <a:r>
              <a:rPr lang="en-US" altLang="it-IT" sz="1800" dirty="0"/>
              <a:t> </a:t>
            </a:r>
            <a:r>
              <a:rPr lang="en-US" altLang="it-IT" sz="1800" dirty="0" err="1"/>
              <a:t>ammissibile</a:t>
            </a:r>
            <a:r>
              <a:rPr lang="en-US" altLang="it-IT" sz="1800" dirty="0"/>
              <a:t> del </a:t>
            </a:r>
            <a:r>
              <a:rPr lang="en-US" altLang="it-IT" sz="1800" dirty="0" err="1"/>
              <a:t>problema</a:t>
            </a:r>
            <a:r>
              <a:rPr lang="en-US" altLang="it-IT" sz="1800" dirty="0"/>
              <a:t>, </a:t>
            </a:r>
            <a:r>
              <a:rPr lang="en-US" altLang="it-IT" sz="1800" dirty="0" err="1"/>
              <a:t>partendo</a:t>
            </a:r>
            <a:r>
              <a:rPr lang="en-US" altLang="it-IT" sz="1800" dirty="0"/>
              <a:t> </a:t>
            </a:r>
            <a:r>
              <a:rPr lang="en-US" altLang="it-IT" sz="1800" dirty="0" err="1"/>
              <a:t>dall'insieme</a:t>
            </a:r>
            <a:r>
              <a:rPr lang="en-US" altLang="it-IT" sz="1800" dirty="0"/>
              <a:t> </a:t>
            </a:r>
            <a:r>
              <a:rPr lang="en-US" altLang="it-IT" sz="1800" dirty="0" err="1"/>
              <a:t>vuoto</a:t>
            </a:r>
            <a:r>
              <a:rPr lang="en-US" altLang="it-IT" sz="1800" dirty="0"/>
              <a:t> </a:t>
            </a:r>
            <a:r>
              <a:rPr lang="en-US" altLang="it-IT" sz="1800" dirty="0" err="1"/>
              <a:t>ed</a:t>
            </a:r>
            <a:r>
              <a:rPr lang="en-US" altLang="it-IT" sz="1800" dirty="0"/>
              <a:t> </a:t>
            </a:r>
            <a:r>
              <a:rPr lang="en-US" altLang="it-IT" sz="1800" dirty="0" err="1"/>
              <a:t>inserendovi</a:t>
            </a:r>
            <a:r>
              <a:rPr lang="en-US" altLang="it-IT" sz="1800" dirty="0"/>
              <a:t> ad </a:t>
            </a:r>
            <a:r>
              <a:rPr lang="en-US" altLang="it-IT" sz="1800" dirty="0" err="1"/>
              <a:t>ogni</a:t>
            </a:r>
            <a:r>
              <a:rPr lang="en-US" altLang="it-IT" sz="1800" dirty="0"/>
              <a:t> </a:t>
            </a:r>
            <a:r>
              <a:rPr lang="en-US" altLang="it-IT" sz="1800" dirty="0" err="1"/>
              <a:t>passo</a:t>
            </a:r>
            <a:r>
              <a:rPr lang="en-US" altLang="it-IT" sz="1800" dirty="0"/>
              <a:t> </a:t>
            </a:r>
            <a:r>
              <a:rPr lang="en-US" altLang="it-IT" sz="1800" dirty="0" err="1"/>
              <a:t>l’elemento</a:t>
            </a:r>
            <a:r>
              <a:rPr lang="en-US" altLang="it-IT" sz="1800" dirty="0"/>
              <a:t> di </a:t>
            </a:r>
            <a:r>
              <a:rPr lang="en-US" altLang="it-IT" sz="1800" i="1" dirty="0"/>
              <a:t>E </a:t>
            </a:r>
            <a:r>
              <a:rPr lang="en-US" altLang="it-IT" sz="1800" dirty="0" err="1"/>
              <a:t>più</a:t>
            </a:r>
            <a:r>
              <a:rPr lang="en-US" altLang="it-IT" sz="1800" dirty="0"/>
              <a:t> “</a:t>
            </a:r>
            <a:r>
              <a:rPr lang="en-US" altLang="it-IT" sz="1800" dirty="0" err="1"/>
              <a:t>promettente</a:t>
            </a:r>
            <a:r>
              <a:rPr lang="en-US" altLang="it-IT" sz="1800" dirty="0"/>
              <a:t>” </a:t>
            </a:r>
            <a:r>
              <a:rPr lang="en-US" altLang="it-IT" sz="1800" dirty="0" err="1"/>
              <a:t>fra</a:t>
            </a:r>
            <a:r>
              <a:rPr lang="en-US" altLang="it-IT" sz="1800" dirty="0"/>
              <a:t> </a:t>
            </a:r>
            <a:r>
              <a:rPr lang="en-US" altLang="it-IT" sz="1800" dirty="0" err="1"/>
              <a:t>quelli</a:t>
            </a:r>
            <a:r>
              <a:rPr lang="en-US" altLang="it-IT" sz="1800" dirty="0"/>
              <a:t> </a:t>
            </a:r>
            <a:r>
              <a:rPr lang="en-US" altLang="it-IT" sz="1800" dirty="0" err="1"/>
              <a:t>che</a:t>
            </a:r>
            <a:r>
              <a:rPr lang="en-US" altLang="it-IT" sz="1800" dirty="0"/>
              <a:t> non </a:t>
            </a:r>
            <a:r>
              <a:rPr lang="en-US" altLang="it-IT" sz="1800" dirty="0" err="1"/>
              <a:t>violano</a:t>
            </a:r>
            <a:r>
              <a:rPr lang="en-US" altLang="it-IT" sz="1800" dirty="0"/>
              <a:t> </a:t>
            </a:r>
            <a:r>
              <a:rPr lang="en-US" altLang="it-IT" sz="1800" dirty="0" err="1"/>
              <a:t>l’indipendenza</a:t>
            </a:r>
            <a:r>
              <a:rPr lang="en-US" altLang="it-IT" sz="1800" dirty="0"/>
              <a:t> </a:t>
            </a:r>
            <a:r>
              <a:rPr lang="en-US" altLang="it-IT" sz="1800" dirty="0" err="1"/>
              <a:t>dell'insieme</a:t>
            </a:r>
            <a:r>
              <a:rPr lang="en-US" altLang="it-IT" sz="1800" dirty="0"/>
              <a:t>.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it-IT" altLang="it-IT" sz="1800" i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it-IT" altLang="it-IT" sz="1800" i="1" dirty="0"/>
              <a:t>Procedure </a:t>
            </a:r>
            <a:r>
              <a:rPr lang="it-IT" altLang="it-IT" sz="1800" i="1" dirty="0" err="1"/>
              <a:t>Greedy</a:t>
            </a:r>
            <a:r>
              <a:rPr lang="it-IT" altLang="it-IT" sz="1800" i="1" dirty="0"/>
              <a:t>  </a:t>
            </a:r>
            <a:r>
              <a:rPr lang="it-IT" altLang="it-IT" sz="1800" i="1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it-IT" altLang="it-IT" sz="1800" i="1" dirty="0" err="1">
                <a:solidFill>
                  <a:schemeClr val="bg2">
                    <a:lumMod val="75000"/>
                  </a:schemeClr>
                </a:solidFill>
              </a:rPr>
              <a:t>template</a:t>
            </a:r>
            <a:r>
              <a:rPr lang="it-IT" altLang="it-IT" sz="1800" i="1" dirty="0">
                <a:solidFill>
                  <a:schemeClr val="bg2">
                    <a:lumMod val="75000"/>
                  </a:schemeClr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it-IT" altLang="it-IT" sz="1800" i="1" dirty="0"/>
              <a:t>Soluzione iniziale S</a:t>
            </a:r>
            <a:r>
              <a:rPr lang="it-IT" altLang="it-IT" sz="1800" i="1" baseline="-25000" dirty="0"/>
              <a:t>0</a:t>
            </a:r>
            <a:r>
              <a:rPr lang="it-IT" altLang="it-IT" sz="1800" i="1" dirty="0"/>
              <a:t>=</a:t>
            </a:r>
            <a:r>
              <a:rPr lang="it-IT" altLang="it-IT" sz="1800" i="1" dirty="0">
                <a:sym typeface="Symbol" panose="05050102010706020507" pitchFamily="18" charset="2"/>
              </a:rPr>
              <a:t></a:t>
            </a:r>
            <a:r>
              <a:rPr lang="it-IT" altLang="it-IT" sz="1800" i="1" dirty="0"/>
              <a:t>,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it-IT" altLang="it-IT" sz="1800" i="1" dirty="0"/>
              <a:t>ad ogni </a:t>
            </a:r>
            <a:r>
              <a:rPr lang="it-IT" altLang="it-IT" sz="1800" i="1" dirty="0" err="1"/>
              <a:t>step</a:t>
            </a:r>
            <a:r>
              <a:rPr lang="it-IT" altLang="it-IT" sz="1800" i="1" dirty="0"/>
              <a:t> k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it-IT" altLang="it-IT" sz="1800" i="1" dirty="0"/>
              <a:t>		- seleziona </a:t>
            </a:r>
            <a:r>
              <a:rPr lang="it-IT" altLang="it-IT" sz="1800" i="1" dirty="0" err="1"/>
              <a:t>e</a:t>
            </a:r>
            <a:r>
              <a:rPr lang="it-IT" altLang="it-IT" sz="1800" i="1" baseline="-25000" dirty="0" err="1"/>
              <a:t>k</a:t>
            </a:r>
            <a:r>
              <a:rPr lang="it-IT" altLang="it-IT" sz="1800" i="1" dirty="0"/>
              <a:t> come l’elemento di E più promettente (</a:t>
            </a:r>
            <a:r>
              <a:rPr lang="it-IT" altLang="it-IT" sz="1800" i="1" dirty="0">
                <a:solidFill>
                  <a:srgbClr val="FF0000"/>
                </a:solidFill>
              </a:rPr>
              <a:t>criterio best</a:t>
            </a:r>
            <a:r>
              <a:rPr lang="it-IT" altLang="it-IT" sz="1800" i="1" dirty="0"/>
              <a:t>) tra quelli non ancora esaminati,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it-IT" altLang="it-IT" sz="1800" i="1" dirty="0"/>
              <a:t>		- valuta se la soluzione parziale </a:t>
            </a:r>
            <a:r>
              <a:rPr lang="it-IT" altLang="it-IT" sz="1800" dirty="0" err="1"/>
              <a:t>S</a:t>
            </a:r>
            <a:r>
              <a:rPr lang="it-IT" altLang="it-IT" sz="1800" baseline="-25000" dirty="0" err="1"/>
              <a:t>k</a:t>
            </a:r>
            <a:r>
              <a:rPr lang="it-IT" altLang="it-IT" sz="1800" dirty="0" err="1">
                <a:sym typeface="Symbol" panose="05050102010706020507" pitchFamily="18" charset="2"/>
              </a:rPr>
              <a:t></a:t>
            </a:r>
            <a:r>
              <a:rPr lang="it-IT" altLang="it-IT" sz="1800" dirty="0" err="1"/>
              <a:t>e</a:t>
            </a:r>
            <a:r>
              <a:rPr lang="it-IT" altLang="it-IT" sz="1800" baseline="-25000" dirty="0" err="1"/>
              <a:t>k</a:t>
            </a:r>
            <a:r>
              <a:rPr lang="it-IT" altLang="it-IT" sz="1800" i="1" dirty="0"/>
              <a:t> </a:t>
            </a:r>
            <a:r>
              <a:rPr lang="it-IT" altLang="it-IT" sz="1800" i="1" dirty="0">
                <a:sym typeface="Symbol" panose="05050102010706020507" pitchFamily="18" charset="2"/>
              </a:rPr>
              <a:t> </a:t>
            </a:r>
            <a:r>
              <a:rPr lang="it-IT" altLang="it-IT" sz="1800" i="1" dirty="0"/>
              <a:t>F (test di </a:t>
            </a:r>
            <a:r>
              <a:rPr lang="it-IT" altLang="it-IT" sz="1800" i="1" dirty="0">
                <a:solidFill>
                  <a:srgbClr val="FF0000"/>
                </a:solidFill>
              </a:rPr>
              <a:t>indipendenza</a:t>
            </a:r>
            <a:r>
              <a:rPr lang="it-IT" altLang="it-IT" sz="1800" i="1" dirty="0"/>
              <a:t> o di ammissibilità delle soluzioni parziali)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it-IT" altLang="it-IT" sz="1800" i="1" dirty="0"/>
              <a:t>termina avendo esaminato tutto E o quando </a:t>
            </a:r>
            <a:r>
              <a:rPr lang="it-IT" altLang="it-IT" sz="1800" i="1" dirty="0" err="1"/>
              <a:t>S</a:t>
            </a:r>
            <a:r>
              <a:rPr lang="it-IT" altLang="it-IT" sz="1800" i="1" baseline="-25000" dirty="0" err="1"/>
              <a:t>k</a:t>
            </a:r>
            <a:r>
              <a:rPr lang="it-IT" altLang="it-IT" sz="1800" i="1" dirty="0"/>
              <a:t> è massimale (S</a:t>
            </a:r>
            <a:r>
              <a:rPr lang="it-IT" altLang="it-IT" sz="1800" i="1" baseline="-25000" dirty="0"/>
              <a:t>n </a:t>
            </a:r>
            <a:r>
              <a:rPr lang="it-IT" altLang="it-IT" sz="1800" i="1" dirty="0"/>
              <a:t>:= </a:t>
            </a:r>
            <a:r>
              <a:rPr lang="it-IT" altLang="it-IT" sz="1800" i="1" dirty="0" err="1"/>
              <a:t>S</a:t>
            </a:r>
            <a:r>
              <a:rPr lang="it-IT" altLang="it-IT" sz="1800" i="1" baseline="-25000" dirty="0" err="1"/>
              <a:t>k</a:t>
            </a:r>
            <a:r>
              <a:rPr lang="it-IT" altLang="it-IT" sz="1800" i="1" dirty="0"/>
              <a:t>).</a:t>
            </a:r>
            <a:r>
              <a:rPr lang="it-IT" altLang="it-IT" sz="1800" dirty="0"/>
              <a:t> 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it-IT" sz="18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it-IT" sz="1800" dirty="0"/>
          </a:p>
          <a:p>
            <a:pPr algn="ctr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it-IT" sz="1800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Per </a:t>
            </a:r>
            <a:r>
              <a:rPr lang="en-US" altLang="it-IT" sz="1800" dirty="0" err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costruzione</a:t>
            </a:r>
            <a:r>
              <a:rPr lang="en-US" altLang="it-IT" sz="1800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X=S</a:t>
            </a:r>
            <a:r>
              <a:rPr lang="en-US" altLang="it-IT" sz="1800" baseline="-25000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 </a:t>
            </a:r>
            <a:r>
              <a:rPr lang="en-US" altLang="it-IT" sz="1800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è </a:t>
            </a:r>
            <a:r>
              <a:rPr lang="en-US" altLang="it-IT" sz="1800" dirty="0" err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massimale</a:t>
            </a:r>
            <a:endParaRPr lang="en-US" altLang="it-IT" sz="1800" dirty="0">
              <a:solidFill>
                <a:srgbClr val="0066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it-IT" sz="1800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La </a:t>
            </a:r>
            <a:r>
              <a:rPr lang="en-US" altLang="it-IT" sz="1800" dirty="0" err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complessità</a:t>
            </a:r>
            <a:r>
              <a:rPr lang="en-US" altLang="it-IT" sz="1800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di “</a:t>
            </a:r>
            <a:r>
              <a:rPr lang="en-US" altLang="it-IT" sz="1800" i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Greedy</a:t>
            </a:r>
            <a:r>
              <a:rPr lang="en-US" altLang="it-IT" sz="1800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” </a:t>
            </a:r>
            <a:r>
              <a:rPr lang="en-US" altLang="it-IT" sz="1800" dirty="0" err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dipende</a:t>
            </a:r>
            <a:r>
              <a:rPr lang="en-US" altLang="it-IT" sz="1800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it-IT" sz="1800" dirty="0" err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dalla</a:t>
            </a:r>
            <a:r>
              <a:rPr lang="en-US" altLang="it-IT" sz="1800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it-IT" sz="1800" dirty="0" err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complessità</a:t>
            </a:r>
            <a:r>
              <a:rPr lang="en-US" altLang="it-IT" sz="1800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it-IT" sz="1800" dirty="0" err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delle</a:t>
            </a:r>
            <a:r>
              <a:rPr lang="en-US" altLang="it-IT" sz="1800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procedure Best e </a:t>
            </a:r>
            <a:r>
              <a:rPr lang="en-US" altLang="it-IT" sz="1800" dirty="0" err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Ind</a:t>
            </a:r>
            <a:r>
              <a:rPr lang="en-US" altLang="it-IT" sz="1800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n-US" altLang="it-IT" sz="1800" dirty="0" err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essendo</a:t>
            </a:r>
            <a:r>
              <a:rPr lang="en-US" altLang="it-IT" sz="1800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it-IT" sz="1800" dirty="0" err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predefinito</a:t>
            </a:r>
            <a:r>
              <a:rPr lang="en-US" altLang="it-IT" sz="1800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it-IT" sz="1800" dirty="0" err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il</a:t>
            </a:r>
            <a:r>
              <a:rPr lang="en-US" altLang="it-IT" sz="1800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it-IT" sz="1800" dirty="0" err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numero</a:t>
            </a:r>
            <a:r>
              <a:rPr lang="en-US" altLang="it-IT" sz="1800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it-IT" sz="1800" dirty="0" err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massimo</a:t>
            </a:r>
            <a:r>
              <a:rPr lang="en-US" altLang="it-IT" sz="1800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di </a:t>
            </a:r>
            <a:r>
              <a:rPr lang="en-US" altLang="it-IT" sz="1800" dirty="0" err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iterazioni</a:t>
            </a:r>
            <a:r>
              <a:rPr lang="en-US" altLang="it-IT" sz="1800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(n)</a:t>
            </a:r>
          </a:p>
          <a:p>
            <a:pPr algn="ctr" eaLnBrk="1" hangingPunct="1">
              <a:lnSpc>
                <a:spcPct val="80000"/>
              </a:lnSpc>
              <a:buFontTx/>
              <a:buNone/>
              <a:defRPr/>
            </a:pPr>
            <a:endParaRPr lang="en-US" altLang="it-IT" sz="1800" dirty="0">
              <a:solidFill>
                <a:srgbClr val="0066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it-IT" sz="1800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Per </a:t>
            </a:r>
            <a:r>
              <a:rPr lang="en-US" altLang="it-IT" sz="1800" u="sng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costruire</a:t>
            </a:r>
            <a:r>
              <a:rPr lang="en-US" altLang="it-IT" sz="1800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un </a:t>
            </a:r>
            <a:r>
              <a:rPr lang="en-US" altLang="it-IT" sz="1800" u="sng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</a:t>
            </a:r>
            <a:r>
              <a:rPr lang="en-US" altLang="it-IT" sz="1800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greedy è </a:t>
            </a:r>
            <a:r>
              <a:rPr lang="en-US" altLang="it-IT" sz="1800" u="sng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sufficiente</a:t>
            </a:r>
            <a:r>
              <a:rPr lang="en-US" altLang="it-IT" sz="1800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it-IT" sz="1800" u="sng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definire</a:t>
            </a:r>
            <a:r>
              <a:rPr lang="en-US" altLang="it-IT" sz="1800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E ed F, e</a:t>
            </a:r>
          </a:p>
          <a:p>
            <a:pPr algn="ctr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it-IT" sz="1800" u="sng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specificare</a:t>
            </a:r>
            <a:r>
              <a:rPr lang="en-US" altLang="it-IT" sz="1800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it-IT" sz="1800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Best</a:t>
            </a:r>
            <a:r>
              <a:rPr lang="en-US" altLang="it-IT" sz="1800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e </a:t>
            </a:r>
            <a:r>
              <a:rPr lang="en-US" altLang="it-IT" sz="1800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Ind</a:t>
            </a:r>
            <a:r>
              <a:rPr lang="en-US" altLang="it-IT" sz="1800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it-IT" sz="1800" u="sng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nell’ambito</a:t>
            </a:r>
            <a:r>
              <a:rPr lang="en-US" altLang="it-IT" sz="1800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del template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16AF-423B-A06B-C0CE-F9C5C86B1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Testo del </a:t>
            </a:r>
            <a:r>
              <a:rPr lang="en-US" b="1" dirty="0" err="1"/>
              <a:t>problema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DD6F8-C6BE-6784-0FB5-969CCA56D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b="1" dirty="0"/>
              <a:t>24) TSP-con-pick-up-and-delivery (1 persona)</a:t>
            </a:r>
          </a:p>
          <a:p>
            <a:pPr marL="0" indent="0">
              <a:buNone/>
            </a:pPr>
            <a:r>
              <a:rPr lang="it-IT" dirty="0"/>
              <a:t>A partire dalla base (nodo 0 del grafo) un corriere deve soddisfare n richieste di prelievo e consegna di documenti:</a:t>
            </a:r>
          </a:p>
          <a:p>
            <a:r>
              <a:rPr lang="it-IT" dirty="0"/>
              <a:t>ogni documento è prelevato in un nodo e consegnato in un altro nodo;</a:t>
            </a:r>
          </a:p>
          <a:p>
            <a:r>
              <a:rPr lang="it-IT" dirty="0"/>
              <a:t>ogni nodo è riferito a una singola richiesta, ma nel tragitto tra punto di prelievo e consegna si possono prelevare/consegnare altri documenti.</a:t>
            </a:r>
          </a:p>
          <a:p>
            <a:pPr marL="0" indent="0">
              <a:buNone/>
            </a:pPr>
            <a:r>
              <a:rPr lang="it-IT" dirty="0"/>
              <a:t>Noto il tempo di percorrenza dei singoli archi, si vuole minimizzare la durata del percorso, con partenza e rientro al deposito.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48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F92783-8842-35EF-B0B5-86C413B6E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967" y="1576129"/>
            <a:ext cx="8888065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54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53511D-E153-EE18-A607-1BD2ABEF5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835" y="1376076"/>
            <a:ext cx="9164329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978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71A126-FE3E-36F3-317F-592EECC10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2647"/>
          <a:stretch/>
        </p:blipFill>
        <p:spPr>
          <a:xfrm>
            <a:off x="4834657" y="205550"/>
            <a:ext cx="5010849" cy="8208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BCF52C-E07A-6495-9E15-06F8B056C259}"/>
              </a:ext>
            </a:extLst>
          </p:cNvPr>
          <p:cNvSpPr txBox="1"/>
          <p:nvPr/>
        </p:nvSpPr>
        <p:spPr>
          <a:xfrm>
            <a:off x="1576414" y="472751"/>
            <a:ext cx="1215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Pickup first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347C550-8B4A-17B9-8D10-7D78176DDC20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791940" y="657417"/>
            <a:ext cx="2042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E91BE2E5-3E83-5707-397D-BBF58E5E2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435" y="3805575"/>
            <a:ext cx="4957129" cy="26929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238D3F-BEA2-D40B-7C14-913CAE468497}"/>
              </a:ext>
            </a:extLst>
          </p:cNvPr>
          <p:cNvSpPr txBox="1"/>
          <p:nvPr/>
        </p:nvSpPr>
        <p:spPr>
          <a:xfrm>
            <a:off x="1492898" y="1026367"/>
            <a:ext cx="27452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Esempio</a:t>
            </a:r>
            <a:r>
              <a:rPr lang="en-US" dirty="0"/>
              <a:t> con </a:t>
            </a:r>
            <a:r>
              <a:rPr lang="en-US" dirty="0" err="1"/>
              <a:t>istanza</a:t>
            </a:r>
            <a:r>
              <a:rPr lang="en-US" dirty="0"/>
              <a:t> </a:t>
            </a:r>
            <a:r>
              <a:rPr lang="en-US" dirty="0" err="1"/>
              <a:t>buona</a:t>
            </a:r>
            <a:endParaRPr lang="en-US" dirty="0"/>
          </a:p>
          <a:p>
            <a:r>
              <a:rPr lang="en-US" dirty="0" err="1"/>
              <a:t>Esempio</a:t>
            </a:r>
            <a:r>
              <a:rPr lang="en-US" dirty="0"/>
              <a:t> con </a:t>
            </a:r>
            <a:r>
              <a:rPr lang="en-US" dirty="0" err="1"/>
              <a:t>istanza</a:t>
            </a:r>
            <a:r>
              <a:rPr lang="en-US" dirty="0"/>
              <a:t> </a:t>
            </a:r>
            <a:r>
              <a:rPr lang="en-US" dirty="0" err="1"/>
              <a:t>cattiva</a:t>
            </a:r>
            <a:endParaRPr lang="en-US" dirty="0"/>
          </a:p>
          <a:p>
            <a:r>
              <a:rPr lang="en-US" dirty="0" err="1"/>
              <a:t>Grafico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44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71A126-FE3E-36F3-317F-592EECC10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376" b="37821"/>
          <a:stretch/>
        </p:blipFill>
        <p:spPr>
          <a:xfrm>
            <a:off x="4834657" y="1387151"/>
            <a:ext cx="5010849" cy="6842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0C4F26-44A8-F319-8CD8-583DCF05F2D6}"/>
              </a:ext>
            </a:extLst>
          </p:cNvPr>
          <p:cNvSpPr txBox="1"/>
          <p:nvPr/>
        </p:nvSpPr>
        <p:spPr>
          <a:xfrm>
            <a:off x="1576414" y="1521281"/>
            <a:ext cx="2341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FIFO </a:t>
            </a:r>
            <a:r>
              <a:rPr lang="en-US" dirty="0" err="1"/>
              <a:t>ordine</a:t>
            </a:r>
            <a:r>
              <a:rPr lang="en-US" dirty="0"/>
              <a:t> di </a:t>
            </a:r>
            <a:r>
              <a:rPr lang="en-US" dirty="0" err="1"/>
              <a:t>richiesta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CE44CAC-D00F-999E-D1BA-0DBAE6728227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917761" y="1703379"/>
            <a:ext cx="1102108" cy="2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E91BE2E5-3E83-5707-397D-BBF58E5E2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435" y="3805575"/>
            <a:ext cx="4957129" cy="26929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9A8FD7-4346-66B8-CD44-C024E1698D66}"/>
              </a:ext>
            </a:extLst>
          </p:cNvPr>
          <p:cNvSpPr txBox="1"/>
          <p:nvPr/>
        </p:nvSpPr>
        <p:spPr>
          <a:xfrm>
            <a:off x="1576414" y="2129095"/>
            <a:ext cx="27452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Esempio</a:t>
            </a:r>
            <a:r>
              <a:rPr lang="en-US" dirty="0"/>
              <a:t> con </a:t>
            </a:r>
            <a:r>
              <a:rPr lang="en-US" dirty="0" err="1"/>
              <a:t>istanza</a:t>
            </a:r>
            <a:r>
              <a:rPr lang="en-US" dirty="0"/>
              <a:t> </a:t>
            </a:r>
            <a:r>
              <a:rPr lang="en-US" dirty="0" err="1"/>
              <a:t>buona</a:t>
            </a:r>
            <a:endParaRPr lang="en-US" dirty="0"/>
          </a:p>
          <a:p>
            <a:r>
              <a:rPr lang="en-US" dirty="0" err="1"/>
              <a:t>Esempio</a:t>
            </a:r>
            <a:r>
              <a:rPr lang="en-US" dirty="0"/>
              <a:t> con </a:t>
            </a:r>
            <a:r>
              <a:rPr lang="en-US" dirty="0" err="1"/>
              <a:t>istanza</a:t>
            </a:r>
            <a:r>
              <a:rPr lang="en-US" dirty="0"/>
              <a:t> </a:t>
            </a:r>
            <a:r>
              <a:rPr lang="en-US" dirty="0" err="1"/>
              <a:t>cattiva</a:t>
            </a:r>
            <a:endParaRPr lang="en-US" dirty="0"/>
          </a:p>
          <a:p>
            <a:r>
              <a:rPr lang="en-US" dirty="0" err="1"/>
              <a:t>Grafico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6830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71A126-FE3E-36F3-317F-592EECC10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409" b="-1"/>
          <a:stretch/>
        </p:blipFill>
        <p:spPr>
          <a:xfrm>
            <a:off x="4751141" y="258424"/>
            <a:ext cx="5010849" cy="7679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56F7C6-669E-86D3-41E5-B972F2CA9908}"/>
              </a:ext>
            </a:extLst>
          </p:cNvPr>
          <p:cNvSpPr txBox="1"/>
          <p:nvPr/>
        </p:nvSpPr>
        <p:spPr>
          <a:xfrm>
            <a:off x="1492898" y="389835"/>
            <a:ext cx="2381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FIFO nearest </a:t>
            </a:r>
            <a:r>
              <a:rPr lang="en-US" dirty="0" err="1"/>
              <a:t>neighbour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7881CD-6A5F-4BFC-48CE-F411455E55F0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874063" y="574501"/>
            <a:ext cx="877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E91BE2E5-3E83-5707-397D-BBF58E5E2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435" y="3805575"/>
            <a:ext cx="4957129" cy="269295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B1CDB9C-70E7-647D-B255-974B95F11DC5}"/>
              </a:ext>
            </a:extLst>
          </p:cNvPr>
          <p:cNvSpPr txBox="1"/>
          <p:nvPr/>
        </p:nvSpPr>
        <p:spPr>
          <a:xfrm>
            <a:off x="1492898" y="1026367"/>
            <a:ext cx="27452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Esempio</a:t>
            </a:r>
            <a:r>
              <a:rPr lang="en-US" dirty="0"/>
              <a:t> con </a:t>
            </a:r>
            <a:r>
              <a:rPr lang="en-US" dirty="0" err="1"/>
              <a:t>istanza</a:t>
            </a:r>
            <a:r>
              <a:rPr lang="en-US" dirty="0"/>
              <a:t> </a:t>
            </a:r>
            <a:r>
              <a:rPr lang="en-US" dirty="0" err="1"/>
              <a:t>buona</a:t>
            </a:r>
            <a:endParaRPr lang="en-US" dirty="0"/>
          </a:p>
          <a:p>
            <a:r>
              <a:rPr lang="en-US" dirty="0" err="1"/>
              <a:t>Esempio</a:t>
            </a:r>
            <a:r>
              <a:rPr lang="en-US" dirty="0"/>
              <a:t> con </a:t>
            </a:r>
            <a:r>
              <a:rPr lang="en-US" dirty="0" err="1"/>
              <a:t>istanza</a:t>
            </a:r>
            <a:r>
              <a:rPr lang="en-US" dirty="0"/>
              <a:t> </a:t>
            </a:r>
            <a:r>
              <a:rPr lang="en-US" dirty="0" err="1"/>
              <a:t>cattiva</a:t>
            </a:r>
            <a:endParaRPr lang="en-US" dirty="0"/>
          </a:p>
          <a:p>
            <a:r>
              <a:rPr lang="en-US" dirty="0" err="1"/>
              <a:t>Grafico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670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C3B350-B787-18DC-5CEC-B138BD53E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704" y="1037891"/>
            <a:ext cx="9078592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64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AB744D8-042C-1FE0-E77D-7E1CD28BB89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057400" y="304800"/>
            <a:ext cx="7924800" cy="533400"/>
          </a:xfrm>
        </p:spPr>
        <p:txBody>
          <a:bodyPr anchor="ctr">
            <a:normAutofit fontScale="90000"/>
          </a:bodyPr>
          <a:lstStyle/>
          <a:p>
            <a:pPr eaLnBrk="1" hangingPunct="1">
              <a:defRPr/>
            </a:pPr>
            <a:r>
              <a:rPr lang="en-US" altLang="it-IT" sz="4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errore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2B5E3E7-8C07-FFF2-1330-F22951510AD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1447800"/>
            <a:ext cx="91440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it-IT" dirty="0" err="1">
                <a:solidFill>
                  <a:srgbClr val="0000FF"/>
                </a:solidFill>
              </a:rPr>
              <a:t>Sia</a:t>
            </a:r>
            <a:r>
              <a:rPr lang="en-US" altLang="it-IT" dirty="0">
                <a:solidFill>
                  <a:srgbClr val="0000FF"/>
                </a:solidFill>
              </a:rPr>
              <a:t> A un </a:t>
            </a:r>
            <a:r>
              <a:rPr lang="en-US" altLang="it-IT" dirty="0" err="1">
                <a:solidFill>
                  <a:srgbClr val="0000FF"/>
                </a:solidFill>
              </a:rPr>
              <a:t>algoritmo</a:t>
            </a:r>
            <a:r>
              <a:rPr lang="en-US" altLang="it-IT" dirty="0">
                <a:solidFill>
                  <a:srgbClr val="0000FF"/>
                </a:solidFill>
              </a:rPr>
              <a:t> per </a:t>
            </a:r>
            <a:r>
              <a:rPr lang="en-US" altLang="it-IT" dirty="0" err="1">
                <a:solidFill>
                  <a:srgbClr val="0000FF"/>
                </a:solidFill>
              </a:rPr>
              <a:t>il</a:t>
            </a:r>
            <a:r>
              <a:rPr lang="en-US" altLang="it-IT" dirty="0">
                <a:solidFill>
                  <a:srgbClr val="0000FF"/>
                </a:solidFill>
              </a:rPr>
              <a:t> </a:t>
            </a:r>
            <a:r>
              <a:rPr lang="en-US" altLang="it-IT" dirty="0" err="1">
                <a:solidFill>
                  <a:srgbClr val="0000FF"/>
                </a:solidFill>
              </a:rPr>
              <a:t>problema</a:t>
            </a:r>
            <a:r>
              <a:rPr lang="en-US" altLang="it-IT" dirty="0">
                <a:solidFill>
                  <a:srgbClr val="0000FF"/>
                </a:solidFill>
              </a:rPr>
              <a:t> di </a:t>
            </a:r>
            <a:r>
              <a:rPr lang="en-US" altLang="it-IT" dirty="0" err="1">
                <a:solidFill>
                  <a:srgbClr val="0000FF"/>
                </a:solidFill>
              </a:rPr>
              <a:t>minimo</a:t>
            </a:r>
            <a:r>
              <a:rPr lang="en-US" altLang="it-IT" dirty="0">
                <a:solidFill>
                  <a:srgbClr val="0000FF"/>
                </a:solidFill>
              </a:rPr>
              <a:t> P = </a:t>
            </a:r>
            <a:r>
              <a:rPr lang="en-US" altLang="it-IT" i="1" dirty="0">
                <a:solidFill>
                  <a:srgbClr val="0000FF"/>
                </a:solidFill>
              </a:rPr>
              <a:t>min</a:t>
            </a:r>
            <a:r>
              <a:rPr lang="en-US" altLang="it-IT" dirty="0">
                <a:solidFill>
                  <a:srgbClr val="0000FF"/>
                </a:solidFill>
              </a:rPr>
              <a:t> {c(x): </a:t>
            </a:r>
            <a:r>
              <a:rPr lang="en-US" altLang="it-IT" dirty="0" err="1">
                <a:solidFill>
                  <a:srgbClr val="0000FF"/>
                </a:solidFill>
              </a:rPr>
              <a:t>x</a:t>
            </a:r>
            <a:r>
              <a:rPr lang="en-US" altLang="it-IT" dirty="0" err="1">
                <a:solidFill>
                  <a:srgbClr val="0000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∊</a:t>
            </a:r>
            <a:r>
              <a:rPr lang="en-US" altLang="it-IT" dirty="0" err="1">
                <a:solidFill>
                  <a:srgbClr val="0000FF"/>
                </a:solidFill>
              </a:rPr>
              <a:t>F</a:t>
            </a:r>
            <a:r>
              <a:rPr lang="en-US" altLang="it-IT" dirty="0">
                <a:solidFill>
                  <a:srgbClr val="0000FF"/>
                </a:solidFill>
              </a:rPr>
              <a:t>} Data </a:t>
            </a:r>
            <a:r>
              <a:rPr lang="en-US" altLang="it-IT" dirty="0" err="1">
                <a:solidFill>
                  <a:srgbClr val="0000FF"/>
                </a:solidFill>
              </a:rPr>
              <a:t>una</a:t>
            </a:r>
            <a:r>
              <a:rPr lang="en-US" altLang="it-IT" dirty="0">
                <a:solidFill>
                  <a:srgbClr val="0000FF"/>
                </a:solidFill>
              </a:rPr>
              <a:t> </a:t>
            </a:r>
            <a:r>
              <a:rPr lang="en-US" altLang="it-IT" dirty="0" err="1">
                <a:solidFill>
                  <a:srgbClr val="0000FF"/>
                </a:solidFill>
              </a:rPr>
              <a:t>istanza</a:t>
            </a:r>
            <a:r>
              <a:rPr lang="en-US" altLang="it-IT" dirty="0">
                <a:solidFill>
                  <a:srgbClr val="0000FF"/>
                </a:solidFill>
              </a:rPr>
              <a:t> I del </a:t>
            </a:r>
            <a:r>
              <a:rPr lang="en-US" altLang="it-IT" dirty="0" err="1">
                <a:solidFill>
                  <a:srgbClr val="0000FF"/>
                </a:solidFill>
              </a:rPr>
              <a:t>problema</a:t>
            </a:r>
            <a:endParaRPr lang="en-US" altLang="it-IT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it-IT" dirty="0" err="1">
                <a:solidFill>
                  <a:srgbClr val="0000FF"/>
                </a:solidFill>
              </a:rPr>
              <a:t>sia</a:t>
            </a:r>
            <a:r>
              <a:rPr lang="en-US" altLang="it-IT" dirty="0">
                <a:solidFill>
                  <a:srgbClr val="0000FF"/>
                </a:solidFill>
              </a:rPr>
              <a:t> x* la </a:t>
            </a:r>
            <a:r>
              <a:rPr lang="en-US" altLang="it-IT" dirty="0" err="1">
                <a:solidFill>
                  <a:srgbClr val="0000FF"/>
                </a:solidFill>
              </a:rPr>
              <a:t>soluzione</a:t>
            </a:r>
            <a:r>
              <a:rPr lang="en-US" altLang="it-IT" dirty="0">
                <a:solidFill>
                  <a:srgbClr val="0000FF"/>
                </a:solidFill>
              </a:rPr>
              <a:t> </a:t>
            </a:r>
            <a:r>
              <a:rPr lang="en-US" altLang="it-IT" dirty="0" err="1">
                <a:solidFill>
                  <a:srgbClr val="0000FF"/>
                </a:solidFill>
              </a:rPr>
              <a:t>ottima</a:t>
            </a:r>
            <a:r>
              <a:rPr lang="en-US" altLang="it-IT" dirty="0">
                <a:solidFill>
                  <a:srgbClr val="0000FF"/>
                </a:solidFill>
              </a:rPr>
              <a:t> e </a:t>
            </a:r>
            <a:r>
              <a:rPr lang="en-US" altLang="it-IT" dirty="0" err="1">
                <a:solidFill>
                  <a:srgbClr val="0000FF"/>
                </a:solidFill>
              </a:rPr>
              <a:t>sia</a:t>
            </a:r>
            <a:r>
              <a:rPr lang="en-US" altLang="it-IT" dirty="0">
                <a:solidFill>
                  <a:srgbClr val="0000FF"/>
                </a:solidFill>
              </a:rPr>
              <a:t> z*=c(x*) </a:t>
            </a:r>
            <a:r>
              <a:rPr lang="en-US" altLang="it-IT" dirty="0" err="1">
                <a:solidFill>
                  <a:srgbClr val="0000FF"/>
                </a:solidFill>
              </a:rPr>
              <a:t>il</a:t>
            </a:r>
            <a:r>
              <a:rPr lang="en-US" altLang="it-IT" dirty="0">
                <a:solidFill>
                  <a:srgbClr val="0000FF"/>
                </a:solidFill>
              </a:rPr>
              <a:t> </a:t>
            </a:r>
            <a:r>
              <a:rPr lang="en-US" altLang="it-IT" dirty="0" err="1">
                <a:solidFill>
                  <a:srgbClr val="0000FF"/>
                </a:solidFill>
              </a:rPr>
              <a:t>suo</a:t>
            </a:r>
            <a:r>
              <a:rPr lang="en-US" altLang="it-IT" dirty="0">
                <a:solidFill>
                  <a:srgbClr val="0000FF"/>
                </a:solidFill>
              </a:rPr>
              <a:t> </a:t>
            </a:r>
            <a:r>
              <a:rPr lang="en-US" altLang="it-IT" dirty="0" err="1">
                <a:solidFill>
                  <a:srgbClr val="0000FF"/>
                </a:solidFill>
              </a:rPr>
              <a:t>costo</a:t>
            </a:r>
            <a:r>
              <a:rPr lang="en-US" altLang="it-IT" dirty="0">
                <a:solidFill>
                  <a:srgbClr val="0000FF"/>
                </a:solidFill>
              </a:rPr>
              <a:t>,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it-IT" dirty="0" err="1">
                <a:solidFill>
                  <a:srgbClr val="0000FF"/>
                </a:solidFill>
              </a:rPr>
              <a:t>sia</a:t>
            </a:r>
            <a:r>
              <a:rPr lang="en-US" altLang="it-IT" dirty="0">
                <a:solidFill>
                  <a:srgbClr val="0000FF"/>
                </a:solidFill>
              </a:rPr>
              <a:t> </a:t>
            </a:r>
            <a:r>
              <a:rPr lang="en-US" altLang="it-IT" dirty="0" err="1">
                <a:solidFill>
                  <a:srgbClr val="0000FF"/>
                </a:solidFill>
              </a:rPr>
              <a:t>x</a:t>
            </a:r>
            <a:r>
              <a:rPr lang="en-US" altLang="it-IT" baseline="30000" dirty="0" err="1">
                <a:solidFill>
                  <a:srgbClr val="0000FF"/>
                </a:solidFill>
              </a:rPr>
              <a:t>A</a:t>
            </a:r>
            <a:r>
              <a:rPr lang="en-US" altLang="it-IT" dirty="0">
                <a:solidFill>
                  <a:srgbClr val="0000FF"/>
                </a:solidFill>
              </a:rPr>
              <a:t> la </a:t>
            </a:r>
            <a:r>
              <a:rPr lang="en-US" altLang="it-IT" dirty="0" err="1">
                <a:solidFill>
                  <a:srgbClr val="0000FF"/>
                </a:solidFill>
              </a:rPr>
              <a:t>soluzione</a:t>
            </a:r>
            <a:r>
              <a:rPr lang="en-US" altLang="it-IT" dirty="0">
                <a:solidFill>
                  <a:srgbClr val="0000FF"/>
                </a:solidFill>
              </a:rPr>
              <a:t> </a:t>
            </a:r>
            <a:r>
              <a:rPr lang="en-US" altLang="it-IT" dirty="0" err="1">
                <a:solidFill>
                  <a:srgbClr val="0000FF"/>
                </a:solidFill>
              </a:rPr>
              <a:t>prodotta</a:t>
            </a:r>
            <a:r>
              <a:rPr lang="en-US" altLang="it-IT" dirty="0">
                <a:solidFill>
                  <a:srgbClr val="0000FF"/>
                </a:solidFill>
              </a:rPr>
              <a:t> da A di </a:t>
            </a:r>
            <a:r>
              <a:rPr lang="en-US" altLang="it-IT" dirty="0" err="1">
                <a:solidFill>
                  <a:srgbClr val="0000FF"/>
                </a:solidFill>
              </a:rPr>
              <a:t>costo</a:t>
            </a:r>
            <a:r>
              <a:rPr lang="en-US" altLang="it-IT" dirty="0">
                <a:solidFill>
                  <a:srgbClr val="0000FF"/>
                </a:solidFill>
              </a:rPr>
              <a:t> </a:t>
            </a:r>
            <a:r>
              <a:rPr lang="en-US" altLang="it-IT" dirty="0" err="1">
                <a:solidFill>
                  <a:srgbClr val="0000FF"/>
                </a:solidFill>
              </a:rPr>
              <a:t>z</a:t>
            </a:r>
            <a:r>
              <a:rPr lang="en-US" altLang="it-IT" baseline="30000" dirty="0" err="1">
                <a:solidFill>
                  <a:srgbClr val="0000FF"/>
                </a:solidFill>
              </a:rPr>
              <a:t>A</a:t>
            </a:r>
            <a:r>
              <a:rPr lang="en-US" altLang="it-IT" dirty="0">
                <a:solidFill>
                  <a:srgbClr val="0000FF"/>
                </a:solidFill>
              </a:rPr>
              <a:t>=c(</a:t>
            </a:r>
            <a:r>
              <a:rPr lang="en-US" altLang="it-IT" dirty="0" err="1">
                <a:solidFill>
                  <a:srgbClr val="0000FF"/>
                </a:solidFill>
              </a:rPr>
              <a:t>x</a:t>
            </a:r>
            <a:r>
              <a:rPr lang="en-US" altLang="it-IT" baseline="30000" dirty="0" err="1">
                <a:solidFill>
                  <a:srgbClr val="0000FF"/>
                </a:solidFill>
              </a:rPr>
              <a:t>A</a:t>
            </a:r>
            <a:r>
              <a:rPr lang="en-US" altLang="it-IT" dirty="0">
                <a:solidFill>
                  <a:srgbClr val="0000FF"/>
                </a:solidFill>
              </a:rPr>
              <a:t>).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it-IT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it-IT" dirty="0"/>
              <a:t>Si dice </a:t>
            </a:r>
            <a:r>
              <a:rPr lang="en-US" altLang="it-IT" dirty="0" err="1">
                <a:solidFill>
                  <a:srgbClr val="FF0000"/>
                </a:solidFill>
              </a:rPr>
              <a:t>Errore</a:t>
            </a:r>
            <a:r>
              <a:rPr lang="en-US" altLang="it-IT" dirty="0">
                <a:solidFill>
                  <a:srgbClr val="FF0000"/>
                </a:solidFill>
              </a:rPr>
              <a:t> </a:t>
            </a:r>
            <a:r>
              <a:rPr lang="en-US" altLang="it-IT" dirty="0" err="1">
                <a:solidFill>
                  <a:srgbClr val="FF0000"/>
                </a:solidFill>
              </a:rPr>
              <a:t>Assoluto</a:t>
            </a:r>
            <a:r>
              <a:rPr lang="en-US" altLang="it-IT" dirty="0"/>
              <a:t> </a:t>
            </a:r>
            <a:r>
              <a:rPr lang="en-US" altLang="it-IT" dirty="0" err="1"/>
              <a:t>il</a:t>
            </a:r>
            <a:r>
              <a:rPr lang="en-US" altLang="it-IT" dirty="0"/>
              <a:t> </a:t>
            </a:r>
            <a:r>
              <a:rPr lang="en-US" altLang="it-IT" dirty="0" err="1"/>
              <a:t>valore</a:t>
            </a:r>
            <a:r>
              <a:rPr lang="en-US" altLang="it-IT" dirty="0"/>
              <a:t>     </a:t>
            </a:r>
            <a:r>
              <a:rPr lang="en-US" altLang="it-IT" dirty="0" err="1"/>
              <a:t>E</a:t>
            </a:r>
            <a:r>
              <a:rPr lang="en-US" altLang="it-IT" baseline="-25000" dirty="0" err="1"/>
              <a:t>a</a:t>
            </a:r>
            <a:r>
              <a:rPr lang="en-US" altLang="it-IT" dirty="0"/>
              <a:t> = </a:t>
            </a:r>
            <a:r>
              <a:rPr lang="en-US" altLang="it-IT" dirty="0" err="1"/>
              <a:t>z</a:t>
            </a:r>
            <a:r>
              <a:rPr lang="en-US" altLang="it-IT" baseline="30000" dirty="0" err="1"/>
              <a:t>A</a:t>
            </a:r>
            <a:r>
              <a:rPr lang="en-US" altLang="it-IT" dirty="0"/>
              <a:t>-z*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it-IT" dirty="0">
                <a:solidFill>
                  <a:srgbClr val="FF0000"/>
                </a:solidFill>
              </a:rPr>
              <a:t>                  </a:t>
            </a:r>
            <a:r>
              <a:rPr lang="en-US" altLang="it-IT" dirty="0" err="1">
                <a:solidFill>
                  <a:srgbClr val="FF0000"/>
                </a:solidFill>
              </a:rPr>
              <a:t>Errore</a:t>
            </a:r>
            <a:r>
              <a:rPr lang="en-US" altLang="it-IT" dirty="0">
                <a:solidFill>
                  <a:srgbClr val="FF0000"/>
                </a:solidFill>
              </a:rPr>
              <a:t> </a:t>
            </a:r>
            <a:r>
              <a:rPr lang="en-US" altLang="it-IT" dirty="0" err="1">
                <a:solidFill>
                  <a:srgbClr val="FF0000"/>
                </a:solidFill>
              </a:rPr>
              <a:t>Relativo</a:t>
            </a:r>
            <a:r>
              <a:rPr lang="en-US" altLang="it-IT" dirty="0"/>
              <a:t>  </a:t>
            </a:r>
            <a:r>
              <a:rPr lang="en-US" altLang="it-IT" dirty="0" err="1"/>
              <a:t>il</a:t>
            </a:r>
            <a:r>
              <a:rPr lang="en-US" altLang="it-IT" dirty="0"/>
              <a:t> </a:t>
            </a:r>
            <a:r>
              <a:rPr lang="en-US" altLang="it-IT" dirty="0" err="1"/>
              <a:t>rapporto</a:t>
            </a:r>
            <a:r>
              <a:rPr lang="en-US" altLang="it-IT" dirty="0"/>
              <a:t> </a:t>
            </a:r>
            <a:r>
              <a:rPr lang="en-US" altLang="it-IT" dirty="0" err="1"/>
              <a:t>E</a:t>
            </a:r>
            <a:r>
              <a:rPr lang="en-US" altLang="it-IT" baseline="-25000" dirty="0" err="1"/>
              <a:t>r</a:t>
            </a:r>
            <a:r>
              <a:rPr lang="en-US" altLang="it-IT" dirty="0"/>
              <a:t> = (</a:t>
            </a:r>
            <a:r>
              <a:rPr lang="en-US" altLang="it-IT" dirty="0" err="1"/>
              <a:t>z</a:t>
            </a:r>
            <a:r>
              <a:rPr lang="en-US" altLang="it-IT" baseline="30000" dirty="0" err="1"/>
              <a:t>A</a:t>
            </a:r>
            <a:r>
              <a:rPr lang="en-US" altLang="it-IT" dirty="0"/>
              <a:t>-z*)/z*.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it-IT" dirty="0"/>
              <a:t>A </a:t>
            </a:r>
            <a:r>
              <a:rPr lang="en-US" altLang="it-IT" dirty="0" err="1"/>
              <a:t>si</a:t>
            </a:r>
            <a:r>
              <a:rPr lang="en-US" altLang="it-IT" dirty="0"/>
              <a:t> dice </a:t>
            </a:r>
            <a:r>
              <a:rPr lang="en-US" altLang="it-IT" dirty="0">
                <a:solidFill>
                  <a:srgbClr val="FF0000"/>
                </a:solidFill>
                <a:latin typeface="Symbol" panose="05050102010706020507" pitchFamily="18" charset="2"/>
              </a:rPr>
              <a:t>e</a:t>
            </a:r>
            <a:r>
              <a:rPr lang="en-US" altLang="it-IT" dirty="0">
                <a:solidFill>
                  <a:srgbClr val="FF0000"/>
                </a:solidFill>
              </a:rPr>
              <a:t>-</a:t>
            </a:r>
            <a:r>
              <a:rPr lang="en-US" altLang="it-IT" dirty="0" err="1">
                <a:solidFill>
                  <a:srgbClr val="FF0000"/>
                </a:solidFill>
              </a:rPr>
              <a:t>approssimato</a:t>
            </a:r>
            <a:r>
              <a:rPr lang="en-US" altLang="it-IT" dirty="0"/>
              <a:t> se </a:t>
            </a:r>
            <a:r>
              <a:rPr lang="en-US" altLang="it-IT" dirty="0">
                <a:sym typeface="Symbol" panose="05050102010706020507" pitchFamily="18" charset="2"/>
              </a:rPr>
              <a:t></a:t>
            </a:r>
            <a:r>
              <a:rPr lang="en-US" altLang="it-IT" dirty="0"/>
              <a:t> </a:t>
            </a:r>
            <a:r>
              <a:rPr lang="en-US" altLang="it-IT" dirty="0" err="1"/>
              <a:t>istanza</a:t>
            </a:r>
            <a:r>
              <a:rPr lang="en-US" altLang="it-IT" dirty="0"/>
              <a:t> I vale </a:t>
            </a:r>
            <a:r>
              <a:rPr lang="en-US" altLang="it-IT" dirty="0" err="1">
                <a:solidFill>
                  <a:srgbClr val="FF0000"/>
                </a:solidFill>
              </a:rPr>
              <a:t>E</a:t>
            </a:r>
            <a:r>
              <a:rPr lang="en-US" altLang="it-IT" baseline="-25000" dirty="0" err="1">
                <a:solidFill>
                  <a:srgbClr val="FF0000"/>
                </a:solidFill>
              </a:rPr>
              <a:t>r</a:t>
            </a:r>
            <a:r>
              <a:rPr lang="en-US" altLang="it-IT" dirty="0">
                <a:solidFill>
                  <a:srgbClr val="FF0000"/>
                </a:solidFill>
              </a:rPr>
              <a:t>&lt;</a:t>
            </a:r>
            <a:r>
              <a:rPr lang="en-US" altLang="it-IT" dirty="0">
                <a:solidFill>
                  <a:srgbClr val="FF0000"/>
                </a:solidFill>
                <a:latin typeface="Symbol" panose="05050102010706020507" pitchFamily="18" charset="2"/>
              </a:rPr>
              <a:t>e</a:t>
            </a:r>
            <a:r>
              <a:rPr lang="en-US" altLang="it-IT" dirty="0"/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it-IT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it-IT" dirty="0" err="1"/>
              <a:t>Poichè</a:t>
            </a:r>
            <a:r>
              <a:rPr lang="en-US" altLang="it-IT" dirty="0"/>
              <a:t> </a:t>
            </a:r>
            <a:r>
              <a:rPr lang="en-US" altLang="it-IT" dirty="0" err="1"/>
              <a:t>generalmente</a:t>
            </a:r>
            <a:r>
              <a:rPr lang="en-US" altLang="it-IT" dirty="0"/>
              <a:t> </a:t>
            </a:r>
            <a:r>
              <a:rPr lang="en-US" altLang="it-IT" dirty="0" err="1"/>
              <a:t>il</a:t>
            </a:r>
            <a:r>
              <a:rPr lang="en-US" altLang="it-IT" dirty="0"/>
              <a:t> </a:t>
            </a:r>
            <a:r>
              <a:rPr lang="en-US" altLang="it-IT" dirty="0" err="1"/>
              <a:t>valore</a:t>
            </a:r>
            <a:r>
              <a:rPr lang="en-US" altLang="it-IT" dirty="0"/>
              <a:t> z* non è </a:t>
            </a:r>
            <a:r>
              <a:rPr lang="en-US" altLang="it-IT" dirty="0" err="1"/>
              <a:t>noto</a:t>
            </a:r>
            <a:r>
              <a:rPr lang="en-US" altLang="it-IT" dirty="0"/>
              <a:t>,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it-IT" dirty="0" err="1"/>
              <a:t>si</a:t>
            </a:r>
            <a:r>
              <a:rPr lang="en-US" altLang="it-IT" dirty="0"/>
              <a:t> </a:t>
            </a:r>
            <a:r>
              <a:rPr lang="en-US" altLang="it-IT" dirty="0" err="1"/>
              <a:t>utilizza</a:t>
            </a:r>
            <a:r>
              <a:rPr lang="en-US" altLang="it-IT" dirty="0"/>
              <a:t> </a:t>
            </a:r>
            <a:r>
              <a:rPr lang="en-US" altLang="it-IT" dirty="0" err="1"/>
              <a:t>una</a:t>
            </a:r>
            <a:r>
              <a:rPr lang="en-US" altLang="it-IT" dirty="0"/>
              <a:t> </a:t>
            </a:r>
            <a:r>
              <a:rPr lang="en-US" altLang="it-IT" dirty="0" err="1"/>
              <a:t>stima</a:t>
            </a:r>
            <a:r>
              <a:rPr lang="en-US" altLang="it-IT" dirty="0"/>
              <a:t> </a:t>
            </a:r>
            <a:r>
              <a:rPr lang="en-US" altLang="it-IT" dirty="0" err="1"/>
              <a:t>ottimistica</a:t>
            </a:r>
            <a:r>
              <a:rPr lang="en-US" altLang="it-IT" dirty="0"/>
              <a:t> </a:t>
            </a:r>
            <a:r>
              <a:rPr lang="en-US" altLang="it-IT" dirty="0" err="1"/>
              <a:t>z</a:t>
            </a:r>
            <a:r>
              <a:rPr lang="en-US" altLang="it-IT" baseline="30000" dirty="0" err="1"/>
              <a:t>L</a:t>
            </a:r>
            <a:r>
              <a:rPr lang="en-US" altLang="it-IT" dirty="0"/>
              <a:t>&lt;z* (</a:t>
            </a:r>
            <a:r>
              <a:rPr lang="en-US" altLang="it-IT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nb</a:t>
            </a:r>
            <a:r>
              <a:rPr lang="en-US" altLang="it-IT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it-IT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caso</a:t>
            </a:r>
            <a:r>
              <a:rPr lang="en-US" altLang="it-IT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di </a:t>
            </a:r>
            <a:r>
              <a:rPr lang="en-US" altLang="it-IT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minimo</a:t>
            </a:r>
            <a:r>
              <a:rPr lang="en-US" altLang="it-IT" dirty="0"/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496D2-5405-1E8D-363A-8534183C8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 </a:t>
            </a:r>
            <a:r>
              <a:rPr lang="en-US" dirty="0" err="1"/>
              <a:t>esempio</a:t>
            </a:r>
            <a:r>
              <a:rPr lang="en-US" dirty="0"/>
              <a:t> di </a:t>
            </a:r>
            <a:r>
              <a:rPr lang="en-US" dirty="0" err="1"/>
              <a:t>istanza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A448E-E41F-F680-E338-02A2C4BD7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Istanza</a:t>
            </a:r>
            <a:r>
              <a:rPr lang="en-US" dirty="0"/>
              <a:t> con 2 </a:t>
            </a:r>
            <a:r>
              <a:rPr lang="en-US" dirty="0" err="1"/>
              <a:t>richieste</a:t>
            </a:r>
            <a:r>
              <a:rPr lang="en-US" dirty="0"/>
              <a:t> di </a:t>
            </a:r>
            <a:r>
              <a:rPr lang="en-US" dirty="0" err="1"/>
              <a:t>prelievo</a:t>
            </a:r>
            <a:r>
              <a:rPr lang="en-US" dirty="0"/>
              <a:t> e </a:t>
            </a:r>
            <a:r>
              <a:rPr lang="en-US" dirty="0" err="1"/>
              <a:t>consegna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331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AC224-3D97-8565-72E0-3C8184E4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matematico</a:t>
            </a:r>
            <a:r>
              <a:rPr lang="en-US" dirty="0"/>
              <a:t>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EAD53-9E97-9450-1CDC-9B16F90DE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Notazione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Lezione</a:t>
            </a:r>
            <a:r>
              <a:rPr lang="en-US" dirty="0"/>
              <a:t> 13 – </a:t>
            </a:r>
            <a:r>
              <a:rPr lang="en-US" dirty="0" err="1"/>
              <a:t>Parte</a:t>
            </a:r>
            <a:r>
              <a:rPr lang="en-US" dirty="0"/>
              <a:t> 1 [38:44]</a:t>
            </a:r>
          </a:p>
        </p:txBody>
      </p:sp>
    </p:spTree>
    <p:extLst>
      <p:ext uri="{BB962C8B-B14F-4D97-AF65-F5344CB8AC3E}">
        <p14:creationId xmlns:p14="http://schemas.microsoft.com/office/powerpoint/2010/main" val="3670337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4ABEC-61FC-5BAA-D4B2-006D93198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matematico</a:t>
            </a:r>
            <a:r>
              <a:rPr lang="en-US" dirty="0"/>
              <a:t> (2/3)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6195D-495D-C210-3E3D-740A6109CC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simmetrico</a:t>
            </a:r>
            <a:r>
              <a:rPr lang="en-US" dirty="0"/>
              <a:t> S-TSPPD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D1E4D-6916-0C9D-A38C-74EB921A7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1519529"/>
          </a:xfrm>
        </p:spPr>
        <p:txBody>
          <a:bodyPr/>
          <a:lstStyle/>
          <a:p>
            <a:r>
              <a:rPr lang="en-US" dirty="0" err="1"/>
              <a:t>Funzione</a:t>
            </a:r>
            <a:r>
              <a:rPr lang="en-US" dirty="0"/>
              <a:t> </a:t>
            </a:r>
            <a:r>
              <a:rPr lang="en-US" dirty="0" err="1"/>
              <a:t>obiettivo</a:t>
            </a:r>
            <a:endParaRPr lang="en-US" dirty="0"/>
          </a:p>
          <a:p>
            <a:r>
              <a:rPr lang="en-US" dirty="0" err="1"/>
              <a:t>Vincolo</a:t>
            </a:r>
            <a:r>
              <a:rPr lang="en-US" dirty="0"/>
              <a:t> 1</a:t>
            </a:r>
          </a:p>
          <a:p>
            <a:r>
              <a:rPr lang="en-US" dirty="0" err="1"/>
              <a:t>Vincolo</a:t>
            </a:r>
            <a:r>
              <a:rPr lang="en-US" dirty="0"/>
              <a:t>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67003-F7B5-CE30-394D-28312238406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/>
              <a:t>Spiegazione</a:t>
            </a:r>
            <a:r>
              <a:rPr lang="en-US" dirty="0"/>
              <a:t> </a:t>
            </a:r>
            <a:r>
              <a:rPr lang="en-US" dirty="0" err="1"/>
              <a:t>funzione</a:t>
            </a:r>
            <a:r>
              <a:rPr lang="en-US" dirty="0"/>
              <a:t> </a:t>
            </a:r>
            <a:r>
              <a:rPr lang="en-US" dirty="0" err="1"/>
              <a:t>obiettivo</a:t>
            </a:r>
            <a:endParaRPr lang="en-US" dirty="0"/>
          </a:p>
          <a:p>
            <a:r>
              <a:rPr lang="en-US" dirty="0" err="1"/>
              <a:t>Spiegazione</a:t>
            </a:r>
            <a:r>
              <a:rPr lang="en-US" dirty="0"/>
              <a:t> </a:t>
            </a:r>
            <a:r>
              <a:rPr lang="en-US" dirty="0" err="1"/>
              <a:t>vincolo</a:t>
            </a:r>
            <a:r>
              <a:rPr lang="en-US" dirty="0"/>
              <a:t> 1</a:t>
            </a:r>
          </a:p>
          <a:p>
            <a:r>
              <a:rPr lang="en-US" dirty="0" err="1"/>
              <a:t>Spiegazione</a:t>
            </a:r>
            <a:r>
              <a:rPr lang="en-US" dirty="0"/>
              <a:t> </a:t>
            </a:r>
            <a:r>
              <a:rPr lang="en-US" dirty="0" err="1"/>
              <a:t>vincolo</a:t>
            </a:r>
            <a:r>
              <a:rPr lang="en-US" dirty="0"/>
              <a:t>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81EC19-C53A-07BE-472D-F6EB51B87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4535701"/>
            <a:ext cx="4503693" cy="5004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7F57BE-97A4-CC0E-F685-2E8C375C1B00}"/>
              </a:ext>
            </a:extLst>
          </p:cNvPr>
          <p:cNvSpPr txBox="1"/>
          <p:nvPr/>
        </p:nvSpPr>
        <p:spPr>
          <a:xfrm>
            <a:off x="6453609" y="4601240"/>
            <a:ext cx="3788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dirty="0" err="1"/>
              <a:t>nodo</a:t>
            </a:r>
            <a:r>
              <a:rPr lang="en-US" dirty="0"/>
              <a:t> solo </a:t>
            </a:r>
            <a:r>
              <a:rPr lang="en-US" dirty="0" err="1"/>
              <a:t>incidenti</a:t>
            </a:r>
            <a:r>
              <a:rPr lang="en-US" dirty="0"/>
              <a:t> solo 2 </a:t>
            </a:r>
            <a:r>
              <a:rPr lang="en-US" dirty="0" err="1"/>
              <a:t>archi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0E4638-74E5-35B0-660C-816CEC576E6B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5340305" y="4785906"/>
            <a:ext cx="1113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302DE9C-3D1D-548F-24B0-B5B2A6536462}"/>
              </a:ext>
            </a:extLst>
          </p:cNvPr>
          <p:cNvSpPr txBox="1"/>
          <p:nvPr/>
        </p:nvSpPr>
        <p:spPr>
          <a:xfrm>
            <a:off x="6453609" y="5023657"/>
            <a:ext cx="58659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Per </a:t>
            </a:r>
            <a:r>
              <a:rPr lang="en-US" dirty="0" err="1"/>
              <a:t>ogni</a:t>
            </a:r>
            <a:r>
              <a:rPr lang="en-US" dirty="0"/>
              <a:t> modo </a:t>
            </a:r>
            <a:r>
              <a:rPr lang="en-US" dirty="0" err="1"/>
              <a:t>che</a:t>
            </a:r>
            <a:r>
              <a:rPr lang="en-US" dirty="0"/>
              <a:t> ho di divider I 2 </a:t>
            </a:r>
            <a:r>
              <a:rPr lang="en-US" dirty="0" err="1"/>
              <a:t>sottoinsiemi</a:t>
            </a:r>
            <a:r>
              <a:rPr lang="en-US" dirty="0"/>
              <a:t> (</a:t>
            </a:r>
            <a:r>
              <a:rPr lang="en-US" dirty="0" err="1"/>
              <a:t>cioè</a:t>
            </a:r>
            <a:r>
              <a:rPr lang="en-US" dirty="0"/>
              <a:t> per </a:t>
            </a:r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dirty="0" err="1"/>
              <a:t>taglio</a:t>
            </a:r>
            <a:r>
              <a:rPr lang="en-US" dirty="0"/>
              <a:t>). Se </a:t>
            </a:r>
            <a:r>
              <a:rPr lang="en-US" dirty="0" err="1"/>
              <a:t>coloro</a:t>
            </a:r>
            <a:r>
              <a:rPr lang="en-US" dirty="0"/>
              <a:t> </a:t>
            </a:r>
            <a:r>
              <a:rPr lang="en-US" dirty="0" err="1"/>
              <a:t>arbitrariamente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nodi del </a:t>
            </a:r>
            <a:r>
              <a:rPr lang="en-US" dirty="0" err="1"/>
              <a:t>mio</a:t>
            </a:r>
            <a:r>
              <a:rPr lang="en-US" dirty="0"/>
              <a:t> </a:t>
            </a:r>
            <a:r>
              <a:rPr lang="en-US" dirty="0" err="1"/>
              <a:t>grafo</a:t>
            </a:r>
            <a:r>
              <a:rPr lang="en-US" dirty="0"/>
              <a:t> con </a:t>
            </a:r>
            <a:r>
              <a:rPr lang="en-US" dirty="0" err="1"/>
              <a:t>colore</a:t>
            </a:r>
            <a:r>
              <a:rPr lang="en-US" dirty="0"/>
              <a:t> </a:t>
            </a:r>
            <a:r>
              <a:rPr lang="en-US" dirty="0" err="1"/>
              <a:t>nero</a:t>
            </a:r>
            <a:r>
              <a:rPr lang="en-US" dirty="0"/>
              <a:t> e </a:t>
            </a:r>
            <a:r>
              <a:rPr lang="en-US" dirty="0" err="1"/>
              <a:t>bianco</a:t>
            </a:r>
            <a:r>
              <a:rPr lang="en-US" dirty="0"/>
              <a:t> </a:t>
            </a:r>
            <a:r>
              <a:rPr lang="en-US" dirty="0" err="1"/>
              <a:t>allora</a:t>
            </a:r>
            <a:r>
              <a:rPr lang="en-US" dirty="0"/>
              <a:t> </a:t>
            </a:r>
            <a:r>
              <a:rPr lang="en-US" dirty="0" err="1"/>
              <a:t>vedo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per </a:t>
            </a:r>
            <a:r>
              <a:rPr lang="en-US" dirty="0" err="1"/>
              <a:t>avere</a:t>
            </a:r>
            <a:r>
              <a:rPr lang="en-US" dirty="0"/>
              <a:t> un </a:t>
            </a:r>
            <a:r>
              <a:rPr lang="en-US" dirty="0" err="1"/>
              <a:t>ciclo</a:t>
            </a:r>
            <a:r>
              <a:rPr lang="en-US" dirty="0"/>
              <a:t> devo </a:t>
            </a:r>
            <a:r>
              <a:rPr lang="en-US" dirty="0" err="1"/>
              <a:t>avere</a:t>
            </a:r>
            <a:r>
              <a:rPr lang="en-US" dirty="0"/>
              <a:t> un </a:t>
            </a:r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archi</a:t>
            </a:r>
            <a:r>
              <a:rPr lang="en-US" dirty="0"/>
              <a:t> </a:t>
            </a:r>
            <a:r>
              <a:rPr lang="en-US" dirty="0" err="1"/>
              <a:t>incidenti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taglio</a:t>
            </a:r>
            <a:r>
              <a:rPr lang="en-US" dirty="0"/>
              <a:t> &gt;=2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84100E-1297-2E95-23CF-CD1AC9CBE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12" y="5428532"/>
            <a:ext cx="4503693" cy="390577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234DA2C-D0E2-D79B-8285-DC4A6481E9DD}"/>
              </a:ext>
            </a:extLst>
          </p:cNvPr>
          <p:cNvCxnSpPr>
            <a:stCxn id="15" idx="3"/>
            <a:endCxn id="13" idx="1"/>
          </p:cNvCxnSpPr>
          <p:nvPr/>
        </p:nvCxnSpPr>
        <p:spPr>
          <a:xfrm>
            <a:off x="5340305" y="5623821"/>
            <a:ext cx="11133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D0C92B7-A962-1766-3CFB-4051DBEEF624}"/>
              </a:ext>
            </a:extLst>
          </p:cNvPr>
          <p:cNvSpPr txBox="1"/>
          <p:nvPr/>
        </p:nvSpPr>
        <p:spPr>
          <a:xfrm>
            <a:off x="702842" y="6497770"/>
            <a:ext cx="10139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È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formulazione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pone </a:t>
            </a:r>
            <a:r>
              <a:rPr lang="en-US" dirty="0" err="1"/>
              <a:t>dei</a:t>
            </a:r>
            <a:r>
              <a:rPr lang="en-US" dirty="0"/>
              <a:t> problem per il gran </a:t>
            </a:r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vincoli</a:t>
            </a:r>
            <a:r>
              <a:rPr lang="en-US" dirty="0"/>
              <a:t>, ma a </a:t>
            </a:r>
            <a:r>
              <a:rPr lang="en-US" dirty="0" err="1"/>
              <a:t>noi</a:t>
            </a:r>
            <a:r>
              <a:rPr lang="en-US" dirty="0"/>
              <a:t> non </a:t>
            </a:r>
            <a:r>
              <a:rPr lang="en-US" dirty="0" err="1"/>
              <a:t>interessa</a:t>
            </a:r>
            <a:r>
              <a:rPr lang="en-US" dirty="0"/>
              <a:t>..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2AC8109-CBDB-0E27-65E5-5C09BB609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612" y="6193056"/>
            <a:ext cx="3172751" cy="2829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42F8543-592E-F234-73D1-50553DFF89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800" y="2850349"/>
            <a:ext cx="5053707" cy="166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75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4ABEC-61FC-5BAA-D4B2-006D93198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matematico</a:t>
            </a:r>
            <a:r>
              <a:rPr lang="en-US" dirty="0"/>
              <a:t> (3/3)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6195D-495D-C210-3E3D-740A6109C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6537616" cy="823912"/>
          </a:xfrm>
        </p:spPr>
        <p:txBody>
          <a:bodyPr/>
          <a:lstStyle/>
          <a:p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asimmetrico</a:t>
            </a:r>
            <a:r>
              <a:rPr lang="en-US" dirty="0"/>
              <a:t> (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generale</a:t>
            </a:r>
            <a:r>
              <a:rPr lang="en-US" dirty="0"/>
              <a:t>) A-TSPPD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D1E4D-6916-0C9D-A38C-74EB921A74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Funzione</a:t>
            </a:r>
            <a:r>
              <a:rPr lang="en-US" dirty="0"/>
              <a:t> </a:t>
            </a:r>
            <a:r>
              <a:rPr lang="en-US" dirty="0" err="1"/>
              <a:t>obiettivo</a:t>
            </a:r>
            <a:endParaRPr lang="en-US" dirty="0"/>
          </a:p>
          <a:p>
            <a:r>
              <a:rPr lang="en-US" dirty="0" err="1"/>
              <a:t>Vincolo</a:t>
            </a:r>
            <a:r>
              <a:rPr lang="en-US" dirty="0"/>
              <a:t> 1</a:t>
            </a:r>
          </a:p>
          <a:p>
            <a:r>
              <a:rPr lang="en-US" dirty="0" err="1"/>
              <a:t>Vincolo</a:t>
            </a:r>
            <a:r>
              <a:rPr lang="en-US" dirty="0"/>
              <a:t>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67003-F7B5-CE30-394D-28312238406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/>
              <a:t>Spiegazione</a:t>
            </a:r>
            <a:r>
              <a:rPr lang="en-US" dirty="0"/>
              <a:t> </a:t>
            </a:r>
            <a:r>
              <a:rPr lang="en-US" dirty="0" err="1"/>
              <a:t>funzione</a:t>
            </a:r>
            <a:r>
              <a:rPr lang="en-US" dirty="0"/>
              <a:t> </a:t>
            </a:r>
            <a:r>
              <a:rPr lang="en-US" dirty="0" err="1"/>
              <a:t>obiettivo</a:t>
            </a:r>
            <a:endParaRPr lang="en-US" dirty="0"/>
          </a:p>
          <a:p>
            <a:r>
              <a:rPr lang="en-US" dirty="0" err="1"/>
              <a:t>Spiegazione</a:t>
            </a:r>
            <a:r>
              <a:rPr lang="en-US" dirty="0"/>
              <a:t> </a:t>
            </a:r>
            <a:r>
              <a:rPr lang="en-US" dirty="0" err="1"/>
              <a:t>vincolo</a:t>
            </a:r>
            <a:r>
              <a:rPr lang="en-US" dirty="0"/>
              <a:t> 1</a:t>
            </a:r>
          </a:p>
          <a:p>
            <a:r>
              <a:rPr lang="en-US" dirty="0" err="1"/>
              <a:t>Spiegazione</a:t>
            </a:r>
            <a:r>
              <a:rPr lang="en-US" dirty="0"/>
              <a:t> </a:t>
            </a:r>
            <a:r>
              <a:rPr lang="en-US" dirty="0" err="1"/>
              <a:t>vincolo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941119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86852-BECC-7E0C-AB14-559F248CA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Soluzione</a:t>
            </a:r>
            <a:r>
              <a:rPr lang="en-US" dirty="0"/>
              <a:t> </a:t>
            </a:r>
            <a:r>
              <a:rPr lang="en-US" dirty="0" err="1"/>
              <a:t>ottima</a:t>
            </a:r>
            <a:r>
              <a:rPr lang="en-US" dirty="0"/>
              <a:t> </a:t>
            </a:r>
            <a:r>
              <a:rPr lang="en-US" dirty="0" err="1"/>
              <a:t>dell’istanza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23F19-3967-EF4B-BC7E-6231E7555E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 </a:t>
            </a:r>
            <a:r>
              <a:rPr lang="en-US" dirty="0" err="1"/>
              <a:t>esempio</a:t>
            </a:r>
            <a:r>
              <a:rPr lang="en-US" dirty="0"/>
              <a:t> di </a:t>
            </a:r>
            <a:r>
              <a:rPr lang="en-US" dirty="0" err="1"/>
              <a:t>istanza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0D4ECE-948B-A4A3-ED7B-52B8D628EE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90EAAB-703D-7603-682F-9F80480F94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Soluzione</a:t>
            </a:r>
            <a:r>
              <a:rPr lang="en-US" dirty="0"/>
              <a:t> </a:t>
            </a:r>
            <a:r>
              <a:rPr lang="en-US" dirty="0" err="1"/>
              <a:t>ottima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84A600-75B1-F198-F5EF-0F153E8CE1B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51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C5DFD-E7E0-6575-1884-1FA4B0587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Alcune</a:t>
            </a:r>
            <a:r>
              <a:rPr lang="en-US" dirty="0"/>
              <a:t> </a:t>
            </a:r>
            <a:r>
              <a:rPr lang="en-US" dirty="0" err="1"/>
              <a:t>considerazioni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</a:t>
            </a:r>
            <a:r>
              <a:rPr lang="en-US" dirty="0" err="1"/>
              <a:t>problema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A578664-2367-99EE-E57E-EC56F8DC9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 </a:t>
            </a:r>
            <a:r>
              <a:rPr lang="en-US" dirty="0" err="1"/>
              <a:t>fatto</a:t>
            </a:r>
            <a:r>
              <a:rPr lang="en-US" dirty="0"/>
              <a:t> il TSPPD è un TSP con in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vincoli</a:t>
            </a:r>
            <a:r>
              <a:rPr lang="en-US" dirty="0"/>
              <a:t> di </a:t>
            </a:r>
            <a:r>
              <a:rPr lang="en-US" dirty="0" err="1"/>
              <a:t>precedenza</a:t>
            </a:r>
            <a:r>
              <a:rPr lang="en-US" dirty="0"/>
              <a:t>…</a:t>
            </a:r>
          </a:p>
          <a:p>
            <a:r>
              <a:rPr lang="en-US" dirty="0"/>
              <a:t>Che </a:t>
            </a:r>
            <a:r>
              <a:rPr lang="en-US" dirty="0" err="1"/>
              <a:t>dimensione</a:t>
            </a:r>
            <a:r>
              <a:rPr lang="en-US" dirty="0"/>
              <a:t> ha lo </a:t>
            </a:r>
            <a:r>
              <a:rPr lang="en-US" dirty="0" err="1"/>
              <a:t>spazio</a:t>
            </a:r>
            <a:r>
              <a:rPr lang="en-US" dirty="0"/>
              <a:t> di </a:t>
            </a:r>
            <a:r>
              <a:rPr lang="en-US" dirty="0" err="1"/>
              <a:t>ricerca</a:t>
            </a:r>
            <a:r>
              <a:rPr lang="en-US" dirty="0"/>
              <a:t>? O(2*n!) dove n è il </a:t>
            </a:r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richieste</a:t>
            </a:r>
            <a:r>
              <a:rPr lang="en-US" dirty="0"/>
              <a:t> [da </a:t>
            </a:r>
            <a:r>
              <a:rPr lang="en-US" dirty="0" err="1"/>
              <a:t>verificare</a:t>
            </a:r>
            <a:r>
              <a:rPr lang="en-US" dirty="0"/>
              <a:t>]</a:t>
            </a:r>
          </a:p>
          <a:p>
            <a:r>
              <a:rPr lang="en-US" dirty="0" err="1"/>
              <a:t>Quante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le </a:t>
            </a:r>
            <a:r>
              <a:rPr lang="en-US" dirty="0" err="1"/>
              <a:t>soluzioni</a:t>
            </a:r>
            <a:r>
              <a:rPr lang="en-US" dirty="0"/>
              <a:t> </a:t>
            </a:r>
            <a:r>
              <a:rPr lang="en-US" dirty="0" err="1"/>
              <a:t>ammissibili</a:t>
            </a:r>
            <a:r>
              <a:rPr lang="en-US" dirty="0"/>
              <a:t>? (2*n)!/2^n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233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CC693-CD76-0725-4608-B75454C87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Algoritmi</a:t>
            </a:r>
            <a:r>
              <a:rPr lang="en-US" dirty="0"/>
              <a:t> </a:t>
            </a:r>
            <a:r>
              <a:rPr lang="en-US" dirty="0" err="1"/>
              <a:t>implementati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B583E-5E80-279B-966D-0C36AB3F5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err="1"/>
              <a:t>Esatti</a:t>
            </a:r>
            <a:endParaRPr lang="en-US" dirty="0"/>
          </a:p>
          <a:p>
            <a:pPr lvl="1"/>
            <a:r>
              <a:rPr lang="en-US" dirty="0"/>
              <a:t>Brute force enumerator</a:t>
            </a:r>
          </a:p>
          <a:p>
            <a:pPr lvl="1"/>
            <a:r>
              <a:rPr lang="en-US" dirty="0"/>
              <a:t>O’Neil – Hoffman enumerator</a:t>
            </a:r>
          </a:p>
          <a:p>
            <a:pPr lvl="1"/>
            <a:r>
              <a:rPr lang="en-US" dirty="0" err="1"/>
              <a:t>Considerazioni</a:t>
            </a:r>
            <a:endParaRPr lang="en-US" dirty="0"/>
          </a:p>
          <a:p>
            <a:r>
              <a:rPr lang="en-US" dirty="0" err="1"/>
              <a:t>Euristici</a:t>
            </a:r>
            <a:endParaRPr lang="en-US" dirty="0"/>
          </a:p>
          <a:p>
            <a:pPr lvl="1"/>
            <a:r>
              <a:rPr lang="en-US" dirty="0" err="1"/>
              <a:t>Costruttivi</a:t>
            </a:r>
            <a:endParaRPr lang="en-US" dirty="0"/>
          </a:p>
          <a:p>
            <a:pPr lvl="2"/>
            <a:r>
              <a:rPr lang="en-US" dirty="0"/>
              <a:t>Greedy</a:t>
            </a:r>
          </a:p>
          <a:p>
            <a:pPr lvl="3"/>
            <a:r>
              <a:rPr lang="en-US" dirty="0"/>
              <a:t>Pickup first</a:t>
            </a:r>
          </a:p>
          <a:p>
            <a:pPr lvl="3"/>
            <a:r>
              <a:rPr lang="en-US" dirty="0"/>
              <a:t>FIFO </a:t>
            </a:r>
            <a:r>
              <a:rPr lang="en-US" dirty="0" err="1"/>
              <a:t>ordine</a:t>
            </a:r>
            <a:r>
              <a:rPr lang="en-US" dirty="0"/>
              <a:t> di </a:t>
            </a:r>
            <a:r>
              <a:rPr lang="en-US" dirty="0" err="1"/>
              <a:t>richiesta</a:t>
            </a:r>
            <a:endParaRPr lang="en-US" dirty="0"/>
          </a:p>
          <a:p>
            <a:pPr lvl="3"/>
            <a:r>
              <a:rPr lang="en-US" dirty="0"/>
              <a:t>FIFO nearest neighbor</a:t>
            </a:r>
          </a:p>
          <a:p>
            <a:pPr lvl="3"/>
            <a:r>
              <a:rPr lang="en-US" dirty="0"/>
              <a:t>Other..</a:t>
            </a:r>
          </a:p>
          <a:p>
            <a:pPr lvl="2"/>
            <a:r>
              <a:rPr lang="en-US" dirty="0"/>
              <a:t>Non greedy</a:t>
            </a:r>
          </a:p>
          <a:p>
            <a:pPr lvl="3"/>
            <a:r>
              <a:rPr lang="en-US" dirty="0"/>
              <a:t>Una </a:t>
            </a:r>
            <a:r>
              <a:rPr lang="en-US" dirty="0" err="1"/>
              <a:t>modifica</a:t>
            </a:r>
            <a:r>
              <a:rPr lang="en-US" dirty="0"/>
              <a:t> </a:t>
            </a:r>
            <a:r>
              <a:rPr lang="en-US" dirty="0" err="1"/>
              <a:t>all’O’Neil</a:t>
            </a:r>
            <a:r>
              <a:rPr lang="en-US" dirty="0"/>
              <a:t> – Hoffman enumerator</a:t>
            </a:r>
          </a:p>
          <a:p>
            <a:r>
              <a:rPr lang="en-US" dirty="0"/>
              <a:t>Di </a:t>
            </a:r>
            <a:r>
              <a:rPr lang="en-US" dirty="0" err="1"/>
              <a:t>miglioramento</a:t>
            </a:r>
            <a:endParaRPr lang="en-US" dirty="0"/>
          </a:p>
          <a:p>
            <a:pPr lvl="1"/>
            <a:r>
              <a:rPr lang="en-US" dirty="0"/>
              <a:t>City swap</a:t>
            </a:r>
          </a:p>
          <a:p>
            <a:pPr lvl="1"/>
            <a:r>
              <a:rPr lang="en-US" dirty="0"/>
              <a:t>Tabu search</a:t>
            </a:r>
          </a:p>
          <a:p>
            <a:pPr lvl="1"/>
            <a:r>
              <a:rPr lang="en-US" dirty="0"/>
              <a:t>Destroy and repair</a:t>
            </a:r>
          </a:p>
          <a:p>
            <a:pPr lvl="1"/>
            <a:r>
              <a:rPr lang="en-US" dirty="0"/>
              <a:t>Other (2-opt, Simulated annealing)</a:t>
            </a:r>
          </a:p>
          <a:p>
            <a:r>
              <a:rPr lang="en-US" dirty="0"/>
              <a:t>Meta </a:t>
            </a:r>
            <a:r>
              <a:rPr lang="en-US" dirty="0" err="1"/>
              <a:t>euristiche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Path relinking</a:t>
            </a:r>
          </a:p>
          <a:p>
            <a:pPr lvl="1"/>
            <a:r>
              <a:rPr lang="en-US" dirty="0"/>
              <a:t>GRASP</a:t>
            </a:r>
          </a:p>
          <a:p>
            <a:pPr lvl="1"/>
            <a:r>
              <a:rPr lang="en-US" dirty="0"/>
              <a:t>Other (genetic algorithm, ant colony, variable neighborhood search)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300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1269</Words>
  <Application>Microsoft Office PowerPoint</Application>
  <PresentationFormat>Widescreen</PresentationFormat>
  <Paragraphs>147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Arial Unicode MS</vt:lpstr>
      <vt:lpstr>Calibri</vt:lpstr>
      <vt:lpstr>Calibri Light</vt:lpstr>
      <vt:lpstr>Symbol</vt:lpstr>
      <vt:lpstr>Office Theme</vt:lpstr>
      <vt:lpstr>TSP con Pickup and Delivery</vt:lpstr>
      <vt:lpstr>Testo del problema</vt:lpstr>
      <vt:lpstr>Un esempio di istanza</vt:lpstr>
      <vt:lpstr>Modello matematico (1/3)</vt:lpstr>
      <vt:lpstr>Modello matematico (2/3)</vt:lpstr>
      <vt:lpstr>Modello matematico (3/3)</vt:lpstr>
      <vt:lpstr>Soluzione ottima dell’istanza</vt:lpstr>
      <vt:lpstr>Alcune considerazioni sul problema</vt:lpstr>
      <vt:lpstr>Algoritmi implementati</vt:lpstr>
      <vt:lpstr>Organizzazione del progetto</vt:lpstr>
      <vt:lpstr>Generatore di istanze</vt:lpstr>
      <vt:lpstr>Algoritmi Esatti (1/3)</vt:lpstr>
      <vt:lpstr>Algoritmi Esatti (2/3)</vt:lpstr>
      <vt:lpstr>Considerazioni e confronto</vt:lpstr>
      <vt:lpstr>Algoritmi euristici</vt:lpstr>
      <vt:lpstr>PowerPoint Presentation</vt:lpstr>
      <vt:lpstr>PowerPoint Presentation</vt:lpstr>
      <vt:lpstr>Algoritmi Greedy per problemi di Ottimizzazione Combinatoria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errore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TSP con Pickup and Delivery</dc:title>
  <dc:creator>VACCARI MICHELE</dc:creator>
  <cp:lastModifiedBy>VACCARI MICHELE</cp:lastModifiedBy>
  <cp:revision>13</cp:revision>
  <dcterms:created xsi:type="dcterms:W3CDTF">2022-12-14T22:34:48Z</dcterms:created>
  <dcterms:modified xsi:type="dcterms:W3CDTF">2022-12-16T23:31:28Z</dcterms:modified>
</cp:coreProperties>
</file>