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738A-10D9-53FD-74C6-AAD6BF06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AFBC-C9C4-4581-40EB-426AD1B6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B136-FBC9-007B-5D25-71BD4153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4735-9DA0-58C4-6A2F-22240D7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13F3-70C1-B3C3-6712-9CF58D59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0B2-2372-3623-7C17-A364E8C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B670-3988-4155-16FB-7AB11A3F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BDEE-34D6-253A-2B19-4C9172A5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C701-119C-1FC4-19FB-B78414B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D0FF-FB9D-3E6D-DB81-1418338E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DE083-4C20-B03D-765C-C21560EBA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03D38-A50E-FCAD-A713-62BEFB57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4754-8BCB-3186-DDFB-12049073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0A61-68BA-7CE0-81E7-510BBA46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BD3F-1FA4-E91A-A277-7A692C67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CDE-2372-4E85-4B12-23B87DD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4CBC-35DD-CA08-DA45-F6C29273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940-336E-8DF9-73F6-3850FF1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F603-6828-C832-7768-B86799B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521F-B5AF-C66C-2846-25EA31BD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028-537A-FB2D-90C7-C2FAB06F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33A3-8283-02A2-54F9-C4BF73BC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A8F6-6AC1-E8BE-0B32-C3E7209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2F3B-5897-6111-5F62-FF4D418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ED80-255E-A66D-C135-00E01CF0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D66B-2A83-CD29-C933-F257D4D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ADC0-7237-E64F-A51A-CC23687D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E6B25-C703-22EF-89AF-84E1E569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7012A-382E-A8CF-84E5-C11FAD6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796D-03D9-A7B2-5EC4-6F3A1A17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FD0C-71C2-C114-D444-F8938D0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9289-7E21-E556-4DCD-2B01912C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CA1D-C456-55BA-7EAC-0306399E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200B-8A6C-E02F-1B27-696E4D03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99C7A-165E-211F-88D5-16E48C42C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6A12-1A7C-8E5F-DAB1-A5B8E7002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53EB0-B8B9-50F6-30FD-6A45662F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16E85-1C24-BFE9-00AA-4583201D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12D4-0D68-0C59-28FF-3ABC89E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2E4D-5E28-367F-07AF-D2A2C75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6E582-5591-6820-6A72-F8E82E8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1863-B542-C3FC-B83D-6DDA2C22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1E60-3B15-2CC6-DECA-5D35EBA3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57212-D6EB-63A0-A8CA-C771044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81C87-4AF5-AA1C-8236-9152A59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1567B-D4D5-02E9-EC58-5E15C965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5ECC-6318-24FA-B186-71EA9D05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878-F85B-7E71-68CF-7AEC2AAF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2AF7-C1FE-C647-2A00-BE41239A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EBF4-587A-2E21-849D-87AFAD8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E253-51B0-AA11-DAF3-D5DDBDD2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15D3-0CEA-BE9A-154F-E21E492E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B18-1857-5EC6-15B4-7B9C0983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3160D-521D-139C-6B56-E12EB0EED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8251-DD9F-EC23-8092-DCE7A67D0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8330-F810-8C56-A63C-0BFC9E8B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CC75-A637-2901-C981-CE9FB24C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C91A0-250E-7444-9809-35AD1BC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B784-E8A4-179B-EFC3-FE1FE5CB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797-3055-2316-DF53-AE905DE6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39E4-0BB9-D81A-7A30-ED30A7B97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D704-10E3-49A9-83ED-16966E0140EF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680C-6799-886B-2312-F51DEFF0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F4A9-0668-F416-F750-392762FAA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B5BE-442B-D44F-A02B-A585DFDB9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TSP con Pickup and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E664-E0C8-715C-DEF6-066C417E7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Michele Vaccari - 121955</a:t>
            </a:r>
          </a:p>
        </p:txBody>
      </p:sp>
    </p:spTree>
    <p:extLst>
      <p:ext uri="{BB962C8B-B14F-4D97-AF65-F5344CB8AC3E}">
        <p14:creationId xmlns:p14="http://schemas.microsoft.com/office/powerpoint/2010/main" val="262858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16E-66A0-6C56-0785-3A7C6FE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Organizzazione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57E2-5028-5750-7051-50BBEB3E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Pyton</a:t>
            </a:r>
            <a:r>
              <a:rPr lang="en-US" dirty="0"/>
              <a:t> 3.10 con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Click</a:t>
            </a:r>
          </a:p>
          <a:p>
            <a:pPr lvl="2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/>
              <a:t>Visual Studio Code come editor di testo con </a:t>
            </a:r>
            <a:r>
              <a:rPr lang="en-US" dirty="0" err="1"/>
              <a:t>vari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Git per il </a:t>
            </a:r>
            <a:r>
              <a:rPr lang="en-US" dirty="0" err="1"/>
              <a:t>versionamento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  <a:p>
            <a:r>
              <a:rPr lang="en-US" dirty="0" err="1"/>
              <a:t>Organizzazione</a:t>
            </a:r>
            <a:r>
              <a:rPr lang="en-US" dirty="0"/>
              <a:t> del software:</a:t>
            </a:r>
          </a:p>
          <a:p>
            <a:pPr lvl="1"/>
            <a:r>
              <a:rPr lang="en-US" dirty="0" err="1"/>
              <a:t>Tutto</a:t>
            </a:r>
            <a:r>
              <a:rPr lang="en-US" dirty="0"/>
              <a:t> il software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repo GitHub:</a:t>
            </a:r>
          </a:p>
          <a:p>
            <a:pPr lvl="1"/>
            <a:r>
              <a:rPr lang="en-US" dirty="0"/>
              <a:t>Ho </a:t>
            </a:r>
            <a:r>
              <a:rPr lang="en-US" dirty="0" err="1"/>
              <a:t>realizzato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CLI (Command Line Interface)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brevemente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76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5A67-D52C-1918-F218-4F01D1CC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Generatore</a:t>
            </a:r>
            <a:r>
              <a:rPr lang="en-US" dirty="0"/>
              <a:t> di </a:t>
            </a:r>
            <a:r>
              <a:rPr lang="en-US" dirty="0" err="1"/>
              <a:t>istanze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CDAC-1198-B27D-4A29-6CB19EC0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È possible </a:t>
            </a:r>
            <a:r>
              <a:rPr lang="en-US" dirty="0" err="1"/>
              <a:t>generare</a:t>
            </a:r>
            <a:r>
              <a:rPr lang="en-US" dirty="0"/>
              <a:t> un </a:t>
            </a:r>
            <a:r>
              <a:rPr lang="en-US" dirty="0" err="1"/>
              <a:t>istanza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modo:</a:t>
            </a:r>
          </a:p>
          <a:p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asimmetrica</a:t>
            </a:r>
            <a:endParaRPr lang="en-US" dirty="0"/>
          </a:p>
          <a:p>
            <a:pPr lvl="1"/>
            <a:r>
              <a:rPr lang="en-US" dirty="0"/>
              <a:t>python tsppdcli.py generate-instance --requests 2 --weights-random --output-instance-path 2-request-weights-random.json</a:t>
            </a:r>
          </a:p>
          <a:p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simmestrica</a:t>
            </a:r>
            <a:endParaRPr lang="en-US" dirty="0"/>
          </a:p>
          <a:p>
            <a:pPr lvl="1"/>
            <a:r>
              <a:rPr lang="en-US" dirty="0"/>
              <a:t>python tsppdcli.py generate-instance --requests 2 --weights-as-</a:t>
            </a:r>
            <a:r>
              <a:rPr lang="en-US" dirty="0" err="1"/>
              <a:t>euclidean</a:t>
            </a:r>
            <a:r>
              <a:rPr lang="en-US" dirty="0"/>
              <a:t>-distance --output-instance-path 2-request-weights-euclidean-distance.json</a:t>
            </a:r>
          </a:p>
          <a:p>
            <a:r>
              <a:rPr lang="en-US" dirty="0" err="1"/>
              <a:t>Vediamo</a:t>
            </a:r>
            <a:r>
              <a:rPr lang="en-US" dirty="0"/>
              <a:t> un </a:t>
            </a:r>
            <a:r>
              <a:rPr lang="en-US" dirty="0" err="1"/>
              <a:t>esempio</a:t>
            </a:r>
            <a:r>
              <a:rPr lang="en-US" dirty="0"/>
              <a:t> di output </a:t>
            </a:r>
            <a:r>
              <a:rPr lang="en-US" dirty="0" err="1"/>
              <a:t>dell’istanza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0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44CF-0414-9574-FBB4-C6B62686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Esatti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6FB1-DDBD-28E3-FA06-05D7403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l’algoritmo</a:t>
            </a:r>
            <a:r>
              <a:rPr lang="en-US" dirty="0"/>
              <a:t>  Brute force enumerator</a:t>
            </a:r>
          </a:p>
        </p:txBody>
      </p:sp>
    </p:spTree>
    <p:extLst>
      <p:ext uri="{BB962C8B-B14F-4D97-AF65-F5344CB8AC3E}">
        <p14:creationId xmlns:p14="http://schemas.microsoft.com/office/powerpoint/2010/main" val="11011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D63F-B230-60DE-894A-A87E1F45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Esatti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D846-9092-48E0-253A-96AE9A75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871"/>
            <a:ext cx="10515600" cy="4351338"/>
          </a:xfrm>
        </p:spPr>
        <p:txBody>
          <a:bodyPr/>
          <a:lstStyle/>
          <a:p>
            <a:r>
              <a:rPr lang="en-US" dirty="0"/>
              <a:t>O’Neil – Hoffman enumerator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631B0-C76F-BA12-3824-53BF86AA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7" y="1761414"/>
            <a:ext cx="3610479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759BA-70DC-5BDB-E06C-AC02A3BAA450}"/>
              </a:ext>
            </a:extLst>
          </p:cNvPr>
          <p:cNvSpPr txBox="1"/>
          <p:nvPr/>
        </p:nvSpPr>
        <p:spPr>
          <a:xfrm>
            <a:off x="4745623" y="2049787"/>
            <a:ext cx="71415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 1 uses a recursive function to search the feasible set of TSPPD routes, while tracking the best solution discovered at each point in the search tree.</a:t>
            </a:r>
          </a:p>
          <a:p>
            <a:r>
              <a:rPr lang="en-US" dirty="0"/>
              <a:t>This algorithm maintains a current node and a partial tour starting at +0. Every recursion loops over the arcs from the current node and appends each feasible one to the tour individually prior to recursing. If an arc's added cost puts a partial route's cost over that of the best known tour, that arc is ignored and its section of the search tree effectively fathomed. If a complete tour improves the best known solution, it is stored as</a:t>
            </a:r>
          </a:p>
          <a:p>
            <a:r>
              <a:rPr lang="en-US" dirty="0"/>
              <a:t>the new incumbent.</a:t>
            </a:r>
          </a:p>
          <a:p>
            <a:r>
              <a:rPr lang="en-US" dirty="0"/>
              <a:t>The key to e </a:t>
            </a:r>
            <a:r>
              <a:rPr lang="en-US" dirty="0" err="1"/>
              <a:t>ective</a:t>
            </a:r>
            <a:r>
              <a:rPr lang="en-US" dirty="0"/>
              <a:t> search and early discovery of good solutions is the ordering technique for arcs. During initialization, each node is assigned a sorted vector of next nodes. We use ascending arc cost as our sorting function, and others can be easily incorporated.</a:t>
            </a:r>
          </a:p>
          <a:p>
            <a:r>
              <a:rPr lang="en-US" dirty="0"/>
              <a:t>Nodes that are infeasible for the current partial route are skipped.</a:t>
            </a:r>
          </a:p>
        </p:txBody>
      </p:sp>
    </p:spTree>
    <p:extLst>
      <p:ext uri="{BB962C8B-B14F-4D97-AF65-F5344CB8AC3E}">
        <p14:creationId xmlns:p14="http://schemas.microsoft.com/office/powerpoint/2010/main" val="631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F1D6-B583-1B53-CBE5-44DF94C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Considerazioni</a:t>
            </a:r>
            <a:r>
              <a:rPr lang="en-US" dirty="0"/>
              <a:t> e </a:t>
            </a:r>
            <a:r>
              <a:rPr lang="en-US" dirty="0" err="1"/>
              <a:t>confronto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DCF0-FE43-C55A-87F0-1EC3F986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enumeration may still be a valid technique for solving small TSPPDs.</a:t>
            </a:r>
          </a:p>
          <a:p>
            <a:r>
              <a:rPr lang="en-US" dirty="0"/>
              <a:t>If it is guided by some information about the problem, enumeration may be able to discover good routes quickly without any overhead of model formulation.</a:t>
            </a:r>
          </a:p>
          <a:p>
            <a:r>
              <a:rPr lang="en-US" dirty="0"/>
              <a:t>Small problem n = 7, per n = 8 mi </a:t>
            </a:r>
            <a:r>
              <a:rPr lang="en-US" dirty="0" err="1"/>
              <a:t>servono</a:t>
            </a:r>
            <a:r>
              <a:rPr lang="en-US" dirty="0"/>
              <a:t> 6 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 due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esatti</a:t>
            </a:r>
            <a:r>
              <a:rPr lang="en-US" b="1" dirty="0"/>
              <a:t> a </a:t>
            </a:r>
            <a:r>
              <a:rPr lang="en-US" b="1" dirty="0" err="1"/>
              <a:t>confronto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491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8B7-8546-B2A3-3B86-AA417D43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euristici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75A9-D4EB-7392-6A65-4996481E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6AF-423B-A06B-C0CE-F9C5C86B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D6F8-C6BE-6784-0FB5-969CCA56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4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96D2-5405-1E8D-363A-8534183C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istanza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448E-E41F-F680-E338-02A2C4BD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Istanza</a:t>
            </a:r>
            <a:r>
              <a:rPr lang="en-US" dirty="0"/>
              <a:t> con 2 </a:t>
            </a:r>
            <a:r>
              <a:rPr lang="en-US" dirty="0" err="1"/>
              <a:t>richieste</a:t>
            </a:r>
            <a:r>
              <a:rPr lang="en-US" dirty="0"/>
              <a:t> di </a:t>
            </a:r>
            <a:r>
              <a:rPr lang="en-US" dirty="0" err="1"/>
              <a:t>prelievo</a:t>
            </a:r>
            <a:r>
              <a:rPr lang="en-US" dirty="0"/>
              <a:t> e </a:t>
            </a:r>
            <a:r>
              <a:rPr lang="en-US" dirty="0" err="1"/>
              <a:t>consegna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224-3D97-8565-72E0-3C8184E4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AD53-9E97-9450-1CDC-9B16F90D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BEC-61FC-5BAA-D4B2-006D9319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(2/3)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5D-495D-C210-3E3D-740A6109C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simmetrico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1E4D-6916-0C9D-A38C-74EB921A7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67003-F7B5-CE30-394D-283122384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360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BEC-61FC-5BAA-D4B2-006D9319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(3/3)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5D-495D-C210-3E3D-740A6109C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asimmetrico</a:t>
            </a:r>
            <a:r>
              <a:rPr lang="en-US" dirty="0"/>
              <a:t> (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1E4D-6916-0C9D-A38C-74EB921A7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67003-F7B5-CE30-394D-283122384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411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6852-BECC-7E0C-AB14-559F248C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ottima</a:t>
            </a:r>
            <a:r>
              <a:rPr lang="en-US" dirty="0"/>
              <a:t> </a:t>
            </a:r>
            <a:r>
              <a:rPr lang="en-US" dirty="0" err="1"/>
              <a:t>dell’istanza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3F19-3967-EF4B-BC7E-6231E7555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istanza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D4ECE-948B-A4A3-ED7B-52B8D628EE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EAAB-703D-7603-682F-9F80480F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ottima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4A600-75B1-F198-F5EF-0F153E8CE1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5DFD-E7E0-6575-1884-1FA4B058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considerazioni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78664-2367-99EE-E57E-EC56F8DC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fatto</a:t>
            </a:r>
            <a:r>
              <a:rPr lang="en-US" dirty="0"/>
              <a:t> il TSPPD è un TSP con in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di </a:t>
            </a:r>
            <a:r>
              <a:rPr lang="en-US" dirty="0" err="1"/>
              <a:t>precedenza</a:t>
            </a:r>
            <a:r>
              <a:rPr lang="en-US" dirty="0"/>
              <a:t>…</a:t>
            </a:r>
          </a:p>
          <a:p>
            <a:r>
              <a:rPr lang="en-US" dirty="0"/>
              <a:t>Che </a:t>
            </a:r>
            <a:r>
              <a:rPr lang="en-US" dirty="0" err="1"/>
              <a:t>dimensione</a:t>
            </a:r>
            <a:r>
              <a:rPr lang="en-US" dirty="0"/>
              <a:t> ha lo </a:t>
            </a:r>
            <a:r>
              <a:rPr lang="en-US" dirty="0" err="1"/>
              <a:t>spazio</a:t>
            </a:r>
            <a:r>
              <a:rPr lang="en-US" dirty="0"/>
              <a:t> di </a:t>
            </a:r>
            <a:r>
              <a:rPr lang="en-US" dirty="0" err="1"/>
              <a:t>ricerca</a:t>
            </a:r>
            <a:r>
              <a:rPr lang="en-US" dirty="0"/>
              <a:t>? O(2*n!) dove n è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richieste</a:t>
            </a:r>
            <a:r>
              <a:rPr lang="en-US" dirty="0"/>
              <a:t> [da </a:t>
            </a:r>
            <a:r>
              <a:rPr lang="en-US" dirty="0" err="1"/>
              <a:t>verificare</a:t>
            </a:r>
            <a:r>
              <a:rPr lang="en-US" dirty="0"/>
              <a:t>]</a:t>
            </a:r>
          </a:p>
          <a:p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ammissibili</a:t>
            </a:r>
            <a:r>
              <a:rPr lang="en-US" dirty="0"/>
              <a:t>? (2*n)!/2^n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693-CD76-0725-4608-B75454C8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583E-5E80-279B-966D-0C36AB3F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Esatti</a:t>
            </a:r>
            <a:endParaRPr lang="en-US" dirty="0"/>
          </a:p>
          <a:p>
            <a:pPr lvl="1"/>
            <a:r>
              <a:rPr lang="en-US" dirty="0"/>
              <a:t>Brute force enumerator</a:t>
            </a:r>
          </a:p>
          <a:p>
            <a:pPr lvl="1"/>
            <a:r>
              <a:rPr lang="en-US" dirty="0"/>
              <a:t>O’Neil – Hoffman enumerator</a:t>
            </a:r>
          </a:p>
          <a:p>
            <a:pPr lvl="1"/>
            <a:r>
              <a:rPr lang="en-US" dirty="0" err="1"/>
              <a:t>Considerazioni</a:t>
            </a:r>
            <a:endParaRPr lang="en-US" dirty="0"/>
          </a:p>
          <a:p>
            <a:r>
              <a:rPr lang="en-US" dirty="0" err="1"/>
              <a:t>Euristici</a:t>
            </a:r>
            <a:endParaRPr lang="en-US" dirty="0"/>
          </a:p>
          <a:p>
            <a:pPr lvl="1"/>
            <a:r>
              <a:rPr lang="en-US" dirty="0" err="1"/>
              <a:t>Costruttivi</a:t>
            </a:r>
            <a:endParaRPr lang="en-US" dirty="0"/>
          </a:p>
          <a:p>
            <a:pPr lvl="2"/>
            <a:r>
              <a:rPr lang="en-US" dirty="0"/>
              <a:t>Greedy</a:t>
            </a:r>
          </a:p>
          <a:p>
            <a:pPr lvl="3"/>
            <a:r>
              <a:rPr lang="en-US" dirty="0"/>
              <a:t>Pickup first</a:t>
            </a:r>
          </a:p>
          <a:p>
            <a:pPr lvl="3"/>
            <a:r>
              <a:rPr lang="en-US" dirty="0"/>
              <a:t>FIFO </a:t>
            </a:r>
            <a:r>
              <a:rPr lang="en-US" dirty="0" err="1"/>
              <a:t>ordine</a:t>
            </a:r>
            <a:r>
              <a:rPr lang="en-US" dirty="0"/>
              <a:t> di </a:t>
            </a:r>
            <a:r>
              <a:rPr lang="en-US" dirty="0" err="1"/>
              <a:t>richiesta</a:t>
            </a:r>
            <a:endParaRPr lang="en-US" dirty="0"/>
          </a:p>
          <a:p>
            <a:pPr lvl="3"/>
            <a:r>
              <a:rPr lang="en-US" dirty="0"/>
              <a:t>FIFO nearest neighbor</a:t>
            </a:r>
          </a:p>
          <a:p>
            <a:pPr lvl="3"/>
            <a:r>
              <a:rPr lang="en-US" dirty="0"/>
              <a:t>Other..</a:t>
            </a:r>
          </a:p>
          <a:p>
            <a:pPr lvl="2"/>
            <a:r>
              <a:rPr lang="en-US" dirty="0"/>
              <a:t>Non greedy</a:t>
            </a:r>
          </a:p>
          <a:p>
            <a:pPr lvl="3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all’O’Neil</a:t>
            </a:r>
            <a:r>
              <a:rPr lang="en-US" dirty="0"/>
              <a:t> – Hoffman enumerator</a:t>
            </a:r>
          </a:p>
          <a:p>
            <a:r>
              <a:rPr lang="en-US" dirty="0"/>
              <a:t>Di </a:t>
            </a:r>
            <a:r>
              <a:rPr lang="en-US" dirty="0" err="1"/>
              <a:t>miglioramento</a:t>
            </a:r>
            <a:endParaRPr lang="en-US" dirty="0"/>
          </a:p>
          <a:p>
            <a:pPr lvl="1"/>
            <a:r>
              <a:rPr lang="en-US" dirty="0"/>
              <a:t>City swap</a:t>
            </a:r>
          </a:p>
          <a:p>
            <a:pPr lvl="1"/>
            <a:r>
              <a:rPr lang="en-US" dirty="0"/>
              <a:t>Tabu search</a:t>
            </a:r>
          </a:p>
          <a:p>
            <a:pPr lvl="1"/>
            <a:r>
              <a:rPr lang="en-US" dirty="0"/>
              <a:t>Destroy and repair</a:t>
            </a:r>
          </a:p>
          <a:p>
            <a:pPr lvl="1"/>
            <a:r>
              <a:rPr lang="en-US" dirty="0"/>
              <a:t>Other (2-opt, Simulated annealing)</a:t>
            </a:r>
          </a:p>
          <a:p>
            <a:r>
              <a:rPr lang="en-US" dirty="0"/>
              <a:t>Meta </a:t>
            </a:r>
            <a:r>
              <a:rPr lang="en-US" dirty="0" err="1"/>
              <a:t>euristiche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Path relinking</a:t>
            </a:r>
          </a:p>
          <a:p>
            <a:pPr lvl="1"/>
            <a:r>
              <a:rPr lang="en-US" dirty="0"/>
              <a:t>GRASP</a:t>
            </a:r>
          </a:p>
          <a:p>
            <a:pPr lvl="1"/>
            <a:r>
              <a:rPr lang="en-US" dirty="0"/>
              <a:t>Other (genetic algorithm, ant colony, variable neighborhood search)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607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TSP con Pickup and Delivery</vt:lpstr>
      <vt:lpstr>Testo del problema</vt:lpstr>
      <vt:lpstr>Un esempio di istanza</vt:lpstr>
      <vt:lpstr>Modello matematico (1/3)</vt:lpstr>
      <vt:lpstr>Modello matematico (2/3)</vt:lpstr>
      <vt:lpstr>Modello matematico (3/3)</vt:lpstr>
      <vt:lpstr>Soluzione ottima dell’istanza</vt:lpstr>
      <vt:lpstr>Alcune considerazioni sul problema</vt:lpstr>
      <vt:lpstr>Algoritmi implementati</vt:lpstr>
      <vt:lpstr>Organizzazione del progetto</vt:lpstr>
      <vt:lpstr>Generatore di istanze</vt:lpstr>
      <vt:lpstr>Algoritmi Esatti (1/3)</vt:lpstr>
      <vt:lpstr>Algoritmi Esatti (2/3)</vt:lpstr>
      <vt:lpstr>Considerazioni e confronto</vt:lpstr>
      <vt:lpstr>Algoritmi euristici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con Pickup and Delivery</dc:title>
  <dc:creator>VACCARI MICHELE</dc:creator>
  <cp:lastModifiedBy>VACCARI MICHELE</cp:lastModifiedBy>
  <cp:revision>8</cp:revision>
  <dcterms:created xsi:type="dcterms:W3CDTF">2022-12-14T22:34:48Z</dcterms:created>
  <dcterms:modified xsi:type="dcterms:W3CDTF">2022-12-14T23:22:06Z</dcterms:modified>
</cp:coreProperties>
</file>