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3" r:id="rId5"/>
    <p:sldId id="264" r:id="rId6"/>
    <p:sldId id="266" r:id="rId7"/>
    <p:sldId id="267" r:id="rId8"/>
    <p:sldId id="273" r:id="rId9"/>
    <p:sldId id="265" r:id="rId10"/>
    <p:sldId id="272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20/07/21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BB99679-26FF-DD4F-8A5B-BD7B7C86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422E348-6CB6-AE4C-97CA-C9937F57DA02}"/>
              </a:ext>
            </a:extLst>
          </p:cNvPr>
          <p:cNvSpPr/>
          <p:nvPr/>
        </p:nvSpPr>
        <p:spPr>
          <a:xfrm>
            <a:off x="4121834" y="3221502"/>
            <a:ext cx="7877908" cy="3305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D804E8-BF1E-874F-8668-BB1A86AD9455}"/>
              </a:ext>
            </a:extLst>
          </p:cNvPr>
          <p:cNvSpPr txBox="1"/>
          <p:nvPr/>
        </p:nvSpPr>
        <p:spPr>
          <a:xfrm>
            <a:off x="4332849" y="3443068"/>
            <a:ext cx="766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cap="all" dirty="0">
                <a:solidFill>
                  <a:schemeClr val="bg1"/>
                </a:solidFill>
                <a:latin typeface="Noto Sans Kannada" panose="020B0502040504020204" pitchFamily="34" charset="0"/>
                <a:cs typeface="Noto Sans Kannada" panose="020B0502040504020204" pitchFamily="34" charset="0"/>
              </a:rPr>
              <a:t>NETWORKING FOR BIG DATA AND </a:t>
            </a:r>
            <a:r>
              <a:rPr lang="it-IT" sz="3600" b="1" cap="all" dirty="0" err="1">
                <a:solidFill>
                  <a:schemeClr val="bg1"/>
                </a:solidFill>
                <a:latin typeface="Noto Sans Kannada" panose="020B0502040504020204" pitchFamily="34" charset="0"/>
                <a:cs typeface="Noto Sans Kannada" panose="020B0502040504020204" pitchFamily="34" charset="0"/>
              </a:rPr>
              <a:t>LABORaTORY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FE396B-21A6-A241-86C0-B7E7B78CFBA2}"/>
              </a:ext>
            </a:extLst>
          </p:cNvPr>
          <p:cNvSpPr txBox="1"/>
          <p:nvPr/>
        </p:nvSpPr>
        <p:spPr>
          <a:xfrm>
            <a:off x="8060788" y="5419412"/>
            <a:ext cx="3938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Francesco Lauro 1706784 </a:t>
            </a:r>
          </a:p>
          <a:p>
            <a:r>
              <a:rPr lang="it-IT" sz="2400" dirty="0">
                <a:solidFill>
                  <a:schemeClr val="bg1"/>
                </a:solidFill>
              </a:rPr>
              <a:t>Michele Luca Puzzo 1783133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30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C635301-39B3-8A40-9ED6-1BF13BAB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58"/>
            <a:ext cx="12192000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00146DC-4896-CD4D-AC1B-E3C7EDB97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CD1F20-3E22-6D4B-A169-AAAAF91EB9B1}"/>
              </a:ext>
            </a:extLst>
          </p:cNvPr>
          <p:cNvSpPr txBox="1"/>
          <p:nvPr/>
        </p:nvSpPr>
        <p:spPr>
          <a:xfrm>
            <a:off x="1224644" y="261257"/>
            <a:ext cx="107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InterArrival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Time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boxplot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between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TCP and UDP Sessions</a:t>
            </a:r>
          </a:p>
        </p:txBody>
      </p:sp>
    </p:spTree>
    <p:extLst>
      <p:ext uri="{BB962C8B-B14F-4D97-AF65-F5344CB8AC3E}">
        <p14:creationId xmlns:p14="http://schemas.microsoft.com/office/powerpoint/2010/main" val="285567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0F6924-DE7B-7A4B-AEB0-4A1387E0B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1008"/>
            <a:ext cx="6096000" cy="30075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DC4F95-68B8-364E-B8B6-911083FD6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1008"/>
            <a:ext cx="6096000" cy="30075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6175DA-BC3A-0D4A-8E54-FBE9C395B147}"/>
              </a:ext>
            </a:extLst>
          </p:cNvPr>
          <p:cNvSpPr txBox="1"/>
          <p:nvPr/>
        </p:nvSpPr>
        <p:spPr>
          <a:xfrm>
            <a:off x="7559941" y="1427758"/>
            <a:ext cx="3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Evaluation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about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TTL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F8D465C-BC85-7E48-B19D-DE014A340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3857" cy="2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8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8FFE7DE-8436-2B4D-94EC-7BD5A2EF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930"/>
            <a:ext cx="7073462" cy="68919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DB1464-B7AF-304D-9E4E-8E52935EEAE7}"/>
              </a:ext>
            </a:extLst>
          </p:cNvPr>
          <p:cNvSpPr txBox="1"/>
          <p:nvPr/>
        </p:nvSpPr>
        <p:spPr>
          <a:xfrm>
            <a:off x="7335281" y="259380"/>
            <a:ext cx="4677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Topology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of the network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using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networkx</a:t>
            </a:r>
            <a:endParaRPr lang="it-IT" sz="3200" b="1" dirty="0">
              <a:latin typeface="Noto Sans Kannada" panose="020B0502040504020204" pitchFamily="34" charset="0"/>
              <a:cs typeface="Noto Sans Kannada" panose="020B05020405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7D30C5-5224-ED4C-923D-9F3795FDE80E}"/>
              </a:ext>
            </a:extLst>
          </p:cNvPr>
          <p:cNvSpPr txBox="1"/>
          <p:nvPr/>
        </p:nvSpPr>
        <p:spPr>
          <a:xfrm>
            <a:off x="7335281" y="1524000"/>
            <a:ext cx="4236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/>
              <a:t>Code:</a:t>
            </a:r>
            <a:endParaRPr lang="it-IT" sz="1400" i="1" dirty="0"/>
          </a:p>
          <a:p>
            <a:r>
              <a:rPr lang="it-IT" sz="1400" i="1" dirty="0" err="1"/>
              <a:t>df.groupby</a:t>
            </a:r>
            <a:r>
              <a:rPr lang="it-IT" sz="1400" i="1" dirty="0"/>
              <a:t>(["IP_SRC","IP_DST"])[["</a:t>
            </a:r>
            <a:r>
              <a:rPr lang="it-IT" sz="1400" i="1" dirty="0" err="1"/>
              <a:t>length</a:t>
            </a:r>
            <a:r>
              <a:rPr lang="it-IT" sz="1400" i="1" dirty="0"/>
              <a:t>"]].</a:t>
            </a:r>
            <a:r>
              <a:rPr lang="it-IT" sz="1400" i="1" dirty="0" err="1"/>
              <a:t>agg</a:t>
            </a:r>
            <a:r>
              <a:rPr lang="it-IT" sz="1400" i="1" dirty="0"/>
              <a:t>('sum’).</a:t>
            </a:r>
          </a:p>
          <a:p>
            <a:r>
              <a:rPr lang="it-IT" sz="1400" i="1" dirty="0" err="1"/>
              <a:t>sort_values</a:t>
            </a:r>
            <a:r>
              <a:rPr lang="it-IT" sz="1400" i="1" dirty="0"/>
              <a:t>(by=["</a:t>
            </a:r>
            <a:r>
              <a:rPr lang="it-IT" sz="1400" i="1" dirty="0" err="1"/>
              <a:t>length</a:t>
            </a:r>
            <a:r>
              <a:rPr lang="it-IT" sz="1400" i="1" dirty="0"/>
              <a:t>"],</a:t>
            </a:r>
            <a:r>
              <a:rPr lang="it-IT" sz="1400" i="1" dirty="0" err="1"/>
              <a:t>ascending</a:t>
            </a:r>
            <a:r>
              <a:rPr lang="it-IT" sz="1400" i="1" dirty="0"/>
              <a:t>= False)</a:t>
            </a:r>
          </a:p>
          <a:p>
            <a:endParaRPr lang="it-IT" sz="1400" i="1" dirty="0"/>
          </a:p>
          <a:p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256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27967"/>
              </p:ext>
            </p:extLst>
          </p:nvPr>
        </p:nvGraphicFramePr>
        <p:xfrm>
          <a:off x="3386667" y="952765"/>
          <a:ext cx="5418666" cy="5381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70163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Some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available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statistics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by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Capinfos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_00000_20190410070000.pcap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Wireshark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\...-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pcapng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encapsulation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Ethernet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microsecond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(6)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limit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hdr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(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not</a:t>
                      </a:r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set)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limit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inferred: 34 bytes - 96 bytes (range)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packets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1000k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98MB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1099MB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Capture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3,637099 seconds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time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2019-04-10 - 07:00:00,056001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Last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time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2019-04-10 - 07:00:03,693100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byte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302MBps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bit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2419Mbps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1099,84 </a:t>
                      </a:r>
                      <a:r>
                        <a:rPr lang="it-IT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bytes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packet</a:t>
                      </a: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rate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274kpackets/s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67320E-43CD-F14B-89CA-2DA6642E5505}"/>
              </a:ext>
            </a:extLst>
          </p:cNvPr>
          <p:cNvSpPr txBox="1"/>
          <p:nvPr/>
        </p:nvSpPr>
        <p:spPr>
          <a:xfrm>
            <a:off x="3144644" y="36799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General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2960" y="548640"/>
            <a:ext cx="107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Time Evaluation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between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Sequential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and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Parallel</a:t>
            </a:r>
            <a:r>
              <a:rPr lang="it-IT" sz="3200" b="1" dirty="0">
                <a:latin typeface="Noto Sans Kannada" panose="020B0502040504020204" pitchFamily="34" charset="0"/>
                <a:cs typeface="Noto Sans Kannada" panose="020B0502040504020204" pitchFamily="34" charset="0"/>
              </a:rPr>
              <a:t> </a:t>
            </a:r>
            <a:r>
              <a:rPr lang="it-IT" sz="3200" b="1" dirty="0" err="1">
                <a:latin typeface="Noto Sans Kannada" panose="020B0502040504020204" pitchFamily="34" charset="0"/>
                <a:cs typeface="Noto Sans Kannada" panose="020B0502040504020204" pitchFamily="34" charset="0"/>
              </a:rPr>
              <a:t>reading</a:t>
            </a:r>
            <a:endParaRPr lang="it-IT" sz="3200" b="1" dirty="0">
              <a:latin typeface="Noto Sans Kannada" panose="020B0502040504020204" pitchFamily="34" charset="0"/>
              <a:cs typeface="Noto Sans Kannada" panose="020B0502040504020204" pitchFamily="34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9399"/>
              </p:ext>
            </p:extLst>
          </p:nvPr>
        </p:nvGraphicFramePr>
        <p:xfrm>
          <a:off x="1560472" y="1706880"/>
          <a:ext cx="907105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528">
                  <a:extLst>
                    <a:ext uri="{9D8B030D-6E8A-4147-A177-3AD203B41FA5}">
                      <a16:colId xmlns:a16="http://schemas.microsoft.com/office/drawing/2014/main" val="1440903098"/>
                    </a:ext>
                  </a:extLst>
                </a:gridCol>
                <a:gridCol w="4535528">
                  <a:extLst>
                    <a:ext uri="{9D8B030D-6E8A-4147-A177-3AD203B41FA5}">
                      <a16:colId xmlns:a16="http://schemas.microsoft.com/office/drawing/2014/main" val="3788061642"/>
                    </a:ext>
                  </a:extLst>
                </a:gridCol>
              </a:tblGrid>
              <a:tr h="34061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8329"/>
                  </a:ext>
                </a:extLst>
              </a:tr>
              <a:tr h="340617">
                <a:tc>
                  <a:txBody>
                    <a:bodyPr/>
                    <a:lstStyle/>
                    <a:p>
                      <a:r>
                        <a:rPr lang="it-IT" b="1" dirty="0" err="1"/>
                        <a:t>Sequential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2672.002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3123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5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200,000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1047.805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93269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10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100,000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530.910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5343"/>
                  </a:ext>
                </a:extLst>
              </a:tr>
              <a:tr h="567695">
                <a:tc>
                  <a:txBody>
                    <a:bodyPr/>
                    <a:lstStyle/>
                    <a:p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20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50,000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474.921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85651"/>
                  </a:ext>
                </a:extLst>
              </a:tr>
              <a:tr h="823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Parallel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reading</a:t>
                      </a:r>
                      <a:r>
                        <a:rPr lang="it-IT" b="1" dirty="0"/>
                        <a:t> </a:t>
                      </a:r>
                      <a:r>
                        <a:rPr lang="it-IT" sz="1600" dirty="0" err="1"/>
                        <a:t>splitting</a:t>
                      </a:r>
                      <a:r>
                        <a:rPr lang="it-IT" sz="1600" dirty="0"/>
                        <a:t> the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in 100 </a:t>
                      </a:r>
                      <a:r>
                        <a:rPr lang="it-IT" sz="1600" dirty="0" err="1"/>
                        <a:t>smaller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pcap</a:t>
                      </a:r>
                      <a:r>
                        <a:rPr lang="it-IT" sz="1600" dirty="0"/>
                        <a:t> trace made by 10,000 </a:t>
                      </a:r>
                      <a:r>
                        <a:rPr lang="it-IT" sz="1600" dirty="0" err="1"/>
                        <a:t>pkts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499.204 </a:t>
                      </a:r>
                      <a:r>
                        <a:rPr lang="it-IT" dirty="0" err="1"/>
                        <a:t>seconds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7500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D937B4-AE9F-514B-B485-0A51DEA8478C}"/>
              </a:ext>
            </a:extLst>
          </p:cNvPr>
          <p:cNvSpPr txBox="1"/>
          <p:nvPr/>
        </p:nvSpPr>
        <p:spPr>
          <a:xfrm>
            <a:off x="1560472" y="5639213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Best performance of </a:t>
            </a:r>
            <a:r>
              <a:rPr lang="it-IT" i="1" dirty="0" err="1"/>
              <a:t>parallel</a:t>
            </a:r>
            <a:r>
              <a:rPr lang="it-IT" i="1" dirty="0"/>
              <a:t> </a:t>
            </a:r>
            <a:r>
              <a:rPr lang="it-IT" i="1" dirty="0" err="1"/>
              <a:t>reading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5.63 </a:t>
            </a:r>
            <a:r>
              <a:rPr lang="it-IT" i="1" dirty="0" err="1"/>
              <a:t>faster</a:t>
            </a:r>
            <a:r>
              <a:rPr lang="it-IT" i="1" dirty="0"/>
              <a:t> </a:t>
            </a:r>
            <a:r>
              <a:rPr lang="it-IT" i="1" dirty="0" err="1"/>
              <a:t>than</a:t>
            </a:r>
            <a:r>
              <a:rPr lang="it-IT" i="1" dirty="0"/>
              <a:t> </a:t>
            </a:r>
            <a:r>
              <a:rPr lang="it-IT" i="1" dirty="0" err="1"/>
              <a:t>sequential</a:t>
            </a:r>
            <a:r>
              <a:rPr lang="it-IT" i="1" dirty="0"/>
              <a:t> </a:t>
            </a:r>
            <a:r>
              <a:rPr lang="it-IT" i="1" dirty="0" err="1"/>
              <a:t>one</a:t>
            </a:r>
            <a:r>
              <a:rPr lang="it-IT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0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27FF95-4646-3D46-A2E3-2304D5ACC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92F2F4-C830-AA4F-AB1F-75A0E2F923AF}"/>
              </a:ext>
            </a:extLst>
          </p:cNvPr>
          <p:cNvSpPr txBox="1"/>
          <p:nvPr/>
        </p:nvSpPr>
        <p:spPr>
          <a:xfrm>
            <a:off x="10815144" y="2644529"/>
            <a:ext cx="1229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/>
              <a:t>Note</a:t>
            </a:r>
            <a:r>
              <a:rPr lang="it-IT" sz="1400" i="1" dirty="0"/>
              <a:t>: </a:t>
            </a:r>
            <a:r>
              <a:rPr lang="it-IT" sz="1400" dirty="0"/>
              <a:t>In the </a:t>
            </a:r>
            <a:r>
              <a:rPr lang="it-IT" sz="1400" dirty="0" err="1"/>
              <a:t>fifth</a:t>
            </a:r>
            <a:r>
              <a:rPr lang="it-IT" sz="1400" dirty="0"/>
              <a:t> plot the </a:t>
            </a:r>
            <a:r>
              <a:rPr lang="it-IT" sz="1400" dirty="0" err="1"/>
              <a:t>seventeenth</a:t>
            </a:r>
            <a:r>
              <a:rPr lang="it-IT" sz="1400" dirty="0"/>
              <a:t> value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zero bit/sec,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reason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cannot</a:t>
            </a:r>
            <a:r>
              <a:rPr lang="it-IT" sz="1400" dirty="0"/>
              <a:t> </a:t>
            </a:r>
            <a:r>
              <a:rPr lang="it-IT" sz="1400" dirty="0" err="1"/>
              <a:t>appear</a:t>
            </a:r>
            <a:r>
              <a:rPr lang="it-IT" sz="1400" dirty="0"/>
              <a:t> in the log scale plot.</a:t>
            </a:r>
          </a:p>
        </p:txBody>
      </p:sp>
    </p:spTree>
    <p:extLst>
      <p:ext uri="{BB962C8B-B14F-4D97-AF65-F5344CB8AC3E}">
        <p14:creationId xmlns:p14="http://schemas.microsoft.com/office/powerpoint/2010/main" val="37962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6B880BC-EA38-DD4F-9879-E2192E1E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87001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69CCA3-369E-7B4C-9DC2-BD304A635651}"/>
              </a:ext>
            </a:extLst>
          </p:cNvPr>
          <p:cNvSpPr txBox="1"/>
          <p:nvPr/>
        </p:nvSpPr>
        <p:spPr>
          <a:xfrm>
            <a:off x="9259616" y="5554754"/>
            <a:ext cx="3037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Code:</a:t>
            </a:r>
          </a:p>
          <a:p>
            <a:r>
              <a:rPr lang="it-IT" sz="1000" i="1" dirty="0" err="1"/>
              <a:t>dataFrame.groupby</a:t>
            </a:r>
            <a:r>
              <a:rPr lang="it-IT" sz="1000" i="1" dirty="0"/>
              <a:t>(["IP_DST"])[['</a:t>
            </a:r>
            <a:r>
              <a:rPr lang="it-IT" sz="1000" i="1" dirty="0" err="1"/>
              <a:t>length</a:t>
            </a:r>
            <a:r>
              <a:rPr lang="it-IT" sz="1000" i="1" dirty="0"/>
              <a:t>']].</a:t>
            </a:r>
            <a:r>
              <a:rPr lang="it-IT" sz="1000" i="1" dirty="0" err="1"/>
              <a:t>agg</a:t>
            </a:r>
            <a:r>
              <a:rPr lang="it-IT" sz="1000" i="1" dirty="0"/>
              <a:t>('sum’).</a:t>
            </a:r>
          </a:p>
          <a:p>
            <a:r>
              <a:rPr lang="it-IT" sz="1000" i="1" dirty="0" err="1"/>
              <a:t>sort_values</a:t>
            </a:r>
            <a:r>
              <a:rPr lang="it-IT" sz="1000" i="1" dirty="0"/>
              <a:t>(by=['</a:t>
            </a:r>
            <a:r>
              <a:rPr lang="it-IT" sz="1000" i="1" dirty="0" err="1"/>
              <a:t>length</a:t>
            </a:r>
            <a:r>
              <a:rPr lang="it-IT" sz="1000" i="1" dirty="0"/>
              <a:t>'], </a:t>
            </a:r>
            <a:r>
              <a:rPr lang="it-IT" sz="1000" i="1" dirty="0" err="1"/>
              <a:t>ascending</a:t>
            </a:r>
            <a:r>
              <a:rPr lang="it-IT" sz="1000" i="1" dirty="0"/>
              <a:t>=False).head(5)</a:t>
            </a:r>
          </a:p>
        </p:txBody>
      </p:sp>
    </p:spTree>
    <p:extLst>
      <p:ext uri="{BB962C8B-B14F-4D97-AF65-F5344CB8AC3E}">
        <p14:creationId xmlns:p14="http://schemas.microsoft.com/office/powerpoint/2010/main" val="2279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2838310-D7C3-BE47-A2FA-AD406011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1306" cy="58963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2B4B4E-FBEE-6640-BA5C-09AC26BC1F71}"/>
              </a:ext>
            </a:extLst>
          </p:cNvPr>
          <p:cNvSpPr txBox="1"/>
          <p:nvPr/>
        </p:nvSpPr>
        <p:spPr>
          <a:xfrm>
            <a:off x="409903" y="6358759"/>
            <a:ext cx="1165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Code: </a:t>
            </a:r>
            <a:r>
              <a:rPr lang="it-IT" sz="1400" i="1" dirty="0" err="1"/>
              <a:t>dataFrame.groupby</a:t>
            </a:r>
            <a:r>
              <a:rPr lang="it-IT" sz="1400" i="1" dirty="0"/>
              <a:t>(["IP_SRC"])[['</a:t>
            </a:r>
            <a:r>
              <a:rPr lang="it-IT" sz="1400" i="1" dirty="0" err="1"/>
              <a:t>length</a:t>
            </a:r>
            <a:r>
              <a:rPr lang="it-IT" sz="1400" i="1" dirty="0"/>
              <a:t>']].</a:t>
            </a:r>
            <a:r>
              <a:rPr lang="it-IT" sz="1400" i="1" dirty="0" err="1"/>
              <a:t>agg</a:t>
            </a:r>
            <a:r>
              <a:rPr lang="it-IT" sz="1400" i="1" dirty="0"/>
              <a:t>('sum').</a:t>
            </a:r>
            <a:r>
              <a:rPr lang="it-IT" sz="1400" i="1" dirty="0" err="1"/>
              <a:t>sort_values</a:t>
            </a:r>
            <a:r>
              <a:rPr lang="it-IT" sz="1400" i="1" dirty="0"/>
              <a:t>(by=['</a:t>
            </a:r>
            <a:r>
              <a:rPr lang="it-IT" sz="1400" i="1" dirty="0" err="1"/>
              <a:t>length</a:t>
            </a:r>
            <a:r>
              <a:rPr lang="it-IT" sz="1400" i="1" dirty="0"/>
              <a:t>'], </a:t>
            </a:r>
            <a:r>
              <a:rPr lang="it-IT" sz="1400" i="1" dirty="0" err="1"/>
              <a:t>ascending</a:t>
            </a:r>
            <a:r>
              <a:rPr lang="it-IT" sz="1400" i="1" dirty="0"/>
              <a:t>=False).head(5)</a:t>
            </a:r>
          </a:p>
        </p:txBody>
      </p:sp>
    </p:spTree>
    <p:extLst>
      <p:ext uri="{BB962C8B-B14F-4D97-AF65-F5344CB8AC3E}">
        <p14:creationId xmlns:p14="http://schemas.microsoft.com/office/powerpoint/2010/main" val="150112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4FC660-B7C8-C845-B55B-8D747881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36"/>
            <a:ext cx="12192000" cy="66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88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6D877AF-BE3C-B846-905B-C0DCB072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705"/>
            <a:ext cx="12192000" cy="60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2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343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Noto Sans Kannada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pippomio1998@gmail.com</cp:lastModifiedBy>
  <cp:revision>31</cp:revision>
  <dcterms:created xsi:type="dcterms:W3CDTF">2021-07-02T13:54:04Z</dcterms:created>
  <dcterms:modified xsi:type="dcterms:W3CDTF">2021-07-20T17:01:39Z</dcterms:modified>
</cp:coreProperties>
</file>