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63" r:id="rId5"/>
    <p:sldId id="264" r:id="rId6"/>
    <p:sldId id="266" r:id="rId7"/>
    <p:sldId id="267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40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2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40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06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8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1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57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0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8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2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7D83-CD91-44FD-9870-60B2E5CCA354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73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BB99679-26FF-DD4F-8A5B-BD7B7C86A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422E348-6CB6-AE4C-97CA-C9937F57DA02}"/>
              </a:ext>
            </a:extLst>
          </p:cNvPr>
          <p:cNvSpPr/>
          <p:nvPr/>
        </p:nvSpPr>
        <p:spPr>
          <a:xfrm>
            <a:off x="4121834" y="3221502"/>
            <a:ext cx="7877908" cy="3305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D804E8-BF1E-874F-8668-BB1A86AD9455}"/>
              </a:ext>
            </a:extLst>
          </p:cNvPr>
          <p:cNvSpPr txBox="1"/>
          <p:nvPr/>
        </p:nvSpPr>
        <p:spPr>
          <a:xfrm>
            <a:off x="4332849" y="3443068"/>
            <a:ext cx="7666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cap="all" dirty="0">
                <a:solidFill>
                  <a:schemeClr val="bg1"/>
                </a:solidFill>
                <a:latin typeface="Noto Sans Kannada" panose="020B0502040504020204" pitchFamily="34" charset="0"/>
                <a:cs typeface="Noto Sans Kannada" panose="020B0502040504020204" pitchFamily="34" charset="0"/>
              </a:rPr>
              <a:t>NETWORKING FOR BIG DATA AND </a:t>
            </a:r>
            <a:r>
              <a:rPr lang="it-IT" sz="3600" b="1" cap="all" dirty="0" err="1">
                <a:solidFill>
                  <a:schemeClr val="bg1"/>
                </a:solidFill>
                <a:latin typeface="Noto Sans Kannada" panose="020B0502040504020204" pitchFamily="34" charset="0"/>
                <a:cs typeface="Noto Sans Kannada" panose="020B0502040504020204" pitchFamily="34" charset="0"/>
              </a:rPr>
              <a:t>LABORaTORY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FE396B-21A6-A241-86C0-B7E7B78CFBA2}"/>
              </a:ext>
            </a:extLst>
          </p:cNvPr>
          <p:cNvSpPr txBox="1"/>
          <p:nvPr/>
        </p:nvSpPr>
        <p:spPr>
          <a:xfrm>
            <a:off x="8060788" y="5419412"/>
            <a:ext cx="3938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Francesco Lauro 1706784 </a:t>
            </a:r>
          </a:p>
          <a:p>
            <a:r>
              <a:rPr lang="it-IT" sz="2400" dirty="0">
                <a:solidFill>
                  <a:schemeClr val="bg1"/>
                </a:solidFill>
              </a:rPr>
              <a:t>Michele Luca Puzzo 1783133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130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27967"/>
              </p:ext>
            </p:extLst>
          </p:nvPr>
        </p:nvGraphicFramePr>
        <p:xfrm>
          <a:off x="3386667" y="952765"/>
          <a:ext cx="5418666" cy="53813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595705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2352507"/>
                    </a:ext>
                  </a:extLst>
                </a:gridCol>
              </a:tblGrid>
              <a:tr h="370163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Some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available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statistics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by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Capinfos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3860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_00000_20190410070000.pcap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23933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Wireshark</a:t>
                      </a:r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\...-</a:t>
                      </a:r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pcapng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582381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encapsulation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Ethernet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14340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precision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microsecond</a:t>
                      </a:r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(6)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91583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limit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hdr</a:t>
                      </a:r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(</a:t>
                      </a:r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not</a:t>
                      </a:r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set)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008352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limit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inferred: 34 bytes - 96 bytes (range)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825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Number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of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packets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1000k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18797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98MB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206537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1099MB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387567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Capture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Duration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3,637099 seconds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182830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First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time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2019-04-10 - 07:00:00,056001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19151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Last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time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2019-04-10 - 07:00:03,693100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194197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byte rate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302MBps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93442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bit rate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2419Mbps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41210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1099,84 </a:t>
                      </a:r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bytes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691453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rate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274kpackets/s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2442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67320E-43CD-F14B-89CA-2DA6642E5505}"/>
              </a:ext>
            </a:extLst>
          </p:cNvPr>
          <p:cNvSpPr txBox="1"/>
          <p:nvPr/>
        </p:nvSpPr>
        <p:spPr>
          <a:xfrm>
            <a:off x="3144644" y="36799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General Information </a:t>
            </a:r>
          </a:p>
        </p:txBody>
      </p:sp>
    </p:spTree>
    <p:extLst>
      <p:ext uri="{BB962C8B-B14F-4D97-AF65-F5344CB8AC3E}">
        <p14:creationId xmlns:p14="http://schemas.microsoft.com/office/powerpoint/2010/main" val="4379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2960" y="548640"/>
            <a:ext cx="1077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Time Evaluation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between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Sequential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and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Parallel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reading</a:t>
            </a:r>
            <a:endParaRPr lang="it-IT" sz="3200" b="1" dirty="0">
              <a:latin typeface="Noto Sans Kannada" panose="020B0502040504020204" pitchFamily="34" charset="0"/>
              <a:cs typeface="Noto Sans Kannada" panose="020B0502040504020204" pitchFamily="34" charset="0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69399"/>
              </p:ext>
            </p:extLst>
          </p:nvPr>
        </p:nvGraphicFramePr>
        <p:xfrm>
          <a:off x="1560472" y="1706880"/>
          <a:ext cx="907105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528">
                  <a:extLst>
                    <a:ext uri="{9D8B030D-6E8A-4147-A177-3AD203B41FA5}">
                      <a16:colId xmlns:a16="http://schemas.microsoft.com/office/drawing/2014/main" val="1440903098"/>
                    </a:ext>
                  </a:extLst>
                </a:gridCol>
                <a:gridCol w="4535528">
                  <a:extLst>
                    <a:ext uri="{9D8B030D-6E8A-4147-A177-3AD203B41FA5}">
                      <a16:colId xmlns:a16="http://schemas.microsoft.com/office/drawing/2014/main" val="3788061642"/>
                    </a:ext>
                  </a:extLst>
                </a:gridCol>
              </a:tblGrid>
              <a:tr h="34061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8329"/>
                  </a:ext>
                </a:extLst>
              </a:tr>
              <a:tr h="340617">
                <a:tc>
                  <a:txBody>
                    <a:bodyPr/>
                    <a:lstStyle/>
                    <a:p>
                      <a:r>
                        <a:rPr lang="it-IT" b="1" dirty="0" err="1"/>
                        <a:t>Sequential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reading</a:t>
                      </a:r>
                      <a:r>
                        <a:rPr lang="it-IT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2672.002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seconds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3123"/>
                  </a:ext>
                </a:extLst>
              </a:tr>
              <a:tr h="567695">
                <a:tc>
                  <a:txBody>
                    <a:bodyPr/>
                    <a:lstStyle/>
                    <a:p>
                      <a:r>
                        <a:rPr lang="it-IT" b="1" dirty="0" err="1"/>
                        <a:t>Parallel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reading</a:t>
                      </a:r>
                      <a:r>
                        <a:rPr lang="it-IT" b="1" dirty="0"/>
                        <a:t> </a:t>
                      </a:r>
                      <a:r>
                        <a:rPr lang="it-IT" sz="1600" dirty="0" err="1"/>
                        <a:t>splitting</a:t>
                      </a:r>
                      <a:r>
                        <a:rPr lang="it-IT" sz="1600" dirty="0"/>
                        <a:t> the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in 5 </a:t>
                      </a:r>
                      <a:r>
                        <a:rPr lang="it-IT" sz="1600" dirty="0" err="1"/>
                        <a:t>smaller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made by 200,000 </a:t>
                      </a:r>
                      <a:r>
                        <a:rPr lang="it-IT" sz="1600" dirty="0" err="1"/>
                        <a:t>pkts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1047.805 </a:t>
                      </a:r>
                      <a:r>
                        <a:rPr lang="it-IT" dirty="0" err="1"/>
                        <a:t>seconds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93269"/>
                  </a:ext>
                </a:extLst>
              </a:tr>
              <a:tr h="567695">
                <a:tc>
                  <a:txBody>
                    <a:bodyPr/>
                    <a:lstStyle/>
                    <a:p>
                      <a:r>
                        <a:rPr lang="it-IT" b="1" dirty="0" err="1"/>
                        <a:t>Parallel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reading</a:t>
                      </a:r>
                      <a:r>
                        <a:rPr lang="it-IT" b="1" dirty="0"/>
                        <a:t> </a:t>
                      </a:r>
                      <a:r>
                        <a:rPr lang="it-IT" sz="1600" dirty="0" err="1"/>
                        <a:t>splitting</a:t>
                      </a:r>
                      <a:r>
                        <a:rPr lang="it-IT" sz="1600" dirty="0"/>
                        <a:t> the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in 10 </a:t>
                      </a:r>
                      <a:r>
                        <a:rPr lang="it-IT" sz="1600" dirty="0" err="1"/>
                        <a:t>smaller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made by 100,000 </a:t>
                      </a:r>
                      <a:r>
                        <a:rPr lang="it-IT" sz="1600" dirty="0" err="1"/>
                        <a:t>pkts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530.910 </a:t>
                      </a:r>
                      <a:r>
                        <a:rPr lang="it-IT" dirty="0" err="1"/>
                        <a:t>seconds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5343"/>
                  </a:ext>
                </a:extLst>
              </a:tr>
              <a:tr h="567695">
                <a:tc>
                  <a:txBody>
                    <a:bodyPr/>
                    <a:lstStyle/>
                    <a:p>
                      <a:r>
                        <a:rPr lang="it-IT" b="1" dirty="0" err="1"/>
                        <a:t>Parallel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reading</a:t>
                      </a:r>
                      <a:r>
                        <a:rPr lang="it-IT" b="1" dirty="0"/>
                        <a:t> </a:t>
                      </a:r>
                      <a:r>
                        <a:rPr lang="it-IT" sz="1600" dirty="0" err="1"/>
                        <a:t>splitting</a:t>
                      </a:r>
                      <a:r>
                        <a:rPr lang="it-IT" sz="1600" dirty="0"/>
                        <a:t> the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in 20 </a:t>
                      </a:r>
                      <a:r>
                        <a:rPr lang="it-IT" sz="1600" dirty="0" err="1"/>
                        <a:t>smaller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made by 50,000 </a:t>
                      </a:r>
                      <a:r>
                        <a:rPr lang="it-IT" sz="1600" dirty="0" err="1"/>
                        <a:t>pkts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474.921 </a:t>
                      </a:r>
                      <a:r>
                        <a:rPr lang="it-IT" dirty="0" err="1"/>
                        <a:t>seconds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85651"/>
                  </a:ext>
                </a:extLst>
              </a:tr>
              <a:tr h="823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 err="1"/>
                        <a:t>Parallel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reading</a:t>
                      </a:r>
                      <a:r>
                        <a:rPr lang="it-IT" b="1" dirty="0"/>
                        <a:t> </a:t>
                      </a:r>
                      <a:r>
                        <a:rPr lang="it-IT" sz="1600" dirty="0" err="1"/>
                        <a:t>splitting</a:t>
                      </a:r>
                      <a:r>
                        <a:rPr lang="it-IT" sz="1600" dirty="0"/>
                        <a:t> the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in 100 </a:t>
                      </a:r>
                      <a:r>
                        <a:rPr lang="it-IT" sz="1600" dirty="0" err="1"/>
                        <a:t>smaller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made by 10,000 </a:t>
                      </a:r>
                      <a:r>
                        <a:rPr lang="it-IT" sz="1600" dirty="0" err="1"/>
                        <a:t>pkts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499.204 </a:t>
                      </a:r>
                      <a:r>
                        <a:rPr lang="it-IT" dirty="0" err="1"/>
                        <a:t>seconds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7500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D937B4-AE9F-514B-B485-0A51DEA8478C}"/>
              </a:ext>
            </a:extLst>
          </p:cNvPr>
          <p:cNvSpPr txBox="1"/>
          <p:nvPr/>
        </p:nvSpPr>
        <p:spPr>
          <a:xfrm>
            <a:off x="1560472" y="5639213"/>
            <a:ext cx="787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Best performance of </a:t>
            </a:r>
            <a:r>
              <a:rPr lang="it-IT" i="1" dirty="0" err="1"/>
              <a:t>parallel</a:t>
            </a:r>
            <a:r>
              <a:rPr lang="it-IT" i="1" dirty="0"/>
              <a:t> </a:t>
            </a:r>
            <a:r>
              <a:rPr lang="it-IT" i="1" dirty="0" err="1"/>
              <a:t>reading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5.63 </a:t>
            </a:r>
            <a:r>
              <a:rPr lang="it-IT" i="1" dirty="0" err="1"/>
              <a:t>faster</a:t>
            </a:r>
            <a:r>
              <a:rPr lang="it-IT" i="1" dirty="0"/>
              <a:t> </a:t>
            </a:r>
            <a:r>
              <a:rPr lang="it-IT" i="1" dirty="0" err="1"/>
              <a:t>than</a:t>
            </a:r>
            <a:r>
              <a:rPr lang="it-IT" i="1" dirty="0"/>
              <a:t> </a:t>
            </a:r>
            <a:r>
              <a:rPr lang="it-IT" i="1" dirty="0" err="1"/>
              <a:t>sequential</a:t>
            </a:r>
            <a:r>
              <a:rPr lang="it-IT" i="1" dirty="0"/>
              <a:t> </a:t>
            </a:r>
            <a:r>
              <a:rPr lang="it-IT" i="1" dirty="0" err="1"/>
              <a:t>one</a:t>
            </a:r>
            <a:r>
              <a:rPr lang="it-IT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9000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227FF95-4646-3D46-A2E3-2304D5ACC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92F2F4-C830-AA4F-AB1F-75A0E2F923AF}"/>
              </a:ext>
            </a:extLst>
          </p:cNvPr>
          <p:cNvSpPr txBox="1"/>
          <p:nvPr/>
        </p:nvSpPr>
        <p:spPr>
          <a:xfrm>
            <a:off x="10815144" y="2644529"/>
            <a:ext cx="1229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/>
              <a:t>Note</a:t>
            </a:r>
            <a:r>
              <a:rPr lang="it-IT" sz="1400" i="1" dirty="0"/>
              <a:t>: </a:t>
            </a:r>
            <a:r>
              <a:rPr lang="it-IT" sz="1400" dirty="0"/>
              <a:t>In the </a:t>
            </a:r>
            <a:r>
              <a:rPr lang="it-IT" sz="1400" dirty="0" err="1"/>
              <a:t>fifth</a:t>
            </a:r>
            <a:r>
              <a:rPr lang="it-IT" sz="1400" dirty="0"/>
              <a:t> plot the </a:t>
            </a:r>
            <a:r>
              <a:rPr lang="it-IT" sz="1400" dirty="0" err="1"/>
              <a:t>seventeenth</a:t>
            </a:r>
            <a:r>
              <a:rPr lang="it-IT" sz="1400" dirty="0"/>
              <a:t> value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zero bit/sec,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reason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cannot</a:t>
            </a:r>
            <a:r>
              <a:rPr lang="it-IT" sz="1400" dirty="0"/>
              <a:t> </a:t>
            </a:r>
            <a:r>
              <a:rPr lang="it-IT" sz="1400" dirty="0" err="1"/>
              <a:t>appear</a:t>
            </a:r>
            <a:r>
              <a:rPr lang="it-IT" sz="1400" dirty="0"/>
              <a:t> in the log scale plot.</a:t>
            </a:r>
          </a:p>
        </p:txBody>
      </p:sp>
    </p:spTree>
    <p:extLst>
      <p:ext uri="{BB962C8B-B14F-4D97-AF65-F5344CB8AC3E}">
        <p14:creationId xmlns:p14="http://schemas.microsoft.com/office/powerpoint/2010/main" val="379627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6B880BC-EA38-DD4F-9879-E2192E1EB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87001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69CCA3-369E-7B4C-9DC2-BD304A635651}"/>
              </a:ext>
            </a:extLst>
          </p:cNvPr>
          <p:cNvSpPr txBox="1"/>
          <p:nvPr/>
        </p:nvSpPr>
        <p:spPr>
          <a:xfrm>
            <a:off x="9259616" y="5554754"/>
            <a:ext cx="3037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Code:</a:t>
            </a:r>
          </a:p>
          <a:p>
            <a:r>
              <a:rPr lang="it-IT" sz="1000" i="1" dirty="0" err="1"/>
              <a:t>dataFrame.groupby</a:t>
            </a:r>
            <a:r>
              <a:rPr lang="it-IT" sz="1000" i="1" dirty="0"/>
              <a:t>(["IP_DST"])[['</a:t>
            </a:r>
            <a:r>
              <a:rPr lang="it-IT" sz="1000" i="1" dirty="0" err="1"/>
              <a:t>length</a:t>
            </a:r>
            <a:r>
              <a:rPr lang="it-IT" sz="1000" i="1" dirty="0"/>
              <a:t>']].</a:t>
            </a:r>
            <a:r>
              <a:rPr lang="it-IT" sz="1000" i="1" dirty="0" err="1"/>
              <a:t>agg</a:t>
            </a:r>
            <a:r>
              <a:rPr lang="it-IT" sz="1000" i="1" dirty="0"/>
              <a:t>('sum’).</a:t>
            </a:r>
          </a:p>
          <a:p>
            <a:r>
              <a:rPr lang="it-IT" sz="1000" i="1" dirty="0" err="1"/>
              <a:t>sort_values</a:t>
            </a:r>
            <a:r>
              <a:rPr lang="it-IT" sz="1000" i="1" dirty="0"/>
              <a:t>(by=['</a:t>
            </a:r>
            <a:r>
              <a:rPr lang="it-IT" sz="1000" i="1" dirty="0" err="1"/>
              <a:t>length</a:t>
            </a:r>
            <a:r>
              <a:rPr lang="it-IT" sz="1000" i="1" dirty="0"/>
              <a:t>'], </a:t>
            </a:r>
            <a:r>
              <a:rPr lang="it-IT" sz="1000" i="1" dirty="0" err="1"/>
              <a:t>ascending</a:t>
            </a:r>
            <a:r>
              <a:rPr lang="it-IT" sz="1000" i="1" dirty="0"/>
              <a:t>=False).head(5)</a:t>
            </a:r>
          </a:p>
        </p:txBody>
      </p:sp>
    </p:spTree>
    <p:extLst>
      <p:ext uri="{BB962C8B-B14F-4D97-AF65-F5344CB8AC3E}">
        <p14:creationId xmlns:p14="http://schemas.microsoft.com/office/powerpoint/2010/main" val="2279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2838310-D7C3-BE47-A2FA-AD406011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51306" cy="589630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2B4B4E-FBEE-6640-BA5C-09AC26BC1F71}"/>
              </a:ext>
            </a:extLst>
          </p:cNvPr>
          <p:cNvSpPr txBox="1"/>
          <p:nvPr/>
        </p:nvSpPr>
        <p:spPr>
          <a:xfrm>
            <a:off x="409903" y="6358759"/>
            <a:ext cx="1165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Code: </a:t>
            </a:r>
            <a:r>
              <a:rPr lang="it-IT" sz="1400" i="1" dirty="0" err="1"/>
              <a:t>dataFrame.groupby</a:t>
            </a:r>
            <a:r>
              <a:rPr lang="it-IT" sz="1400" i="1" dirty="0"/>
              <a:t>(["IP_SRC"])[['</a:t>
            </a:r>
            <a:r>
              <a:rPr lang="it-IT" sz="1400" i="1" dirty="0" err="1"/>
              <a:t>length</a:t>
            </a:r>
            <a:r>
              <a:rPr lang="it-IT" sz="1400" i="1" dirty="0"/>
              <a:t>']].</a:t>
            </a:r>
            <a:r>
              <a:rPr lang="it-IT" sz="1400" i="1" dirty="0" err="1"/>
              <a:t>agg</a:t>
            </a:r>
            <a:r>
              <a:rPr lang="it-IT" sz="1400" i="1" dirty="0"/>
              <a:t>('sum').</a:t>
            </a:r>
            <a:r>
              <a:rPr lang="it-IT" sz="1400" i="1" dirty="0" err="1"/>
              <a:t>sort_values</a:t>
            </a:r>
            <a:r>
              <a:rPr lang="it-IT" sz="1400" i="1" dirty="0"/>
              <a:t>(by=['</a:t>
            </a:r>
            <a:r>
              <a:rPr lang="it-IT" sz="1400" i="1" dirty="0" err="1"/>
              <a:t>length</a:t>
            </a:r>
            <a:r>
              <a:rPr lang="it-IT" sz="1400" i="1" dirty="0"/>
              <a:t>'], </a:t>
            </a:r>
            <a:r>
              <a:rPr lang="it-IT" sz="1400" i="1" dirty="0" err="1"/>
              <a:t>ascending</a:t>
            </a:r>
            <a:r>
              <a:rPr lang="it-IT" sz="1400" i="1" dirty="0"/>
              <a:t>=False).head(5)</a:t>
            </a:r>
          </a:p>
        </p:txBody>
      </p:sp>
    </p:spTree>
    <p:extLst>
      <p:ext uri="{BB962C8B-B14F-4D97-AF65-F5344CB8AC3E}">
        <p14:creationId xmlns:p14="http://schemas.microsoft.com/office/powerpoint/2010/main" val="150112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92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052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294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Noto Sans Kannada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My pc</dc:creator>
  <cp:lastModifiedBy>pippomio1998@gmail.com</cp:lastModifiedBy>
  <cp:revision>23</cp:revision>
  <dcterms:created xsi:type="dcterms:W3CDTF">2021-07-02T13:54:04Z</dcterms:created>
  <dcterms:modified xsi:type="dcterms:W3CDTF">2021-07-20T09:37:47Z</dcterms:modified>
</cp:coreProperties>
</file>