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66" r:id="rId3"/>
    <p:sldId id="265" r:id="rId4"/>
    <p:sldId id="257" r:id="rId5"/>
    <p:sldId id="268" r:id="rId6"/>
    <p:sldId id="282" r:id="rId7"/>
    <p:sldId id="281" r:id="rId8"/>
    <p:sldId id="283" r:id="rId9"/>
    <p:sldId id="284" r:id="rId10"/>
    <p:sldId id="285" r:id="rId11"/>
    <p:sldId id="260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3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7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40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5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tallerdelbit.com/capa-7-osi-capa-de-aplicacion/" TargetMode="External"/><Relationship Id="rId2" Type="http://schemas.openxmlformats.org/officeDocument/2006/relationships/hyperlink" Target="https://support.microsoft.com/es-es/kb/1038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apa_de_aplicaci%C3%B3n" TargetMode="External"/><Relationship Id="rId5" Type="http://schemas.openxmlformats.org/officeDocument/2006/relationships/hyperlink" Target="http://es.slideshare.net/b3rmud3z/protocolos-de-las-capas-del-modelo-osi-13386230" TargetMode="External"/><Relationship Id="rId4" Type="http://schemas.openxmlformats.org/officeDocument/2006/relationships/hyperlink" Target="http://www.ie.itcr.ac.cr/acotoc/CISCO/R&amp;S%20CCNA1/R&amp;S_CCNA1_ITN_Chapter10_Capa%20de%20aplicacion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1679" y="4493439"/>
            <a:ext cx="7959144" cy="1463040"/>
          </a:xfrm>
        </p:spPr>
        <p:txBody>
          <a:bodyPr>
            <a:noAutofit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4000" dirty="0"/>
              <a:t>Instituto de Estudios Superiores</a:t>
            </a:r>
            <a:br>
              <a:rPr lang="es-MX" sz="4000" dirty="0"/>
            </a:br>
            <a:r>
              <a:rPr lang="es-MX" sz="4000" dirty="0"/>
              <a:t>Materia: Trasmisión y </a:t>
            </a:r>
            <a:r>
              <a:rPr lang="es-MX" sz="4000" dirty="0" smtClean="0"/>
              <a:t>Comunicación </a:t>
            </a:r>
            <a:r>
              <a:rPr lang="es-MX" sz="4000" dirty="0"/>
              <a:t>de datos</a:t>
            </a:r>
            <a:br>
              <a:rPr lang="es-MX" sz="4000" dirty="0"/>
            </a:br>
            <a:r>
              <a:rPr lang="es-MX" sz="4000" dirty="0"/>
              <a:t>Alumna: Franco de la Cruz </a:t>
            </a:r>
            <a:r>
              <a:rPr lang="es-MX" sz="4000" dirty="0" err="1"/>
              <a:t>Michele</a:t>
            </a:r>
            <a:r>
              <a:rPr lang="es-MX" sz="4000" dirty="0"/>
              <a:t> Alondra</a:t>
            </a:r>
            <a:br>
              <a:rPr lang="es-MX" sz="4000" dirty="0"/>
            </a:br>
            <a:r>
              <a:rPr lang="es-MX" sz="4000" dirty="0"/>
              <a:t>Modelo </a:t>
            </a:r>
            <a:r>
              <a:rPr lang="es-MX" sz="4000" dirty="0" smtClean="0"/>
              <a:t>OSI </a:t>
            </a:r>
            <a:r>
              <a:rPr lang="es-MX" sz="4000" dirty="0"/>
              <a:t>(Capa7)</a:t>
            </a:r>
            <a:br>
              <a:rPr lang="es-MX" sz="4000" dirty="0"/>
            </a:br>
            <a:r>
              <a:rPr lang="es-MX" sz="4000" dirty="0"/>
              <a:t>Maestro: Luis Polanco </a:t>
            </a:r>
            <a:r>
              <a:rPr lang="es-MX" sz="4000" dirty="0" smtClean="0"/>
              <a:t>Balcázar</a:t>
            </a:r>
            <a:r>
              <a:rPr lang="es-MX" sz="4000" dirty="0" smtClean="0"/>
              <a:t/>
            </a:r>
            <a:br>
              <a:rPr lang="es-MX" sz="4000" dirty="0" smtClean="0"/>
            </a:b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8501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16243"/>
              </p:ext>
            </p:extLst>
          </p:nvPr>
        </p:nvGraphicFramePr>
        <p:xfrm>
          <a:off x="1596979" y="1171976"/>
          <a:ext cx="8936508" cy="502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254"/>
                <a:gridCol w="4468254"/>
              </a:tblGrid>
              <a:tr h="1194338">
                <a:tc>
                  <a:txBody>
                    <a:bodyPr/>
                    <a:lstStyle/>
                    <a:p>
                      <a:r>
                        <a:rPr lang="es-MX" b="1" i="1" dirty="0" err="1" smtClean="0"/>
                        <a:t>L</a:t>
                      </a:r>
                      <a:r>
                        <a:rPr lang="es-MX" i="1" dirty="0" err="1" smtClean="0"/>
                        <a:t>ightweight</a:t>
                      </a:r>
                      <a:r>
                        <a:rPr lang="es-MX" i="1" dirty="0" smtClean="0"/>
                        <a:t> </a:t>
                      </a:r>
                      <a:r>
                        <a:rPr lang="es-MX" b="1" i="1" dirty="0" err="1" smtClean="0"/>
                        <a:t>D</a:t>
                      </a:r>
                      <a:r>
                        <a:rPr lang="es-MX" i="1" dirty="0" err="1" smtClean="0"/>
                        <a:t>irectory</a:t>
                      </a:r>
                      <a:r>
                        <a:rPr lang="es-MX" i="1" dirty="0" smtClean="0"/>
                        <a:t> </a:t>
                      </a:r>
                      <a:r>
                        <a:rPr lang="es-MX" b="1" i="1" dirty="0" smtClean="0"/>
                        <a:t>A</a:t>
                      </a:r>
                      <a:r>
                        <a:rPr lang="es-MX" i="1" dirty="0" smtClean="0"/>
                        <a:t>ccess </a:t>
                      </a:r>
                      <a:r>
                        <a:rPr lang="es-MX" b="1" i="1" dirty="0" err="1" smtClean="0"/>
                        <a:t>P</a:t>
                      </a:r>
                      <a:r>
                        <a:rPr lang="es-MX" i="1" dirty="0" err="1" smtClean="0"/>
                        <a:t>rotocol</a:t>
                      </a:r>
                      <a:endParaRPr lang="es-MX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Extensible </a:t>
                      </a:r>
                      <a:r>
                        <a:rPr lang="es-MX" b="1" dirty="0" err="1" smtClean="0"/>
                        <a:t>Messaging</a:t>
                      </a:r>
                      <a:r>
                        <a:rPr lang="es-MX" b="1" dirty="0" smtClean="0"/>
                        <a:t> and </a:t>
                      </a:r>
                      <a:r>
                        <a:rPr lang="es-MX" b="1" dirty="0" err="1" smtClean="0"/>
                        <a:t>Presence</a:t>
                      </a:r>
                      <a:r>
                        <a:rPr lang="es-MX" b="1" dirty="0" smtClean="0"/>
                        <a:t> </a:t>
                      </a:r>
                      <a:r>
                        <a:rPr lang="es-MX" b="1" dirty="0" err="1" smtClean="0"/>
                        <a:t>Protocol</a:t>
                      </a:r>
                      <a:r>
                        <a:rPr lang="es-MX" dirty="0" smtClean="0"/>
                        <a:t>,</a:t>
                      </a:r>
                      <a:endParaRPr lang="es-MX" dirty="0" smtClean="0"/>
                    </a:p>
                  </a:txBody>
                  <a:tcPr/>
                </a:tc>
              </a:tr>
              <a:tr h="382842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b="1" dirty="0" smtClean="0"/>
                        <a:t>LDAP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el acceso a un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servicio de directorio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ordenado y distribuido para buscar diversa información en un entorno de red.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considera una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de datos.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directorio es un conjunto de objetos con atributos organizados en una manera lógica y jerárquica.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b="1" dirty="0" smtClean="0"/>
                        <a:t>XMPP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Abierto y extensible basado en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características en cuanto a adaptabilidad y sencillez del XML son heredadas de este modo por el protocolo XMPP.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6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 Reales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 Correo electrónico</a:t>
            </a:r>
          </a:p>
          <a:p>
            <a:r>
              <a:rPr lang="es-MX" dirty="0" smtClean="0"/>
              <a:t> USENET</a:t>
            </a:r>
          </a:p>
          <a:p>
            <a:r>
              <a:rPr lang="es-MX" dirty="0" smtClean="0"/>
              <a:t> </a:t>
            </a:r>
            <a:r>
              <a:rPr lang="es-MX" dirty="0" err="1" smtClean="0"/>
              <a:t>World</a:t>
            </a:r>
            <a:r>
              <a:rPr lang="es-MX" dirty="0" smtClean="0"/>
              <a:t> Wide Web</a:t>
            </a:r>
          </a:p>
          <a:p>
            <a:r>
              <a:rPr lang="es-MX" dirty="0" smtClean="0"/>
              <a:t>Multimedia</a:t>
            </a:r>
          </a:p>
        </p:txBody>
      </p:sp>
    </p:spTree>
    <p:extLst>
      <p:ext uri="{BB962C8B-B14F-4D97-AF65-F5344CB8AC3E}">
        <p14:creationId xmlns:p14="http://schemas.microsoft.com/office/powerpoint/2010/main" val="24708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u="sng" dirty="0">
                <a:hlinkClick r:id="rId2"/>
              </a:rPr>
              <a:t>https://support.microsoft.com/es-es/kb/103884</a:t>
            </a:r>
            <a:endParaRPr lang="es-MX" dirty="0"/>
          </a:p>
          <a:p>
            <a:r>
              <a:rPr lang="es-MX" u="sng" dirty="0">
                <a:hlinkClick r:id="rId3"/>
              </a:rPr>
              <a:t>http://eltallerdelbit.com/capa-7-osi-capa-de-aplicacion/</a:t>
            </a:r>
            <a:endParaRPr lang="es-MX" dirty="0"/>
          </a:p>
          <a:p>
            <a:r>
              <a:rPr lang="es-MX" u="sng" dirty="0">
                <a:hlinkClick r:id="rId4"/>
              </a:rPr>
              <a:t>http://www.ie.itcr.ac.cr/acotoc/CISCO/R&amp;S%20CCNA1/R&amp;S_CCNA1_ITN_Chapter10_Capa%20de%20aplicacion.pdf</a:t>
            </a:r>
            <a:endParaRPr lang="es-MX" dirty="0"/>
          </a:p>
          <a:p>
            <a:r>
              <a:rPr lang="es-MX" u="sng" dirty="0">
                <a:hlinkClick r:id="rId5"/>
              </a:rPr>
              <a:t>http://es.slideshare.net/b3rmud3z/protocolos-de-las-capas-del-modelo-osi-13386230</a:t>
            </a:r>
            <a:endParaRPr lang="es-MX" dirty="0"/>
          </a:p>
          <a:p>
            <a:r>
              <a:rPr lang="es-MX" u="sng" dirty="0">
                <a:hlinkClick r:id="rId6"/>
              </a:rPr>
              <a:t>https://es.wikipedia.org/wiki/Capa_de_aplicaci%C3%B3n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85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Capa de Aplicación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466780"/>
            <a:ext cx="9601196" cy="3318936"/>
          </a:xfrm>
        </p:spPr>
        <p:txBody>
          <a:bodyPr>
            <a:normAutofit/>
          </a:bodyPr>
          <a:lstStyle/>
          <a:p>
            <a:pPr marL="585216" lvl="1" indent="-457200">
              <a:buFont typeface="Wingdings" panose="05000000000000000000" pitchFamily="2" charset="2"/>
              <a:buChar char="§"/>
            </a:pPr>
            <a:r>
              <a:rPr lang="es-MX" sz="2000" dirty="0" smtClean="0"/>
              <a:t>Proporciona </a:t>
            </a:r>
            <a:r>
              <a:rPr lang="es-MX" sz="2000" dirty="0" smtClean="0"/>
              <a:t>la interfaz entre las aplicaciones que utilizamos para comunicarnos y la red subyacente en la cual se transmiten los mensajes. </a:t>
            </a:r>
          </a:p>
          <a:p>
            <a:pPr marL="585216" lvl="1" indent="-457200">
              <a:buFont typeface="Wingdings" panose="05000000000000000000" pitchFamily="2" charset="2"/>
              <a:buChar char="§"/>
            </a:pPr>
            <a:r>
              <a:rPr lang="es-MX" sz="2000" dirty="0" smtClean="0">
                <a:solidFill>
                  <a:schemeClr val="tx1"/>
                </a:solidFill>
              </a:rPr>
              <a:t>APDU </a:t>
            </a:r>
            <a:r>
              <a:rPr lang="es-MX" sz="2000" dirty="0">
                <a:solidFill>
                  <a:schemeClr val="tx1"/>
                </a:solidFill>
              </a:rPr>
              <a:t>(</a:t>
            </a:r>
            <a:r>
              <a:rPr lang="es-MX" sz="2000" dirty="0" err="1" smtClean="0">
                <a:solidFill>
                  <a:schemeClr val="tx1"/>
                </a:solidFill>
              </a:rPr>
              <a:t>Application</a:t>
            </a:r>
            <a:r>
              <a:rPr lang="es-MX" sz="2000" dirty="0" smtClean="0">
                <a:solidFill>
                  <a:schemeClr val="tx1"/>
                </a:solidFill>
              </a:rPr>
              <a:t> </a:t>
            </a:r>
            <a:r>
              <a:rPr lang="es-MX" sz="2000" dirty="0" err="1" smtClean="0">
                <a:solidFill>
                  <a:schemeClr val="tx1"/>
                </a:solidFill>
              </a:rPr>
              <a:t>Protocol</a:t>
            </a:r>
            <a:r>
              <a:rPr lang="es-MX" sz="2000" dirty="0" smtClean="0">
                <a:solidFill>
                  <a:schemeClr val="tx1"/>
                </a:solidFill>
              </a:rPr>
              <a:t> Data </a:t>
            </a:r>
            <a:r>
              <a:rPr lang="es-MX" sz="2000" dirty="0" err="1" smtClean="0">
                <a:solidFill>
                  <a:schemeClr val="tx1"/>
                </a:solidFill>
              </a:rPr>
              <a:t>Unit</a:t>
            </a:r>
            <a:r>
              <a:rPr lang="es-MX" sz="2000" dirty="0" smtClean="0">
                <a:solidFill>
                  <a:schemeClr val="tx1"/>
                </a:solidFill>
              </a:rPr>
              <a:t> </a:t>
            </a:r>
            <a:r>
              <a:rPr lang="es-MX" sz="2000" dirty="0" smtClean="0">
                <a:solidFill>
                  <a:schemeClr val="tx1"/>
                </a:solidFill>
              </a:rPr>
              <a:t>) </a:t>
            </a:r>
          </a:p>
          <a:p>
            <a:pPr marL="1042416" lvl="2" indent="-4572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 </a:t>
            </a:r>
            <a:r>
              <a:rPr lang="es-MX" sz="2000" dirty="0" smtClean="0">
                <a:solidFill>
                  <a:schemeClr val="tx1"/>
                </a:solidFill>
              </a:rPr>
              <a:t>La </a:t>
            </a:r>
            <a:r>
              <a:rPr lang="es-MX" sz="2000" dirty="0" smtClean="0">
                <a:solidFill>
                  <a:schemeClr val="tx1"/>
                </a:solidFill>
              </a:rPr>
              <a:t>estructura de un APDU está definida en los estándares ISO/IEC </a:t>
            </a:r>
            <a:r>
              <a:rPr lang="es-MX" sz="2000" dirty="0" smtClean="0">
                <a:solidFill>
                  <a:schemeClr val="tx1"/>
                </a:solidFill>
              </a:rPr>
              <a:t>7816</a:t>
            </a:r>
            <a:r>
              <a:rPr lang="es-MX" sz="2000" dirty="0">
                <a:solidFill>
                  <a:schemeClr val="tx1"/>
                </a:solidFill>
              </a:rPr>
              <a:t>.</a:t>
            </a:r>
            <a:r>
              <a:rPr lang="es-MX" sz="2000" dirty="0" smtClean="0">
                <a:solidFill>
                  <a:schemeClr val="tx1"/>
                </a:solidFill>
              </a:rPr>
              <a:t>  </a:t>
            </a:r>
          </a:p>
          <a:p>
            <a:pPr marL="1042416" lvl="2" indent="-4572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Tipos (comandos y respuestas)</a:t>
            </a:r>
            <a:endParaRPr lang="es-MX" sz="2000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59"/>
          <a:stretch/>
        </p:blipFill>
        <p:spPr>
          <a:xfrm>
            <a:off x="3495312" y="5320994"/>
            <a:ext cx="5201376" cy="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 Uso </a:t>
            </a:r>
            <a:r>
              <a:rPr lang="es-MX" dirty="0"/>
              <a:t>compartido de recursos y redirección de dispositivos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 </a:t>
            </a:r>
            <a:r>
              <a:rPr lang="es-MX" dirty="0" smtClean="0"/>
              <a:t>Sincroniza </a:t>
            </a:r>
            <a:r>
              <a:rPr lang="es-MX" dirty="0"/>
              <a:t>las aplicaciones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 </a:t>
            </a:r>
            <a:r>
              <a:rPr lang="es-MX" dirty="0"/>
              <a:t>Establece acuerdos con respecto a procedimientos para recuperación de errores.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 </a:t>
            </a:r>
            <a:r>
              <a:rPr lang="es-MX" dirty="0"/>
              <a:t>Establece la disponibilidad de los socios de comunicación deseados.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 </a:t>
            </a:r>
            <a:r>
              <a:rPr lang="es-MX" dirty="0"/>
              <a:t>Además, la capa de aplicación  soporta aplicaciones de red directas e indirectas.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90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129" y="2707901"/>
            <a:ext cx="9601196" cy="1303867"/>
          </a:xfrm>
        </p:spPr>
        <p:txBody>
          <a:bodyPr>
            <a:normAutofit/>
          </a:bodyPr>
          <a:lstStyle/>
          <a:p>
            <a:r>
              <a:rPr lang="es-MX" sz="7200" dirty="0" smtClean="0">
                <a:solidFill>
                  <a:schemeClr val="tx2"/>
                </a:solidFill>
              </a:rPr>
              <a:t>Protocolos</a:t>
            </a:r>
            <a:endParaRPr lang="es-MX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6653"/>
              </p:ext>
            </p:extLst>
          </p:nvPr>
        </p:nvGraphicFramePr>
        <p:xfrm>
          <a:off x="1596979" y="1171976"/>
          <a:ext cx="8936508" cy="502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254"/>
                <a:gridCol w="4468254"/>
              </a:tblGrid>
              <a:tr h="1194338">
                <a:tc>
                  <a:txBody>
                    <a:bodyPr/>
                    <a:lstStyle/>
                    <a:p>
                      <a:endParaRPr lang="es-MX" b="1" i="1" dirty="0" smtClean="0"/>
                    </a:p>
                    <a:p>
                      <a:pPr algn="ctr"/>
                      <a:r>
                        <a:rPr lang="es-MX" b="1" i="1" baseline="0" dirty="0" smtClean="0"/>
                        <a:t>F</a:t>
                      </a:r>
                      <a:r>
                        <a:rPr lang="es-MX" i="1" baseline="0" dirty="0" smtClean="0"/>
                        <a:t>ile </a:t>
                      </a:r>
                      <a:r>
                        <a:rPr lang="es-MX" b="1" i="1" baseline="0" dirty="0" smtClean="0"/>
                        <a:t>T</a:t>
                      </a:r>
                      <a:r>
                        <a:rPr lang="es-MX" i="1" baseline="0" dirty="0" smtClean="0"/>
                        <a:t>ransfer </a:t>
                      </a:r>
                      <a:r>
                        <a:rPr lang="es-MX" b="1" i="1" baseline="0" dirty="0" err="1" smtClean="0"/>
                        <a:t>P</a:t>
                      </a:r>
                      <a:r>
                        <a:rPr lang="es-MX" i="1" baseline="0" dirty="0" err="1" smtClean="0"/>
                        <a:t>rotocol</a:t>
                      </a:r>
                      <a:endParaRPr lang="es-MX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algn="ctr"/>
                      <a:r>
                        <a:rPr lang="es-MX" b="1" i="1" dirty="0" err="1" smtClean="0"/>
                        <a:t>Domain</a:t>
                      </a:r>
                      <a:r>
                        <a:rPr lang="es-MX" b="1" i="1" dirty="0" smtClean="0"/>
                        <a:t> </a:t>
                      </a:r>
                      <a:r>
                        <a:rPr lang="es-MX" b="1" i="1" dirty="0" err="1" smtClean="0"/>
                        <a:t>Name</a:t>
                      </a:r>
                      <a:r>
                        <a:rPr lang="es-MX" b="1" i="1" dirty="0" smtClean="0"/>
                        <a:t> </a:t>
                      </a:r>
                      <a:r>
                        <a:rPr lang="es-MX" b="1" i="1" dirty="0" err="1" smtClean="0"/>
                        <a:t>System</a:t>
                      </a:r>
                      <a:endParaRPr lang="es-MX" dirty="0"/>
                    </a:p>
                  </a:txBody>
                  <a:tcPr/>
                </a:tc>
              </a:tr>
              <a:tr h="3828423">
                <a:tc>
                  <a:txBody>
                    <a:bodyPr/>
                    <a:lstStyle/>
                    <a:p>
                      <a:endParaRPr lang="es-MX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b="1" dirty="0" smtClean="0"/>
                        <a:t>FTP</a:t>
                      </a:r>
                      <a:r>
                        <a:rPr lang="es-MX" dirty="0" smtClean="0"/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dirty="0" smtClean="0"/>
                        <a:t>Transferencia de archivo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dirty="0" smtClean="0"/>
                        <a:t>Cliente-Servidor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b="1" dirty="0" smtClean="0"/>
                        <a:t>DNS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dirty="0" smtClean="0"/>
                        <a:t>Nomenclatura jerárquica para computadoras.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dirty="0" smtClean="0"/>
                        <a:t>Traducir nombres inteligibles.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MX" dirty="0" smtClean="0"/>
                        <a:t>Localizar y direccionar estos equipos mundialmente.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dirty="0" smtClean="0"/>
                        <a:t>Base de datos distribuida y jerárquica.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977"/>
              </p:ext>
            </p:extLst>
          </p:nvPr>
        </p:nvGraphicFramePr>
        <p:xfrm>
          <a:off x="1596979" y="1171976"/>
          <a:ext cx="8936508" cy="502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254"/>
                <a:gridCol w="4468254"/>
              </a:tblGrid>
              <a:tr h="1194338">
                <a:tc>
                  <a:txBody>
                    <a:bodyPr/>
                    <a:lstStyle/>
                    <a:p>
                      <a:endParaRPr lang="es-MX" i="1" dirty="0" smtClean="0"/>
                    </a:p>
                    <a:p>
                      <a:pPr algn="r"/>
                      <a:r>
                        <a:rPr lang="es-MX" i="1" dirty="0" err="1" smtClean="0"/>
                        <a:t>Dynamic</a:t>
                      </a:r>
                      <a:r>
                        <a:rPr lang="es-MX" i="1" dirty="0" smtClean="0"/>
                        <a:t> Host </a:t>
                      </a:r>
                      <a:r>
                        <a:rPr lang="es-MX" i="1" dirty="0" err="1" smtClean="0"/>
                        <a:t>Configuration</a:t>
                      </a:r>
                      <a:r>
                        <a:rPr lang="es-MX" i="1" dirty="0" smtClean="0"/>
                        <a:t> </a:t>
                      </a:r>
                      <a:r>
                        <a:rPr lang="es-MX" i="1" dirty="0" err="1" smtClean="0"/>
                        <a:t>Protocol</a:t>
                      </a:r>
                      <a:endParaRPr lang="es-MX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/>
                    </a:p>
                    <a:p>
                      <a:pPr algn="ctr"/>
                      <a:r>
                        <a:rPr lang="es-MX" b="1" dirty="0" err="1" smtClean="0"/>
                        <a:t>Hypertext</a:t>
                      </a:r>
                      <a:r>
                        <a:rPr lang="es-MX" b="1" dirty="0" smtClean="0"/>
                        <a:t> Transfer </a:t>
                      </a:r>
                      <a:r>
                        <a:rPr lang="es-MX" b="1" dirty="0" err="1" smtClean="0"/>
                        <a:t>Protocol</a:t>
                      </a:r>
                      <a:endParaRPr lang="es-MX" dirty="0" smtClean="0"/>
                    </a:p>
                  </a:txBody>
                  <a:tcPr/>
                </a:tc>
              </a:tr>
              <a:tr h="3828423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</a:t>
                      </a: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a los clientes de una red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obtener sus parámetros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Cliente/servidor:</a:t>
                      </a:r>
                      <a:r>
                        <a:rPr lang="es-MX" sz="1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servidor posee una lista de direcciones IP dinámicas y las va asignando a los clientes conforme éstas van quedando libres</a:t>
                      </a: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MX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Usado en cada transacción de la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Wide Web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 desarrollado por el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Wide Web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Consortium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Internet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1999.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la sintaxis y la semántica para comunicarse (clientes, servidores,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proxies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7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41312"/>
              </p:ext>
            </p:extLst>
          </p:nvPr>
        </p:nvGraphicFramePr>
        <p:xfrm>
          <a:off x="1596979" y="1171976"/>
          <a:ext cx="8936508" cy="502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254"/>
                <a:gridCol w="4468254"/>
              </a:tblGrid>
              <a:tr h="1194338">
                <a:tc>
                  <a:txBody>
                    <a:bodyPr/>
                    <a:lstStyle/>
                    <a:p>
                      <a:endParaRPr lang="es-MX" b="1" dirty="0" smtClean="0"/>
                    </a:p>
                    <a:p>
                      <a:pPr algn="ctr"/>
                      <a:r>
                        <a:rPr lang="es-MX" b="1" dirty="0" err="1" smtClean="0"/>
                        <a:t>Hypertext</a:t>
                      </a:r>
                      <a:r>
                        <a:rPr lang="es-MX" b="1" dirty="0" smtClean="0"/>
                        <a:t> Transfer </a:t>
                      </a:r>
                      <a:r>
                        <a:rPr lang="es-MX" b="1" dirty="0" err="1" smtClean="0"/>
                        <a:t>Protocol</a:t>
                      </a:r>
                      <a:r>
                        <a:rPr lang="es-MX" b="1" dirty="0" smtClean="0"/>
                        <a:t> </a:t>
                      </a:r>
                      <a:r>
                        <a:rPr lang="es-MX" b="1" dirty="0" err="1" smtClean="0"/>
                        <a:t>Secure</a:t>
                      </a:r>
                      <a:endParaRPr lang="es-MX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/>
                    </a:p>
                    <a:p>
                      <a:pPr algn="ctr"/>
                      <a:r>
                        <a:rPr lang="es-MX" b="1" dirty="0" smtClean="0"/>
                        <a:t>Post Office </a:t>
                      </a:r>
                      <a:r>
                        <a:rPr lang="es-MX" b="1" dirty="0" err="1" smtClean="0"/>
                        <a:t>Protocol</a:t>
                      </a:r>
                      <a:endParaRPr lang="es-MX" b="1" dirty="0" smtClean="0"/>
                    </a:p>
                    <a:p>
                      <a:endParaRPr lang="es-MX" dirty="0" smtClean="0"/>
                    </a:p>
                  </a:txBody>
                  <a:tcPr/>
                </a:tc>
              </a:tr>
              <a:tr h="3828423">
                <a:tc>
                  <a:txBody>
                    <a:bodyPr/>
                    <a:lstStyle/>
                    <a:p>
                      <a:endParaRPr lang="es-MX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Basado en el protocolo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Versión segura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Utilizado en entidades bancarias, tiendas en línea, y cualquier tipo de servicio que requiera el envío de datos personales y/o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contraseñas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 locales de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POP1 y POP2, se han quedado obsoletas debido a las últimas versiones de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POP3.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0028"/>
              </p:ext>
            </p:extLst>
          </p:nvPr>
        </p:nvGraphicFramePr>
        <p:xfrm>
          <a:off x="1596979" y="1171976"/>
          <a:ext cx="8936508" cy="54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254"/>
                <a:gridCol w="4468254"/>
              </a:tblGrid>
              <a:tr h="1194338">
                <a:tc>
                  <a:txBody>
                    <a:bodyPr/>
                    <a:lstStyle/>
                    <a:p>
                      <a:endParaRPr lang="es-MX" b="1" i="1" dirty="0" smtClean="0"/>
                    </a:p>
                    <a:p>
                      <a:pPr algn="ctr"/>
                      <a:r>
                        <a:rPr lang="es-MX" b="1" i="1" dirty="0" smtClean="0"/>
                        <a:t>Simple Mail Transfer </a:t>
                      </a:r>
                      <a:r>
                        <a:rPr lang="es-MX" b="1" i="1" dirty="0" err="1" smtClean="0"/>
                        <a:t>Protocol</a:t>
                      </a:r>
                      <a:endParaRPr lang="es-MX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="1" dirty="0" smtClean="0"/>
                    </a:p>
                    <a:p>
                      <a:pPr algn="ctr"/>
                      <a:r>
                        <a:rPr lang="es-MX" b="1" dirty="0" err="1" smtClean="0"/>
                        <a:t>S</a:t>
                      </a:r>
                      <a:r>
                        <a:rPr lang="es-MX" dirty="0" err="1" smtClean="0"/>
                        <a:t>ecure</a:t>
                      </a:r>
                      <a:r>
                        <a:rPr lang="es-MX" dirty="0" smtClean="0"/>
                        <a:t> </a:t>
                      </a:r>
                      <a:r>
                        <a:rPr lang="es-MX" b="1" dirty="0" err="1" smtClean="0"/>
                        <a:t>SH</a:t>
                      </a:r>
                      <a:r>
                        <a:rPr lang="es-MX" dirty="0" err="1" smtClean="0"/>
                        <a:t>ell</a:t>
                      </a:r>
                      <a:endParaRPr lang="es-MX" dirty="0" smtClean="0"/>
                    </a:p>
                  </a:txBody>
                  <a:tcPr/>
                </a:tc>
              </a:tr>
              <a:tr h="382842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b="1" dirty="0" smtClean="0"/>
                        <a:t>SMTP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Intercambio de mensajes de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 electrónico</a:t>
                      </a:r>
                      <a:r>
                        <a:rPr lang="es-MX" sz="1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computadoras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 otros dispositivos (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teléfonos móviles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etcétera).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Limitaciones en cuanto a la recepción de mensajes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Alternativa, POP o IMAP, otorgando a SMTP la tarea específica de enviar correo.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Acceder a máquinas remotas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través de una red.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Manejar por completo la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computadora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mediante un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intérprete de comandos.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permite copiar datos de forma segura 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6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90959"/>
              </p:ext>
            </p:extLst>
          </p:nvPr>
        </p:nvGraphicFramePr>
        <p:xfrm>
          <a:off x="1596979" y="1171976"/>
          <a:ext cx="8936508" cy="497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254"/>
                <a:gridCol w="4468254"/>
              </a:tblGrid>
              <a:tr h="1182089">
                <a:tc>
                  <a:txBody>
                    <a:bodyPr/>
                    <a:lstStyle/>
                    <a:p>
                      <a:endParaRPr lang="es-MX" b="1" i="1" dirty="0" smtClean="0"/>
                    </a:p>
                    <a:p>
                      <a:pPr algn="ctr"/>
                      <a:r>
                        <a:rPr lang="es-MX" b="1" i="1" dirty="0" err="1" smtClean="0"/>
                        <a:t>Tel</a:t>
                      </a:r>
                      <a:r>
                        <a:rPr lang="es-MX" i="1" dirty="0" err="1" smtClean="0"/>
                        <a:t>ecommunication</a:t>
                      </a:r>
                      <a:r>
                        <a:rPr lang="es-MX" i="1" dirty="0" smtClean="0"/>
                        <a:t> </a:t>
                      </a:r>
                      <a:r>
                        <a:rPr lang="es-MX" b="1" i="1" dirty="0" smtClean="0"/>
                        <a:t>Net</a:t>
                      </a:r>
                      <a:r>
                        <a:rPr lang="es-MX" i="1" dirty="0" smtClean="0"/>
                        <a:t>work</a:t>
                      </a:r>
                      <a:endParaRPr lang="es-MX" b="1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="1" dirty="0" smtClean="0"/>
                    </a:p>
                    <a:p>
                      <a:pPr algn="ctr"/>
                      <a:r>
                        <a:rPr lang="es-MX" b="1" dirty="0" smtClean="0"/>
                        <a:t>Trivial file transfer </a:t>
                      </a:r>
                      <a:r>
                        <a:rPr lang="es-MX" b="1" dirty="0" err="1" smtClean="0"/>
                        <a:t>Protocol</a:t>
                      </a:r>
                      <a:endParaRPr lang="es-MX" dirty="0" smtClean="0"/>
                    </a:p>
                  </a:txBody>
                  <a:tcPr/>
                </a:tc>
              </a:tr>
              <a:tr h="37891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700" b="1" dirty="0" smtClean="0"/>
                        <a:t>TELNET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7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viajar a otra máquina para </a:t>
                      </a:r>
                      <a:r>
                        <a:rPr lang="es-MX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manejarla remotamente.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del </a:t>
                      </a:r>
                      <a:r>
                        <a:rPr lang="es-MX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 informático</a:t>
                      </a:r>
                      <a:r>
                        <a:rPr lang="es-MX" sz="17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 implementa el </a:t>
                      </a:r>
                      <a:r>
                        <a:rPr lang="es-MX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máquina a la que se acceda debe tener un programa especial que reciba y gestione las conexiones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puerto que se utiliza generalmente es el 23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b="1" dirty="0" smtClean="0"/>
                        <a:t>TFTP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transferir pequeños archivos entre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ordenadores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MX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Soporta tres modos diferentes de transferencia, "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netascii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octet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y "mail", de los que los dos primeros corresponden a los modos "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e "imagen" (binario) del protocolo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73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445</TotalTime>
  <Words>558</Words>
  <Application>Microsoft Office PowerPoint</Application>
  <PresentationFormat>Panorámica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Sala de reuniones Ion</vt:lpstr>
      <vt:lpstr>  Instituto de Estudios Superiores Materia: Trasmisión y Comunicación de datos Alumna: Franco de la Cruz Michele Alondra Modelo OSI (Capa7) Maestro: Luis Polanco Balcázar </vt:lpstr>
      <vt:lpstr>Capa de Aplicación</vt:lpstr>
      <vt:lpstr>Funciones</vt:lpstr>
      <vt:lpstr>Protocolos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Reales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 7: Aplicación</dc:title>
  <dc:creator>Ariadna</dc:creator>
  <cp:lastModifiedBy>Ariadna</cp:lastModifiedBy>
  <cp:revision>38</cp:revision>
  <dcterms:created xsi:type="dcterms:W3CDTF">2015-09-08T15:15:30Z</dcterms:created>
  <dcterms:modified xsi:type="dcterms:W3CDTF">2015-09-10T04:53:42Z</dcterms:modified>
</cp:coreProperties>
</file>