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3" r:id="rId2"/>
  </p:sldMasterIdLst>
  <p:notesMasterIdLst>
    <p:notesMasterId r:id="rId24"/>
  </p:notesMasterIdLst>
  <p:handoutMasterIdLst>
    <p:handoutMasterId r:id="rId25"/>
  </p:handoutMasterIdLst>
  <p:sldIdLst>
    <p:sldId id="297" r:id="rId3"/>
    <p:sldId id="258" r:id="rId4"/>
    <p:sldId id="283" r:id="rId5"/>
    <p:sldId id="272" r:id="rId6"/>
    <p:sldId id="286" r:id="rId7"/>
    <p:sldId id="287" r:id="rId8"/>
    <p:sldId id="266" r:id="rId9"/>
    <p:sldId id="298" r:id="rId10"/>
    <p:sldId id="299" r:id="rId11"/>
    <p:sldId id="265" r:id="rId12"/>
    <p:sldId id="268" r:id="rId13"/>
    <p:sldId id="267" r:id="rId14"/>
    <p:sldId id="288" r:id="rId15"/>
    <p:sldId id="271" r:id="rId16"/>
    <p:sldId id="290" r:id="rId17"/>
    <p:sldId id="284" r:id="rId18"/>
    <p:sldId id="291" r:id="rId19"/>
    <p:sldId id="293" r:id="rId20"/>
    <p:sldId id="292" r:id="rId21"/>
    <p:sldId id="294" r:id="rId22"/>
    <p:sldId id="285" r:id="rId2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B57B44-B2CE-4584-98DE-199144855A18}">
          <p14:sldIdLst>
            <p14:sldId id="297"/>
            <p14:sldId id="258"/>
            <p14:sldId id="283"/>
            <p14:sldId id="272"/>
            <p14:sldId id="286"/>
            <p14:sldId id="287"/>
            <p14:sldId id="266"/>
            <p14:sldId id="298"/>
            <p14:sldId id="299"/>
            <p14:sldId id="265"/>
            <p14:sldId id="268"/>
            <p14:sldId id="267"/>
            <p14:sldId id="288"/>
            <p14:sldId id="271"/>
            <p14:sldId id="290"/>
            <p14:sldId id="284"/>
            <p14:sldId id="291"/>
            <p14:sldId id="293"/>
            <p14:sldId id="292"/>
            <p14:sldId id="29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28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orient="horz" pos="552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pos="2880">
          <p15:clr>
            <a:srgbClr val="A4A3A4"/>
          </p15:clr>
        </p15:guide>
        <p15:guide id="7" pos="1484">
          <p15:clr>
            <a:srgbClr val="A4A3A4"/>
          </p15:clr>
        </p15:guide>
        <p15:guide id="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22433"/>
    <a:srgbClr val="FD4A00"/>
    <a:srgbClr val="B9B9B9"/>
    <a:srgbClr val="C0CED9"/>
    <a:srgbClr val="006778"/>
    <a:srgbClr val="AAC9B6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6240" autoAdjust="0"/>
  </p:normalViewPr>
  <p:slideViewPr>
    <p:cSldViewPr>
      <p:cViewPr varScale="1">
        <p:scale>
          <a:sx n="114" d="100"/>
          <a:sy n="114" d="100"/>
        </p:scale>
        <p:origin x="1410" y="102"/>
      </p:cViewPr>
      <p:guideLst>
        <p:guide orient="horz" pos="2160"/>
        <p:guide orient="horz" pos="1728"/>
        <p:guide orient="horz" pos="336"/>
        <p:guide orient="horz" pos="552"/>
        <p:guide orient="horz" pos="3984"/>
        <p:guide pos="2880"/>
        <p:guide pos="1484"/>
        <p:guide/>
      </p:guideLst>
    </p:cSldViewPr>
  </p:slideViewPr>
  <p:outlineViewPr>
    <p:cViewPr>
      <p:scale>
        <a:sx n="66" d="100"/>
        <a:sy n="66" d="100"/>
      </p:scale>
      <p:origin x="0" y="-46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5269FA-8395-4C40-87D7-CF38E1854E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3EB1A9F-9855-41DA-8DDC-C3452C5140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FD6E9C0-C82B-4F70-A918-C6A00A74EE2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175F83D-B253-486D-B978-BCE27CA0C5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35DB95E-585C-4B6B-ABB4-3C3F2D27B14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7C9953A-FCB3-4B03-B3CB-CF05ADE033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0DCA8F-F100-4170-80D0-3A4AF957C7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DD973DF-21A2-4678-B864-5BF59FCB31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A8A844E-C70E-4A7D-A719-77A72BB1B4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CFC590C-B7E9-48A8-B928-EDFC68F6A8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70259A7-DFFD-4F19-8BC5-15242C84E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C0FAF1A-745D-4FF0-842E-33A9F43F9B7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C0A3E0E-1CD9-48F4-926D-580EE357F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EC72CE-3239-4ADA-8B73-D3EE5453972B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72DC798-0874-4721-85CA-443249C92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D009A13-D86D-479A-940B-BD23310BC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399BE4-A532-4657-B8DE-C68FA217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68478-4A7D-4F80-966D-1DD294569484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2759999-EA17-476A-9FF4-CDC3B2D3A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29B50C-4F4C-4E6F-941C-CB04C4EE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13256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399BE4-A532-4657-B8DE-C68FA217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68478-4A7D-4F80-966D-1DD294569484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2759999-EA17-476A-9FF4-CDC3B2D3A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29B50C-4F4C-4E6F-941C-CB04C4EE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999065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3201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8329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6156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altLang="it-IT" sz="120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altLang="it-IT" sz="12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Fai RA query e FOL query</a:t>
                </a:r>
              </a:p>
              <a:p>
                <a:endParaRPr lang="it-IT" b="1" dirty="0"/>
              </a:p>
              <a:p>
                <a:r>
                  <a:rPr lang="it-IT" b="1" dirty="0"/>
                  <a:t>Metti </a:t>
                </a:r>
                <a:r>
                  <a:rPr lang="it-IT" b="1" dirty="0" err="1"/>
                  <a:t>existentials</a:t>
                </a:r>
                <a:r>
                  <a:rPr lang="it-IT" b="1" dirty="0"/>
                  <a:t> e for </a:t>
                </a:r>
                <a:r>
                  <a:rPr lang="it-IT" b="1" dirty="0" err="1"/>
                  <a:t>all</a:t>
                </a:r>
                <a:r>
                  <a:rPr lang="it-IT" b="1" dirty="0"/>
                  <a:t> </a:t>
                </a:r>
                <a:r>
                  <a:rPr lang="it-IT" b="1" i="0" dirty="0">
                    <a:latin typeface="Cambria Math" panose="02040503050406030204" pitchFamily="18" charset="0"/>
                  </a:rPr>
                  <a:t>∀</a:t>
                </a:r>
                <a:r>
                  <a:rPr lang="it-IT" b="1" dirty="0"/>
                  <a:t> </a:t>
                </a:r>
                <a:r>
                  <a:rPr lang="it-IT" b="1" i="0" dirty="0">
                    <a:latin typeface="Cambria Math" panose="02040503050406030204" pitchFamily="18" charset="0"/>
                  </a:rPr>
                  <a:t>∃</a:t>
                </a:r>
                <a:endParaRPr lang="it-IT" b="1" dirty="0"/>
              </a:p>
              <a:p>
                <a:endParaRPr lang="it-IT" dirty="0"/>
              </a:p>
              <a:p>
                <a:r>
                  <a:rPr lang="it-IT" dirty="0"/>
                  <a:t>FOL </a:t>
                </a:r>
              </a:p>
              <a:p>
                <a:r>
                  <a:rPr lang="it-IT" dirty="0"/>
                  <a:t>Q(</a:t>
                </a:r>
                <a:r>
                  <a:rPr lang="it-IT" dirty="0" err="1"/>
                  <a:t>nom</a:t>
                </a:r>
                <a:r>
                  <a:rPr lang="it-IT" dirty="0"/>
                  <a:t>) = {(</a:t>
                </a:r>
                <a:r>
                  <a:rPr lang="it-IT" dirty="0" err="1"/>
                  <a:t>nom</a:t>
                </a:r>
                <a:r>
                  <a:rPr lang="it-IT" dirty="0"/>
                  <a:t>)| oscar( </a:t>
                </a:r>
                <a:r>
                  <a:rPr lang="it-IT" dirty="0" err="1"/>
                  <a:t>can,cat,yf,yc,cer</a:t>
                </a:r>
                <a:r>
                  <a:rPr lang="it-IT" dirty="0"/>
                  <a:t>, «</a:t>
                </a:r>
                <a:r>
                  <a:rPr lang="it-IT" dirty="0" err="1"/>
                  <a:t>true</a:t>
                </a:r>
                <a:r>
                  <a:rPr lang="it-IT" dirty="0"/>
                  <a:t>»  )and </a:t>
                </a:r>
              </a:p>
              <a:p>
                <a:r>
                  <a:rPr lang="it-IT" dirty="0"/>
                  <a:t>	</a:t>
                </a:r>
                <a:r>
                  <a:rPr lang="it-IT" dirty="0" err="1"/>
                  <a:t>emmy</a:t>
                </a:r>
                <a:r>
                  <a:rPr lang="it-IT" dirty="0"/>
                  <a:t>(id, </a:t>
                </a:r>
                <a:r>
                  <a:rPr lang="it-IT" dirty="0" err="1"/>
                  <a:t>nominee,y,cat</a:t>
                </a:r>
                <a:r>
                  <a:rPr lang="it-IT" dirty="0"/>
                  <a:t>, «</a:t>
                </a:r>
                <a:r>
                  <a:rPr lang="it-IT" dirty="0" err="1"/>
                  <a:t>true</a:t>
                </a:r>
                <a:r>
                  <a:rPr lang="it-IT" dirty="0"/>
                  <a:t>»,</a:t>
                </a:r>
                <a:r>
                  <a:rPr lang="it-IT" dirty="0" err="1"/>
                  <a:t>det</a:t>
                </a:r>
                <a:r>
                  <a:rPr lang="it-IT" dirty="0"/>
                  <a:t>) and </a:t>
                </a:r>
              </a:p>
              <a:p>
                <a:r>
                  <a:rPr lang="it-IT" dirty="0"/>
                  <a:t>	worker(</a:t>
                </a:r>
                <a:r>
                  <a:rPr lang="it-IT" dirty="0" err="1"/>
                  <a:t>nc</a:t>
                </a:r>
                <a:r>
                  <a:rPr lang="it-IT" dirty="0"/>
                  <a:t>, </a:t>
                </a:r>
                <a:r>
                  <a:rPr lang="it-IT" dirty="0" err="1"/>
                  <a:t>pn</a:t>
                </a:r>
                <a:r>
                  <a:rPr lang="it-IT" dirty="0"/>
                  <a:t>, </a:t>
                </a:r>
                <a:r>
                  <a:rPr lang="it-IT" dirty="0" err="1"/>
                  <a:t>by,dy</a:t>
                </a:r>
                <a:r>
                  <a:rPr lang="it-IT" dirty="0"/>
                  <a:t>, «</a:t>
                </a:r>
                <a:r>
                  <a:rPr lang="it-IT" dirty="0" err="1"/>
                  <a:t>actor</a:t>
                </a:r>
                <a:r>
                  <a:rPr lang="it-IT" dirty="0"/>
                  <a:t>») and </a:t>
                </a:r>
              </a:p>
              <a:p>
                <a:r>
                  <a:rPr lang="it-IT" dirty="0"/>
                  <a:t>	</a:t>
                </a:r>
                <a:r>
                  <a:rPr lang="it-IT" dirty="0" err="1"/>
                  <a:t>nominee</a:t>
                </a:r>
                <a:r>
                  <a:rPr lang="it-IT" dirty="0"/>
                  <a:t> = </a:t>
                </a:r>
                <a:r>
                  <a:rPr lang="it-IT" dirty="0" err="1"/>
                  <a:t>pn</a:t>
                </a:r>
                <a:r>
                  <a:rPr lang="it-IT" dirty="0"/>
                  <a:t> and </a:t>
                </a:r>
              </a:p>
              <a:p>
                <a:r>
                  <a:rPr lang="it-IT" dirty="0"/>
                  <a:t>	can = </a:t>
                </a:r>
                <a:r>
                  <a:rPr lang="it-IT" dirty="0" err="1"/>
                  <a:t>nominee</a:t>
                </a:r>
                <a:r>
                  <a:rPr lang="it-IT" dirty="0"/>
                  <a:t> }</a:t>
                </a:r>
              </a:p>
              <a:p>
                <a:r>
                  <a:rPr lang="it-IT" dirty="0"/>
                  <a:t>	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32506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Fai RA query e FOL query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dirty="0"/>
                  <a:t>Metti </a:t>
                </a:r>
                <a:r>
                  <a:rPr lang="it-IT" b="1" dirty="0" err="1"/>
                  <a:t>existentials</a:t>
                </a:r>
                <a:r>
                  <a:rPr lang="it-IT" b="1" dirty="0"/>
                  <a:t> e for </a:t>
                </a:r>
                <a:r>
                  <a:rPr lang="it-IT" b="1" dirty="0" err="1"/>
                  <a:t>all</a:t>
                </a:r>
                <a:r>
                  <a:rPr lang="it-IT" b="1" dirty="0"/>
                  <a:t> </a:t>
                </a:r>
                <a:r>
                  <a:rPr lang="it-IT" b="1" i="0" dirty="0">
                    <a:latin typeface="Cambria Math" panose="02040503050406030204" pitchFamily="18" charset="0"/>
                  </a:rPr>
                  <a:t>∀</a:t>
                </a:r>
                <a:r>
                  <a:rPr lang="it-IT" b="1" dirty="0"/>
                  <a:t> </a:t>
                </a:r>
                <a:r>
                  <a:rPr lang="it-IT" b="1" i="0" dirty="0">
                    <a:latin typeface="Cambria Math" panose="02040503050406030204" pitchFamily="18" charset="0"/>
                  </a:rPr>
                  <a:t>∃</a:t>
                </a:r>
                <a:endParaRPr lang="it-IT" b="1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maggiore  si </a:t>
                </a:r>
                <a:r>
                  <a:rPr lang="it-IT" dirty="0" err="1"/>
                  <a:t>puo</a:t>
                </a:r>
                <a:r>
                  <a:rPr lang="it-IT" dirty="0"/>
                  <a:t> fare o una funzione oppure non lo uso e metto solo =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Oppure faccio or di </a:t>
                </a:r>
                <a:r>
                  <a:rPr lang="it-IT" dirty="0" err="1"/>
                  <a:t>piu</a:t>
                </a:r>
                <a:r>
                  <a:rPr lang="it-IT" dirty="0"/>
                  <a:t> valori DAJE  -&gt; poi se mi chiede  «potevi farlo col maggiore» ? Si potevo ma dovevo fare una funzione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are </a:t>
                </a:r>
                <a:r>
                  <a:rPr lang="it-IT" b="1" dirty="0" err="1"/>
                  <a:t>functions</a:t>
                </a:r>
                <a:r>
                  <a:rPr lang="it-IT" b="1" dirty="0"/>
                  <a:t> </a:t>
                </a:r>
                <a:r>
                  <a:rPr lang="it-IT" dirty="0" err="1"/>
                  <a:t>Even</a:t>
                </a:r>
                <a:r>
                  <a:rPr lang="it-IT" dirty="0"/>
                  <a:t> 8 and </a:t>
                </a:r>
                <a:r>
                  <a:rPr lang="it-IT" dirty="0" err="1"/>
                  <a:t>and</a:t>
                </a:r>
                <a:r>
                  <a:rPr lang="it-IT" dirty="0"/>
                  <a:t> 4 </a:t>
                </a:r>
                <a:r>
                  <a:rPr lang="it-IT" dirty="0" err="1"/>
                  <a:t>eare</a:t>
                </a:r>
                <a:r>
                  <a:rPr lang="it-IT" dirty="0"/>
                  <a:t> are </a:t>
                </a:r>
                <a:r>
                  <a:rPr lang="it-IT" dirty="0" err="1"/>
                  <a:t>functions</a:t>
                </a:r>
                <a:r>
                  <a:rPr lang="it-IT" dirty="0"/>
                  <a:t>  </a:t>
                </a:r>
                <a:r>
                  <a:rPr lang="it-IT" dirty="0" err="1"/>
                  <a:t>while</a:t>
                </a:r>
                <a:r>
                  <a:rPr lang="it-IT" dirty="0"/>
                  <a:t> &gt; &lt; + * are </a:t>
                </a:r>
                <a:r>
                  <a:rPr lang="it-IT" dirty="0" err="1"/>
                  <a:t>function</a:t>
                </a:r>
                <a:r>
                  <a:rPr lang="it-IT" dirty="0"/>
                  <a:t> of </a:t>
                </a:r>
                <a:r>
                  <a:rPr lang="it-IT" dirty="0" err="1"/>
                  <a:t>arity</a:t>
                </a:r>
                <a:r>
                  <a:rPr lang="it-IT" dirty="0"/>
                  <a:t> 2</a:t>
                </a:r>
              </a:p>
              <a:p>
                <a:endParaRPr lang="it-IT" dirty="0"/>
              </a:p>
              <a:p>
                <a:r>
                  <a:rPr lang="it-IT" dirty="0" err="1"/>
                  <a:t>Ra</a:t>
                </a:r>
                <a:r>
                  <a:rPr lang="it-IT" dirty="0"/>
                  <a:t>(</a:t>
                </a:r>
                <a:r>
                  <a:rPr lang="it-IT" dirty="0" err="1"/>
                  <a:t>tit</a:t>
                </a:r>
                <a:r>
                  <a:rPr lang="it-IT" dirty="0"/>
                  <a:t>, </a:t>
                </a:r>
                <a:r>
                  <a:rPr lang="it-IT" dirty="0" err="1"/>
                  <a:t>avImdb,numvotesIMDB,rateMovielens</a:t>
                </a:r>
                <a:r>
                  <a:rPr lang="it-IT" dirty="0"/>
                  <a:t>)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1699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lvl="8"/>
                <a:endParaRPr lang="it-IT" dirty="0"/>
              </a:p>
              <a:p>
                <a:pPr lvl="8"/>
                <a:endParaRPr lang="it-IT" dirty="0"/>
              </a:p>
              <a:p>
                <a:pPr lvl="8"/>
                <a:endParaRPr lang="it-IT" dirty="0"/>
              </a:p>
              <a:p>
                <a:pPr lvl="8"/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Fai RA query e FOL query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Not like </a:t>
                </a:r>
                <a:r>
                  <a:rPr lang="it-IT" dirty="0" err="1"/>
                  <a:t>cannot</a:t>
                </a:r>
                <a:r>
                  <a:rPr lang="it-IT" dirty="0"/>
                  <a:t> be </a:t>
                </a:r>
                <a:r>
                  <a:rPr lang="it-IT" dirty="0" err="1"/>
                  <a:t>expressed</a:t>
                </a:r>
                <a:r>
                  <a:rPr lang="it-IT" dirty="0"/>
                  <a:t> in FOL so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doing</a:t>
                </a:r>
                <a:r>
                  <a:rPr lang="it-IT" dirty="0"/>
                  <a:t> a list so </a:t>
                </a:r>
                <a:r>
                  <a:rPr lang="it-IT" i="0">
                    <a:latin typeface="Cambria Math" panose="02040503050406030204" pitchFamily="18" charset="0"/>
                  </a:rPr>
                  <a:t>¬</a:t>
                </a:r>
                <a:r>
                  <a:rPr lang="it-IT" dirty="0"/>
                  <a:t> (wn2.workerin = ‘Harry Potter 1’)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⋁</a:t>
                </a: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				</a:t>
                </a:r>
                <a:r>
                  <a:rPr lang="it-IT" i="0">
                    <a:latin typeface="Cambria Math" panose="02040503050406030204" pitchFamily="18" charset="0"/>
                  </a:rPr>
                  <a:t>¬</a:t>
                </a:r>
                <a:r>
                  <a:rPr lang="it-IT" dirty="0"/>
                  <a:t> (wn2.workerin = ‘Harry Potter 2’)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⋁</a:t>
                </a: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				</a:t>
                </a:r>
                <a:r>
                  <a:rPr lang="it-IT" i="0">
                    <a:latin typeface="Cambria Math" panose="02040503050406030204" pitchFamily="18" charset="0"/>
                  </a:rPr>
                  <a:t>¬</a:t>
                </a:r>
                <a:r>
                  <a:rPr lang="it-IT" dirty="0"/>
                  <a:t> (wn2.workerin = ‘Harry Potter 3’)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⋁</a:t>
                </a:r>
                <a:endParaRPr lang="it-IT" dirty="0"/>
              </a:p>
              <a:p>
                <a:pPr lvl="8"/>
                <a:r>
                  <a:rPr lang="it-IT" i="0">
                    <a:latin typeface="Cambria Math" panose="02040503050406030204" pitchFamily="18" charset="0"/>
                  </a:rPr>
                  <a:t>¬</a:t>
                </a:r>
                <a:r>
                  <a:rPr lang="it-IT" dirty="0"/>
                  <a:t> (wn2.workerin = ‘Harry Potter 4’)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⋁</a:t>
                </a:r>
                <a:endParaRPr lang="it-IT" dirty="0"/>
              </a:p>
              <a:p>
                <a:pPr marL="3657600" marR="0" lvl="8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i="0">
                    <a:latin typeface="Cambria Math" panose="02040503050406030204" pitchFamily="18" charset="0"/>
                  </a:rPr>
                  <a:t>¬</a:t>
                </a:r>
                <a:r>
                  <a:rPr lang="it-IT" dirty="0"/>
                  <a:t> (wn2.workerin = ‘Harry Potter 5’)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⋁</a:t>
                </a:r>
                <a:endParaRPr lang="it-IT" dirty="0"/>
              </a:p>
              <a:p>
                <a:pPr marL="3657600" marR="0" lvl="8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i="0">
                    <a:latin typeface="Cambria Math" panose="02040503050406030204" pitchFamily="18" charset="0"/>
                  </a:rPr>
                  <a:t>¬</a:t>
                </a:r>
                <a:r>
                  <a:rPr lang="it-IT" dirty="0"/>
                  <a:t> (wn2.workerin = ‘Harry Potter 6’)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⋁</a:t>
                </a:r>
                <a:endParaRPr lang="it-IT" dirty="0"/>
              </a:p>
              <a:p>
                <a:pPr lvl="8"/>
                <a:r>
                  <a:rPr lang="it-IT" i="0">
                    <a:latin typeface="Cambria Math" panose="02040503050406030204" pitchFamily="18" charset="0"/>
                  </a:rPr>
                  <a:t>¬</a:t>
                </a:r>
                <a:r>
                  <a:rPr lang="it-IT" dirty="0"/>
                  <a:t> (wn2.workerin = ‘Harry Potter 7’)</a:t>
                </a:r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5826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Fai RA query e FOL query</a:t>
                </a:r>
              </a:p>
              <a:p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maggiore  si </a:t>
                </a:r>
                <a:r>
                  <a:rPr lang="it-IT" dirty="0" err="1"/>
                  <a:t>puo</a:t>
                </a:r>
                <a:r>
                  <a:rPr lang="it-IT" dirty="0"/>
                  <a:t> fare o una funzione oppure non lo uso e metto solo =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Oppure faccio or di </a:t>
                </a:r>
                <a:r>
                  <a:rPr lang="it-IT" dirty="0" err="1"/>
                  <a:t>piu</a:t>
                </a:r>
                <a:r>
                  <a:rPr lang="it-IT" dirty="0"/>
                  <a:t> valori DAJE  -&gt; poi se mi chiede  «potevi farlo col maggiore» ? Si potevo ma dovevo fare una funzione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dirty="0"/>
                  <a:t>Metti </a:t>
                </a:r>
                <a:r>
                  <a:rPr lang="it-IT" b="1" dirty="0" err="1"/>
                  <a:t>existentials</a:t>
                </a:r>
                <a:r>
                  <a:rPr lang="it-IT" b="1" dirty="0"/>
                  <a:t> e for </a:t>
                </a:r>
                <a:r>
                  <a:rPr lang="it-IT" b="1" dirty="0" err="1"/>
                  <a:t>all</a:t>
                </a:r>
                <a:r>
                  <a:rPr lang="it-IT" b="1" dirty="0"/>
                  <a:t> </a:t>
                </a:r>
                <a:r>
                  <a:rPr lang="it-IT" b="1" i="0" dirty="0">
                    <a:latin typeface="Cambria Math" panose="02040503050406030204" pitchFamily="18" charset="0"/>
                  </a:rPr>
                  <a:t>∀</a:t>
                </a:r>
                <a:r>
                  <a:rPr lang="it-IT" b="1" dirty="0"/>
                  <a:t> </a:t>
                </a:r>
                <a:r>
                  <a:rPr lang="it-IT" b="1" i="0" dirty="0">
                    <a:latin typeface="Cambria Math" panose="02040503050406030204" pitchFamily="18" charset="0"/>
                  </a:rPr>
                  <a:t>∃</a:t>
                </a:r>
                <a:endParaRPr lang="it-IT" b="1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="1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dirty="0" err="1"/>
                  <a:t>hasGenre</a:t>
                </a:r>
                <a:r>
                  <a:rPr lang="it-IT" b="0" dirty="0"/>
                  <a:t>(</a:t>
                </a:r>
                <a:r>
                  <a:rPr lang="it-IT" b="0" dirty="0" err="1"/>
                  <a:t>vp</a:t>
                </a:r>
                <a:r>
                  <a:rPr lang="it-IT" b="0" dirty="0"/>
                  <a:t>, g)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r>
                  <a:rPr lang="it-IT" dirty="0"/>
                  <a:t>  </a:t>
                </a:r>
                <a:r>
                  <a:rPr lang="it-IT" dirty="0" err="1"/>
                  <a:t>videoproduct</a:t>
                </a:r>
                <a:r>
                  <a:rPr lang="it-IT" baseline="0" dirty="0"/>
                  <a:t>(</a:t>
                </a:r>
                <a:r>
                  <a:rPr lang="it-IT" baseline="0" dirty="0" err="1"/>
                  <a:t>tconst</a:t>
                </a:r>
                <a:r>
                  <a:rPr lang="it-IT" baseline="0" dirty="0"/>
                  <a:t>, «</a:t>
                </a:r>
                <a:r>
                  <a:rPr lang="it-IT" baseline="0" dirty="0" err="1"/>
                  <a:t>tvSeries</a:t>
                </a:r>
                <a:r>
                  <a:rPr lang="it-IT" baseline="0" dirty="0"/>
                  <a:t>»,</a:t>
                </a:r>
                <a:r>
                  <a:rPr lang="it-IT" baseline="0" dirty="0" err="1"/>
                  <a:t>pt,sy</a:t>
                </a:r>
                <a:r>
                  <a:rPr lang="it-IT" baseline="0" dirty="0"/>
                  <a:t>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r>
                  <a:rPr lang="it-IT" baseline="0" dirty="0"/>
                  <a:t> </a:t>
                </a:r>
                <a:r>
                  <a:rPr lang="it-IT" dirty="0" err="1"/>
                  <a:t>emmy</a:t>
                </a:r>
                <a:r>
                  <a:rPr lang="it-IT" dirty="0"/>
                  <a:t>(id, </a:t>
                </a:r>
                <a:r>
                  <a:rPr lang="it-IT" dirty="0" err="1"/>
                  <a:t>nominee,year,cat</a:t>
                </a:r>
                <a:r>
                  <a:rPr lang="it-IT" dirty="0"/>
                  <a:t>, </a:t>
                </a:r>
                <a:r>
                  <a:rPr lang="it-IT" dirty="0" err="1"/>
                  <a:t>e_win,det</a:t>
                </a:r>
                <a:r>
                  <a:rPr lang="it-IT" dirty="0"/>
                  <a:t>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b="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dirty="0"/>
                  <a:t>		(g = ‘Drama’ v g = ‘Comedy’ v g = ‘Adventure’ 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dirty="0"/>
                  <a:t>	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r>
                  <a:rPr lang="it-IT" b="0" dirty="0"/>
                  <a:t> </a:t>
                </a:r>
                <a:r>
                  <a:rPr lang="it-IT" b="0" dirty="0" err="1"/>
                  <a:t>pt</a:t>
                </a:r>
                <a:r>
                  <a:rPr lang="it-IT" b="0" dirty="0"/>
                  <a:t> =</a:t>
                </a:r>
                <a:r>
                  <a:rPr lang="it-IT" b="0" baseline="0" dirty="0"/>
                  <a:t> </a:t>
                </a:r>
                <a:r>
                  <a:rPr lang="it-IT" b="0" baseline="0" dirty="0" err="1"/>
                  <a:t>nominee</a:t>
                </a:r>
                <a:r>
                  <a:rPr lang="it-IT" b="0" baseline="0" dirty="0"/>
                  <a:t>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baseline="0" dirty="0"/>
                  <a:t>	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r>
                  <a:rPr lang="it-IT" b="0" baseline="0" dirty="0"/>
                  <a:t> (</a:t>
                </a:r>
                <a:r>
                  <a:rPr lang="it-IT" b="0" baseline="0" dirty="0" err="1"/>
                  <a:t>year</a:t>
                </a:r>
                <a:r>
                  <a:rPr lang="it-IT" b="0" baseline="0" dirty="0"/>
                  <a:t> = 2010 v </a:t>
                </a:r>
                <a:r>
                  <a:rPr lang="it-IT" b="0" baseline="0" dirty="0" err="1"/>
                  <a:t>year</a:t>
                </a:r>
                <a:r>
                  <a:rPr lang="it-IT" b="0" baseline="0" dirty="0"/>
                  <a:t> = 2011 v </a:t>
                </a:r>
                <a:r>
                  <a:rPr lang="it-IT" b="0" baseline="0" dirty="0" err="1"/>
                  <a:t>year</a:t>
                </a:r>
                <a:r>
                  <a:rPr lang="it-IT" b="0" baseline="0" dirty="0"/>
                  <a:t> = 2012)</a:t>
                </a:r>
                <a:endParaRPr lang="it-IT" b="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57450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altLang="it-IT" sz="1200" b="1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Fai RA query e FOL query</a:t>
                </a:r>
              </a:p>
              <a:p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maggiore  si </a:t>
                </a:r>
                <a:r>
                  <a:rPr lang="it-IT" dirty="0" err="1"/>
                  <a:t>puo</a:t>
                </a:r>
                <a:r>
                  <a:rPr lang="it-IT" dirty="0"/>
                  <a:t> fare o una funzione oppure non lo uso e metto solo =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Oppure faccio or di </a:t>
                </a:r>
                <a:r>
                  <a:rPr lang="it-IT" dirty="0" err="1"/>
                  <a:t>piu</a:t>
                </a:r>
                <a:r>
                  <a:rPr lang="it-IT" dirty="0"/>
                  <a:t> valori DAJE  -&gt; poi se mi chiede  «potevi farlo col maggiore» ? Si potevo ma dovevo fare una funzione oppure con un predicato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Q(</a:t>
                </a:r>
                <a:r>
                  <a:rPr lang="it-IT" dirty="0" err="1"/>
                  <a:t>tit</a:t>
                </a:r>
                <a:r>
                  <a:rPr lang="it-IT" dirty="0"/>
                  <a:t>, nominee2, cat2)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 err="1"/>
                  <a:t>emmy</a:t>
                </a:r>
                <a:r>
                  <a:rPr lang="it-IT" dirty="0"/>
                  <a:t>(id1, nominee1,year1,cat1, e_win1,det1)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 err="1"/>
                  <a:t>emmy</a:t>
                </a:r>
                <a:r>
                  <a:rPr lang="it-IT" dirty="0"/>
                  <a:t>(id2, nominee2,year2,cat2, e_win2,det2)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Platform(</a:t>
                </a:r>
                <a:r>
                  <a:rPr lang="it-IT" dirty="0" err="1"/>
                  <a:t>tit,net,hu,pri,dis</a:t>
                </a:r>
                <a:r>
                  <a:rPr lang="it-IT" dirty="0"/>
                  <a:t>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r>
                  <a:rPr lang="it-IT" dirty="0" err="1"/>
                  <a:t>workerIn</a:t>
                </a:r>
                <a:r>
                  <a:rPr lang="it-IT" dirty="0"/>
                  <a:t>(name, </a:t>
                </a:r>
                <a:r>
                  <a:rPr lang="it-IT" dirty="0" err="1"/>
                  <a:t>video_product</a:t>
                </a:r>
                <a:r>
                  <a:rPr lang="it-IT" dirty="0"/>
                  <a:t>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r>
                  <a:rPr lang="it-IT" dirty="0" err="1"/>
                  <a:t>Tit</a:t>
                </a:r>
                <a:r>
                  <a:rPr lang="it-IT" dirty="0"/>
                  <a:t> = </a:t>
                </a:r>
                <a:r>
                  <a:rPr lang="it-IT" dirty="0" err="1"/>
                  <a:t>video_product</a:t>
                </a:r>
                <a:r>
                  <a:rPr lang="it-IT" dirty="0"/>
                  <a:t>	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r>
                  <a:rPr lang="it-IT" dirty="0"/>
                  <a:t>(Year1 = 2015 v  year1 = 2016 </a:t>
                </a:r>
                <a:r>
                  <a:rPr lang="it-IT" baseline="0" dirty="0"/>
                  <a:t> v </a:t>
                </a:r>
                <a:r>
                  <a:rPr lang="it-IT" dirty="0"/>
                  <a:t>year1 = 2017 v  </a:t>
                </a:r>
                <a:r>
                  <a:rPr lang="it-IT" dirty="0" err="1"/>
                  <a:t>year</a:t>
                </a:r>
                <a:r>
                  <a:rPr lang="it-IT" dirty="0"/>
                  <a:t> = 2018)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r>
                  <a:rPr lang="it-IT" dirty="0" err="1"/>
                  <a:t>Tit</a:t>
                </a:r>
                <a:r>
                  <a:rPr lang="it-IT" dirty="0"/>
                  <a:t> = nominee1 </a:t>
                </a:r>
                <a:r>
                  <a:rPr lang="it-IT" i="0" dirty="0">
                    <a:latin typeface="Cambria Math" panose="02040503050406030204" pitchFamily="18" charset="0"/>
                  </a:rPr>
                  <a:t>∧ </a:t>
                </a:r>
                <a:endParaRPr lang="it-IT" dirty="0"/>
              </a:p>
              <a:p>
                <a:r>
                  <a:rPr lang="it-IT" dirty="0"/>
                  <a:t>(</a:t>
                </a:r>
                <a:r>
                  <a:rPr lang="it-IT" dirty="0" err="1"/>
                  <a:t>netflix</a:t>
                </a:r>
                <a:r>
                  <a:rPr lang="it-IT" dirty="0"/>
                  <a:t> = 1 v prime = 1)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r>
                  <a:rPr lang="it-IT" dirty="0"/>
                  <a:t>Nominee2 = name </a:t>
                </a:r>
                <a:r>
                  <a:rPr lang="it-IT" i="0" dirty="0">
                    <a:latin typeface="Cambria Math" panose="02040503050406030204" pitchFamily="18" charset="0"/>
                  </a:rPr>
                  <a:t>∧</a:t>
                </a:r>
                <a:endParaRPr lang="it-IT" dirty="0"/>
              </a:p>
              <a:p>
                <a:r>
                  <a:rPr lang="it-IT" dirty="0"/>
                  <a:t>E_win2 = «</a:t>
                </a:r>
                <a:r>
                  <a:rPr lang="it-IT" dirty="0" err="1"/>
                  <a:t>true</a:t>
                </a:r>
                <a:r>
                  <a:rPr lang="it-IT" dirty="0"/>
                  <a:t>»</a:t>
                </a:r>
              </a:p>
              <a:p>
                <a:endParaRPr lang="it-IT" u="sng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028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399BE4-A532-4657-B8DE-C68FA217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68478-4A7D-4F80-966D-1DD294569484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2759999-EA17-476A-9FF4-CDC3B2D3A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29B50C-4F4C-4E6F-941C-CB04C4EE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b="1" i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2932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2408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069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399BE4-A532-4657-B8DE-C68FA217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68478-4A7D-4F80-966D-1DD294569484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2759999-EA17-476A-9FF4-CDC3B2D3A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29B50C-4F4C-4E6F-941C-CB04C4EE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3878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399BE4-A532-4657-B8DE-C68FA217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68478-4A7D-4F80-966D-1DD294569484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2759999-EA17-476A-9FF4-CDC3B2D3A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29B50C-4F4C-4E6F-941C-CB04C4EE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77818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399BE4-A532-4657-B8DE-C68FA217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68478-4A7D-4F80-966D-1DD294569484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2759999-EA17-476A-9FF4-CDC3B2D3A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29B50C-4F4C-4E6F-941C-CB04C4EE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b="1" dirty="0"/>
          </a:p>
        </p:txBody>
      </p:sp>
    </p:spTree>
    <p:extLst>
      <p:ext uri="{BB962C8B-B14F-4D97-AF65-F5344CB8AC3E}">
        <p14:creationId xmlns:p14="http://schemas.microsoft.com/office/powerpoint/2010/main" val="37667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it-IT" dirty="0"/>
                  <a:t>The </a:t>
                </a:r>
                <a:r>
                  <a:rPr lang="it-IT" dirty="0" err="1"/>
                  <a:t>associated</a:t>
                </a:r>
                <a:r>
                  <a:rPr lang="it-IT" dirty="0"/>
                  <a:t> </a:t>
                </a:r>
                <a:r>
                  <a:rPr lang="it-IT" dirty="0" err="1"/>
                  <a:t>retrieved</a:t>
                </a:r>
                <a:r>
                  <a:rPr lang="it-IT" dirty="0"/>
                  <a:t> global database </a:t>
                </a:r>
                <a:r>
                  <a:rPr lang="it-IT" dirty="0" err="1"/>
                  <a:t>satistfy</a:t>
                </a:r>
                <a:r>
                  <a:rPr lang="it-IT" dirty="0"/>
                  <a:t> the mapping (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surprise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satisfy</a:t>
                </a:r>
                <a:r>
                  <a:rPr lang="it-IT" dirty="0"/>
                  <a:t> the mapping</a:t>
                </a:r>
              </a:p>
              <a:p>
                <a:pPr marL="228600" indent="-228600">
                  <a:buAutoNum type="arabicParenR"/>
                </a:pPr>
                <a:endParaRPr lang="it-IT" dirty="0"/>
              </a:p>
              <a:p>
                <a:pPr marL="228600" indent="-228600">
                  <a:buAutoNum type="arabicParenR"/>
                </a:pPr>
                <a:r>
                  <a:rPr lang="it-IT" dirty="0"/>
                  <a:t>The </a:t>
                </a:r>
                <a:r>
                  <a:rPr lang="it-IT" dirty="0" err="1"/>
                  <a:t>retrieved</a:t>
                </a:r>
                <a:r>
                  <a:rPr lang="it-IT" dirty="0"/>
                  <a:t> global database M(D) </a:t>
                </a:r>
                <a:r>
                  <a:rPr lang="it-IT" i="0" dirty="0">
                    <a:latin typeface="Cambria Math" panose="02040503050406030204" pitchFamily="18" charset="0"/>
                  </a:rPr>
                  <a:t>⊆</a:t>
                </a:r>
                <a:r>
                  <a:rPr lang="it-IT" dirty="0"/>
                  <a:t> I so plays </a:t>
                </a:r>
                <a:r>
                  <a:rPr lang="it-IT" dirty="0" err="1"/>
                  <a:t>thge</a:t>
                </a:r>
                <a:r>
                  <a:rPr lang="it-IT" dirty="0"/>
                  <a:t> </a:t>
                </a:r>
                <a:r>
                  <a:rPr lang="it-IT" dirty="0" err="1"/>
                  <a:t>role</a:t>
                </a:r>
                <a:r>
                  <a:rPr lang="it-IT" dirty="0"/>
                  <a:t> of </a:t>
                </a:r>
                <a:r>
                  <a:rPr lang="it-IT" dirty="0" err="1"/>
                  <a:t>being</a:t>
                </a:r>
                <a:r>
                  <a:rPr lang="it-IT" dirty="0"/>
                  <a:t> </a:t>
                </a:r>
                <a:r>
                  <a:rPr lang="it-IT" dirty="0" err="1"/>
                  <a:t>resource</a:t>
                </a:r>
                <a:r>
                  <a:rPr lang="it-IT" baseline="0" dirty="0"/>
                  <a:t> of small data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trasferred</a:t>
                </a:r>
                <a:r>
                  <a:rPr lang="it-IT" baseline="0" dirty="0"/>
                  <a:t> in global schema</a:t>
                </a:r>
              </a:p>
              <a:p>
                <a:pPr marL="228600" indent="-228600">
                  <a:buAutoNum type="arabicParenR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AF1A-745D-4FF0-842E-33A9F43F9B7A}" type="slidenum">
              <a:rPr lang="it-IT" altLang="it-IT" smtClean="0"/>
              <a:pPr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435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399BE4-A532-4657-B8DE-C68FA217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68478-4A7D-4F80-966D-1DD294569484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2759999-EA17-476A-9FF4-CDC3B2D3A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29B50C-4F4C-4E6F-941C-CB04C4EE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b="1" dirty="0"/>
          </a:p>
        </p:txBody>
      </p:sp>
    </p:spTree>
    <p:extLst>
      <p:ext uri="{BB962C8B-B14F-4D97-AF65-F5344CB8AC3E}">
        <p14:creationId xmlns:p14="http://schemas.microsoft.com/office/powerpoint/2010/main" val="227228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44F2B-2881-4819-99D8-BBA082F26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B83B27-D6AE-4DC3-8DA9-F7E99FF5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EC2D4B-2F29-4BBF-8BD5-0AB2B00E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D6129-10A9-4173-B658-4F7B9983A4C0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9DF1D6-1C00-486B-9064-598D2FF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90DD8-922F-47DB-9EB8-06CE9547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7EA926AA-B48C-4FE1-AE90-52C4BD55089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89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875047-0671-4D45-8797-E5344A2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3C8C34-AFC6-4A92-AD8A-9A188146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4F8B83-C6E9-4365-9BE8-7A798205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008E50-67F1-4991-A2B1-16C67F0023FB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E704C-2DE4-4765-9AD5-C8D641EA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AE9502-E811-40FD-98AE-74BCBDD8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72B67D8A-B90C-41D9-8A18-4BCB3B051F4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1904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877DBA-17D5-456E-A2E1-886D7ABC0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97DAFE-22E1-47BD-A87A-2646AE84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4A396-6AB6-47DF-9D3B-D06FC841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5C481-3B30-454A-8E6E-AE06D2ADF720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1EA81C-2E00-491F-871D-CCCED9FA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43C988-5F54-49F1-B964-C6298173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2363910-0441-4FC8-BD1A-D1E201AEE8B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3613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6FAC7-A585-4B79-B909-139538DF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6B00C0-A267-43CD-A58A-B5BB57FB79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0BDC40-F685-4400-B798-6E03F381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644E26-5004-4580-9A52-AFB3C58F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83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747CCB-96C6-486C-9380-EE031785DBB9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77FA55-53FA-4D47-BF4E-C75B715E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811B74-6C85-43F1-8561-903A983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83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4248AF9-BD2A-4F30-9C31-EC87FD767BB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67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9225A-567E-430C-8F80-88434AAC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51DAF5C3-0180-49D5-A526-C6B332BFF15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819ACA-186A-4F0A-8CEF-711F8BB7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83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6E4615-6C1E-43C8-B567-F0C50F71FE28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C3EAC6-B51C-4EED-8E11-38170DE4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6E5D33-B545-4AD0-A905-CCA3F0AA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83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54D7A86C-E270-4F4D-BEED-269F4C7E197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205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421FB5-B726-4BB1-97DA-52C13AC7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C3BAA5CC-669A-4B36-BFD2-67CB10C3781E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7269C-88C0-4CC6-AD3F-3BCAB514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83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578C18-AB9E-4811-8DAB-6C9A558EB0FE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8CB52-7416-4B37-95C9-53522DF9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D25B7E-B9DA-435F-BB52-1969EEF6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83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AA89963-57D7-4D9A-8DB2-39AC4CF2F5D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5697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6A790E-D37E-433E-BBBD-A4945DA2CE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4B24C-51A8-45EA-87AA-56F4D9FD7FAC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A483A7-E1F1-4CA2-820F-F5959B6AD0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19F9D3-FBE7-49C7-A77B-E09D5D53A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D1C3751-0422-4604-9DA1-F2445D1E263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6220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E41A01-147E-420D-BE54-7E8789BAA1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74A34-678F-4191-BCFB-9B6434AC0A8A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54418F-A37F-4A2A-9B5E-75D4E17DEB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13F84-BE11-4F43-AFC7-30E335E3E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330A467-A7DD-4529-9DB3-1E1E8284AF1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1024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10D1D5-9339-43E5-9EAF-9B85B1A65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A446D-9BC6-41A3-8809-100D5B7079FA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B11CC6-8398-497C-9C78-EAB750341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86B353-D114-409D-B7AF-B9CCDA67C6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233DCDC-7B41-4A84-AAFF-348EE5615E4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95192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4DD87-608D-4F48-81A7-4A9A6EF169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BCC07-610C-4018-BE73-4A7BE3297B98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D7AD2-CBAE-4FBC-92B8-3EFD19ADB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C6A39-A378-4241-872A-9FF3E162A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2F4E6B8-798F-4E23-B9D6-A01F82C330D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36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D31387-1C7A-47C9-AB2F-8D43A96DF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D7C53-38B1-4F79-AE97-26E588631B98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443628-6F42-4391-9E6C-75E69F4375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822E11-4DDE-4818-80B9-0BC8BC1ED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B1D28F5-234E-45A5-97E9-2BACA429662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289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EF889-92B2-408C-912E-7864DCC0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04248-ADC7-47F5-8A26-FC7EDF22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D716A3-5439-421C-A5BD-CFFCB297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E67F7-60B4-4E19-B5D8-66BD1BE02326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A96E48-56B3-41FA-9B7D-63F05A69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654C2-572A-4CEA-9915-C1978EC7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0FF762B-EC39-4A59-86B2-1BA8EF5F09A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8589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DA0FB1-15AE-4F04-9A5B-309FB8AB73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EC077-6914-4E8B-8B67-72A3DFC59749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1F2EF2-5177-4B1A-AC3C-4DDAB45AC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877B4A-8C50-4C0C-A405-3EB4369ED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B8243F5-2A27-4993-AC76-6A12F38BA1B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72510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B52030E-FCB4-4555-B21A-12BDF305C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D76E-A488-4DBF-AB8B-C65D7023B6B2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EC4945-ABEE-4F87-AF0D-1372D1D67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33DCFD-EC51-447A-8D4C-B691BF60B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6C230E4-8616-4A94-BE92-26686907484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5843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B5CBF1-CF74-47DA-BAC5-3BF4EBD523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23097-402F-4D19-9F35-B2FF28950818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8D037-3014-437C-A49C-72A9B2C3C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61727-FECE-42FB-8200-E73B88A08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4D6AB2C-3880-4941-B3E9-2DD0E253671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906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F3B4D-2D3C-4E1C-99BB-58F2B9FFEA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37F6-7F65-4F5A-B7B4-25B9EE0D3FCD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1B88A-4CB4-41D7-B855-B2D205F17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69E07-55D3-41AE-B062-6EB7B82FE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8048779-24A3-45F3-BD09-9AF48C8334F2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02746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F6AE67-AE0B-41EC-B7C1-A679CAEF1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08D02-5849-4868-B47E-56548D40F081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5871A-763B-4931-A4BB-93C0CD505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7B8357-D470-4BC8-9EF4-5136C8DA0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F88257E-06FD-4B30-A876-AC0B0DF22B6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7897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A31FF-9653-4E8B-9784-35D2D3ABA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4AC4-372A-4915-A411-348194F142C2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FDE04A-DF2A-4F82-9A9C-600FB4E96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9AE2CC-BC4B-4B63-951E-4FBE9FC5A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37E5502-D94C-47C4-B299-E92256C6F32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026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0EF1D-B3B4-49D7-96FB-7761B0DAD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1E2E2-D85D-4C13-89DF-77159EAE0463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27E32-F545-462E-9ACC-E5D60A1CB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2258A-3C7E-4B85-A5C0-0A5683424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5C5FEA4-0C7D-4B0F-B832-E6415AC34A42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38790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DFCDD5-0090-4924-90F0-B6A97B85EF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8DFF8-636F-4365-B405-DE2CD47CCDA8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19974-1716-415D-AC03-500C2C5E75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7431A4-0BF5-4298-AEE8-4B696B2562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F537F84-DD3A-4FB0-A10A-6F1261F6182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28991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DAD76F-13CA-477E-A09C-49E471CB9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B854-4973-4918-8D1C-0268B8CCC1A1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EB38CF-F67B-4AB2-BCF7-7FEB00C544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30005E-5FAA-4C55-B806-62E8C1861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53D84B9-A249-4351-8858-207BB4A164B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79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4F203-AF8A-43D5-A2A7-508E1842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7F7349-765E-4294-A6D3-457A0F47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153E73-19F1-4AD4-8976-AE7B2EC5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FBC3FB-C223-4513-8A5D-B6084AE3012D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4B255-CB9F-4874-8682-EC55F380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8167D4-06FA-4605-96FA-D5C49CE7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55CF1DB1-E2D5-463A-B239-35B283E95E7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26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91718-1751-440F-B19C-9C3B3CAB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1E597-0EB9-45A0-8AC0-758DC38FB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E98A40-A7E4-4E58-B0AE-CFF14407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68D241-6456-4A68-B7DF-A934CE78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4BBF8-C2ED-454A-9E7C-16B10E2366BA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5C9831-37D0-4CAE-9FFE-31707FBF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C381C5-AE85-4527-8D12-E8281069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D815127-2D1D-4EC0-B7FB-255BED811BA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0478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24955-D043-447B-B429-70B0156B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858649-D261-4F26-9F55-4A2289EC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76FB11-3C5A-49D8-9309-8B041307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D3417C-04D0-4436-B20C-69A1762A0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538431-0381-478C-825C-CB0DDAADD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00B9BF-5CD8-4365-BEFD-A2162989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FF7FC-E113-402B-B009-50471EA6129D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5FA7C3-34BF-45B1-A6C6-09D57ED3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3EDD7A-D033-453A-A8B6-D02BC004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8DA1D9E-D7CB-4A83-A6CB-79EB717045C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8509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8C9CA-6993-40B3-B7C5-09A41D2B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AC7507-308A-469D-BAC7-5228A503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1BD5E-7AF4-4F91-9730-33C022173B8A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BAF2A4-529D-4FDF-9BFD-52500B41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622613-B156-4872-A425-63E4CD24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256E4D3-E820-45B3-B991-F15F8189CA0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311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387EF4-093A-4A65-983F-81CDA186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2CF4A2-135D-4243-9B8C-6B9F357EB66E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47C6FC-5644-4EA8-B089-899033F7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688F49-4DC1-4904-BB46-8F1D9A19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F8F284DD-F84E-4F03-A138-EE07A4BDCF3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144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BC577-9925-4E40-B0E6-F9DBC46E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1B16B5-B2F0-4706-9349-4DE8E2A1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B643C0-6CBE-4DE7-A217-5DA36C8F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6F3191-E940-4511-AFC7-2A040754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5CBEA-4A4C-4778-A841-60193239DEEC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5BAC7-1F61-4766-9AA8-2969B426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03921E-2641-4AE5-9FC9-A9B4C128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5E008CBA-4353-45A6-8B02-6E2A0319CD6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860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6F9DB-CAE6-4983-8B74-D5FE6A2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ECA291-A515-4F8C-97C3-8B7B6ABAC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8FD306-4A56-4D47-A8BA-21E85795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9268AF-BCD9-4FB1-9DFB-0C70611B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E40CBD-8958-4908-88AA-DF5907F530D2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A3D248-2BFD-4523-A2F3-58C29F00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69CB9-4ADB-412B-91E4-DAF67D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58FDE62-1564-4D04-B089-E2E42CB221C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938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142C53F3-639D-4AAC-A0EB-0376A1EF0933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317B8C8C-C0AD-4E4F-B156-380BF1CFE3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32FC6B10-D8A4-47B3-920A-37E4289EAB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C6518C66-7302-42A9-9433-5977950EF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DE24DF-B24B-4F70-9B0E-597959646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535782-13A6-4D31-B0B9-730CA0E350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83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A2B3D85D-7C68-4376-834A-E8BDD2DFA96A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1E765A-65D5-48AD-9018-7D910B15CE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83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DD234A-D531-4971-9870-DA58B8606D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83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85A28608-0F58-4E5A-AF43-DBE3223A3735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B8CCF808-C05E-4A6B-A82B-C43419E46DF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23317E91-1EDB-487C-B72A-16055F3B11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814CDF5D-691F-4214-ABC2-EA60403630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AAA07055-F426-4960-B147-0D2B0DEC4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9D7487-0AA9-4481-84F9-F48268EA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ED557FD-5B45-43E5-9DFD-6FD86FDEA5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838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C0C81DA2-927C-4DBD-9F1D-8F8E2F5EFE1F}" type="datetime1">
              <a:rPr lang="it-IT" altLang="it-IT"/>
              <a:pPr>
                <a:defRPr/>
              </a:pPr>
              <a:t>27/05/2021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956B3-EDEB-4842-95E9-2F1DDE796A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83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47A9BB-D0D7-48F3-BB23-5DAD8C1144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838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4B9ECD2-CD69-40A3-9CF2-BA53F2AE061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57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pmagda/primetime-emmy-awards" TargetMode="External"/><Relationship Id="rId3" Type="http://schemas.openxmlformats.org/officeDocument/2006/relationships/hyperlink" Target="https://help.pentaho.com/Documentation/9.1" TargetMode="External"/><Relationship Id="rId7" Type="http://schemas.openxmlformats.org/officeDocument/2006/relationships/hyperlink" Target="https://www.kaggle.com/ruchi798/movies-on-netflix-prime-video-hulu-and-disne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ruchi798/tv-shows-on-netflix-prime-video-hulu-and-disney" TargetMode="External"/><Relationship Id="rId5" Type="http://schemas.openxmlformats.org/officeDocument/2006/relationships/hyperlink" Target="https://grouplens.org/datasets/movielens/" TargetMode="External"/><Relationship Id="rId4" Type="http://schemas.openxmlformats.org/officeDocument/2006/relationships/hyperlink" Target="https://www.imdb.com/interfaces/" TargetMode="External"/><Relationship Id="rId9" Type="http://schemas.openxmlformats.org/officeDocument/2006/relationships/hyperlink" Target="https://www.kaggle.com/unanimad/the-oscar-awa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9B70B6B1-C525-4D90-8C0D-3F0968E671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43138" y="795338"/>
            <a:ext cx="6138862" cy="685800"/>
          </a:xfrm>
        </p:spPr>
        <p:txBody>
          <a:bodyPr/>
          <a:lstStyle/>
          <a:p>
            <a:pPr algn="l" eaLnBrk="1" hangingPunct="1"/>
            <a:endParaRPr lang="it-IT" altLang="it-IT" sz="1800"/>
          </a:p>
        </p:txBody>
      </p:sp>
      <p:grpSp>
        <p:nvGrpSpPr>
          <p:cNvPr id="4099" name="Group 31">
            <a:extLst>
              <a:ext uri="{FF2B5EF4-FFF2-40B4-BE49-F238E27FC236}">
                <a16:creationId xmlns:a16="http://schemas.microsoft.com/office/drawing/2014/main" id="{A13FB4AA-B8E9-4E7E-B0D9-771B904A5E34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0"/>
            <a:ext cx="9153525" cy="6858000"/>
            <a:chOff x="-6" y="0"/>
            <a:chExt cx="5766" cy="4320"/>
          </a:xfrm>
        </p:grpSpPr>
        <p:sp>
          <p:nvSpPr>
            <p:cNvPr id="4102" name="Rectangle 11">
              <a:extLst>
                <a:ext uri="{FF2B5EF4-FFF2-40B4-BE49-F238E27FC236}">
                  <a16:creationId xmlns:a16="http://schemas.microsoft.com/office/drawing/2014/main" id="{B9E2CBE6-B126-4AD9-BBA7-8E343D7B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0"/>
              <a:ext cx="5760" cy="2160"/>
            </a:xfrm>
            <a:prstGeom prst="rect">
              <a:avLst/>
            </a:prstGeom>
            <a:solidFill>
              <a:srgbClr val="C0CE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22433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103" name="Picture 30">
              <a:extLst>
                <a:ext uri="{FF2B5EF4-FFF2-40B4-BE49-F238E27FC236}">
                  <a16:creationId xmlns:a16="http://schemas.microsoft.com/office/drawing/2014/main" id="{9B7BD5C6-A7C0-43AF-8DA3-DE6F698AD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28"/>
              <a:ext cx="5760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Rectangle 3">
            <a:extLst>
              <a:ext uri="{FF2B5EF4-FFF2-40B4-BE49-F238E27FC236}">
                <a16:creationId xmlns:a16="http://schemas.microsoft.com/office/drawing/2014/main" id="{839C2C14-8B58-4284-B4B6-29A1CF36FA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33613" y="962025"/>
            <a:ext cx="6134100" cy="858838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/>
              <a:t>Large Scale Data Management</a:t>
            </a:r>
            <a:br>
              <a:rPr lang="it-IT" altLang="it-IT" sz="2400" dirty="0"/>
            </a:br>
            <a:br>
              <a:rPr lang="it-IT" altLang="it-IT" sz="2400" dirty="0"/>
            </a:br>
            <a:r>
              <a:rPr lang="it-IT" altLang="it-IT" sz="2400" dirty="0"/>
              <a:t>Information Integration Project</a:t>
            </a:r>
            <a:br>
              <a:rPr lang="it-IT" altLang="it-IT" sz="2400" dirty="0"/>
            </a:br>
            <a:br>
              <a:rPr lang="it-IT" altLang="it-IT" sz="2400" dirty="0"/>
            </a:br>
            <a:endParaRPr lang="it-IT" altLang="it-IT" sz="2400" dirty="0"/>
          </a:p>
        </p:txBody>
      </p:sp>
      <p:sp>
        <p:nvSpPr>
          <p:cNvPr id="4101" name="CasellaDiTesto 1">
            <a:extLst>
              <a:ext uri="{FF2B5EF4-FFF2-40B4-BE49-F238E27FC236}">
                <a16:creationId xmlns:a16="http://schemas.microsoft.com/office/drawing/2014/main" id="{D84A63E0-3B0E-489D-B220-44CF1E1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741738"/>
            <a:ext cx="24479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Coluccelli Michele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1656336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it-IT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A.Y. 2020/2021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842595-0248-4694-A6B8-ED78B2E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BAE-6C79-4714-B581-9AAADBA70187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B77AD7-D11F-4BDD-BB1E-5703938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43DFF99-8746-4E87-8F1F-6E4D8C4A0C80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8F3D504-901C-4279-867D-191C1A8D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7416800" cy="581025"/>
          </a:xfrm>
        </p:spPr>
        <p:txBody>
          <a:bodyPr/>
          <a:lstStyle/>
          <a:p>
            <a:r>
              <a:rPr lang="it-IT" altLang="it-IT" dirty="0"/>
              <a:t>GAV Mapping – </a:t>
            </a:r>
            <a:r>
              <a:rPr lang="it-IT" altLang="it-IT" dirty="0" err="1"/>
              <a:t>Materialization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endParaRPr lang="it-IT" altLang="it-IT" sz="1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5">
                <a:extLst>
                  <a:ext uri="{FF2B5EF4-FFF2-40B4-BE49-F238E27FC236}">
                    <a16:creationId xmlns:a16="http://schemas.microsoft.com/office/drawing/2014/main" id="{A0814111-A51B-4995-B826-3D067D893B7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124744"/>
                <a:ext cx="9144000" cy="4666456"/>
              </a:xfrm>
            </p:spPr>
            <p:txBody>
              <a:bodyPr/>
              <a:lstStyle/>
              <a:p>
                <a:pPr>
                  <a:buNone/>
                </a:pPr>
                <a:endParaRPr lang="it-IT" altLang="it-IT" sz="1200" dirty="0"/>
              </a:p>
              <a:p>
                <a:pPr marL="0" indent="0">
                  <a:buNone/>
                </a:pPr>
                <a:r>
                  <a:rPr lang="it-IT" altLang="it-IT" sz="1200" dirty="0"/>
                  <a:t>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1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tc,pt,ge</a:t>
                </a:r>
                <a:r>
                  <a:rPr lang="it-IT" altLang="it-IT" sz="1400" dirty="0"/>
                  <a:t>. 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rm.</a:t>
                </a: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«movie»,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ge</a:t>
                </a:r>
                <a:r>
                  <a:rPr lang="it-IT" altLang="it-IT" sz="1400" dirty="0"/>
                  <a:t>) </a:t>
                </a:r>
                <a:r>
                  <a:rPr lang="it-IT" altLang="it-IT" sz="1600" dirty="0"/>
                  <a:t>)</a:t>
                </a:r>
                <a:endParaRPr lang="it-IT" altLang="it-IT" sz="1600" b="1" dirty="0"/>
              </a:p>
              <a:p>
                <a:pPr marL="0" indent="0">
                  <a:buNone/>
                </a:pPr>
                <a:r>
                  <a:rPr lang="it-IT" altLang="it-IT" sz="1200" dirty="0"/>
                  <a:t>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it-IT" altLang="it-IT" sz="120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200" dirty="0"/>
                  <a:t> </a:t>
                </a:r>
                <a:r>
                  <a:rPr lang="it-IT" altLang="it-IT" sz="1600" b="1" dirty="0" err="1">
                    <a:solidFill>
                      <a:srgbClr val="822433"/>
                    </a:solidFill>
                  </a:rPr>
                  <a:t>HasGenre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tc,pt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ge</a:t>
                </a:r>
                <a:r>
                  <a:rPr lang="it-IT" altLang="it-IT" sz="1600" dirty="0"/>
                  <a:t>) </a:t>
                </a:r>
              </a:p>
              <a:p>
                <a:pPr marL="0" indent="0">
                  <a:buNone/>
                </a:pPr>
                <a:endParaRPr lang="it-IT" altLang="it-IT" sz="1600" dirty="0"/>
              </a:p>
              <a:p>
                <a:pPr>
                  <a:buNone/>
                </a:pPr>
                <a:r>
                  <a:rPr lang="it-IT" altLang="it-IT" sz="1200" dirty="0"/>
                  <a:t>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2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/>
                  <a:t>tc,pt,ge. 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. </a:t>
                </a: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«</a:t>
                </a:r>
                <a:r>
                  <a:rPr lang="it-IT" altLang="it-IT" sz="1400" dirty="0" err="1"/>
                  <a:t>tvSeries</a:t>
                </a:r>
                <a:r>
                  <a:rPr lang="it-IT" altLang="it-IT" sz="1400" dirty="0"/>
                  <a:t>»,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ge</a:t>
                </a:r>
                <a:r>
                  <a:rPr lang="it-IT" altLang="it-IT" sz="1400" dirty="0"/>
                  <a:t>)</a:t>
                </a:r>
                <a:r>
                  <a:rPr lang="it-IT" altLang="it-IT" sz="1600" dirty="0"/>
                  <a:t>) </a:t>
                </a:r>
                <a:endParaRPr lang="it-IT" altLang="it-IT" sz="120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it-IT" altLang="it-IT" sz="1200" dirty="0">
                    <a:latin typeface="Cambria Math" panose="02040503050406030204" pitchFamily="18" charset="0"/>
                  </a:rPr>
                  <a:t>	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it-IT" altLang="it-IT" sz="1200" dirty="0">
                        <a:latin typeface="Cambria Math" panose="02040503050406030204" pitchFamily="18" charset="0"/>
                      </a:rPr>
                      <m:t>	</m:t>
                    </m:r>
                    <m:r>
                      <a:rPr lang="it-IT" altLang="it-IT" sz="120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200" dirty="0"/>
                  <a:t> </a:t>
                </a:r>
                <a:r>
                  <a:rPr lang="it-IT" altLang="it-IT" sz="1600" b="1" dirty="0" err="1">
                    <a:solidFill>
                      <a:srgbClr val="822433"/>
                    </a:solidFill>
                  </a:rPr>
                  <a:t>HasGenre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tc,pt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ge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dirty="0"/>
                  <a:t>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3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400" dirty="0" err="1"/>
                  <a:t>pt,aR,nV</a:t>
                </a:r>
                <a:r>
                  <a:rPr lang="it-IT" altLang="it-IT" sz="1200" dirty="0"/>
                  <a:t>.</a:t>
                </a:r>
                <a:r>
                  <a:rPr lang="it-IT" altLang="it-IT" sz="1200" b="1" dirty="0"/>
                  <a:t> 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altLang="it-IT" sz="1400" dirty="0"/>
                  <a:t>tc</a:t>
                </a:r>
                <a:r>
                  <a:rPr lang="it-IT" altLang="it-IT" sz="1400" dirty="0" err="1"/>
                  <a:t>,ot,isA,sY,eY,rM,g.</a:t>
                </a:r>
                <a:r>
                  <a:rPr lang="it-IT" altLang="it-IT" sz="1400" b="1" dirty="0" err="1"/>
                  <a:t>TitleRatings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aR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nV</a:t>
                </a:r>
                <a:r>
                  <a:rPr lang="it-IT" altLang="it-IT" sz="1400" dirty="0"/>
                  <a:t>)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400" b="1" dirty="0"/>
                  <a:t>TitleBasics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«movie»,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g)</a:t>
                </a:r>
                <a:r>
                  <a:rPr lang="it-IT" altLang="it-IT" sz="1400" b="1" dirty="0"/>
                  <a:t> </a:t>
                </a:r>
                <a:r>
                  <a:rPr lang="it-IT" altLang="it-IT" sz="1600" b="1" dirty="0"/>
                  <a:t>)</a:t>
                </a:r>
                <a:r>
                  <a:rPr lang="it-IT" altLang="it-IT" sz="14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2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200" dirty="0"/>
                  <a:t> </a:t>
                </a:r>
                <a:r>
                  <a:rPr lang="it-IT" altLang="it-IT" sz="1600" b="1" dirty="0">
                    <a:solidFill>
                      <a:srgbClr val="822433"/>
                    </a:solidFill>
                  </a:rPr>
                  <a:t>RateIMDB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pt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aR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nV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dirty="0"/>
                  <a:t>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4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altLang="it-IT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/>
                  <a:t>pt</a:t>
                </a:r>
                <a:r>
                  <a:rPr lang="it-IT" altLang="it-IT" sz="1400" dirty="0" err="1"/>
                  <a:t>,aR,nV</a:t>
                </a:r>
                <a:r>
                  <a:rPr lang="it-IT" altLang="it-IT" sz="1400" b="1" dirty="0"/>
                  <a:t> 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2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tc,ot,isA,sY,eY,rM,g.</a:t>
                </a:r>
                <a:r>
                  <a:rPr lang="it-IT" altLang="it-IT" sz="1400" b="1" dirty="0" err="1"/>
                  <a:t>TitleRatings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aR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nV</a:t>
                </a:r>
                <a:r>
                  <a:rPr lang="it-IT" altLang="it-IT" sz="1400" dirty="0"/>
                  <a:t>)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400" b="1" dirty="0"/>
                  <a:t>TitleBasics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«</a:t>
                </a:r>
                <a:r>
                  <a:rPr lang="it-IT" altLang="it-IT" sz="1400" dirty="0" err="1"/>
                  <a:t>tvSerie</a:t>
                </a:r>
                <a:r>
                  <a:rPr lang="it-IT" altLang="it-IT" sz="1400" dirty="0"/>
                  <a:t>»,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g)</a:t>
                </a:r>
                <a:r>
                  <a:rPr lang="it-IT" altLang="it-IT" sz="1400" b="1" dirty="0"/>
                  <a:t> </a:t>
                </a:r>
                <a:r>
                  <a:rPr lang="it-IT" altLang="it-IT" sz="1600" b="1" dirty="0"/>
                  <a:t>)</a:t>
                </a:r>
                <a:r>
                  <a:rPr lang="it-IT" altLang="it-IT" sz="14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2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200" dirty="0"/>
                  <a:t> </a:t>
                </a:r>
                <a:r>
                  <a:rPr lang="it-IT" altLang="it-IT" sz="1600" b="1" dirty="0" err="1">
                    <a:solidFill>
                      <a:srgbClr val="822433"/>
                    </a:solidFill>
                  </a:rPr>
                  <a:t>RateIMDB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pt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aR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nV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b="1" dirty="0"/>
              </a:p>
              <a:p>
                <a:pPr>
                  <a:buNone/>
                </a:pPr>
                <a:endParaRPr lang="it-IT" altLang="it-IT" sz="1200" b="1" dirty="0"/>
              </a:p>
              <a:p>
                <a:pPr>
                  <a:buNone/>
                </a:pPr>
                <a:r>
                  <a:rPr lang="it-IT" altLang="it-IT" sz="1200" dirty="0"/>
                  <a:t>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5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200" b="1" dirty="0"/>
                  <a:t>  </a:t>
                </a:r>
                <a:r>
                  <a:rPr lang="it-IT" altLang="it-IT" sz="1400" dirty="0" err="1"/>
                  <a:t>tit,rat</a:t>
                </a:r>
                <a:r>
                  <a:rPr lang="it-IT" altLang="it-IT" sz="14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mid,gen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imdbId,tmdbId,usid,ts</a:t>
                </a:r>
                <a:r>
                  <a:rPr lang="it-IT" altLang="it-IT" sz="1200" dirty="0"/>
                  <a:t>.</a:t>
                </a:r>
                <a:r>
                  <a:rPr lang="it-IT" altLang="it-IT" sz="1200" b="1" dirty="0"/>
                  <a:t> </a:t>
                </a:r>
                <a:r>
                  <a:rPr lang="it-IT" altLang="it-IT" sz="1400" b="1" dirty="0"/>
                  <a:t>Movies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mid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tit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gen</a:t>
                </a:r>
                <a:r>
                  <a:rPr lang="it-IT" altLang="it-IT" sz="1400" dirty="0"/>
                  <a:t>)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200" dirty="0"/>
                  <a:t>  </a:t>
                </a:r>
                <a:r>
                  <a:rPr lang="it-IT" altLang="it-IT" sz="1400" b="1" dirty="0"/>
                  <a:t>Links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mid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imdbId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tmdbId</a:t>
                </a:r>
                <a:r>
                  <a:rPr lang="it-IT" altLang="it-IT" sz="1400" dirty="0"/>
                  <a:t>)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200" dirty="0"/>
                  <a:t> </a:t>
                </a:r>
                <a:r>
                  <a:rPr lang="it-IT" altLang="it-IT" sz="1400" b="1" dirty="0">
                    <a:solidFill>
                      <a:srgbClr val="822433"/>
                    </a:solidFill>
                  </a:rPr>
                  <a:t>RatingsPrep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usid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mid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rat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</a:t>
                </a:r>
                <a:r>
                  <a:rPr lang="it-IT" altLang="it-IT" sz="1400" dirty="0"/>
                  <a:t>s)</a:t>
                </a:r>
                <a14:m>
                  <m:oMath xmlns:m="http://schemas.openxmlformats.org/officeDocument/2006/math">
                    <m:r>
                      <a:rPr lang="it-IT" altLang="it-IT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b="1" dirty="0"/>
                  <a:t>)</a:t>
                </a:r>
                <a14:m>
                  <m:oMath xmlns:m="http://schemas.openxmlformats.org/officeDocument/2006/math">
                    <m:r>
                      <a:rPr lang="it-IT" altLang="it-IT" sz="120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600" b="1" dirty="0" err="1">
                    <a:solidFill>
                      <a:srgbClr val="822433"/>
                    </a:solidFill>
                  </a:rPr>
                  <a:t>RateMovieLens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tit,rat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</p:txBody>
          </p:sp>
        </mc:Choice>
        <mc:Fallback xmlns="">
          <p:sp>
            <p:nvSpPr>
              <p:cNvPr id="9221" name="Rectangle 5">
                <a:extLst>
                  <a:ext uri="{FF2B5EF4-FFF2-40B4-BE49-F238E27FC236}">
                    <a16:creationId xmlns:a16="http://schemas.microsoft.com/office/drawing/2014/main" id="{A0814111-A51B-4995-B826-3D067D893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24744"/>
                <a:ext cx="9144000" cy="46664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AE68D004-7DF5-43D8-811D-6ACA22EC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327631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842595-0248-4694-A6B8-ED78B2E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89BBAE-6C79-4714-B581-9AAADBA70187}" type="datetime1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27/05/2021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B77AD7-D11F-4BDD-BB1E-5703938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Pagina </a:t>
            </a:r>
            <a:fld id="{643DFF99-8746-4E87-8F1F-6E4D8C4A0C80}" type="slidenum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5">
                <a:extLst>
                  <a:ext uri="{FF2B5EF4-FFF2-40B4-BE49-F238E27FC236}">
                    <a16:creationId xmlns:a16="http://schemas.microsoft.com/office/drawing/2014/main" id="{A0814111-A51B-4995-B826-3D067D893B7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7524" y="990600"/>
                <a:ext cx="8568952" cy="428754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it-IT" altLang="it-IT" sz="1200" dirty="0"/>
                  <a:t> 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7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altLang="it-IT" sz="1600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altLang="it-IT" sz="1400" dirty="0" err="1"/>
                  <a:t>tc,pt,N,H,P,D</a:t>
                </a:r>
                <a:r>
                  <a:rPr lang="it-IT" altLang="it-IT" sz="1400" dirty="0"/>
                  <a:t>.</a:t>
                </a:r>
                <a:r>
                  <a:rPr lang="it-IT" altLang="it-IT" sz="1600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tt,ot,isA,sy,ey,rm,ge</a:t>
                </a:r>
                <a:r>
                  <a:rPr lang="it-IT" altLang="it-IT" sz="1400" dirty="0"/>
                  <a:t>, in,id,tit,y,a,</a:t>
                </a:r>
                <a:r>
                  <a:rPr lang="it-IT" altLang="it-IT" sz="1400" dirty="0" err="1"/>
                  <a:t>imdb</a:t>
                </a:r>
                <a:r>
                  <a:rPr lang="it-IT" altLang="it-IT" sz="1400" dirty="0"/>
                  <a:t>+,</a:t>
                </a:r>
                <a:r>
                  <a:rPr lang="it-IT" altLang="it-IT" sz="1400" dirty="0" err="1"/>
                  <a:t>rt</a:t>
                </a:r>
                <a:r>
                  <a:rPr lang="it-IT" altLang="it-IT" sz="1400" dirty="0"/>
                  <a:t>.</a:t>
                </a:r>
                <a:r>
                  <a:rPr lang="it-IT" altLang="it-IT" sz="1400" b="1" dirty="0">
                    <a:solidFill>
                      <a:srgbClr val="822433"/>
                    </a:solidFill>
                  </a:rPr>
                  <a:t> </a:t>
                </a: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ge</a:t>
                </a:r>
                <a:r>
                  <a:rPr lang="it-IT" altLang="it-IT" sz="14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it-IT" sz="14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it-IT" altLang="it-IT" sz="16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b="1" dirty="0"/>
                  <a:t>MoviesRuchi</a:t>
                </a:r>
                <a:r>
                  <a:rPr lang="it-IT" altLang="it-IT" sz="1400" dirty="0"/>
                  <a:t>(in, id, </a:t>
                </a:r>
                <a:r>
                  <a:rPr lang="it-IT" altLang="it-IT" sz="1400" dirty="0" err="1"/>
                  <a:t>tit</a:t>
                </a:r>
                <a:r>
                  <a:rPr lang="it-IT" altLang="it-IT" sz="1400" dirty="0"/>
                  <a:t>, y, a, </a:t>
                </a:r>
                <a:r>
                  <a:rPr lang="it-IT" altLang="it-IT" sz="1400" dirty="0" err="1"/>
                  <a:t>imdb</a:t>
                </a:r>
                <a:r>
                  <a:rPr lang="it-IT" altLang="it-IT" sz="1400" dirty="0"/>
                  <a:t>+, </a:t>
                </a:r>
                <a:r>
                  <a:rPr lang="it-IT" altLang="it-IT" sz="1400" dirty="0" err="1"/>
                  <a:t>rt</a:t>
                </a:r>
                <a:r>
                  <a:rPr lang="it-IT" altLang="it-IT" sz="1400" dirty="0"/>
                  <a:t>, N, H, P, D, t, d, </a:t>
                </a:r>
                <a:r>
                  <a:rPr lang="it-IT" altLang="it-IT" sz="1400" dirty="0" err="1"/>
                  <a:t>gen</a:t>
                </a:r>
                <a:r>
                  <a:rPr lang="it-IT" altLang="it-IT" sz="1400" dirty="0"/>
                  <a:t>, c, l, r) </a:t>
                </a:r>
                <a14:m>
                  <m:oMath xmlns:m="http://schemas.openxmlformats.org/officeDocument/2006/math">
                    <m:r>
                      <a:rPr lang="it-IT" altLang="it-IT" sz="140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400" dirty="0"/>
                  <a:t> (pt = </a:t>
                </a:r>
                <a:r>
                  <a:rPr lang="it-IT" altLang="it-IT" sz="1400" dirty="0" err="1"/>
                  <a:t>tit</a:t>
                </a:r>
                <a:r>
                  <a:rPr lang="it-IT" altLang="it-IT" sz="1400" dirty="0"/>
                  <a:t>) )</a:t>
                </a:r>
                <a:r>
                  <a:rPr lang="it-IT" altLang="it-IT" sz="1600" dirty="0"/>
                  <a:t>) </a:t>
                </a:r>
                <a:endParaRPr lang="it-IT" altLang="it-IT" sz="1800" b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b="1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</m:t>
                    </m:r>
                    <m:r>
                      <a:rPr lang="it-IT" altLang="it-IT" sz="1800" b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Platform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tc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pt</a:t>
                </a:r>
                <a:r>
                  <a:rPr lang="it-IT" altLang="it-IT" sz="1600" dirty="0"/>
                  <a:t>, N, H, P, D)</a:t>
                </a:r>
              </a:p>
              <a:p>
                <a:pPr>
                  <a:buFontTx/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dirty="0"/>
                  <a:t> 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8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400" dirty="0" err="1"/>
                  <a:t>pt,cat,f,yF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yC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cer,w</a:t>
                </a:r>
                <a:r>
                  <a:rPr lang="it-IT" altLang="it-IT" sz="1400" dirty="0"/>
                  <a:t>.</a:t>
                </a:r>
                <a:r>
                  <a:rPr lang="it-IT" altLang="it-IT" sz="1600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/>
                  <a:t>nm,  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isA,sY,eY,rM,g.</a:t>
                </a:r>
                <a:r>
                  <a:rPr lang="it-IT" altLang="it-IT" sz="1400" b="1" dirty="0" err="1"/>
                  <a:t>TheOscarAward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yF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yC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cer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cat</a:t>
                </a:r>
                <a:r>
                  <a:rPr lang="it-IT" altLang="it-IT" sz="1400" dirty="0"/>
                  <a:t>, nm, f, w)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b="1" dirty="0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g) </a:t>
                </a:r>
                <a14:m>
                  <m:oMath xmlns:m="http://schemas.openxmlformats.org/officeDocument/2006/math">
                    <m:r>
                      <a:rPr lang="it-IT" altLang="it-IT" sz="140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400" dirty="0"/>
                  <a:t> (pt = f )) </a:t>
                </a:r>
                <a:r>
                  <a:rPr lang="it-IT" altLang="it-IT" sz="1600" dirty="0"/>
                  <a:t>)</a:t>
                </a:r>
                <a:r>
                  <a:rPr lang="it-IT" altLang="it-IT" sz="1200" dirty="0"/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it-IT" altLang="it-IT" sz="1600" b="1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</m:t>
                    </m:r>
                    <m:r>
                      <a:rPr lang="it-IT" altLang="it-IT" sz="1600" b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Oscar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pt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cat,f,yF,yC,cer,w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dirty="0"/>
                  <a:t> 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9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200" dirty="0"/>
                  <a:t> </a:t>
                </a:r>
                <a:r>
                  <a:rPr lang="it-IT" altLang="it-IT" sz="1400" dirty="0" err="1"/>
                  <a:t>pn,cat,f,yF,yC,cer,w</a:t>
                </a:r>
                <a:r>
                  <a:rPr lang="it-IT" altLang="it-IT" sz="1400" dirty="0"/>
                  <a:t>.</a:t>
                </a:r>
                <a:r>
                  <a:rPr lang="it-IT" altLang="it-IT" sz="1600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altLang="it-IT" sz="1400" dirty="0"/>
                  <a:t> </a:t>
                </a:r>
                <a:r>
                  <a:rPr lang="it-IT" altLang="it-IT" sz="1400" dirty="0" err="1"/>
                  <a:t>nc,by,dy,pp,kft,nm</a:t>
                </a:r>
                <a:r>
                  <a:rPr lang="it-IT" altLang="it-IT" sz="1400" dirty="0"/>
                  <a:t>.</a:t>
                </a:r>
                <a:r>
                  <a:rPr lang="it-IT" altLang="it-IT" sz="1400" b="1" dirty="0"/>
                  <a:t> </a:t>
                </a:r>
                <a:r>
                  <a:rPr lang="it-IT" altLang="it-IT" sz="1400" b="1" dirty="0" err="1"/>
                  <a:t>TheOscarAward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yF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yC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cer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cat</a:t>
                </a:r>
                <a:r>
                  <a:rPr lang="it-IT" altLang="it-IT" sz="1400" dirty="0"/>
                  <a:t>, nm, f, w)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it-IT" altLang="it-IT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altLang="it-IT" sz="1600" b="1" dirty="0"/>
              </a:p>
              <a:p>
                <a:pPr>
                  <a:buNone/>
                </a:pPr>
                <a:r>
                  <a:rPr lang="it-IT" altLang="it-IT" sz="1400" b="1" dirty="0"/>
                  <a:t>	</a:t>
                </a:r>
                <a:r>
                  <a:rPr lang="it-IT" altLang="it-IT" sz="1400" b="1" dirty="0" err="1"/>
                  <a:t>NameBasics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by, </a:t>
                </a:r>
                <a:r>
                  <a:rPr lang="it-IT" altLang="it-IT" sz="1400" dirty="0" err="1"/>
                  <a:t>dy</a:t>
                </a:r>
                <a:r>
                  <a:rPr lang="it-IT" altLang="it-IT" sz="1400" dirty="0"/>
                  <a:t>, pp, </a:t>
                </a:r>
                <a:r>
                  <a:rPr lang="it-IT" altLang="it-IT" sz="1400" dirty="0" err="1"/>
                  <a:t>kft</a:t>
                </a:r>
                <a:r>
                  <a:rPr lang="it-IT" altLang="it-IT" sz="1400" dirty="0"/>
                  <a:t>)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600" dirty="0"/>
                  <a:t> (</a:t>
                </a:r>
                <a:r>
                  <a:rPr lang="it-IT" altLang="it-IT" sz="1600" dirty="0" err="1"/>
                  <a:t>pn</a:t>
                </a:r>
                <a:r>
                  <a:rPr lang="it-IT" altLang="it-IT" sz="1600" dirty="0"/>
                  <a:t> = nm)) </a:t>
                </a:r>
                <a:endParaRPr lang="it-IT" altLang="it-IT" sz="1800" b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it-IT" altLang="it-IT" sz="1800" b="1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</m:t>
                    </m:r>
                    <m:r>
                      <a:rPr lang="it-IT" altLang="it-IT" sz="1800" b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Oscar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pn,cat,f,yF,yC,cer,w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dirty="0"/>
                  <a:t> 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10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tc,pt,rM,sY,eY</a:t>
                </a:r>
                <a:r>
                  <a:rPr lang="it-IT" altLang="it-IT" sz="1400" dirty="0"/>
                  <a:t>. </a:t>
                </a:r>
                <a:r>
                  <a:rPr lang="it-IT" altLang="it-IT" sz="1600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altLang="it-IT" sz="1200" dirty="0"/>
                  <a:t> </a:t>
                </a:r>
                <a:r>
                  <a:rPr lang="it-IT" altLang="it-IT" sz="1400" dirty="0" err="1"/>
                  <a:t>ot,isA,g</a:t>
                </a:r>
                <a:r>
                  <a:rPr lang="it-IT" altLang="it-IT" sz="1400" dirty="0"/>
                  <a:t>.</a:t>
                </a:r>
                <a:r>
                  <a:rPr lang="it-IT" altLang="it-IT" sz="1400" b="1" dirty="0">
                    <a:solidFill>
                      <a:srgbClr val="822433"/>
                    </a:solidFill>
                  </a:rPr>
                  <a:t> </a:t>
                </a: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«movie» 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g)</a:t>
                </a:r>
                <a14:m>
                  <m:oMath xmlns:m="http://schemas.openxmlformats.org/officeDocument/2006/math">
                    <m:r>
                      <a:rPr lang="it-IT" altLang="it-IT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4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it-IT" altLang="it-IT" sz="1400" b="0" i="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it-IT" altLang="it-IT" sz="1600" b="1" dirty="0">
                    <a:solidFill>
                      <a:srgbClr val="822433"/>
                    </a:solidFill>
                  </a:rPr>
                  <a:t>					</a:t>
                </a:r>
                <a:r>
                  <a:rPr lang="it-IT" altLang="it-IT" sz="1600" b="1" dirty="0" err="1">
                    <a:solidFill>
                      <a:srgbClr val="822433"/>
                    </a:solidFill>
                  </a:rPr>
                  <a:t>VideoProduct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tc</a:t>
                </a:r>
                <a:r>
                  <a:rPr lang="it-IT" altLang="it-IT" sz="1600" dirty="0"/>
                  <a:t>, «movie» , </a:t>
                </a:r>
                <a:r>
                  <a:rPr lang="it-IT" altLang="it-IT" sz="1600" dirty="0" err="1"/>
                  <a:t>pt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rM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sy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eY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b="1" dirty="0"/>
              </a:p>
              <a:p>
                <a:pPr>
                  <a:buNone/>
                </a:pPr>
                <a:r>
                  <a:rPr lang="it-IT" altLang="it-IT" sz="1200" dirty="0"/>
                  <a:t>  </a:t>
                </a:r>
                <a:r>
                  <a:rPr lang="it-IT" altLang="it-IT" sz="1200" b="1" dirty="0">
                    <a:solidFill>
                      <a:srgbClr val="822433"/>
                    </a:solidFill>
                  </a:rPr>
                  <a:t>11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tc,pt,rM,sY,eY</a:t>
                </a:r>
                <a:r>
                  <a:rPr lang="it-IT" altLang="it-IT" sz="1400" dirty="0"/>
                  <a:t>. </a:t>
                </a:r>
                <a:r>
                  <a:rPr lang="it-IT" altLang="it-IT" sz="1600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ot,isA,g</a:t>
                </a:r>
                <a:r>
                  <a:rPr lang="it-IT" altLang="it-IT" sz="1400" dirty="0"/>
                  <a:t>.</a:t>
                </a:r>
                <a:r>
                  <a:rPr lang="it-IT" altLang="it-IT" sz="1400" b="1" dirty="0">
                    <a:solidFill>
                      <a:srgbClr val="822433"/>
                    </a:solidFill>
                  </a:rPr>
                  <a:t> </a:t>
                </a: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«</a:t>
                </a:r>
                <a:r>
                  <a:rPr lang="it-IT" altLang="it-IT" sz="1400" dirty="0" err="1"/>
                  <a:t>tvSeries</a:t>
                </a:r>
                <a:r>
                  <a:rPr lang="it-IT" altLang="it-IT" sz="1400" dirty="0"/>
                  <a:t>» 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g)  </a:t>
                </a:r>
                <a14:m>
                  <m:oMath xmlns:m="http://schemas.openxmlformats.org/officeDocument/2006/math">
                    <m:r>
                      <a:rPr lang="it-IT" altLang="it-IT" sz="1800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it-IT" altLang="it-IT" sz="180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it-IT" altLang="it-IT" sz="1200" b="1" dirty="0"/>
                  <a:t>					</a:t>
                </a:r>
                <a14:m>
                  <m:oMath xmlns:m="http://schemas.openxmlformats.org/officeDocument/2006/math">
                    <m:r>
                      <a:rPr lang="it-IT" altLang="it-IT" sz="1200" b="1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VideoProduct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tc</a:t>
                </a:r>
                <a:r>
                  <a:rPr lang="it-IT" altLang="it-IT" sz="1600" dirty="0"/>
                  <a:t>, «</a:t>
                </a:r>
                <a:r>
                  <a:rPr lang="it-IT" altLang="it-IT" sz="1600" dirty="0" err="1"/>
                  <a:t>tvSeries</a:t>
                </a:r>
                <a:r>
                  <a:rPr lang="it-IT" altLang="it-IT" sz="1600" dirty="0"/>
                  <a:t>» , </a:t>
                </a:r>
                <a:r>
                  <a:rPr lang="it-IT" altLang="it-IT" sz="1600" dirty="0" err="1"/>
                  <a:t>pt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rM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sy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eY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FontTx/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FontTx/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endParaRPr lang="it-IT" altLang="it-IT" sz="1200" dirty="0"/>
              </a:p>
            </p:txBody>
          </p:sp>
        </mc:Choice>
        <mc:Fallback xmlns="">
          <p:sp>
            <p:nvSpPr>
              <p:cNvPr id="9221" name="Rectangle 5">
                <a:extLst>
                  <a:ext uri="{FF2B5EF4-FFF2-40B4-BE49-F238E27FC236}">
                    <a16:creationId xmlns:a16="http://schemas.microsoft.com/office/drawing/2014/main" id="{A0814111-A51B-4995-B826-3D067D893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7524" y="990600"/>
                <a:ext cx="8568952" cy="4287540"/>
              </a:xfrm>
              <a:blipFill>
                <a:blip r:embed="rId3"/>
                <a:stretch>
                  <a:fillRect t="-427" r="-640" b="-119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15CEE924-028E-45BD-9E04-C3A9F8066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81025"/>
          </a:xfrm>
        </p:spPr>
        <p:txBody>
          <a:bodyPr/>
          <a:lstStyle/>
          <a:p>
            <a:r>
              <a:rPr lang="it-IT" altLang="it-IT" dirty="0"/>
              <a:t>GAV Mapping – </a:t>
            </a:r>
            <a:r>
              <a:rPr lang="it-IT" altLang="it-IT" dirty="0" err="1"/>
              <a:t>Materialization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endParaRPr lang="it-IT" altLang="it-IT" sz="1000" dirty="0">
              <a:highlight>
                <a:srgbClr val="FFFF00"/>
              </a:highlight>
            </a:endParaRP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2E7406AC-A46D-419C-85CE-B3394BE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252491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842595-0248-4694-A6B8-ED78B2E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89BBAE-6C79-4714-B581-9AAADBA70187}" type="datetime1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27/05/2021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B77AD7-D11F-4BDD-BB1E-5703938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Pagina </a:t>
            </a:r>
            <a:fld id="{643DFF99-8746-4E87-8F1F-6E4D8C4A0C80}" type="slidenum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5">
                <a:extLst>
                  <a:ext uri="{FF2B5EF4-FFF2-40B4-BE49-F238E27FC236}">
                    <a16:creationId xmlns:a16="http://schemas.microsoft.com/office/drawing/2014/main" id="{A0814111-A51B-4995-B826-3D067D893B7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89663" y="787386"/>
                <a:ext cx="8396784" cy="5166012"/>
              </a:xfrm>
            </p:spPr>
            <p:txBody>
              <a:bodyPr/>
              <a:lstStyle/>
              <a:p>
                <a:pPr>
                  <a:buNone/>
                </a:pPr>
                <a:endParaRPr lang="it-IT" altLang="it-IT" sz="1200" b="1" dirty="0">
                  <a:solidFill>
                    <a:srgbClr val="822433"/>
                  </a:solidFill>
                </a:endParaRPr>
              </a:p>
              <a:p>
                <a:pPr marL="0" indent="0">
                  <a:buNone/>
                </a:pPr>
                <a:r>
                  <a:rPr lang="it-IT" altLang="it-IT" sz="1100" b="1" dirty="0">
                    <a:solidFill>
                      <a:srgbClr val="822433"/>
                    </a:solidFill>
                  </a:rPr>
                  <a:t>12</a:t>
                </a:r>
                <a:r>
                  <a:rPr lang="it-IT" altLang="it-IT" sz="11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100" dirty="0"/>
                  <a:t>   </a:t>
                </a:r>
                <a:r>
                  <a:rPr lang="it-IT" altLang="it-IT" sz="1400" dirty="0"/>
                  <a:t>y, </a:t>
                </a:r>
                <a:r>
                  <a:rPr lang="it-IT" altLang="it-IT" sz="1400" dirty="0" err="1"/>
                  <a:t>cat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win,pN,det</a:t>
                </a:r>
                <a:r>
                  <a:rPr lang="it-IT" altLang="it-IT" sz="1400" dirty="0"/>
                  <a:t>. 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/>
                  <a:t>nom,nc2,bY,dY,pF,kft.</a:t>
                </a:r>
                <a:r>
                  <a:rPr lang="it-IT" altLang="it-IT" sz="1400" b="1" dirty="0"/>
                  <a:t> </a:t>
                </a:r>
                <a:r>
                  <a:rPr lang="it-IT" altLang="it-IT" sz="1400" b="1" dirty="0" err="1"/>
                  <a:t>EmmyAward</a:t>
                </a:r>
                <a:r>
                  <a:rPr lang="it-IT" altLang="it-IT" sz="1400" dirty="0"/>
                  <a:t>(y, </a:t>
                </a:r>
                <a:r>
                  <a:rPr lang="it-IT" altLang="it-IT" sz="1400" dirty="0" err="1"/>
                  <a:t>cat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win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nom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det</a:t>
                </a:r>
                <a:r>
                  <a:rPr lang="it-IT" altLang="it-IT" sz="1400" dirty="0"/>
                  <a:t>)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b="1" dirty="0"/>
                  <a:t>NameBasics</a:t>
                </a:r>
                <a:r>
                  <a:rPr lang="it-IT" altLang="it-IT" sz="1400" dirty="0"/>
                  <a:t>(nc2,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bY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dY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</a:t>
                </a:r>
                <a:r>
                  <a:rPr lang="it-IT" altLang="it-IT" sz="1400" dirty="0"/>
                  <a:t>)</a:t>
                </a:r>
                <a:r>
                  <a:rPr lang="it-IT" altLang="it-IT" sz="1600" b="1" dirty="0"/>
                  <a:t>)</a:t>
                </a:r>
                <a14:m>
                  <m:oMath xmlns:m="http://schemas.openxmlformats.org/officeDocument/2006/math">
                    <m:r>
                      <a:rPr lang="it-IT" altLang="it-IT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8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100" dirty="0"/>
                  <a:t> </a:t>
                </a:r>
                <a:r>
                  <a:rPr lang="it-IT" altLang="it-IT" sz="1600" b="1" dirty="0">
                    <a:solidFill>
                      <a:srgbClr val="822433"/>
                    </a:solidFill>
                  </a:rPr>
                  <a:t>Emmy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pn,y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cat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win,det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100" dirty="0"/>
              </a:p>
              <a:p>
                <a:pPr>
                  <a:buNone/>
                </a:pPr>
                <a:r>
                  <a:rPr lang="it-IT" altLang="it-IT" sz="1100" b="1" dirty="0">
                    <a:solidFill>
                      <a:srgbClr val="822433"/>
                    </a:solidFill>
                  </a:rPr>
                  <a:t>13</a:t>
                </a:r>
                <a:r>
                  <a:rPr lang="it-IT" altLang="it-IT" sz="11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100" dirty="0"/>
                  <a:t> </a:t>
                </a:r>
                <a:r>
                  <a:rPr lang="it-IT" altLang="it-IT" sz="1400" dirty="0"/>
                  <a:t>y, cat, </a:t>
                </a:r>
                <a:r>
                  <a:rPr lang="it-IT" altLang="it-IT" sz="1400" dirty="0" err="1"/>
                  <a:t>win,pt,det</a:t>
                </a:r>
                <a:r>
                  <a:rPr lang="it-IT" altLang="it-IT" sz="1400" dirty="0"/>
                  <a:t>. 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b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/>
                  <a:t>nom,nc2,pN,bY,dY,pF,kft.</a:t>
                </a:r>
                <a:r>
                  <a:rPr lang="it-IT" altLang="it-IT" sz="1400" b="1" dirty="0"/>
                  <a:t> EmmyAward</a:t>
                </a:r>
                <a:r>
                  <a:rPr lang="it-IT" altLang="it-IT" sz="1400" dirty="0"/>
                  <a:t>(y, </a:t>
                </a:r>
                <a:r>
                  <a:rPr lang="it-IT" altLang="it-IT" sz="1400" dirty="0" err="1"/>
                  <a:t>cat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win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nom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det</a:t>
                </a:r>
                <a:r>
                  <a:rPr lang="it-IT" altLang="it-IT" sz="1400" dirty="0"/>
                  <a:t>)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100" dirty="0"/>
                  <a:t> </a:t>
                </a:r>
              </a:p>
              <a:p>
                <a:pPr>
                  <a:buNone/>
                </a:pP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ge</a:t>
                </a:r>
                <a:r>
                  <a:rPr lang="it-IT" altLang="it-IT" sz="1400" dirty="0"/>
                  <a:t>)</a:t>
                </a:r>
                <a:r>
                  <a:rPr lang="it-IT" altLang="it-IT" sz="1600" b="1" dirty="0"/>
                  <a:t>)</a:t>
                </a:r>
                <a14:m>
                  <m:oMath xmlns:m="http://schemas.openxmlformats.org/officeDocument/2006/math">
                    <m:r>
                      <a:rPr lang="it-IT" altLang="it-IT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8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Emmy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pt,y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cat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win,det</a:t>
                </a:r>
                <a:r>
                  <a:rPr lang="it-IT" altLang="it-IT" sz="1600" dirty="0"/>
                  <a:t>)</a:t>
                </a:r>
              </a:p>
              <a:p>
                <a:pPr>
                  <a:buNone/>
                </a:pPr>
                <a:endParaRPr lang="it-IT" altLang="it-IT" sz="1200" b="1" dirty="0">
                  <a:solidFill>
                    <a:srgbClr val="822433"/>
                  </a:solidFill>
                </a:endParaRPr>
              </a:p>
              <a:p>
                <a:pPr>
                  <a:buNone/>
                </a:pPr>
                <a:r>
                  <a:rPr lang="it-IT" altLang="it-IT" sz="1200" b="1" dirty="0">
                    <a:solidFill>
                      <a:srgbClr val="822433"/>
                    </a:solidFill>
                  </a:rPr>
                  <a:t>14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400" dirty="0" err="1"/>
                  <a:t>nc,pn,by,dY</a:t>
                </a:r>
                <a:r>
                  <a:rPr lang="it-IT" altLang="it-IT" sz="1400" dirty="0"/>
                  <a:t>.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altLang="it-IT" sz="1400" b="1" dirty="0"/>
                  <a:t> </a:t>
                </a:r>
                <a:r>
                  <a:rPr lang="it-IT" altLang="it-IT" sz="1400" dirty="0"/>
                  <a:t>tc,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job,cha</a:t>
                </a:r>
                <a:r>
                  <a:rPr lang="it-IT" altLang="it-IT" sz="1400" dirty="0"/>
                  <a:t>, 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kft.</a:t>
                </a:r>
                <a:r>
                  <a:rPr lang="it-IT" altLang="it-IT" sz="1400" b="1" dirty="0" err="1"/>
                  <a:t>TitlePrincipals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«</a:t>
                </a:r>
                <a:r>
                  <a:rPr lang="it-IT" altLang="it-IT" sz="1400" dirty="0" err="1"/>
                  <a:t>actor</a:t>
                </a:r>
                <a:r>
                  <a:rPr lang="it-IT" altLang="it-IT" sz="1400" dirty="0"/>
                  <a:t>», job, cha)</a:t>
                </a:r>
                <a:r>
                  <a:rPr lang="it-IT" altLang="it-IT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it-IT" altLang="it-IT" sz="1400" b="1" dirty="0"/>
                  <a:t>NameBasics</a:t>
                </a:r>
                <a:r>
                  <a:rPr lang="it-IT" altLang="it-IT" sz="1400" dirty="0"/>
                  <a:t>(nc2,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bY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dY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</a:t>
                </a:r>
                <a:r>
                  <a:rPr lang="it-IT" altLang="it-IT" sz="1400" dirty="0"/>
                  <a:t>)</a:t>
                </a:r>
                <a:r>
                  <a:rPr lang="it-IT" altLang="it-IT" sz="1600" b="1" dirty="0"/>
                  <a:t>)</a:t>
                </a:r>
                <a:r>
                  <a:rPr lang="it-IT" altLang="it-IT" sz="1400" b="1" dirty="0"/>
                  <a:t>  </a:t>
                </a:r>
                <a14:m>
                  <m:oMath xmlns:m="http://schemas.openxmlformats.org/officeDocument/2006/math">
                    <m:r>
                      <a:rPr lang="it-IT" altLang="it-IT" sz="180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altLang="it-IT" sz="1800" b="1" i="1" dirty="0" smtClean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Worker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nc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pn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bY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dY</a:t>
                </a:r>
                <a:r>
                  <a:rPr lang="it-IT" altLang="it-IT" sz="1600" dirty="0"/>
                  <a:t>, «</a:t>
                </a:r>
                <a:r>
                  <a:rPr lang="it-IT" altLang="it-IT" sz="1600" dirty="0" err="1"/>
                  <a:t>actor</a:t>
                </a:r>
                <a:r>
                  <a:rPr lang="it-IT" altLang="it-IT" sz="1600" dirty="0"/>
                  <a:t>»)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b="1" dirty="0">
                    <a:solidFill>
                      <a:srgbClr val="822433"/>
                    </a:solidFill>
                  </a:rPr>
                  <a:t>15</a:t>
                </a:r>
                <a:r>
                  <a:rPr lang="it-IT" altLang="it-IT" sz="14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400" dirty="0" err="1"/>
                  <a:t>nc,pn,by,dY</a:t>
                </a:r>
                <a:r>
                  <a:rPr lang="it-IT" altLang="it-IT" sz="1400" dirty="0"/>
                  <a:t>.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altLang="it-IT" sz="1200" b="1" dirty="0"/>
                  <a:t> 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job,cha</a:t>
                </a:r>
                <a:r>
                  <a:rPr lang="it-IT" altLang="it-IT" sz="1400" dirty="0"/>
                  <a:t>, 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kft.</a:t>
                </a:r>
                <a:r>
                  <a:rPr lang="it-IT" altLang="it-IT" sz="1400" b="1" dirty="0" err="1"/>
                  <a:t>TitlePrincipals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«director», job, cha)</a:t>
                </a:r>
                <a:r>
                  <a:rPr lang="it-IT" altLang="it-IT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it-IT" altLang="it-IT" sz="1400" b="1" dirty="0"/>
                  <a:t>NameBasics</a:t>
                </a:r>
                <a:r>
                  <a:rPr lang="it-IT" altLang="it-IT" sz="1400" dirty="0"/>
                  <a:t>(nc2,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bY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dY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</a:t>
                </a:r>
                <a:r>
                  <a:rPr lang="it-IT" altLang="it-IT" sz="1400" dirty="0"/>
                  <a:t>)</a:t>
                </a:r>
                <a:r>
                  <a:rPr lang="it-IT" altLang="it-IT" sz="1600" b="1" dirty="0"/>
                  <a:t>)</a:t>
                </a:r>
                <a:r>
                  <a:rPr lang="it-IT" altLang="it-IT" sz="1400" b="1" dirty="0"/>
                  <a:t>  </a:t>
                </a:r>
                <a14:m>
                  <m:oMath xmlns:m="http://schemas.openxmlformats.org/officeDocument/2006/math">
                    <m:r>
                      <a:rPr lang="it-IT" altLang="it-IT" sz="18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800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Worker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nc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pn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bY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dY</a:t>
                </a:r>
                <a:r>
                  <a:rPr lang="it-IT" altLang="it-IT" sz="1600" dirty="0"/>
                  <a:t>, «director»)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b="1" dirty="0">
                    <a:solidFill>
                      <a:srgbClr val="822433"/>
                    </a:solidFill>
                  </a:rPr>
                  <a:t>16</a:t>
                </a:r>
                <a:r>
                  <a:rPr lang="it-IT" altLang="it-IT" sz="12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200" b="1" dirty="0"/>
                  <a:t> </a:t>
                </a:r>
                <a:r>
                  <a:rPr lang="it-IT" altLang="it-IT" sz="1400" dirty="0" err="1"/>
                  <a:t>nc,pn,by,dY</a:t>
                </a:r>
                <a:r>
                  <a:rPr lang="it-IT" altLang="it-IT" sz="1400" dirty="0"/>
                  <a:t>.</a:t>
                </a:r>
                <a:r>
                  <a:rPr lang="it-IT" altLang="it-IT" sz="1600" b="1" dirty="0"/>
                  <a:t>(</a:t>
                </a:r>
                <a:r>
                  <a:rPr lang="it-IT" altLang="it-IT" sz="1200" b="1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/>
                  <a:t>tc,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job,cha</a:t>
                </a:r>
                <a:r>
                  <a:rPr lang="it-IT" altLang="it-IT" sz="1400" dirty="0"/>
                  <a:t>, 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kft.</a:t>
                </a:r>
                <a:r>
                  <a:rPr lang="it-IT" altLang="it-IT" sz="1400" b="1" dirty="0" err="1"/>
                  <a:t>TitlePrincipals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«writer», job, cha)</a:t>
                </a:r>
                <a:r>
                  <a:rPr lang="it-IT" altLang="it-IT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2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it-IT" altLang="it-IT" sz="1400" b="1" dirty="0"/>
                  <a:t>NameBasics</a:t>
                </a:r>
                <a:r>
                  <a:rPr lang="it-IT" altLang="it-IT" sz="1400" dirty="0"/>
                  <a:t>(nc2,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bY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dY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</a:t>
                </a:r>
                <a:r>
                  <a:rPr lang="it-IT" altLang="it-IT" sz="1400" dirty="0"/>
                  <a:t>)</a:t>
                </a:r>
                <a:r>
                  <a:rPr lang="it-IT" altLang="it-IT" sz="1600" b="1" dirty="0"/>
                  <a:t>)</a:t>
                </a:r>
                <a14:m>
                  <m:oMath xmlns:m="http://schemas.openxmlformats.org/officeDocument/2006/math">
                    <m:r>
                      <a:rPr lang="it-IT" altLang="it-IT" sz="18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altLang="it-IT" sz="18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altLang="it-IT" sz="1800" b="1" i="1" dirty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b="1" dirty="0">
                    <a:solidFill>
                      <a:srgbClr val="822433"/>
                    </a:solidFill>
                  </a:rPr>
                  <a:t>Worker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nc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pn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bY</a:t>
                </a:r>
                <a:r>
                  <a:rPr lang="it-IT" altLang="it-IT" sz="1600" dirty="0"/>
                  <a:t>, </a:t>
                </a:r>
                <a:r>
                  <a:rPr lang="it-IT" altLang="it-IT" sz="1600" dirty="0" err="1"/>
                  <a:t>dY</a:t>
                </a:r>
                <a:r>
                  <a:rPr lang="it-IT" altLang="it-IT" sz="1600" dirty="0"/>
                  <a:t>, «writer»)</a:t>
                </a:r>
              </a:p>
              <a:p>
                <a:pPr>
                  <a:buNone/>
                </a:pPr>
                <a:endParaRPr lang="it-IT" altLang="it-IT" sz="1200" dirty="0"/>
              </a:p>
              <a:p>
                <a:pPr>
                  <a:buNone/>
                </a:pPr>
                <a:r>
                  <a:rPr lang="it-IT" altLang="it-IT" sz="1200" b="1" dirty="0">
                    <a:solidFill>
                      <a:srgbClr val="822433"/>
                    </a:solidFill>
                  </a:rPr>
                  <a:t>17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altLang="it-IT" sz="1200" b="1" dirty="0">
                    <a:solidFill>
                      <a:srgbClr val="822433"/>
                    </a:solidFill>
                  </a:rPr>
                  <a:t> </a:t>
                </a:r>
                <a:r>
                  <a:rPr lang="it-IT" altLang="it-IT" sz="1400" dirty="0" err="1"/>
                  <a:t>pn,pt</a:t>
                </a:r>
                <a:r>
                  <a:rPr lang="it-IT" altLang="it-IT" sz="1400" dirty="0"/>
                  <a:t>.</a:t>
                </a:r>
                <a:r>
                  <a:rPr lang="it-IT" altLang="it-IT" sz="1600" b="1" dirty="0"/>
                  <a:t>(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altLang="it-IT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job,cha</a:t>
                </a:r>
                <a:r>
                  <a:rPr lang="it-IT" altLang="it-IT" sz="1400" dirty="0"/>
                  <a:t>, 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</a:t>
                </a:r>
                <a:r>
                  <a:rPr lang="it-IT" altLang="it-IT" sz="1400" dirty="0"/>
                  <a:t>.</a:t>
                </a:r>
                <a:r>
                  <a:rPr lang="it-IT" altLang="it-IT" sz="1400" b="1" dirty="0">
                    <a:solidFill>
                      <a:srgbClr val="822433"/>
                    </a:solidFill>
                  </a:rPr>
                  <a:t> </a:t>
                </a: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TitleBasicsPrep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ot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isA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sy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ey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rm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ge</a:t>
                </a:r>
                <a:r>
                  <a:rPr lang="it-IT" altLang="it-IT" sz="1400" dirty="0"/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)∧</m:t>
                    </m:r>
                    <m:r>
                      <m:rPr>
                        <m:nor/>
                      </m:rPr>
                      <a:rPr lang="it-IT" altLang="it-IT" sz="16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b="1" dirty="0" err="1"/>
                  <a:t>TitlePrincipals</a:t>
                </a:r>
                <a:r>
                  <a:rPr lang="it-IT" altLang="it-IT" sz="1400" dirty="0"/>
                  <a:t>(</a:t>
                </a:r>
                <a:r>
                  <a:rPr lang="it-IT" altLang="it-IT" sz="1400" dirty="0" err="1"/>
                  <a:t>tc</a:t>
                </a:r>
                <a:r>
                  <a:rPr lang="it-IT" altLang="it-IT" sz="1400" dirty="0"/>
                  <a:t>, or, </a:t>
                </a:r>
                <a:r>
                  <a:rPr lang="it-IT" altLang="it-IT" sz="1400" dirty="0" err="1"/>
                  <a:t>nc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tt</a:t>
                </a:r>
                <a:r>
                  <a:rPr lang="it-IT" altLang="it-IT" sz="1400" dirty="0"/>
                  <a:t>, job, cha)</a:t>
                </a:r>
                <a:r>
                  <a:rPr lang="it-IT" altLang="it-IT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it-IT" altLang="it-IT" sz="1400" b="1" dirty="0"/>
                  <a:t>NameBasics</a:t>
                </a:r>
                <a:r>
                  <a:rPr lang="it-IT" altLang="it-IT" sz="1400" dirty="0"/>
                  <a:t>(nc2, </a:t>
                </a:r>
                <a:r>
                  <a:rPr lang="it-IT" altLang="it-IT" sz="1400" dirty="0" err="1"/>
                  <a:t>pN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bY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dY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pF</a:t>
                </a:r>
                <a:r>
                  <a:rPr lang="it-IT" altLang="it-IT" sz="1400" dirty="0"/>
                  <a:t>, </a:t>
                </a:r>
                <a:r>
                  <a:rPr lang="it-IT" altLang="it-IT" sz="1400" dirty="0" err="1"/>
                  <a:t>kft</a:t>
                </a:r>
                <a:r>
                  <a:rPr lang="it-IT" altLang="it-IT" sz="1400" dirty="0"/>
                  <a:t>)</a:t>
                </a:r>
                <a:r>
                  <a:rPr lang="it-IT" altLang="it-IT" sz="1600" b="1" dirty="0"/>
                  <a:t>)</a:t>
                </a:r>
                <a14:m>
                  <m:oMath xmlns:m="http://schemas.openxmlformats.org/officeDocument/2006/math">
                    <m:r>
                      <a:rPr lang="it-IT" altLang="it-IT" sz="1600" b="1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it-IT" altLang="it-IT" sz="1600" b="1" i="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it-IT" altLang="it-IT" sz="1400" dirty="0"/>
                  <a:t>	</a:t>
                </a:r>
                <a14:m>
                  <m:oMath xmlns:m="http://schemas.openxmlformats.org/officeDocument/2006/math">
                    <m:r>
                      <a:rPr lang="it-IT" altLang="it-IT" sz="18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altLang="it-IT" sz="1800" b="1" i="1" dirty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b="1" dirty="0" err="1">
                    <a:solidFill>
                      <a:srgbClr val="822433"/>
                    </a:solidFill>
                  </a:rPr>
                  <a:t>WorkerIn</a:t>
                </a:r>
                <a:r>
                  <a:rPr lang="it-IT" altLang="it-IT" sz="1600" dirty="0"/>
                  <a:t>(</a:t>
                </a:r>
                <a:r>
                  <a:rPr lang="it-IT" altLang="it-IT" sz="1600" dirty="0" err="1"/>
                  <a:t>pn,pt</a:t>
                </a:r>
                <a:r>
                  <a:rPr lang="it-IT" altLang="it-IT" sz="1600" dirty="0"/>
                  <a:t>)</a:t>
                </a:r>
                <a:endParaRPr lang="it-IT" altLang="it-IT" sz="16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9221" name="Rectangle 5">
                <a:extLst>
                  <a:ext uri="{FF2B5EF4-FFF2-40B4-BE49-F238E27FC236}">
                    <a16:creationId xmlns:a16="http://schemas.microsoft.com/office/drawing/2014/main" id="{A0814111-A51B-4995-B826-3D067D893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9663" y="787386"/>
                <a:ext cx="8396784" cy="5166012"/>
              </a:xfrm>
              <a:blipFill>
                <a:blip r:embed="rId3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BBC6BD90-D14F-4B93-9B5F-F1D3D76B7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81025"/>
          </a:xfrm>
        </p:spPr>
        <p:txBody>
          <a:bodyPr/>
          <a:lstStyle/>
          <a:p>
            <a:r>
              <a:rPr lang="it-IT" altLang="it-IT" dirty="0"/>
              <a:t>GAV Mapping – </a:t>
            </a:r>
            <a:r>
              <a:rPr lang="it-IT" altLang="it-IT" dirty="0" err="1"/>
              <a:t>Materialization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endParaRPr lang="it-IT" altLang="it-IT" sz="1000" dirty="0">
              <a:highlight>
                <a:srgbClr val="FFFF00"/>
              </a:highlight>
            </a:endParaRPr>
          </a:p>
        </p:txBody>
      </p:sp>
      <p:sp>
        <p:nvSpPr>
          <p:cNvPr id="11" name="Segnaposto piè di pagina 5">
            <a:extLst>
              <a:ext uri="{FF2B5EF4-FFF2-40B4-BE49-F238E27FC236}">
                <a16:creationId xmlns:a16="http://schemas.microsoft.com/office/drawing/2014/main" id="{F77B5797-A0D1-46E8-A158-FA274A65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85222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58C122-68C8-4E69-9FBE-5B64FD20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7F7-60B4-4E19-B5D8-66BD1BE02326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474D3A-6B3A-4ABB-8166-1776CC35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0FF762B-EC39-4A59-86B2-1BA8EF5F09AD}" type="slidenum">
              <a:rPr lang="it-IT" altLang="it-IT" smtClean="0"/>
              <a:pPr/>
              <a:t>13</a:t>
            </a:fld>
            <a:endParaRPr lang="it-IT" alt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3705232-0206-48FB-AC18-4C61E451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 dirty="0"/>
              <a:t>Mapping in </a:t>
            </a:r>
            <a:r>
              <a:rPr lang="it-IT" dirty="0" err="1"/>
              <a:t>Pentaho</a:t>
            </a:r>
            <a:endParaRPr lang="it-IT" sz="1000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D34FFE8F-629A-40EE-8B2A-56FE4510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06A73D-381B-4C81-B490-2CAD6F950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33131"/>
            <a:ext cx="4969024" cy="20189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32DEA64-B41C-4F03-8247-10A81374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96430"/>
            <a:ext cx="4572000" cy="218972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7151D89-757C-4160-B316-9B26150A8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210" y="2804229"/>
            <a:ext cx="3640767" cy="31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0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1E79BA-0B2B-4A74-8C63-FC67BC9F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F353DB-FA5D-4FC9-A81A-D419AEB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14</a:t>
            </a:fld>
            <a:endParaRPr lang="it-IT" alt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FF3E216A-5A22-4749-AF04-F697A8DA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 dirty="0"/>
              <a:t>Mapping in </a:t>
            </a:r>
            <a:r>
              <a:rPr lang="it-IT" dirty="0" err="1"/>
              <a:t>Pentaho</a:t>
            </a:r>
            <a:endParaRPr lang="it-IT" sz="1000" dirty="0"/>
          </a:p>
        </p:txBody>
      </p:sp>
      <p:sp>
        <p:nvSpPr>
          <p:cNvPr id="10" name="Segnaposto piè di pagina 5">
            <a:extLst>
              <a:ext uri="{FF2B5EF4-FFF2-40B4-BE49-F238E27FC236}">
                <a16:creationId xmlns:a16="http://schemas.microsoft.com/office/drawing/2014/main" id="{61B68EEC-E899-44F3-B2EA-72F8BA50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8490432-C25C-4781-8ABC-4B814AFC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3" y="1447969"/>
            <a:ext cx="3902435" cy="20256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834C989-A6BD-43D2-B365-F7A14D437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59" y="4543712"/>
            <a:ext cx="3766002" cy="924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331EA0D-5793-413B-B085-8A11263FE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645" y="2100549"/>
            <a:ext cx="4403110" cy="32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07FC7-3E81-4F6A-A61C-DA13656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Mapping in </a:t>
            </a:r>
            <a:r>
              <a:rPr lang="it-IT" dirty="0" err="1"/>
              <a:t>Pentaho</a:t>
            </a:r>
            <a:endParaRPr lang="it-IT" sz="1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92F743-9218-426C-962F-86227A2B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428C02-7CCE-4ACC-B59F-6CA8B89C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15</a:t>
            </a:fld>
            <a:endParaRPr lang="it-IT" altLang="it-IT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A372901D-8CEF-4120-8B40-98BB40A5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204DC2-27E1-4C17-A004-9CE6FF0C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8" y="938087"/>
            <a:ext cx="7688932" cy="47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3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1BA7CF-3D7A-4841-A37B-9127914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B83DC-7B25-4213-A248-258CE5DA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16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CEAAD6-A550-473A-8029-204D8CB5F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44" r="2830"/>
          <a:stretch/>
        </p:blipFill>
        <p:spPr>
          <a:xfrm>
            <a:off x="729567" y="1466844"/>
            <a:ext cx="3924300" cy="16305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53027CC-1FEC-40B5-A51E-274FB4116F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9843" r="150"/>
          <a:stretch/>
        </p:blipFill>
        <p:spPr>
          <a:xfrm>
            <a:off x="6587456" y="894076"/>
            <a:ext cx="2088232" cy="3297534"/>
          </a:xfrm>
          <a:prstGeom prst="rect">
            <a:avLst/>
          </a:prstGeom>
        </p:spPr>
      </p:pic>
      <p:sp>
        <p:nvSpPr>
          <p:cNvPr id="9" name="Segnaposto piè di pagina 5">
            <a:extLst>
              <a:ext uri="{FF2B5EF4-FFF2-40B4-BE49-F238E27FC236}">
                <a16:creationId xmlns:a16="http://schemas.microsoft.com/office/drawing/2014/main" id="{FF408378-850C-4025-A790-A5F2CAEB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09A1F51-EEB1-486D-8FD9-8F5D8E2308C9}"/>
                  </a:ext>
                </a:extLst>
              </p:cNvPr>
              <p:cNvSpPr txBox="1"/>
              <p:nvPr/>
            </p:nvSpPr>
            <p:spPr>
              <a:xfrm>
                <a:off x="127263" y="3713406"/>
                <a:ext cx="9073008" cy="209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rgbClr val="000000"/>
                    </a:solidFill>
                  </a:rPr>
                  <a:t>From Global Schema:</a:t>
                </a:r>
              </a:p>
              <a:p>
                <a:r>
                  <a:rPr lang="it-IT" altLang="it-IT" sz="1400" b="1" dirty="0">
                    <a:solidFill>
                      <a:srgbClr val="822433"/>
                    </a:solidFill>
                  </a:rPr>
                  <a:t>Worker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nconst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primaryname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birthyear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deathyear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work)</a:t>
                </a:r>
              </a:p>
              <a:p>
                <a:r>
                  <a:rPr lang="it-IT" altLang="it-IT" sz="1400" b="1" dirty="0">
                    <a:solidFill>
                      <a:srgbClr val="822433"/>
                    </a:solidFill>
                  </a:rPr>
                  <a:t>Emmy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nominee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category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winner,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detail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chemeClr val="tx1"/>
                    </a:solidFill>
                  </a:rPr>
                  <a:t>Oscar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(candidate,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category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film,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year_film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year_ceremony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ceremony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winner )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endParaRPr lang="it-IT" altLang="it-IT" sz="1400" b="1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FOL query: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Find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the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actor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that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won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least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one oscar and one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emmy</a:t>
                </a:r>
                <a:endPara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Q(</a:t>
                </a: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 = {(</a:t>
                </a: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)| </a:t>
                </a:r>
                <a14:m>
                  <m:oMath xmlns:m="http://schemas.openxmlformats.org/officeDocument/2006/math">
                    <m:r>
                      <a:rPr kumimoji="0" lang="it-IT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a,b,c,d,e,f,g,h,j,k,l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.(</a:t>
                </a: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Oscar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 </a:t>
                </a: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,a,b,c,d,e,«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true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» )</a:t>
                </a:r>
                <a14:m>
                  <m:oMath xmlns:m="http://schemas.openxmlformats.org/officeDocument/2006/math"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sz="1400" b="1" dirty="0">
                    <a:solidFill>
                      <a:srgbClr val="000000"/>
                    </a:solidFill>
                  </a:rPr>
                  <a:t>E</a:t>
                </a:r>
                <a:r>
                  <a:rPr kumimoji="0" lang="it-IT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mmy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</a:t>
                </a:r>
                <a:r>
                  <a:rPr kumimoji="0" lang="it-IT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,f,g,h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«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true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»,i) </a:t>
                </a:r>
                <a14:m>
                  <m:oMath xmlns:m="http://schemas.openxmlformats.org/officeDocument/2006/math"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Worker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(j, </a:t>
                </a: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k,l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«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actor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»))}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09A1F51-EEB1-486D-8FD9-8F5D8E23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3" y="3713406"/>
                <a:ext cx="9073008" cy="2099036"/>
              </a:xfrm>
              <a:prstGeom prst="rect">
                <a:avLst/>
              </a:prstGeom>
              <a:blipFill>
                <a:blip r:embed="rId5"/>
                <a:stretch>
                  <a:fillRect l="-202" t="-581" b="-2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olo 1">
            <a:extLst>
              <a:ext uri="{FF2B5EF4-FFF2-40B4-BE49-F238E27FC236}">
                <a16:creationId xmlns:a16="http://schemas.microsoft.com/office/drawing/2014/main" id="{43CA5516-CD91-4C7D-A798-FE278C8F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 dirty="0"/>
              <a:t>Queries on </a:t>
            </a:r>
            <a:r>
              <a:rPr lang="it-IT" dirty="0" err="1"/>
              <a:t>Retrieved</a:t>
            </a:r>
            <a:r>
              <a:rPr lang="it-IT" dirty="0"/>
              <a:t> Global Database</a:t>
            </a:r>
            <a:endParaRPr lang="it-IT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73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1BA7CF-3D7A-4841-A37B-9127914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B83DC-7B25-4213-A248-258CE5DA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17</a:t>
            </a:fld>
            <a:endParaRPr lang="it-IT" alt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BFE254-039C-4DE3-8D88-3D2DDCA55553}"/>
                  </a:ext>
                </a:extLst>
              </p:cNvPr>
              <p:cNvSpPr txBox="1"/>
              <p:nvPr/>
            </p:nvSpPr>
            <p:spPr>
              <a:xfrm>
                <a:off x="70992" y="3658636"/>
                <a:ext cx="9073008" cy="188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rgbClr val="000000"/>
                    </a:solidFill>
                  </a:rPr>
                  <a:t>From Global Schema:</a:t>
                </a:r>
              </a:p>
              <a:p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RateIMDB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title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average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numvotes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chemeClr val="tx1"/>
                    </a:solidFill>
                  </a:rPr>
                  <a:t>Oscar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(candidate,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category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film,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year_film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year_ceremony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ceremony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winner )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endParaRPr lang="it-IT" altLang="it-IT" sz="1400" b="1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FOL query : </a:t>
                </a:r>
                <a:r>
                  <a:rPr kumimoji="0" lang="it-IT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Find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the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categories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for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which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a film with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rateimdb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8.1 or 8.2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won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an oscar</a:t>
                </a:r>
                <a:endPara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sz="1400" dirty="0">
                    <a:solidFill>
                      <a:srgbClr val="000000"/>
                    </a:solidFill>
                  </a:rPr>
                  <a:t>Q(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= {(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>
                    <a:solidFill>
                      <a:srgbClr val="000000"/>
                    </a:solidFill>
                  </a:rPr>
                  <a:t>)| </a:t>
                </a:r>
                <a14:m>
                  <m:oMath xmlns:m="http://schemas.openxmlformats.org/officeDocument/2006/math">
                    <m:r>
                      <a:rPr lang="it-IT" sz="1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sz="1400" b="1" dirty="0">
                    <a:solidFill>
                      <a:srgbClr val="000000"/>
                    </a:solidFill>
                  </a:rPr>
                  <a:t> 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a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,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b,c,d,e,f,f</a:t>
                </a:r>
                <a:r>
                  <a:rPr lang="it-IT" sz="1400" dirty="0">
                    <a:solidFill>
                      <a:srgbClr val="000000"/>
                    </a:solidFill>
                  </a:rPr>
                  <a:t>’.(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Oscar</a:t>
                </a:r>
                <a:r>
                  <a:rPr lang="it-IT" sz="1400" dirty="0">
                    <a:solidFill>
                      <a:srgbClr val="000000"/>
                    </a:solidFill>
                  </a:rPr>
                  <a:t>( a,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>
                    <a:solidFill>
                      <a:srgbClr val="000000"/>
                    </a:solidFill>
                  </a:rPr>
                  <a:t>,b,c,d,e,«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true</a:t>
                </a:r>
                <a:r>
                  <a:rPr lang="it-IT" sz="1400" dirty="0">
                    <a:solidFill>
                      <a:srgbClr val="000000"/>
                    </a:solidFill>
                  </a:rPr>
                  <a:t>» ) 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(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RateIMDB</a:t>
                </a:r>
                <a:r>
                  <a:rPr lang="it-IT" sz="1400" dirty="0">
                    <a:solidFill>
                      <a:srgbClr val="000000"/>
                    </a:solidFill>
                  </a:rPr>
                  <a:t>(a,8.1,f) </a:t>
                </a:r>
                <a:r>
                  <a:rPr lang="it-IT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⋁</a:t>
                </a:r>
                <a:r>
                  <a:rPr lang="it-IT" sz="1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RateIMDB</a:t>
                </a:r>
                <a:r>
                  <a:rPr lang="it-IT" sz="1400" dirty="0">
                    <a:solidFill>
                      <a:srgbClr val="000000"/>
                    </a:solidFill>
                  </a:rPr>
                  <a:t>(a,8.2,f’) ) }</a:t>
                </a:r>
                <a:endParaRPr lang="it-IT" altLang="it-IT" sz="1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BFE254-039C-4DE3-8D88-3D2DDCA5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" y="3658636"/>
                <a:ext cx="9073008" cy="1883593"/>
              </a:xfrm>
              <a:prstGeom prst="rect">
                <a:avLst/>
              </a:prstGeom>
              <a:blipFill>
                <a:blip r:embed="rId3"/>
                <a:stretch>
                  <a:fillRect l="-202" t="-647" b="-25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EAFB858F-0250-4281-8611-5017249B4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90866"/>
            <a:ext cx="5724525" cy="111442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53E8B55-D312-43A8-B959-72EE5509E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995077"/>
            <a:ext cx="1962150" cy="1000125"/>
          </a:xfrm>
          <a:prstGeom prst="rect">
            <a:avLst/>
          </a:prstGeom>
        </p:spPr>
      </p:pic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6257D874-1737-4A6D-85C7-C148CA83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5C1BE00-F7A2-4934-BBA3-74CEE5AF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 dirty="0"/>
              <a:t>Queries on </a:t>
            </a:r>
            <a:r>
              <a:rPr lang="it-IT" dirty="0" err="1"/>
              <a:t>Retrieved</a:t>
            </a:r>
            <a:r>
              <a:rPr lang="it-IT" dirty="0"/>
              <a:t> Global Database</a:t>
            </a:r>
            <a:endParaRPr lang="it-IT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6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1BA7CF-3D7A-4841-A37B-9127914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B83DC-7B25-4213-A248-258CE5DA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18</a:t>
            </a:fld>
            <a:endParaRPr lang="it-IT" altLang="it-IT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033DB74C-40C2-43FA-885A-38C5202C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71B76BE-5F17-4A40-AB3B-5C83075D0889}"/>
                  </a:ext>
                </a:extLst>
              </p:cNvPr>
              <p:cNvSpPr txBox="1"/>
              <p:nvPr/>
            </p:nvSpPr>
            <p:spPr>
              <a:xfrm>
                <a:off x="4114800" y="2971800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71B76BE-5F17-4A40-AB3B-5C83075D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227900" cy="138499"/>
              </a:xfrm>
              <a:prstGeom prst="rect">
                <a:avLst/>
              </a:prstGeom>
              <a:blipFill>
                <a:blip r:embed="rId5"/>
                <a:stretch>
                  <a:fillRect l="-2488" r="-3483" b="-36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00D1BBD-58CE-41C3-A2E9-2D30B50888DE}"/>
                  </a:ext>
                </a:extLst>
              </p:cNvPr>
              <p:cNvSpPr txBox="1"/>
              <p:nvPr/>
            </p:nvSpPr>
            <p:spPr>
              <a:xfrm>
                <a:off x="192246" y="2846641"/>
                <a:ext cx="9073008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rgbClr val="000000"/>
                    </a:solidFill>
                  </a:rPr>
                  <a:t>From Global Schema:</a:t>
                </a:r>
                <a:r>
                  <a:rPr lang="it-IT" sz="1400" dirty="0">
                    <a:solidFill>
                      <a:srgbClr val="000000"/>
                    </a:solidFill>
                  </a:rPr>
                  <a:t>				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rgbClr val="822433"/>
                    </a:solidFill>
                  </a:rPr>
                  <a:t>Oscar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(candidate,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category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film,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year_film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year_ceremony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ceremony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winner )</a:t>
                </a:r>
              </a:p>
              <a:p>
                <a:r>
                  <a:rPr lang="it-IT" altLang="it-IT" sz="1400" b="1" dirty="0">
                    <a:solidFill>
                      <a:srgbClr val="822433"/>
                    </a:solidFill>
                  </a:rPr>
                  <a:t>Worker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nconst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primaryname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birthyear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deathyear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work)</a:t>
                </a:r>
              </a:p>
              <a:p>
                <a:pPr marL="0" indent="0">
                  <a:buNone/>
                </a:pPr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WorkerIn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(name,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title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FOL query :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Find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all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those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 workers 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candidated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 for an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oscar (and the film in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which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they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worked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with Daniel Radcliffe),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that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worked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with Daniel Radcliffe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but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not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in Harry Potter film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series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.</a:t>
                </a:r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sz="1400" dirty="0"/>
                  <a:t>Q( n2, vp2,win)  = 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sz="1400" dirty="0">
                    <a:solidFill>
                      <a:srgbClr val="000000"/>
                    </a:solidFill>
                  </a:rPr>
                  <a:t>Q(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,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= {(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,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| </a:t>
                </a:r>
                <a14:m>
                  <m:oMath xmlns:m="http://schemas.openxmlformats.org/officeDocument/2006/math">
                    <m:r>
                      <a:rPr lang="it-IT" sz="1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a,b,c,d,e,f,g</a:t>
                </a:r>
                <a:r>
                  <a:rPr lang="it-IT" sz="1400" dirty="0">
                    <a:solidFill>
                      <a:srgbClr val="000000"/>
                    </a:solidFill>
                  </a:rPr>
                  <a:t>.(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Workerin</a:t>
                </a:r>
                <a:r>
                  <a:rPr lang="it-IT" sz="1400" dirty="0">
                    <a:solidFill>
                      <a:srgbClr val="000000"/>
                    </a:solidFill>
                  </a:rPr>
                  <a:t>(«Daniel Radcliffe»,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WorkerIn</a:t>
                </a:r>
                <a:r>
                  <a:rPr lang="it-IT" sz="1400" dirty="0">
                    <a:solidFill>
                      <a:srgbClr val="000000"/>
                    </a:solidFill>
                  </a:rPr>
                  <a:t>(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x,y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Oscar</a:t>
                </a:r>
                <a:r>
                  <a:rPr lang="it-IT" sz="1400" dirty="0">
                    <a:solidFill>
                      <a:srgbClr val="000000"/>
                    </a:solidFill>
                  </a:rPr>
                  <a:t>(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,a,b,c,d,e,f,g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  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(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 = «HP1» v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 = «HP2» v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 = «HP3» v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 = «HP4» v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 = «HP5» v 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= «HP6» v 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it-IT" sz="1400" dirty="0">
                    <a:solidFill>
                      <a:srgbClr val="000000"/>
                    </a:solidFill>
                  </a:rPr>
                  <a:t> = «HP7» v «HP8» )) }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r>
                  <a:rPr lang="it-IT" sz="1400" dirty="0">
                    <a:solidFill>
                      <a:srgbClr val="000000"/>
                    </a:solidFill>
                  </a:rPr>
                  <a:t>						</a:t>
                </a:r>
                <a:endParaRPr lang="it-IT" altLang="it-IT" sz="1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00D1BBD-58CE-41C3-A2E9-2D30B5088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6" y="2846641"/>
                <a:ext cx="9073008" cy="3194721"/>
              </a:xfrm>
              <a:prstGeom prst="rect">
                <a:avLst/>
              </a:prstGeom>
              <a:blipFill>
                <a:blip r:embed="rId6"/>
                <a:stretch>
                  <a:fillRect l="-202" t="-3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09F423C-A531-42D8-A113-DA6EDF660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343" y="1693240"/>
            <a:ext cx="3686175" cy="47625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300AF7A-6453-4EBF-95B8-1AF5DCE3CE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812" y="1228003"/>
            <a:ext cx="4524375" cy="1476375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881B4D46-3497-4050-9C3C-1544B89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 dirty="0"/>
              <a:t>Queries on </a:t>
            </a:r>
            <a:r>
              <a:rPr lang="it-IT" dirty="0" err="1"/>
              <a:t>Retrieved</a:t>
            </a:r>
            <a:r>
              <a:rPr lang="it-IT" dirty="0"/>
              <a:t> Global Database</a:t>
            </a:r>
            <a:endParaRPr lang="it-IT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5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1BA7CF-3D7A-4841-A37B-9127914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B83DC-7B25-4213-A248-258CE5DA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19</a:t>
            </a:fld>
            <a:endParaRPr lang="it-IT" altLang="it-IT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F8559A85-8C5E-47A1-B197-4C6D0687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F7C8416C-BAC0-4238-A24D-D46D28F1B29E}"/>
                  </a:ext>
                </a:extLst>
              </p:cNvPr>
              <p:cNvSpPr txBox="1"/>
              <p:nvPr/>
            </p:nvSpPr>
            <p:spPr>
              <a:xfrm>
                <a:off x="0" y="3179840"/>
                <a:ext cx="9144000" cy="265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rgbClr val="000000"/>
                    </a:solidFill>
                  </a:rPr>
                  <a:t>From Global Schema: </a:t>
                </a:r>
                <a:r>
                  <a:rPr lang="it-IT" sz="1400" dirty="0">
                    <a:solidFill>
                      <a:srgbClr val="000000"/>
                    </a:solidFill>
                  </a:rPr>
                  <a:t>			</a:t>
                </a:r>
              </a:p>
              <a:p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hasGenre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(id,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title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genre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	</a:t>
                </a:r>
              </a:p>
              <a:p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VideoProduct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imdbid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titletype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primarytitle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startyear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endyear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r>
                  <a:rPr lang="it-IT" altLang="it-IT" sz="1400" b="1" dirty="0">
                    <a:solidFill>
                      <a:srgbClr val="822433"/>
                    </a:solidFill>
                  </a:rPr>
                  <a:t>Emmy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nominee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category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winner,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detail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FOL query :</a:t>
                </a:r>
                <a:r>
                  <a:rPr kumimoji="0" lang="it-IT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Find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the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tvSerie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of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Genre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Drama,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Documentary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and Crime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that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have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been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candidate to an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emmy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in 2010 or 2015</a:t>
                </a:r>
                <a:r>
                  <a:rPr lang="it-IT" sz="1400" dirty="0"/>
                  <a:t> vp2,win)  = </a:t>
                </a:r>
              </a:p>
              <a:p>
                <a:pPr lvl="0" eaLnBrk="1" hangingPunct="1">
                  <a:spcBef>
                    <a:spcPct val="30000"/>
                  </a:spcBef>
                  <a:defRPr/>
                </a:pPr>
                <a:endParaRPr lang="it-IT" sz="1400" dirty="0"/>
              </a:p>
              <a:p>
                <a:r>
                  <a:rPr lang="it-IT" sz="1400" dirty="0">
                    <a:solidFill>
                      <a:srgbClr val="000000"/>
                    </a:solidFill>
                  </a:rPr>
                  <a:t>Q(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= {(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| </a:t>
                </a:r>
                <a14:m>
                  <m:oMath xmlns:m="http://schemas.openxmlformats.org/officeDocument/2006/math">
                    <m:r>
                      <a:rPr lang="it-IT" sz="1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a,b,c,d,e,f,g,e’,f’,g’,h,h,’,h</a:t>
                </a:r>
                <a:r>
                  <a:rPr lang="it-IT" sz="1400" dirty="0">
                    <a:solidFill>
                      <a:srgbClr val="000000"/>
                    </a:solidFill>
                  </a:rPr>
                  <a:t>’’.</a:t>
                </a:r>
                <a:r>
                  <a:rPr lang="it-IT" altLang="it-IT" sz="1400" b="1" dirty="0">
                    <a:solidFill>
                      <a:srgbClr val="822433"/>
                    </a:solidFill>
                  </a:rPr>
                  <a:t>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VideoProduct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(a, «</a:t>
                </a:r>
                <a:r>
                  <a:rPr lang="it-IT" altLang="it-IT" sz="1400" dirty="0" err="1">
                    <a:solidFill>
                      <a:srgbClr val="000000"/>
                    </a:solidFill>
                  </a:rPr>
                  <a:t>tvSerie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»,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, c, d) 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 Emmy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,e,2010, f, g) v     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Emmy(x,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e’,2015, f’, g’)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  <a:r>
                  <a:rPr lang="it-IT" sz="1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it-IT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hasGenre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(h,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, «Drama») v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hasGenre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(h’,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, «</a:t>
                </a:r>
                <a:r>
                  <a:rPr lang="it-IT" altLang="it-IT" sz="1400" dirty="0" err="1">
                    <a:solidFill>
                      <a:srgbClr val="000000"/>
                    </a:solidFill>
                  </a:rPr>
                  <a:t>Documentary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») v</a:t>
                </a:r>
              </a:p>
              <a:p>
                <a:r>
                  <a:rPr lang="it-IT" alt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hasGenre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(h’’,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, «Crime»)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F7C8416C-BAC0-4238-A24D-D46D28F1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9840"/>
                <a:ext cx="9144000" cy="2656112"/>
              </a:xfrm>
              <a:prstGeom prst="rect">
                <a:avLst/>
              </a:prstGeom>
              <a:blipFill>
                <a:blip r:embed="rId3"/>
                <a:stretch>
                  <a:fillRect l="-200" t="-460" b="-1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A151F6B4-F320-4E17-A417-3CF14D241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261374"/>
            <a:ext cx="6410325" cy="145732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698A84D-F97A-479F-BEF0-D48BAA65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37" y="2471392"/>
            <a:ext cx="1381125" cy="1143000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59C2FCFE-3DFC-4799-98B0-38DC99BA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 dirty="0"/>
              <a:t>Queries on </a:t>
            </a:r>
            <a:r>
              <a:rPr lang="it-IT" dirty="0" err="1"/>
              <a:t>Retrieved</a:t>
            </a:r>
            <a:r>
              <a:rPr lang="it-IT" dirty="0"/>
              <a:t> Global Database</a:t>
            </a:r>
            <a:endParaRPr lang="it-IT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3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842595-0248-4694-A6B8-ED78B2E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BAE-6C79-4714-B581-9AAADBA70187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B77AD7-D11F-4BDD-BB1E-5703938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43DFF99-8746-4E87-8F1F-6E4D8C4A0C80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8F3D504-901C-4279-867D-191C1A8D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9141"/>
            <a:ext cx="7416800" cy="581025"/>
          </a:xfrm>
        </p:spPr>
        <p:txBody>
          <a:bodyPr/>
          <a:lstStyle/>
          <a:p>
            <a:r>
              <a:rPr lang="it-IT" altLang="it-IT" dirty="0"/>
              <a:t>Source Schema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814111-A51B-4995-B826-3D067D893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9674" y="545032"/>
            <a:ext cx="8065269" cy="5397245"/>
          </a:xfrm>
        </p:spPr>
        <p:txBody>
          <a:bodyPr/>
          <a:lstStyle/>
          <a:p>
            <a:pPr>
              <a:buFontTx/>
              <a:buNone/>
            </a:pPr>
            <a:r>
              <a:rPr lang="it-IT" altLang="it-IT" sz="1100" b="1" dirty="0" err="1">
                <a:solidFill>
                  <a:srgbClr val="FFC000"/>
                </a:solidFill>
              </a:rPr>
              <a:t>IMDb</a:t>
            </a:r>
            <a:r>
              <a:rPr lang="it-IT" altLang="it-IT" sz="1100" b="1" dirty="0">
                <a:solidFill>
                  <a:srgbClr val="FFC000"/>
                </a:solidFill>
              </a:rPr>
              <a:t>  (</a:t>
            </a:r>
            <a:r>
              <a:rPr lang="it-IT" altLang="it-IT" sz="1100" b="1" dirty="0" err="1">
                <a:solidFill>
                  <a:srgbClr val="FFC000"/>
                </a:solidFill>
              </a:rPr>
              <a:t>tsv</a:t>
            </a:r>
            <a:r>
              <a:rPr lang="it-IT" altLang="it-IT" sz="1100" b="1" dirty="0">
                <a:solidFill>
                  <a:srgbClr val="FFC000"/>
                </a:solidFill>
              </a:rPr>
              <a:t>)</a:t>
            </a:r>
            <a:endParaRPr lang="it-IT" altLang="it-IT" sz="1100" dirty="0"/>
          </a:p>
          <a:p>
            <a:pPr>
              <a:buFontTx/>
              <a:buNone/>
            </a:pPr>
            <a:r>
              <a:rPr lang="it-IT" altLang="it-IT" sz="1100" b="1" dirty="0" err="1">
                <a:solidFill>
                  <a:srgbClr val="822433"/>
                </a:solidFill>
              </a:rPr>
              <a:t>TitleBasicsPrep</a:t>
            </a:r>
            <a:r>
              <a:rPr lang="it-IT" altLang="it-IT" sz="1100" dirty="0"/>
              <a:t>(</a:t>
            </a:r>
            <a:r>
              <a:rPr lang="it-IT" altLang="it-IT" sz="1100" dirty="0" err="1"/>
              <a:t>tconst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titleType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primaryTitle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originalTitle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isAdult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startYear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endYear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runtimeMinutes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genre</a:t>
            </a:r>
            <a:r>
              <a:rPr lang="it-IT" altLang="it-IT" sz="1100" dirty="0"/>
              <a:t>)</a:t>
            </a:r>
          </a:p>
          <a:p>
            <a:pPr>
              <a:buNone/>
            </a:pPr>
            <a:r>
              <a:rPr lang="it-IT" altLang="it-IT" sz="1100" dirty="0" err="1"/>
              <a:t>NameBasics</a:t>
            </a:r>
            <a:r>
              <a:rPr lang="it-IT" altLang="it-IT" sz="1100" dirty="0"/>
              <a:t>(</a:t>
            </a:r>
            <a:r>
              <a:rPr lang="it-IT" altLang="it-IT" sz="1100" dirty="0" err="1"/>
              <a:t>nconst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primaryName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birthYear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deathYear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primaryProfession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knownForTitles</a:t>
            </a:r>
            <a:r>
              <a:rPr lang="it-IT" altLang="it-IT" sz="1100" dirty="0"/>
              <a:t>)</a:t>
            </a:r>
          </a:p>
          <a:p>
            <a:pPr>
              <a:buNone/>
            </a:pPr>
            <a:r>
              <a:rPr lang="it-IT" altLang="it-IT" sz="1100" dirty="0" err="1"/>
              <a:t>TitleRatings</a:t>
            </a:r>
            <a:r>
              <a:rPr lang="it-IT" altLang="it-IT" sz="1100" dirty="0"/>
              <a:t>(</a:t>
            </a:r>
            <a:r>
              <a:rPr lang="it-IT" altLang="it-IT" sz="1100" dirty="0" err="1"/>
              <a:t>tconst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averageRating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numVotes</a:t>
            </a:r>
            <a:r>
              <a:rPr lang="it-IT" altLang="it-IT" sz="1100" dirty="0"/>
              <a:t>)</a:t>
            </a:r>
          </a:p>
          <a:p>
            <a:pPr>
              <a:buNone/>
            </a:pPr>
            <a:r>
              <a:rPr lang="it-IT" altLang="it-IT" sz="1100" dirty="0" err="1"/>
              <a:t>TitlePrincipals</a:t>
            </a:r>
            <a:r>
              <a:rPr lang="it-IT" altLang="it-IT" sz="1100" dirty="0"/>
              <a:t>(</a:t>
            </a:r>
            <a:r>
              <a:rPr lang="it-IT" altLang="it-IT" sz="1100" dirty="0" err="1"/>
              <a:t>tconst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ordering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nconst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category</a:t>
            </a:r>
            <a:r>
              <a:rPr lang="it-IT" altLang="it-IT" sz="1100" dirty="0"/>
              <a:t>, job, </a:t>
            </a:r>
            <a:r>
              <a:rPr lang="it-IT" altLang="it-IT" sz="1100" dirty="0" err="1"/>
              <a:t>characters</a:t>
            </a:r>
            <a:r>
              <a:rPr lang="it-IT" altLang="it-IT" sz="1100" dirty="0"/>
              <a:t>)</a:t>
            </a:r>
          </a:p>
          <a:p>
            <a:pPr>
              <a:buNone/>
            </a:pPr>
            <a:endParaRPr lang="it-IT" altLang="it-IT" sz="1100" dirty="0"/>
          </a:p>
          <a:p>
            <a:pPr>
              <a:buNone/>
            </a:pPr>
            <a:r>
              <a:rPr lang="it-IT" altLang="it-IT" sz="1100" b="1" dirty="0" err="1">
                <a:solidFill>
                  <a:srgbClr val="FD4A00"/>
                </a:solidFill>
              </a:rPr>
              <a:t>MovieLens</a:t>
            </a:r>
            <a:r>
              <a:rPr lang="it-IT" altLang="it-IT" sz="1100" b="1" dirty="0">
                <a:solidFill>
                  <a:srgbClr val="FD4A00"/>
                </a:solidFill>
              </a:rPr>
              <a:t> (</a:t>
            </a:r>
            <a:r>
              <a:rPr lang="it-IT" altLang="it-IT" sz="1100" b="1" dirty="0" err="1">
                <a:solidFill>
                  <a:srgbClr val="FD4A00"/>
                </a:solidFill>
              </a:rPr>
              <a:t>csv</a:t>
            </a:r>
            <a:r>
              <a:rPr lang="it-IT" altLang="it-IT" sz="1100" b="1" dirty="0">
                <a:solidFill>
                  <a:srgbClr val="FD4A00"/>
                </a:solidFill>
              </a:rPr>
              <a:t>)</a:t>
            </a:r>
          </a:p>
          <a:p>
            <a:pPr>
              <a:buNone/>
            </a:pPr>
            <a:r>
              <a:rPr lang="it-IT" altLang="it-IT" sz="1100" dirty="0"/>
              <a:t>Movies(</a:t>
            </a:r>
            <a:r>
              <a:rPr lang="it-IT" altLang="it-IT" sz="1100" dirty="0" err="1"/>
              <a:t>movieId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title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genres</a:t>
            </a:r>
            <a:r>
              <a:rPr lang="it-IT" altLang="it-IT" sz="1100" dirty="0"/>
              <a:t>)</a:t>
            </a:r>
          </a:p>
          <a:p>
            <a:pPr>
              <a:buFontTx/>
              <a:buNone/>
            </a:pPr>
            <a:r>
              <a:rPr lang="it-IT" altLang="it-IT" sz="1100" dirty="0"/>
              <a:t>Links(</a:t>
            </a:r>
            <a:r>
              <a:rPr lang="it-IT" altLang="it-IT" sz="1100" dirty="0" err="1"/>
              <a:t>movieId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imdbId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tmdbId</a:t>
            </a:r>
            <a:r>
              <a:rPr lang="it-IT" altLang="it-IT" sz="1100" dirty="0"/>
              <a:t>)</a:t>
            </a:r>
          </a:p>
          <a:p>
            <a:pPr>
              <a:buFontTx/>
              <a:buNone/>
            </a:pPr>
            <a:r>
              <a:rPr lang="it-IT" altLang="it-IT" sz="1100" b="1" dirty="0" err="1">
                <a:solidFill>
                  <a:srgbClr val="822433"/>
                </a:solidFill>
              </a:rPr>
              <a:t>RatingsPrep</a:t>
            </a:r>
            <a:r>
              <a:rPr lang="it-IT" altLang="it-IT" sz="1100" dirty="0"/>
              <a:t>(</a:t>
            </a:r>
            <a:r>
              <a:rPr lang="it-IT" altLang="it-IT" sz="1100" dirty="0" err="1"/>
              <a:t>userId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movieId</a:t>
            </a:r>
            <a:r>
              <a:rPr lang="it-IT" altLang="it-IT" sz="1100" dirty="0"/>
              <a:t>, rating, </a:t>
            </a:r>
            <a:r>
              <a:rPr lang="it-IT" altLang="it-IT" sz="1100" dirty="0" err="1"/>
              <a:t>timestamp</a:t>
            </a:r>
            <a:r>
              <a:rPr lang="it-IT" altLang="it-IT" sz="1100" dirty="0"/>
              <a:t>)</a:t>
            </a:r>
          </a:p>
          <a:p>
            <a:pPr>
              <a:buFontTx/>
              <a:buNone/>
            </a:pPr>
            <a:endParaRPr lang="it-IT" altLang="it-IT" sz="1100" dirty="0"/>
          </a:p>
          <a:p>
            <a:pPr>
              <a:buFontTx/>
              <a:buNone/>
            </a:pPr>
            <a:r>
              <a:rPr lang="it-IT" altLang="it-IT" sz="1100" b="1" dirty="0" err="1">
                <a:solidFill>
                  <a:srgbClr val="00B050"/>
                </a:solidFill>
              </a:rPr>
              <a:t>Ruchi</a:t>
            </a:r>
            <a:r>
              <a:rPr lang="it-IT" altLang="it-IT" sz="1100" b="1" dirty="0">
                <a:solidFill>
                  <a:srgbClr val="00B050"/>
                </a:solidFill>
              </a:rPr>
              <a:t> </a:t>
            </a:r>
            <a:r>
              <a:rPr lang="it-IT" altLang="it-IT" sz="1100" b="1" dirty="0" err="1">
                <a:solidFill>
                  <a:srgbClr val="00B050"/>
                </a:solidFill>
              </a:rPr>
              <a:t>Kaggle</a:t>
            </a:r>
            <a:r>
              <a:rPr lang="it-IT" altLang="it-IT" sz="1100" b="1" dirty="0">
                <a:solidFill>
                  <a:srgbClr val="00B050"/>
                </a:solidFill>
              </a:rPr>
              <a:t> (</a:t>
            </a:r>
            <a:r>
              <a:rPr lang="it-IT" altLang="it-IT" sz="1100" b="1" dirty="0" err="1">
                <a:solidFill>
                  <a:srgbClr val="00B050"/>
                </a:solidFill>
              </a:rPr>
              <a:t>csv</a:t>
            </a:r>
            <a:r>
              <a:rPr lang="it-IT" altLang="it-IT" sz="1100" b="1" dirty="0">
                <a:solidFill>
                  <a:srgbClr val="00B050"/>
                </a:solidFill>
              </a:rPr>
              <a:t>)</a:t>
            </a:r>
          </a:p>
          <a:p>
            <a:pPr>
              <a:buFontTx/>
              <a:buNone/>
            </a:pPr>
            <a:r>
              <a:rPr lang="it-IT" altLang="it-IT" sz="1100" dirty="0" err="1"/>
              <a:t>TvShowsRuchi</a:t>
            </a:r>
            <a:r>
              <a:rPr lang="it-IT" altLang="it-IT" sz="1100" dirty="0"/>
              <a:t>(id, Title, </a:t>
            </a:r>
            <a:r>
              <a:rPr lang="it-IT" altLang="it-IT" sz="1100" dirty="0" err="1"/>
              <a:t>Year</a:t>
            </a:r>
            <a:r>
              <a:rPr lang="it-IT" altLang="it-IT" sz="1100" dirty="0"/>
              <a:t>, Age, </a:t>
            </a:r>
            <a:r>
              <a:rPr lang="it-IT" altLang="it-IT" sz="1100" dirty="0" err="1"/>
              <a:t>IMDb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Rotten</a:t>
            </a:r>
            <a:r>
              <a:rPr lang="it-IT" altLang="it-IT" sz="1100" dirty="0"/>
              <a:t> </a:t>
            </a:r>
            <a:r>
              <a:rPr lang="it-IT" altLang="it-IT" sz="1100" dirty="0" err="1"/>
              <a:t>Tomatoes</a:t>
            </a:r>
            <a:r>
              <a:rPr lang="it-IT" altLang="it-IT" sz="1100" dirty="0"/>
              <a:t>, Netflix, </a:t>
            </a:r>
            <a:r>
              <a:rPr lang="it-IT" altLang="it-IT" sz="1100" dirty="0" err="1"/>
              <a:t>Hulu</a:t>
            </a:r>
            <a:r>
              <a:rPr lang="it-IT" altLang="it-IT" sz="1100" dirty="0"/>
              <a:t>, Prime Video, Disney+)</a:t>
            </a:r>
          </a:p>
          <a:p>
            <a:pPr>
              <a:buFontTx/>
              <a:buNone/>
            </a:pPr>
            <a:r>
              <a:rPr lang="it-IT" altLang="it-IT" sz="1100" dirty="0" err="1"/>
              <a:t>MoviesRuchi</a:t>
            </a:r>
            <a:r>
              <a:rPr lang="it-IT" altLang="it-IT" sz="1100" dirty="0"/>
              <a:t>(index, ID, Title, </a:t>
            </a:r>
            <a:r>
              <a:rPr lang="it-IT" altLang="it-IT" sz="1100" dirty="0" err="1"/>
              <a:t>Year</a:t>
            </a:r>
            <a:r>
              <a:rPr lang="it-IT" altLang="it-IT" sz="1100" dirty="0"/>
              <a:t>, Age, </a:t>
            </a:r>
            <a:r>
              <a:rPr lang="it-IT" altLang="it-IT" sz="1100" dirty="0" err="1"/>
              <a:t>IMDb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Rotten_Tomatoes</a:t>
            </a:r>
            <a:r>
              <a:rPr lang="it-IT" altLang="it-IT" sz="1100" dirty="0"/>
              <a:t>, Netflix, </a:t>
            </a:r>
            <a:r>
              <a:rPr lang="it-IT" altLang="it-IT" sz="1100" dirty="0" err="1"/>
              <a:t>Hulu</a:t>
            </a:r>
            <a:r>
              <a:rPr lang="it-IT" altLang="it-IT" sz="1100" dirty="0"/>
              <a:t>, Prime Video, Disney+, </a:t>
            </a:r>
            <a:r>
              <a:rPr lang="it-IT" altLang="it-IT" sz="1100" dirty="0" err="1"/>
              <a:t>Type</a:t>
            </a:r>
            <a:r>
              <a:rPr lang="it-IT" altLang="it-IT" sz="1100" dirty="0"/>
              <a:t>, Directors, </a:t>
            </a:r>
            <a:r>
              <a:rPr lang="it-IT" altLang="it-IT" sz="1100" dirty="0" err="1"/>
              <a:t>Genres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Counry</a:t>
            </a:r>
            <a:r>
              <a:rPr lang="it-IT" altLang="it-IT" sz="1100" dirty="0"/>
              <a:t>, Language, Runtime)</a:t>
            </a:r>
          </a:p>
          <a:p>
            <a:pPr>
              <a:buFontTx/>
              <a:buNone/>
            </a:pPr>
            <a:endParaRPr lang="it-IT" altLang="it-IT" sz="1100" dirty="0"/>
          </a:p>
          <a:p>
            <a:pPr>
              <a:buFontTx/>
              <a:buNone/>
            </a:pPr>
            <a:r>
              <a:rPr lang="it-IT" altLang="it-IT" sz="1100" b="1" dirty="0"/>
              <a:t>Oscar </a:t>
            </a:r>
            <a:r>
              <a:rPr lang="it-IT" altLang="it-IT" sz="1100" b="1" dirty="0" err="1"/>
              <a:t>Kaggle</a:t>
            </a:r>
            <a:r>
              <a:rPr lang="it-IT" altLang="it-IT" sz="1100" b="1" dirty="0"/>
              <a:t> (</a:t>
            </a:r>
            <a:r>
              <a:rPr lang="it-IT" altLang="it-IT" sz="1100" b="1" dirty="0" err="1"/>
              <a:t>csv</a:t>
            </a:r>
            <a:r>
              <a:rPr lang="it-IT" altLang="it-IT" sz="1100" b="1" dirty="0"/>
              <a:t>)</a:t>
            </a:r>
          </a:p>
          <a:p>
            <a:pPr>
              <a:buFontTx/>
              <a:buNone/>
            </a:pPr>
            <a:r>
              <a:rPr lang="it-IT" altLang="it-IT" sz="1100" dirty="0" err="1"/>
              <a:t>TheOscarAward</a:t>
            </a:r>
            <a:r>
              <a:rPr lang="it-IT" altLang="it-IT" sz="1100" dirty="0"/>
              <a:t>(</a:t>
            </a:r>
            <a:r>
              <a:rPr lang="it-IT" altLang="it-IT" sz="1100" dirty="0" err="1"/>
              <a:t>yearFilm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yearCeremony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ceremony</a:t>
            </a:r>
            <a:r>
              <a:rPr lang="it-IT" altLang="it-IT" sz="1100" dirty="0"/>
              <a:t>, </a:t>
            </a:r>
            <a:r>
              <a:rPr lang="it-IT" altLang="it-IT" sz="1100" dirty="0" err="1"/>
              <a:t>category</a:t>
            </a:r>
            <a:r>
              <a:rPr lang="it-IT" altLang="it-IT" sz="1100" dirty="0"/>
              <a:t>, name, film, winner)</a:t>
            </a:r>
          </a:p>
          <a:p>
            <a:pPr>
              <a:buFontTx/>
              <a:buNone/>
            </a:pPr>
            <a:endParaRPr lang="it-IT" altLang="it-IT" sz="1100" dirty="0"/>
          </a:p>
          <a:p>
            <a:pPr>
              <a:buFontTx/>
              <a:buNone/>
            </a:pPr>
            <a:r>
              <a:rPr lang="it-IT" altLang="it-IT" sz="1100" b="1" dirty="0">
                <a:solidFill>
                  <a:srgbClr val="7030A0"/>
                </a:solidFill>
              </a:rPr>
              <a:t>Emmy </a:t>
            </a:r>
            <a:r>
              <a:rPr lang="it-IT" altLang="it-IT" sz="1100" b="1" dirty="0" err="1">
                <a:solidFill>
                  <a:srgbClr val="7030A0"/>
                </a:solidFill>
              </a:rPr>
              <a:t>Kaggle</a:t>
            </a:r>
            <a:r>
              <a:rPr lang="it-IT" altLang="it-IT" sz="1100" b="1" dirty="0">
                <a:solidFill>
                  <a:srgbClr val="7030A0"/>
                </a:solidFill>
              </a:rPr>
              <a:t> (</a:t>
            </a:r>
            <a:r>
              <a:rPr lang="it-IT" altLang="it-IT" sz="1100" b="1" dirty="0" err="1">
                <a:solidFill>
                  <a:srgbClr val="7030A0"/>
                </a:solidFill>
              </a:rPr>
              <a:t>csv</a:t>
            </a:r>
            <a:r>
              <a:rPr lang="it-IT" altLang="it-IT" sz="1100" b="1" dirty="0">
                <a:solidFill>
                  <a:srgbClr val="7030A0"/>
                </a:solidFill>
              </a:rPr>
              <a:t>)</a:t>
            </a:r>
          </a:p>
          <a:p>
            <a:pPr>
              <a:buFontTx/>
              <a:buNone/>
            </a:pPr>
            <a:r>
              <a:rPr lang="it-IT" altLang="it-IT" sz="1100" dirty="0"/>
              <a:t>Emmy-awards-1949-2017(</a:t>
            </a:r>
            <a:r>
              <a:rPr lang="en-US" altLang="it-IT" sz="1100" dirty="0"/>
              <a:t>year, category, winner, nominee, detail)</a:t>
            </a:r>
            <a:endParaRPr lang="it-IT" altLang="it-IT" sz="1100" dirty="0"/>
          </a:p>
          <a:p>
            <a:pPr>
              <a:buFontTx/>
              <a:buNone/>
            </a:pPr>
            <a:endParaRPr lang="it-IT" altLang="it-IT" sz="1100" dirty="0"/>
          </a:p>
          <a:p>
            <a:pPr>
              <a:buFontTx/>
              <a:buNone/>
            </a:pPr>
            <a:r>
              <a:rPr lang="it-IT" altLang="it-IT" sz="1200" b="1" dirty="0" err="1">
                <a:solidFill>
                  <a:srgbClr val="C00000"/>
                </a:solidFill>
              </a:rPr>
              <a:t>As</a:t>
            </a:r>
            <a:r>
              <a:rPr lang="it-IT" altLang="it-IT" sz="1200" b="1" dirty="0">
                <a:solidFill>
                  <a:srgbClr val="C00000"/>
                </a:solidFill>
              </a:rPr>
              <a:t> </a:t>
            </a:r>
            <a:r>
              <a:rPr lang="it-IT" altLang="it-IT" sz="1200" b="1" dirty="0"/>
              <a:t>= </a:t>
            </a:r>
          </a:p>
          <a:p>
            <a:pPr>
              <a:buFontTx/>
              <a:buNone/>
            </a:pPr>
            <a:r>
              <a:rPr lang="it-IT" altLang="it-IT" sz="1200" b="1" dirty="0"/>
              <a:t>{</a:t>
            </a:r>
            <a:r>
              <a:rPr lang="it-IT" altLang="it-IT" sz="1200" b="1" dirty="0" err="1">
                <a:solidFill>
                  <a:srgbClr val="822433"/>
                </a:solidFill>
              </a:rPr>
              <a:t>TitleBasicsPrep</a:t>
            </a:r>
            <a:r>
              <a:rPr lang="it-IT" altLang="it-IT" sz="1200" b="1" baseline="-25000" dirty="0"/>
              <a:t>/9,</a:t>
            </a:r>
            <a:r>
              <a:rPr lang="it-IT" altLang="it-IT" sz="1200" b="1" dirty="0">
                <a:solidFill>
                  <a:srgbClr val="FFC000"/>
                </a:solidFill>
              </a:rPr>
              <a:t>NameBasics</a:t>
            </a:r>
            <a:r>
              <a:rPr lang="it-IT" altLang="it-IT" sz="1200" b="1" baseline="-25000" dirty="0">
                <a:solidFill>
                  <a:srgbClr val="FFC000"/>
                </a:solidFill>
              </a:rPr>
              <a:t>/6</a:t>
            </a:r>
            <a:r>
              <a:rPr lang="it-IT" altLang="it-IT" sz="1200" b="1" dirty="0"/>
              <a:t>,</a:t>
            </a:r>
            <a:r>
              <a:rPr lang="it-IT" altLang="it-IT" sz="1200" b="1" dirty="0">
                <a:solidFill>
                  <a:srgbClr val="FFC000"/>
                </a:solidFill>
              </a:rPr>
              <a:t>TitleRatings</a:t>
            </a:r>
            <a:r>
              <a:rPr lang="it-IT" altLang="it-IT" sz="1200" b="1" baseline="-25000" dirty="0">
                <a:solidFill>
                  <a:srgbClr val="FFC000"/>
                </a:solidFill>
              </a:rPr>
              <a:t>/3</a:t>
            </a:r>
            <a:r>
              <a:rPr lang="it-IT" altLang="it-IT" sz="1200" b="1" dirty="0"/>
              <a:t>,</a:t>
            </a:r>
            <a:r>
              <a:rPr lang="it-IT" altLang="it-IT" sz="1200" b="1" dirty="0">
                <a:solidFill>
                  <a:srgbClr val="FFC000"/>
                </a:solidFill>
              </a:rPr>
              <a:t>TitlePrincipals</a:t>
            </a:r>
            <a:r>
              <a:rPr lang="it-IT" altLang="it-IT" sz="1200" b="1" baseline="-25000" dirty="0">
                <a:solidFill>
                  <a:srgbClr val="FFC000"/>
                </a:solidFill>
              </a:rPr>
              <a:t>/6</a:t>
            </a:r>
            <a:r>
              <a:rPr lang="it-IT" altLang="it-IT" sz="1200" b="1" dirty="0"/>
              <a:t>,</a:t>
            </a:r>
          </a:p>
          <a:p>
            <a:pPr>
              <a:buFontTx/>
              <a:buNone/>
            </a:pPr>
            <a:r>
              <a:rPr lang="it-IT" altLang="it-IT" sz="1200" b="1" dirty="0">
                <a:solidFill>
                  <a:srgbClr val="FD4A00"/>
                </a:solidFill>
              </a:rPr>
              <a:t>Movies</a:t>
            </a:r>
            <a:r>
              <a:rPr lang="it-IT" altLang="it-IT" sz="1200" b="1" baseline="-25000" dirty="0">
                <a:solidFill>
                  <a:srgbClr val="FD4A00"/>
                </a:solidFill>
              </a:rPr>
              <a:t>/3</a:t>
            </a:r>
            <a:r>
              <a:rPr lang="it-IT" altLang="it-IT" sz="1200" b="1" dirty="0"/>
              <a:t>,</a:t>
            </a:r>
            <a:r>
              <a:rPr lang="it-IT" altLang="it-IT" sz="1200" b="1" dirty="0">
                <a:solidFill>
                  <a:srgbClr val="FD4A00"/>
                </a:solidFill>
              </a:rPr>
              <a:t>Links</a:t>
            </a:r>
            <a:r>
              <a:rPr lang="it-IT" altLang="it-IT" sz="1200" b="1" baseline="-25000" dirty="0">
                <a:solidFill>
                  <a:srgbClr val="FD4A00"/>
                </a:solidFill>
              </a:rPr>
              <a:t>/3</a:t>
            </a:r>
            <a:r>
              <a:rPr lang="it-IT" altLang="it-IT" sz="1200" b="1" dirty="0"/>
              <a:t>,</a:t>
            </a:r>
            <a:r>
              <a:rPr lang="it-IT" altLang="it-IT" sz="1200" b="1" dirty="0">
                <a:solidFill>
                  <a:srgbClr val="822433"/>
                </a:solidFill>
              </a:rPr>
              <a:t>RatingsPrep</a:t>
            </a:r>
            <a:r>
              <a:rPr lang="it-IT" altLang="it-IT" sz="1200" b="1" baseline="-25000" dirty="0">
                <a:solidFill>
                  <a:srgbClr val="822433"/>
                </a:solidFill>
              </a:rPr>
              <a:t>/4</a:t>
            </a:r>
            <a:r>
              <a:rPr lang="it-IT" altLang="it-IT" sz="1200" b="1" dirty="0"/>
              <a:t>, </a:t>
            </a:r>
          </a:p>
          <a:p>
            <a:pPr>
              <a:buFontTx/>
              <a:buNone/>
            </a:pPr>
            <a:r>
              <a:rPr lang="it-IT" altLang="it-IT" sz="1200" b="1" dirty="0" err="1">
                <a:solidFill>
                  <a:srgbClr val="00B050"/>
                </a:solidFill>
              </a:rPr>
              <a:t>TvShowsRuchi</a:t>
            </a:r>
            <a:r>
              <a:rPr lang="it-IT" altLang="it-IT" sz="1200" b="1" baseline="-25000" dirty="0">
                <a:solidFill>
                  <a:srgbClr val="00B050"/>
                </a:solidFill>
              </a:rPr>
              <a:t>/10</a:t>
            </a:r>
            <a:r>
              <a:rPr lang="it-IT" altLang="it-IT" sz="1200" b="1" dirty="0"/>
              <a:t>, </a:t>
            </a:r>
            <a:r>
              <a:rPr lang="it-IT" altLang="it-IT" sz="1200" b="1" dirty="0" err="1">
                <a:solidFill>
                  <a:srgbClr val="00B050"/>
                </a:solidFill>
              </a:rPr>
              <a:t>MoviesRuchi</a:t>
            </a:r>
            <a:r>
              <a:rPr lang="it-IT" altLang="it-IT" sz="1200" b="1" baseline="-25000" dirty="0">
                <a:solidFill>
                  <a:srgbClr val="00B050"/>
                </a:solidFill>
              </a:rPr>
              <a:t>/17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TheOscarAward</a:t>
            </a:r>
            <a:r>
              <a:rPr lang="it-IT" altLang="it-IT" sz="1200" b="1" baseline="-25000" dirty="0"/>
              <a:t>/7</a:t>
            </a:r>
            <a:r>
              <a:rPr lang="it-IT" altLang="it-IT" sz="1200" b="1" dirty="0"/>
              <a:t>,</a:t>
            </a:r>
            <a:r>
              <a:rPr lang="it-IT" altLang="it-IT" sz="1200" b="1" dirty="0">
                <a:solidFill>
                  <a:srgbClr val="7030A0"/>
                </a:solidFill>
              </a:rPr>
              <a:t>Emmy</a:t>
            </a:r>
            <a:r>
              <a:rPr lang="it-IT" altLang="it-IT" sz="1200" b="1" baseline="-25000" dirty="0">
                <a:solidFill>
                  <a:srgbClr val="7030A0"/>
                </a:solidFill>
              </a:rPr>
              <a:t>/</a:t>
            </a:r>
            <a:r>
              <a:rPr lang="it-IT" altLang="it-IT" sz="1200" b="1" baseline="-25000" dirty="0"/>
              <a:t>5</a:t>
            </a:r>
            <a:r>
              <a:rPr lang="it-IT" altLang="it-IT" sz="1200" b="1" dirty="0"/>
              <a:t>}</a:t>
            </a:r>
          </a:p>
          <a:p>
            <a:pPr>
              <a:buFontTx/>
              <a:buNone/>
            </a:pPr>
            <a:endParaRPr lang="it-IT" altLang="it-IT" sz="1200" b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it-IT" altLang="it-IT" sz="1200" dirty="0"/>
          </a:p>
          <a:p>
            <a:pPr>
              <a:buFontTx/>
              <a:buNone/>
            </a:pPr>
            <a:endParaRPr lang="it-IT" altLang="it-IT" sz="1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914D6B-02CA-431D-9EA7-27E38CE3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34" y="545032"/>
            <a:ext cx="956309" cy="100104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EC64335-A0FE-4841-B692-8E998E34E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72816"/>
            <a:ext cx="1078565" cy="105609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CB5D2C-4A26-4E78-ABC2-1FAAD0A1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772" y="4799312"/>
            <a:ext cx="2664296" cy="114296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8A517E8-C850-42AA-A5A5-DDF72C694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992627" y="4511495"/>
            <a:ext cx="578254" cy="18488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2C36704-1EAA-44AD-962F-AA8CB053C3B5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002000" y="4511494"/>
            <a:ext cx="579600" cy="183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3BAFF41-2237-498B-ABCC-28F4E95F796B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974000" y="4510800"/>
            <a:ext cx="579600" cy="183600"/>
          </a:xfrm>
          <a:prstGeom prst="rect">
            <a:avLst/>
          </a:prstGeom>
        </p:spPr>
      </p:pic>
      <p:sp>
        <p:nvSpPr>
          <p:cNvPr id="13" name="Segnaposto piè di pagina 5">
            <a:extLst>
              <a:ext uri="{FF2B5EF4-FFF2-40B4-BE49-F238E27FC236}">
                <a16:creationId xmlns:a16="http://schemas.microsoft.com/office/drawing/2014/main" id="{CBA71409-EA59-43DF-AB70-63F0DF76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2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2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2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0692A6-102F-472B-831C-A0708BC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0CDB4E-D160-4842-96EB-E4F922E2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20</a:t>
            </a:fld>
            <a:endParaRPr lang="it-IT" alt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2DC713B-2FE1-4089-855A-60B770D8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81025"/>
          </a:xfrm>
        </p:spPr>
        <p:txBody>
          <a:bodyPr/>
          <a:lstStyle/>
          <a:p>
            <a:r>
              <a:rPr lang="it-IT" dirty="0"/>
              <a:t>Queries on </a:t>
            </a:r>
            <a:r>
              <a:rPr lang="it-IT" dirty="0" err="1"/>
              <a:t>Retrieved</a:t>
            </a:r>
            <a:r>
              <a:rPr lang="it-IT" dirty="0"/>
              <a:t> Global Database</a:t>
            </a:r>
            <a:endParaRPr lang="it-IT" sz="1100" dirty="0">
              <a:latin typeface="+mn-lt"/>
            </a:endParaRP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BDECA28D-D9EB-42E8-A2AD-C6A956C8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FB44E2E-5CA0-472A-B378-3A514660257B}"/>
                  </a:ext>
                </a:extLst>
              </p:cNvPr>
              <p:cNvSpPr txBox="1"/>
              <p:nvPr/>
            </p:nvSpPr>
            <p:spPr>
              <a:xfrm>
                <a:off x="70992" y="3154212"/>
                <a:ext cx="9073008" cy="308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30000"/>
                  </a:spcBef>
                  <a:defRPr/>
                </a:pPr>
                <a:r>
                  <a:rPr lang="it-IT" altLang="it-IT" sz="1400" b="1" dirty="0">
                    <a:solidFill>
                      <a:srgbClr val="000000"/>
                    </a:solidFill>
                  </a:rPr>
                  <a:t>From Global Schema: </a:t>
                </a:r>
                <a:r>
                  <a:rPr lang="it-IT" sz="1400" dirty="0">
                    <a:solidFill>
                      <a:srgbClr val="000000"/>
                    </a:solidFill>
                  </a:rPr>
                  <a:t>			</a:t>
                </a:r>
              </a:p>
              <a:p>
                <a:r>
                  <a:rPr lang="it-IT" altLang="it-IT" sz="1400" b="1" dirty="0">
                    <a:solidFill>
                      <a:srgbClr val="822433"/>
                    </a:solidFill>
                  </a:rPr>
                  <a:t>Emmy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nominee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year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category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winner,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detail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r>
                  <a:rPr lang="it-IT" altLang="it-IT" sz="1400" b="1" dirty="0">
                    <a:solidFill>
                      <a:srgbClr val="822433"/>
                    </a:solidFill>
                  </a:rPr>
                  <a:t>Platform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title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netflix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hulu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PrimeVideo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DisneyPlus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r>
                  <a:rPr lang="it-IT" altLang="it-IT" sz="1400" b="1" dirty="0" err="1">
                    <a:solidFill>
                      <a:srgbClr val="822433"/>
                    </a:solidFill>
                  </a:rPr>
                  <a:t>WorkerIn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(name,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workerin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FOL query :</a:t>
                </a:r>
                <a:r>
                  <a:rPr kumimoji="0" lang="it-IT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return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the 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videoproducts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available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on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netflix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that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have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been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candidate in 2015 in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least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one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emmy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and on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which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worked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an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actor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that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it-IT" sz="1400" b="1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won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 in career 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at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 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least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 one </a:t>
                </a:r>
                <a:r>
                  <a:rPr lang="it-IT" sz="1400" b="1" dirty="0" err="1">
                    <a:solidFill>
                      <a:srgbClr val="000000"/>
                    </a:solidFill>
                  </a:rPr>
                  <a:t>emmy</a:t>
                </a:r>
                <a:r>
                  <a:rPr kumimoji="0" lang="it-IT" sz="1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sz="1400" b="1" dirty="0">
                  <a:solidFill>
                    <a:srgbClr val="000000"/>
                  </a:solidFill>
                </a:endParaRPr>
              </a:p>
              <a:p>
                <a:r>
                  <a:rPr lang="it-IT" sz="1400" dirty="0">
                    <a:solidFill>
                      <a:srgbClr val="000000"/>
                    </a:solidFill>
                  </a:rPr>
                  <a:t>Q(x) = {(</a:t>
                </a:r>
                <a:r>
                  <a:rPr 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sz="1400" dirty="0">
                    <a:solidFill>
                      <a:srgbClr val="000000"/>
                    </a:solidFill>
                  </a:rPr>
                  <a:t>) | </a:t>
                </a:r>
                <a14:m>
                  <m:oMath xmlns:m="http://schemas.openxmlformats.org/officeDocument/2006/math">
                    <m:r>
                      <a:rPr lang="it-IT" sz="1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a,b,c,d,e,f,g,h,i,l</a:t>
                </a:r>
                <a:r>
                  <a:rPr lang="it-IT" sz="1400" dirty="0">
                    <a:solidFill>
                      <a:srgbClr val="000000"/>
                    </a:solidFill>
                  </a:rPr>
                  <a:t> .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Emmy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, 2015, a, b, c)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Emmy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(d, e, f, «</a:t>
                </a:r>
                <a:r>
                  <a:rPr lang="it-IT" altLang="it-IT" sz="1400" dirty="0" err="1">
                    <a:solidFill>
                      <a:srgbClr val="000000"/>
                    </a:solidFill>
                  </a:rPr>
                  <a:t>true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» , g)</a:t>
                </a:r>
              </a:p>
              <a:p>
                <a14:m>
                  <m:oMath xmlns:m="http://schemas.openxmlformats.org/officeDocument/2006/math">
                    <m:r>
                      <a:rPr lang="it-IT" sz="1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it-IT" sz="1400" b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it-IT" sz="1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400" b="1" dirty="0">
                    <a:solidFill>
                      <a:srgbClr val="000000"/>
                    </a:solidFill>
                  </a:rPr>
                  <a:t>Platform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, «1»,h, i, l) </a:t>
                </a:r>
                <a14:m>
                  <m:oMath xmlns:m="http://schemas.openxmlformats.org/officeDocument/2006/math">
                    <m:r>
                      <a:rPr lang="it-IT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it-IT" alt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altLang="it-IT" sz="1400" b="1" dirty="0" err="1">
                    <a:solidFill>
                      <a:srgbClr val="000000"/>
                    </a:solidFill>
                  </a:rPr>
                  <a:t>WorkerIn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(d, </a:t>
                </a:r>
                <a:r>
                  <a:rPr lang="it-IT" altLang="it-IT" sz="1400" b="1" dirty="0">
                    <a:solidFill>
                      <a:srgbClr val="000000"/>
                    </a:solidFill>
                  </a:rPr>
                  <a:t>x</a:t>
                </a:r>
                <a:r>
                  <a:rPr lang="it-IT" altLang="it-IT" sz="1400" dirty="0">
                    <a:solidFill>
                      <a:srgbClr val="000000"/>
                    </a:solidFill>
                  </a:rPr>
                  <a:t>) }</a:t>
                </a:r>
              </a:p>
              <a:p>
                <a:endParaRPr lang="it-IT" altLang="it-IT" sz="1400" dirty="0">
                  <a:solidFill>
                    <a:srgbClr val="000000"/>
                  </a:solidFill>
                </a:endParaRPr>
              </a:p>
              <a:p>
                <a:endParaRPr lang="it-IT" altLang="it-IT" sz="1400" dirty="0">
                  <a:solidFill>
                    <a:srgbClr val="000000"/>
                  </a:solidFill>
                </a:endParaRPr>
              </a:p>
              <a:p>
                <a:r>
                  <a:rPr lang="it-IT" altLang="it-IT" sz="1400" dirty="0">
                    <a:solidFill>
                      <a:srgbClr val="00000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FB44E2E-5CA0-472A-B378-3A514660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" y="3154212"/>
                <a:ext cx="9073008" cy="3086999"/>
              </a:xfrm>
              <a:prstGeom prst="rect">
                <a:avLst/>
              </a:prstGeom>
              <a:blipFill>
                <a:blip r:embed="rId3"/>
                <a:stretch>
                  <a:fillRect l="-202" t="-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67589962-558A-47C2-8D45-3E56389C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258018"/>
            <a:ext cx="5505450" cy="162877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00C0FCE-0D19-4EF9-BB4E-885187905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50" y="2260367"/>
            <a:ext cx="3286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9F713-AF57-42C3-85F9-44B4590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sz="1100" dirty="0">
              <a:latin typeface="+mn-lt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D6041-E390-46CA-8464-0F4C08D066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9552" y="1511977"/>
            <a:ext cx="8496944" cy="4114800"/>
          </a:xfrm>
        </p:spPr>
        <p:txBody>
          <a:bodyPr/>
          <a:lstStyle/>
          <a:p>
            <a:pPr algn="l"/>
            <a:r>
              <a:rPr lang="it-IT" sz="1400" dirty="0" err="1"/>
              <a:t>Pentaho</a:t>
            </a:r>
            <a:r>
              <a:rPr lang="it-IT" sz="1400" dirty="0"/>
              <a:t> </a:t>
            </a:r>
            <a:r>
              <a:rPr lang="it-IT" sz="1400" dirty="0" err="1"/>
              <a:t>Documentations</a:t>
            </a:r>
            <a:r>
              <a:rPr lang="it-IT" sz="1400" dirty="0"/>
              <a:t>: </a:t>
            </a:r>
            <a:r>
              <a:rPr lang="it-IT" sz="1400" dirty="0">
                <a:hlinkClick r:id="rId3"/>
              </a:rPr>
              <a:t>https://help.pentaho.com/Documentation/9.1</a:t>
            </a:r>
            <a:endParaRPr lang="it-IT" sz="1400" dirty="0"/>
          </a:p>
          <a:p>
            <a:pPr algn="l"/>
            <a:endParaRPr lang="it-IT" sz="1400" dirty="0"/>
          </a:p>
          <a:p>
            <a:pPr algn="l"/>
            <a:r>
              <a:rPr lang="it-IT" sz="1400" dirty="0" err="1"/>
              <a:t>IMDb</a:t>
            </a:r>
            <a:r>
              <a:rPr lang="it-IT" sz="1400" dirty="0"/>
              <a:t> Dataset: </a:t>
            </a:r>
            <a:r>
              <a:rPr lang="it-IT" sz="1400" dirty="0">
                <a:hlinkClick r:id="rId4"/>
              </a:rPr>
              <a:t>https://www.imdb.com/interfaces/</a:t>
            </a:r>
            <a:endParaRPr lang="it-IT" sz="1400" dirty="0"/>
          </a:p>
          <a:p>
            <a:pPr algn="l"/>
            <a:endParaRPr lang="it-IT" sz="1400" dirty="0"/>
          </a:p>
          <a:p>
            <a:pPr algn="l"/>
            <a:r>
              <a:rPr lang="it-IT" sz="1400" dirty="0" err="1"/>
              <a:t>MovieLens</a:t>
            </a:r>
            <a:r>
              <a:rPr lang="it-IT" sz="1400" dirty="0"/>
              <a:t> Dataset: </a:t>
            </a:r>
            <a:r>
              <a:rPr lang="it-IT" sz="1400" dirty="0">
                <a:hlinkClick r:id="rId5"/>
              </a:rPr>
              <a:t>https://grouplens.org/datasets/movielens/</a:t>
            </a:r>
            <a:endParaRPr lang="it-IT" sz="1400" dirty="0"/>
          </a:p>
          <a:p>
            <a:pPr algn="l"/>
            <a:endParaRPr lang="it-IT" sz="1400" dirty="0"/>
          </a:p>
          <a:p>
            <a:pPr algn="l"/>
            <a:r>
              <a:rPr lang="it-IT" sz="1400" dirty="0" err="1"/>
              <a:t>tvShow</a:t>
            </a:r>
            <a:r>
              <a:rPr lang="it-IT" sz="1400" dirty="0"/>
              <a:t> </a:t>
            </a:r>
            <a:r>
              <a:rPr lang="it-IT" sz="1400" dirty="0" err="1"/>
              <a:t>Ruchi</a:t>
            </a:r>
            <a:r>
              <a:rPr lang="it-IT" sz="1400" dirty="0"/>
              <a:t>: </a:t>
            </a:r>
            <a:r>
              <a:rPr lang="it-IT" sz="1400" dirty="0">
                <a:hlinkClick r:id="rId6"/>
              </a:rPr>
              <a:t>https://www.kaggle.com/ruchi798/tv-shows-on-netflix-prime-video-hulu-and-disney</a:t>
            </a:r>
            <a:endParaRPr lang="it-IT" sz="1400" dirty="0"/>
          </a:p>
          <a:p>
            <a:pPr algn="l"/>
            <a:endParaRPr lang="it-IT" sz="1400" dirty="0"/>
          </a:p>
          <a:p>
            <a:pPr algn="l"/>
            <a:r>
              <a:rPr lang="it-IT" sz="1400" dirty="0"/>
              <a:t>Movie </a:t>
            </a:r>
            <a:r>
              <a:rPr lang="it-IT" sz="1400" dirty="0" err="1"/>
              <a:t>Ruchi</a:t>
            </a:r>
            <a:r>
              <a:rPr lang="it-IT" sz="1400" dirty="0"/>
              <a:t>: </a:t>
            </a:r>
            <a:r>
              <a:rPr lang="it-IT" sz="1400" dirty="0">
                <a:hlinkClick r:id="rId7"/>
              </a:rPr>
              <a:t>https://www.kaggle.com/ruchi798/movies-on-netflix-prime-video-hulu-and-disney</a:t>
            </a:r>
            <a:endParaRPr lang="it-IT" sz="1400" dirty="0"/>
          </a:p>
          <a:p>
            <a:pPr algn="l"/>
            <a:endParaRPr lang="it-IT" sz="1400" dirty="0"/>
          </a:p>
          <a:p>
            <a:pPr algn="l"/>
            <a:r>
              <a:rPr lang="it-IT" sz="1400" dirty="0"/>
              <a:t>Emmy Awards 1949-2017: </a:t>
            </a:r>
            <a:r>
              <a:rPr lang="it-IT" sz="1400" dirty="0">
                <a:hlinkClick r:id="rId8"/>
              </a:rPr>
              <a:t>https://www.kaggle.com/pmagda/primetime-emmy-awards</a:t>
            </a:r>
            <a:endParaRPr lang="it-IT" sz="1400" dirty="0"/>
          </a:p>
          <a:p>
            <a:pPr algn="l"/>
            <a:endParaRPr lang="it-IT" sz="1400" dirty="0"/>
          </a:p>
          <a:p>
            <a:pPr algn="l"/>
            <a:r>
              <a:rPr lang="it-IT" sz="1400" dirty="0"/>
              <a:t>The Oscar Award 1927-2020: </a:t>
            </a:r>
            <a:r>
              <a:rPr lang="it-IT" sz="1400" dirty="0">
                <a:hlinkClick r:id="rId9"/>
              </a:rPr>
              <a:t>https://www.kaggle.com/unanimad/the-oscar-award</a:t>
            </a:r>
            <a:endParaRPr lang="it-IT" sz="1400" dirty="0"/>
          </a:p>
          <a:p>
            <a:pPr marL="0" indent="0" algn="l">
              <a:buNone/>
            </a:pPr>
            <a:endParaRPr lang="it-IT" sz="2000" dirty="0"/>
          </a:p>
          <a:p>
            <a:pPr algn="l"/>
            <a:endParaRPr lang="it-IT" sz="2000" dirty="0"/>
          </a:p>
          <a:p>
            <a:pPr algn="l"/>
            <a:endParaRPr lang="it-IT" sz="2000" dirty="0"/>
          </a:p>
          <a:p>
            <a:pPr algn="l"/>
            <a:endParaRPr lang="it-IT" sz="2000" dirty="0"/>
          </a:p>
          <a:p>
            <a:pPr algn="l"/>
            <a:endParaRPr lang="it-IT" sz="2000" dirty="0"/>
          </a:p>
          <a:p>
            <a:pPr algn="l"/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1BA7CF-3D7A-4841-A37B-9127914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964246-577A-4F78-BC3D-33CC5E0F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B83DC-7B25-4213-A248-258CE5DA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82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C427D6-F524-462A-899B-1F036D3F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7F7-60B4-4E19-B5D8-66BD1BE02326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26F3D-2DF3-4904-93D9-1E9C39D9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0FF762B-EC39-4A59-86B2-1BA8EF5F09AD}" type="slidenum">
              <a:rPr lang="it-IT" altLang="it-IT" smtClean="0"/>
              <a:pPr/>
              <a:t>3</a:t>
            </a:fld>
            <a:endParaRPr lang="it-IT" altLang="it-I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852CAE-323E-4ADF-BE54-0830EA21C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81025"/>
          </a:xfrm>
        </p:spPr>
        <p:txBody>
          <a:bodyPr/>
          <a:lstStyle/>
          <a:p>
            <a:r>
              <a:rPr lang="it-IT" altLang="it-IT" dirty="0" err="1"/>
              <a:t>Pentaho</a:t>
            </a:r>
            <a:endParaRPr lang="it-IT" altLang="it-IT" sz="1000" dirty="0">
              <a:highlight>
                <a:srgbClr val="FFFF00"/>
              </a:highlight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BFB6E4-7CCC-49E4-8950-FFB7C1CE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71" y="3010064"/>
            <a:ext cx="3934729" cy="10515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152AB7-74D4-40BD-B39E-8274D5140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5" y="1371327"/>
            <a:ext cx="957155" cy="99983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D01D074-E882-4508-85B4-BF7F63D5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20" y="1310263"/>
            <a:ext cx="1079086" cy="105469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E5EEE39-7933-42D3-8BB2-3D7CCE5B6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8" y="3029967"/>
            <a:ext cx="956309" cy="100104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EAA66E8-AF31-4AD3-9D66-7267A8262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82" y="2946692"/>
            <a:ext cx="956309" cy="95630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E7F807-6C2B-4109-9A82-DFDBDEA33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17176">
            <a:off x="1662625" y="4015208"/>
            <a:ext cx="956309" cy="95630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EDD89FE-F746-46E8-9630-3CB228371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70">
            <a:off x="6552330" y="4012217"/>
            <a:ext cx="956309" cy="95630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39DE51-4C43-4B80-B695-4B6429A79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17176">
            <a:off x="6631949" y="2107516"/>
            <a:ext cx="956309" cy="95630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C31445F-709E-459F-BDC2-68B552CBF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70">
            <a:off x="1552692" y="1687974"/>
            <a:ext cx="956309" cy="95630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2703FEDE-03E7-4CD1-A16E-58D19EA4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9604" y="850414"/>
            <a:ext cx="1136765" cy="128701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98923EB2-6945-4A6D-9775-17B9892884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700" y="4180741"/>
            <a:ext cx="1441556" cy="142993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2313B6C-E87E-4CBB-83B1-B3259420AD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830" y="5010784"/>
            <a:ext cx="1668016" cy="849646"/>
          </a:xfrm>
          <a:prstGeom prst="rect">
            <a:avLst/>
          </a:prstGeom>
        </p:spPr>
      </p:pic>
      <p:sp>
        <p:nvSpPr>
          <p:cNvPr id="23" name="Segnaposto piè di pagina 5">
            <a:extLst>
              <a:ext uri="{FF2B5EF4-FFF2-40B4-BE49-F238E27FC236}">
                <a16:creationId xmlns:a16="http://schemas.microsoft.com/office/drawing/2014/main" id="{966C5D9E-F101-4A0A-84CB-67E16619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420945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9F713-AF57-42C3-85F9-44B4590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Pentaho</a:t>
            </a:r>
            <a:r>
              <a:rPr lang="it-IT" dirty="0"/>
              <a:t> – Opinions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D6041-E390-46CA-8464-0F4C08D066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5381" y="990601"/>
            <a:ext cx="6449144" cy="193434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- Intuitive user </a:t>
            </a:r>
            <a:r>
              <a:rPr lang="it-IT" sz="2000" dirty="0" err="1"/>
              <a:t>interface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- Rich </a:t>
            </a:r>
            <a:r>
              <a:rPr lang="it-IT" sz="2000" dirty="0" err="1"/>
              <a:t>documentation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-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youtube</a:t>
            </a:r>
            <a:r>
              <a:rPr lang="it-IT" sz="2000" dirty="0"/>
              <a:t> tutorials</a:t>
            </a:r>
          </a:p>
          <a:p>
            <a:pPr marL="0" indent="0">
              <a:buNone/>
            </a:pPr>
            <a:r>
              <a:rPr lang="it-IT" sz="2000" dirty="0"/>
              <a:t>- </a:t>
            </a:r>
            <a:r>
              <a:rPr lang="it-IT" sz="2000" dirty="0" err="1"/>
              <a:t>Many</a:t>
            </a:r>
            <a:r>
              <a:rPr lang="it-IT" sz="2000" dirty="0"/>
              <a:t> forums on the web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1BA7CF-3D7A-4841-A37B-9127914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CCB-96C6-486C-9380-EE031785DBB9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B83DC-7B25-4213-A248-258CE5DA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A4248AF9-BD2A-4F30-9C31-EC87FD767BB9}" type="slidenum">
              <a:rPr lang="it-IT" altLang="it-IT" smtClean="0"/>
              <a:pPr/>
              <a:t>4</a:t>
            </a:fld>
            <a:endParaRPr lang="it-IT" alt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0F6A340D-3E03-40A1-ADC7-10AE7752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9" y="2691237"/>
            <a:ext cx="5041111" cy="23769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C287E9E-5F97-490C-B590-8FFD01404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517" y="752378"/>
            <a:ext cx="2912616" cy="266521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F1DE925-10B8-4220-B24E-160E07A16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361" y="3438004"/>
            <a:ext cx="3991603" cy="253842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75984DE-559C-4663-9ED5-5012584AB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274" y="2704234"/>
            <a:ext cx="4867926" cy="3040535"/>
          </a:xfrm>
          <a:prstGeom prst="rect">
            <a:avLst/>
          </a:prstGeom>
        </p:spPr>
      </p:pic>
      <p:sp>
        <p:nvSpPr>
          <p:cNvPr id="11" name="Segnaposto piè di pagina 5">
            <a:extLst>
              <a:ext uri="{FF2B5EF4-FFF2-40B4-BE49-F238E27FC236}">
                <a16:creationId xmlns:a16="http://schemas.microsoft.com/office/drawing/2014/main" id="{7B7557C8-40E5-4A14-B9DE-CCDC3237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41384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842595-0248-4694-A6B8-ED78B2E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BAE-6C79-4714-B581-9AAADBA70187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B77AD7-D11F-4BDD-BB1E-5703938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43DFF99-8746-4E87-8F1F-6E4D8C4A0C80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8F3D504-901C-4279-867D-191C1A8D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9141"/>
            <a:ext cx="7416800" cy="581025"/>
          </a:xfrm>
        </p:spPr>
        <p:txBody>
          <a:bodyPr/>
          <a:lstStyle/>
          <a:p>
            <a:r>
              <a:rPr lang="it-IT" altLang="it-IT" dirty="0" err="1"/>
              <a:t>Preprocessing</a:t>
            </a:r>
            <a:r>
              <a:rPr lang="it-IT" altLang="it-IT" dirty="0"/>
              <a:t> – </a:t>
            </a:r>
            <a:r>
              <a:rPr lang="it-IT" altLang="it-IT" dirty="0" err="1"/>
              <a:t>TitleBasicPrep</a:t>
            </a:r>
            <a:endParaRPr lang="it-IT" altLang="it-IT" dirty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814111-A51B-4995-B826-3D067D893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369" y="542924"/>
            <a:ext cx="7993261" cy="5170512"/>
          </a:xfrm>
        </p:spPr>
        <p:txBody>
          <a:bodyPr/>
          <a:lstStyle/>
          <a:p>
            <a:pPr>
              <a:buFontTx/>
              <a:buNone/>
            </a:pPr>
            <a:r>
              <a:rPr lang="it-IT" altLang="it-IT" sz="1200" dirty="0"/>
              <a:t>Some files </a:t>
            </a:r>
            <a:r>
              <a:rPr lang="it-IT" altLang="it-IT" sz="1200" dirty="0" err="1"/>
              <a:t>were</a:t>
            </a:r>
            <a:r>
              <a:rPr lang="it-IT" altLang="it-IT" sz="1200" dirty="0"/>
              <a:t> </a:t>
            </a:r>
            <a:r>
              <a:rPr lang="it-IT" altLang="it-IT" sz="1200" dirty="0" err="1"/>
              <a:t>not</a:t>
            </a:r>
            <a:r>
              <a:rPr lang="it-IT" altLang="it-IT" sz="1200" dirty="0"/>
              <a:t> </a:t>
            </a:r>
            <a:r>
              <a:rPr lang="it-IT" altLang="it-IT" sz="1200" dirty="0" err="1"/>
              <a:t>managable</a:t>
            </a:r>
            <a:r>
              <a:rPr lang="it-IT" altLang="it-IT" sz="1200" dirty="0"/>
              <a:t> with </a:t>
            </a:r>
            <a:r>
              <a:rPr lang="it-IT" altLang="it-IT" sz="1200" b="1" dirty="0"/>
              <a:t>FOL</a:t>
            </a:r>
            <a:r>
              <a:rPr lang="it-IT" altLang="it-IT" sz="1200" dirty="0"/>
              <a:t> , so I </a:t>
            </a:r>
            <a:r>
              <a:rPr lang="it-IT" altLang="it-IT" sz="1200" dirty="0" err="1"/>
              <a:t>decided</a:t>
            </a:r>
            <a:r>
              <a:rPr lang="it-IT" altLang="it-IT" sz="1200" dirty="0"/>
              <a:t> to do </a:t>
            </a:r>
            <a:r>
              <a:rPr lang="it-IT" altLang="it-IT" sz="1200" dirty="0" err="1"/>
              <a:t>two</a:t>
            </a:r>
            <a:r>
              <a:rPr lang="it-IT" altLang="it-IT" sz="1200" dirty="0"/>
              <a:t> processing, </a:t>
            </a:r>
            <a:r>
              <a:rPr lang="it-IT" altLang="it-IT" sz="1200" dirty="0" err="1"/>
              <a:t>still</a:t>
            </a:r>
            <a:r>
              <a:rPr lang="it-IT" altLang="it-IT" sz="1200" dirty="0"/>
              <a:t> </a:t>
            </a:r>
            <a:r>
              <a:rPr lang="it-IT" altLang="it-IT" sz="1200" dirty="0" err="1"/>
              <a:t>using</a:t>
            </a:r>
            <a:r>
              <a:rPr lang="it-IT" altLang="it-IT" sz="1200" dirty="0"/>
              <a:t> </a:t>
            </a:r>
            <a:r>
              <a:rPr lang="it-IT" altLang="it-IT" sz="1200" dirty="0" err="1"/>
              <a:t>Pentaho</a:t>
            </a:r>
            <a:r>
              <a:rPr lang="it-IT" altLang="it-IT" sz="1200" dirty="0"/>
              <a:t>.</a:t>
            </a:r>
          </a:p>
          <a:p>
            <a:pPr>
              <a:buFontTx/>
              <a:buNone/>
            </a:pPr>
            <a:endParaRPr lang="it-IT" altLang="it-IT" sz="1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118A74-AA05-412F-91D8-4CFED0E28F32}"/>
              </a:ext>
            </a:extLst>
          </p:cNvPr>
          <p:cNvSpPr txBox="1"/>
          <p:nvPr/>
        </p:nvSpPr>
        <p:spPr>
          <a:xfrm>
            <a:off x="5148064" y="1119045"/>
            <a:ext cx="3744416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00000"/>
                </a:solidFill>
              </a:rPr>
              <a:t>FOL </a:t>
            </a:r>
            <a:r>
              <a:rPr lang="it-IT" sz="1200" b="1" dirty="0" err="1">
                <a:solidFill>
                  <a:srgbClr val="000000"/>
                </a:solidFill>
              </a:rPr>
              <a:t>cant</a:t>
            </a:r>
            <a:r>
              <a:rPr lang="it-IT" sz="1200" b="1" dirty="0">
                <a:solidFill>
                  <a:srgbClr val="000000"/>
                </a:solidFill>
              </a:rPr>
              <a:t> </a:t>
            </a:r>
            <a:r>
              <a:rPr lang="it-IT" sz="1200" b="1" dirty="0" err="1">
                <a:solidFill>
                  <a:srgbClr val="000000"/>
                </a:solidFill>
              </a:rPr>
              <a:t>manage</a:t>
            </a:r>
            <a:r>
              <a:rPr lang="it-IT" sz="1200" b="1" dirty="0">
                <a:solidFill>
                  <a:srgbClr val="000000"/>
                </a:solidFill>
              </a:rPr>
              <a:t> </a:t>
            </a:r>
            <a:r>
              <a:rPr lang="it-IT" sz="1200" b="1" dirty="0" err="1">
                <a:solidFill>
                  <a:srgbClr val="000000"/>
                </a:solidFill>
              </a:rPr>
              <a:t>String</a:t>
            </a:r>
            <a:endParaRPr lang="it-IT" sz="1200" b="1" dirty="0">
              <a:solidFill>
                <a:srgbClr val="000000"/>
              </a:solidFill>
            </a:endParaRPr>
          </a:p>
          <a:p>
            <a:endParaRPr lang="it-IT" sz="1200" b="1" dirty="0">
              <a:solidFill>
                <a:srgbClr val="000000"/>
              </a:solidFill>
            </a:endParaRPr>
          </a:p>
          <a:p>
            <a:r>
              <a:rPr lang="it-IT" sz="1200" b="1" dirty="0">
                <a:solidFill>
                  <a:srgbClr val="000000"/>
                </a:solidFill>
              </a:rPr>
              <a:t>For </a:t>
            </a:r>
            <a:r>
              <a:rPr lang="it-IT" sz="1200" b="1" dirty="0" err="1">
                <a:solidFill>
                  <a:srgbClr val="000000"/>
                </a:solidFill>
              </a:rPr>
              <a:t>each</a:t>
            </a:r>
            <a:r>
              <a:rPr lang="it-IT" sz="1200" b="1" dirty="0">
                <a:solidFill>
                  <a:srgbClr val="000000"/>
                </a:solidFill>
              </a:rPr>
              <a:t> video </a:t>
            </a:r>
            <a:r>
              <a:rPr lang="it-IT" sz="1200" b="1" dirty="0" err="1">
                <a:solidFill>
                  <a:srgbClr val="000000"/>
                </a:solidFill>
              </a:rPr>
              <a:t>there</a:t>
            </a:r>
            <a:r>
              <a:rPr lang="it-IT" sz="1200" b="1" dirty="0">
                <a:solidFill>
                  <a:srgbClr val="000000"/>
                </a:solidFill>
              </a:rPr>
              <a:t> can be more </a:t>
            </a:r>
            <a:r>
              <a:rPr lang="it-IT" sz="1200" b="1" dirty="0" err="1">
                <a:solidFill>
                  <a:srgbClr val="000000"/>
                </a:solidFill>
              </a:rPr>
              <a:t>genres</a:t>
            </a:r>
            <a:r>
              <a:rPr lang="it-IT" sz="1200" b="1" dirty="0">
                <a:solidFill>
                  <a:srgbClr val="000000"/>
                </a:solidFill>
              </a:rPr>
              <a:t> in set</a:t>
            </a:r>
          </a:p>
          <a:p>
            <a:r>
              <a:rPr lang="it-IT" sz="1200" b="1" dirty="0">
                <a:solidFill>
                  <a:srgbClr val="000000"/>
                </a:solidFill>
              </a:rPr>
              <a:t> </a:t>
            </a:r>
          </a:p>
          <a:p>
            <a:r>
              <a:rPr lang="it-IT" sz="1200" b="1" dirty="0">
                <a:solidFill>
                  <a:srgbClr val="000000"/>
                </a:solidFill>
              </a:rPr>
              <a:t>{Action, </a:t>
            </a:r>
            <a:r>
              <a:rPr lang="it-IT" sz="1200" b="1" dirty="0" err="1">
                <a:solidFill>
                  <a:srgbClr val="000000"/>
                </a:solidFill>
              </a:rPr>
              <a:t>Adult</a:t>
            </a:r>
            <a:r>
              <a:rPr lang="it-IT" sz="1200" b="1" dirty="0">
                <a:solidFill>
                  <a:srgbClr val="000000"/>
                </a:solidFill>
              </a:rPr>
              <a:t>, Adventure, Animation, </a:t>
            </a:r>
            <a:r>
              <a:rPr lang="it-IT" sz="1200" b="1" dirty="0" err="1">
                <a:solidFill>
                  <a:srgbClr val="000000"/>
                </a:solidFill>
              </a:rPr>
              <a:t>Biography</a:t>
            </a:r>
            <a:r>
              <a:rPr lang="it-IT" sz="1200" b="1" dirty="0">
                <a:solidFill>
                  <a:srgbClr val="000000"/>
                </a:solidFill>
              </a:rPr>
              <a:t>,      Comedy, Crime, </a:t>
            </a:r>
            <a:r>
              <a:rPr lang="it-IT" sz="1200" b="1" dirty="0" err="1">
                <a:solidFill>
                  <a:srgbClr val="000000"/>
                </a:solidFill>
              </a:rPr>
              <a:t>Documentary</a:t>
            </a:r>
            <a:r>
              <a:rPr lang="it-IT" sz="1200" b="1" dirty="0">
                <a:solidFill>
                  <a:srgbClr val="000000"/>
                </a:solidFill>
              </a:rPr>
              <a:t>, Drama, Family, Fantasy, Film-Noir, Game-Show, History, Horror, Music, Musical, Mystery, News, Reality-TV, Romance, Sci-Fi, Short, </a:t>
            </a:r>
            <a:r>
              <a:rPr lang="it-IT" sz="1200" b="1" dirty="0" err="1">
                <a:solidFill>
                  <a:srgbClr val="000000"/>
                </a:solidFill>
              </a:rPr>
              <a:t>Sport,Talk-Show</a:t>
            </a:r>
            <a:r>
              <a:rPr lang="it-IT" sz="1200" b="1" dirty="0">
                <a:solidFill>
                  <a:srgbClr val="000000"/>
                </a:solidFill>
              </a:rPr>
              <a:t>, Thriller, War, Western}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C62245-15E7-4E19-9DF5-1710D888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7" y="3136532"/>
            <a:ext cx="5067300" cy="28575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D75C409-DDF2-4FD2-AFB9-7512BDE4DAB6}"/>
              </a:ext>
            </a:extLst>
          </p:cNvPr>
          <p:cNvSpPr txBox="1"/>
          <p:nvPr/>
        </p:nvSpPr>
        <p:spPr>
          <a:xfrm>
            <a:off x="5304439" y="3774444"/>
            <a:ext cx="374441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00000"/>
                </a:solidFill>
              </a:rPr>
              <a:t>For </a:t>
            </a:r>
            <a:r>
              <a:rPr lang="it-IT" sz="1200" b="1" dirty="0" err="1">
                <a:solidFill>
                  <a:srgbClr val="000000"/>
                </a:solidFill>
              </a:rPr>
              <a:t>each</a:t>
            </a:r>
            <a:r>
              <a:rPr lang="it-IT" sz="1200" b="1" dirty="0">
                <a:solidFill>
                  <a:srgbClr val="000000"/>
                </a:solidFill>
              </a:rPr>
              <a:t> film </a:t>
            </a:r>
            <a:r>
              <a:rPr lang="it-IT" sz="1200" b="1" dirty="0" err="1">
                <a:solidFill>
                  <a:srgbClr val="000000"/>
                </a:solidFill>
              </a:rPr>
              <a:t>there</a:t>
            </a:r>
            <a:r>
              <a:rPr lang="it-IT" sz="1200" b="1" dirty="0">
                <a:solidFill>
                  <a:srgbClr val="000000"/>
                </a:solidFill>
              </a:rPr>
              <a:t> </a:t>
            </a:r>
            <a:r>
              <a:rPr lang="it-IT" sz="1200" b="1" dirty="0" err="1">
                <a:solidFill>
                  <a:srgbClr val="000000"/>
                </a:solidFill>
              </a:rPr>
              <a:t>will</a:t>
            </a:r>
            <a:r>
              <a:rPr lang="it-IT" sz="1200" b="1" dirty="0">
                <a:solidFill>
                  <a:srgbClr val="000000"/>
                </a:solidFill>
              </a:rPr>
              <a:t> be a </a:t>
            </a:r>
            <a:r>
              <a:rPr lang="it-IT" sz="1200" b="1" dirty="0" err="1">
                <a:solidFill>
                  <a:srgbClr val="000000"/>
                </a:solidFill>
              </a:rPr>
              <a:t>row</a:t>
            </a:r>
            <a:r>
              <a:rPr lang="it-IT" sz="1200" b="1" dirty="0">
                <a:solidFill>
                  <a:srgbClr val="000000"/>
                </a:solidFill>
              </a:rPr>
              <a:t> for </a:t>
            </a:r>
            <a:r>
              <a:rPr lang="it-IT" sz="1200" b="1" dirty="0" err="1">
                <a:solidFill>
                  <a:srgbClr val="000000"/>
                </a:solidFill>
              </a:rPr>
              <a:t>each</a:t>
            </a:r>
            <a:r>
              <a:rPr lang="it-IT" sz="1200" b="1" dirty="0">
                <a:solidFill>
                  <a:srgbClr val="000000"/>
                </a:solidFill>
              </a:rPr>
              <a:t> </a:t>
            </a:r>
            <a:r>
              <a:rPr lang="it-IT" sz="1200" b="1" dirty="0" err="1">
                <a:solidFill>
                  <a:srgbClr val="000000"/>
                </a:solidFill>
              </a:rPr>
              <a:t>genre</a:t>
            </a:r>
            <a:endParaRPr lang="it-IT" sz="1200" b="1" dirty="0">
              <a:solidFill>
                <a:srgbClr val="000000"/>
              </a:solidFill>
            </a:endParaRPr>
          </a:p>
          <a:p>
            <a:endParaRPr lang="it-IT" sz="1200" b="1" dirty="0">
              <a:solidFill>
                <a:srgbClr val="000000"/>
              </a:solidFill>
            </a:endParaRPr>
          </a:p>
          <a:p>
            <a:endParaRPr lang="it-IT" sz="1200" b="1" dirty="0">
              <a:solidFill>
                <a:srgbClr val="000000"/>
              </a:solidFill>
            </a:endParaRPr>
          </a:p>
          <a:p>
            <a:endParaRPr lang="it-IT" sz="1200" b="1" dirty="0">
              <a:solidFill>
                <a:srgbClr val="000000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D4D4844C-65E3-4F55-8CEF-3186EC36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9BD4C6-EA21-47B0-911B-0CAB26A7F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3" y="1330688"/>
            <a:ext cx="4824214" cy="1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842595-0248-4694-A6B8-ED78B2E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BAE-6C79-4714-B581-9AAADBA70187}" type="datetime1">
              <a:rPr lang="it-IT" altLang="it-IT"/>
              <a:pPr/>
              <a:t>27/05/2021</a:t>
            </a:fld>
            <a:endParaRPr lang="it-IT" alt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B77AD7-D11F-4BDD-BB1E-5703938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43DFF99-8746-4E87-8F1F-6E4D8C4A0C80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8F3D504-901C-4279-867D-191C1A8D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9141"/>
            <a:ext cx="7416800" cy="581025"/>
          </a:xfrm>
        </p:spPr>
        <p:txBody>
          <a:bodyPr/>
          <a:lstStyle/>
          <a:p>
            <a:r>
              <a:rPr lang="it-IT" altLang="it-IT" dirty="0" err="1"/>
              <a:t>Preprocessing</a:t>
            </a:r>
            <a:r>
              <a:rPr lang="it-IT" altLang="it-IT" dirty="0"/>
              <a:t> - </a:t>
            </a:r>
            <a:r>
              <a:rPr lang="it-IT" altLang="it-IT" sz="2400" b="1" dirty="0" err="1"/>
              <a:t>RatingsPrep</a:t>
            </a:r>
            <a:r>
              <a:rPr lang="it-IT" altLang="it-IT" dirty="0"/>
              <a:t> 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814111-A51B-4995-B826-3D067D893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369" y="542924"/>
            <a:ext cx="7993261" cy="5170512"/>
          </a:xfrm>
        </p:spPr>
        <p:txBody>
          <a:bodyPr/>
          <a:lstStyle/>
          <a:p>
            <a:pPr>
              <a:buFontTx/>
              <a:buNone/>
            </a:pPr>
            <a:endParaRPr lang="it-IT" altLang="it-IT" sz="1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118A74-AA05-412F-91D8-4CFED0E28F32}"/>
              </a:ext>
            </a:extLst>
          </p:cNvPr>
          <p:cNvSpPr txBox="1"/>
          <p:nvPr/>
        </p:nvSpPr>
        <p:spPr>
          <a:xfrm>
            <a:off x="5256709" y="3429000"/>
            <a:ext cx="374441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For </a:t>
            </a:r>
            <a:r>
              <a:rPr lang="it-IT" sz="1200" dirty="0" err="1">
                <a:solidFill>
                  <a:srgbClr val="000000"/>
                </a:solidFill>
              </a:rPr>
             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 </a:r>
            <a:r>
              <a:rPr lang="it-IT" sz="1200" dirty="0" err="1">
                <a:solidFill>
                  <a:srgbClr val="000000"/>
                </a:solidFill>
              </a:rPr>
              <a:t>there</a:t>
            </a:r>
            <a:r>
              <a:rPr lang="it-IT" sz="1200" dirty="0">
                <a:solidFill>
                  <a:srgbClr val="000000"/>
                </a:solidFill>
              </a:rPr>
              <a:t> can be </a:t>
            </a:r>
            <a:r>
              <a:rPr lang="it-IT" sz="1200" b="1" dirty="0">
                <a:solidFill>
                  <a:srgbClr val="000000"/>
                </a:solidFill>
              </a:rPr>
              <a:t>n users</a:t>
            </a:r>
            <a:r>
              <a:rPr lang="it-IT" sz="1200" dirty="0">
                <a:solidFill>
                  <a:srgbClr val="000000"/>
                </a:solidFill>
              </a:rPr>
              <a:t> </a:t>
            </a:r>
            <a:r>
              <a:rPr lang="it-IT" sz="1200" dirty="0" err="1">
                <a:solidFill>
                  <a:srgbClr val="000000"/>
                </a:solidFill>
              </a:rPr>
              <a:t>voting</a:t>
            </a:r>
            <a:r>
              <a:rPr lang="it-IT" sz="1200" dirty="0">
                <a:solidFill>
                  <a:srgbClr val="000000"/>
                </a:solidFill>
              </a:rPr>
              <a:t> for </a:t>
            </a:r>
            <a:r>
              <a:rPr lang="it-IT" sz="1200" dirty="0" err="1">
                <a:solidFill>
                  <a:srgbClr val="000000"/>
                </a:solidFill>
              </a:rPr>
              <a:t>it</a:t>
            </a:r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  <a:p>
            <a:r>
              <a:rPr lang="it-IT" sz="1200" dirty="0">
                <a:solidFill>
                  <a:srgbClr val="000000"/>
                </a:solidFill>
              </a:rPr>
              <a:t>In the </a:t>
            </a:r>
            <a:r>
              <a:rPr lang="it-IT" sz="1200" dirty="0" err="1">
                <a:solidFill>
                  <a:srgbClr val="000000"/>
                </a:solidFill>
              </a:rPr>
              <a:t>preprocessed</a:t>
            </a:r>
            <a:r>
              <a:rPr lang="it-IT" sz="1200" dirty="0">
                <a:solidFill>
                  <a:srgbClr val="000000"/>
                </a:solidFill>
              </a:rPr>
              <a:t> one i compute the </a:t>
            </a:r>
            <a:r>
              <a:rPr lang="it-IT" sz="1200" b="1" dirty="0" err="1">
                <a:solidFill>
                  <a:srgbClr val="000000"/>
                </a:solidFill>
              </a:rPr>
              <a:t>average</a:t>
            </a:r>
            <a:r>
              <a:rPr lang="it-IT" sz="1200" b="1" dirty="0">
                <a:solidFill>
                  <a:srgbClr val="000000"/>
                </a:solidFill>
              </a:rPr>
              <a:t> </a:t>
            </a:r>
            <a:r>
              <a:rPr lang="it-IT" sz="1200" dirty="0">
                <a:solidFill>
                  <a:srgbClr val="000000"/>
                </a:solidFill>
              </a:rPr>
              <a:t>of the rate </a:t>
            </a:r>
            <a:r>
              <a:rPr lang="it-IT" sz="1200" dirty="0" err="1">
                <a:solidFill>
                  <a:srgbClr val="000000"/>
                </a:solidFill>
              </a:rPr>
              <a:t>receveid</a:t>
            </a:r>
            <a:r>
              <a:rPr lang="it-IT" sz="1200" dirty="0">
                <a:solidFill>
                  <a:srgbClr val="000000"/>
                </a:solidFill>
              </a:rPr>
              <a:t> by a </a:t>
            </a:r>
            <a:r>
              <a:rPr lang="it-IT" sz="1200" dirty="0" err="1">
                <a:solidFill>
                  <a:srgbClr val="000000"/>
                </a:solidFill>
              </a:rPr>
              <a:t>given</a:t>
            </a:r>
            <a:r>
              <a:rPr lang="it-IT" sz="1200" dirty="0">
                <a:solidFill>
                  <a:srgbClr val="000000"/>
                </a:solidFill>
              </a:rPr>
              <a:t> movie </a:t>
            </a:r>
            <a:r>
              <a:rPr lang="it-IT" sz="1200" dirty="0" err="1">
                <a:solidFill>
                  <a:srgbClr val="000000"/>
                </a:solidFill>
              </a:rPr>
              <a:t>identified</a:t>
            </a:r>
            <a:r>
              <a:rPr lang="it-IT" sz="1200" dirty="0">
                <a:solidFill>
                  <a:srgbClr val="000000"/>
                </a:solidFill>
              </a:rPr>
              <a:t> by </a:t>
            </a:r>
            <a:r>
              <a:rPr lang="it-IT" sz="1200" b="1" dirty="0" err="1">
                <a:solidFill>
                  <a:srgbClr val="000000"/>
                </a:solidFill>
              </a:rPr>
              <a:t>movied</a:t>
            </a:r>
            <a:endParaRPr lang="it-IT" sz="1200" b="1" dirty="0">
              <a:solidFill>
                <a:srgbClr val="000000"/>
              </a:solidFill>
            </a:endParaRPr>
          </a:p>
          <a:p>
            <a:endParaRPr lang="it-IT" sz="1200" b="1" dirty="0">
              <a:solidFill>
                <a:srgbClr val="000000"/>
              </a:solidFill>
            </a:endParaRPr>
          </a:p>
          <a:p>
            <a:endParaRPr lang="it-IT" sz="1200" b="1" dirty="0">
              <a:solidFill>
                <a:srgbClr val="00000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830C3B2-072B-4FAF-A673-8A968FE7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619218"/>
            <a:ext cx="5048250" cy="34766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AAF0E78-3CB2-46B8-A05B-12CECBEE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317491"/>
            <a:ext cx="4648200" cy="866775"/>
          </a:xfrm>
          <a:prstGeom prst="rect">
            <a:avLst/>
          </a:prstGeom>
        </p:spPr>
      </p:pic>
      <p:sp>
        <p:nvSpPr>
          <p:cNvPr id="10" name="Segnaposto piè di pagina 5">
            <a:extLst>
              <a:ext uri="{FF2B5EF4-FFF2-40B4-BE49-F238E27FC236}">
                <a16:creationId xmlns:a16="http://schemas.microsoft.com/office/drawing/2014/main" id="{B6843CFA-E69A-4E55-B509-1319D011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1130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842595-0248-4694-A6B8-ED78B2E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89BBAE-6C79-4714-B581-9AAADBA70187}" type="datetime1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27/05/2021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B77AD7-D11F-4BDD-BB1E-5703938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Pagina </a:t>
            </a:r>
            <a:fld id="{643DFF99-8746-4E87-8F1F-6E4D8C4A0C80}" type="slidenum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8F3D504-901C-4279-867D-191C1A8D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81025"/>
          </a:xfrm>
        </p:spPr>
        <p:txBody>
          <a:bodyPr/>
          <a:lstStyle/>
          <a:p>
            <a:r>
              <a:rPr lang="it-IT" altLang="it-IT" dirty="0"/>
              <a:t>Global Schema - no </a:t>
            </a:r>
            <a:r>
              <a:rPr lang="it-IT" altLang="it-IT" dirty="0" err="1"/>
              <a:t>axioms</a:t>
            </a:r>
            <a:r>
              <a:rPr lang="it-IT" altLang="it-IT" dirty="0"/>
              <a:t> </a:t>
            </a:r>
            <a:r>
              <a:rPr lang="it-IT" altLang="it-IT" sz="800" dirty="0"/>
              <a:t>		</a:t>
            </a:r>
            <a:endParaRPr lang="it-IT" altLang="it-IT" sz="1000" dirty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814111-A51B-4995-B826-3D067D893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604448" cy="4666456"/>
          </a:xfrm>
        </p:spPr>
        <p:txBody>
          <a:bodyPr/>
          <a:lstStyle/>
          <a:p>
            <a:pPr marL="0" indent="0">
              <a:buNone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 err="1">
                <a:solidFill>
                  <a:srgbClr val="822433"/>
                </a:solidFill>
              </a:rPr>
              <a:t>hasGenre</a:t>
            </a:r>
            <a:r>
              <a:rPr lang="it-IT" altLang="it-IT" sz="1200" b="1" dirty="0"/>
              <a:t>(id, </a:t>
            </a:r>
            <a:r>
              <a:rPr lang="it-IT" altLang="it-IT" sz="1200" b="1" dirty="0" err="1"/>
              <a:t>title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genre</a:t>
            </a:r>
            <a:r>
              <a:rPr lang="it-IT" altLang="it-IT" sz="1200" b="1" dirty="0"/>
              <a:t>)	</a:t>
            </a:r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 err="1">
                <a:solidFill>
                  <a:srgbClr val="822433"/>
                </a:solidFill>
              </a:rPr>
              <a:t>VideoProduct</a:t>
            </a:r>
            <a:r>
              <a:rPr lang="it-IT" altLang="it-IT" sz="1200" b="1" dirty="0"/>
              <a:t>(</a:t>
            </a:r>
            <a:r>
              <a:rPr lang="it-IT" altLang="it-IT" sz="1200" b="1" dirty="0" err="1"/>
              <a:t>imdbid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titletype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primarytitle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startyear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endyear</a:t>
            </a:r>
            <a:r>
              <a:rPr lang="it-IT" altLang="it-IT" sz="1200" b="1" dirty="0"/>
              <a:t>)</a:t>
            </a:r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>
                <a:solidFill>
                  <a:srgbClr val="822433"/>
                </a:solidFill>
              </a:rPr>
              <a:t>Oscar</a:t>
            </a:r>
            <a:r>
              <a:rPr lang="it-IT" altLang="it-IT" sz="1200" b="1" dirty="0"/>
              <a:t>(candidate, </a:t>
            </a:r>
            <a:r>
              <a:rPr lang="it-IT" altLang="it-IT" sz="1200" b="1" dirty="0" err="1"/>
              <a:t>category</a:t>
            </a:r>
            <a:r>
              <a:rPr lang="it-IT" altLang="it-IT" sz="1200" b="1" dirty="0"/>
              <a:t>, film, </a:t>
            </a:r>
            <a:r>
              <a:rPr lang="it-IT" altLang="it-IT" sz="1200" b="1" dirty="0" err="1"/>
              <a:t>year_film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year_ceremony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ceremony</a:t>
            </a:r>
            <a:r>
              <a:rPr lang="it-IT" altLang="it-IT" sz="1200" b="1" dirty="0"/>
              <a:t>, winner )</a:t>
            </a:r>
          </a:p>
          <a:p>
            <a:pPr marL="0" indent="0">
              <a:buNone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>
                <a:solidFill>
                  <a:srgbClr val="822433"/>
                </a:solidFill>
              </a:rPr>
              <a:t>Emmy</a:t>
            </a:r>
            <a:r>
              <a:rPr lang="it-IT" altLang="it-IT" sz="1200" b="1" dirty="0"/>
              <a:t>(</a:t>
            </a:r>
            <a:r>
              <a:rPr lang="it-IT" altLang="it-IT" sz="1200" b="1" dirty="0" err="1"/>
              <a:t>nominee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year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category</a:t>
            </a:r>
            <a:r>
              <a:rPr lang="it-IT" altLang="it-IT" sz="1200" b="1" dirty="0"/>
              <a:t>, winner, </a:t>
            </a:r>
            <a:r>
              <a:rPr lang="it-IT" altLang="it-IT" sz="1200" b="1" dirty="0" err="1"/>
              <a:t>detail</a:t>
            </a:r>
            <a:r>
              <a:rPr lang="it-IT" altLang="it-IT" sz="1200" b="1" dirty="0"/>
              <a:t>)</a:t>
            </a:r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>
                <a:solidFill>
                  <a:srgbClr val="822433"/>
                </a:solidFill>
              </a:rPr>
              <a:t>Platform</a:t>
            </a:r>
            <a:r>
              <a:rPr lang="it-IT" altLang="it-IT" sz="1200" b="1" dirty="0"/>
              <a:t>(</a:t>
            </a:r>
            <a:r>
              <a:rPr lang="it-IT" altLang="it-IT" sz="1200" b="1" dirty="0" err="1"/>
              <a:t>title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netflix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hulu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PrimeVideo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DisneyPlus</a:t>
            </a:r>
            <a:r>
              <a:rPr lang="it-IT" altLang="it-IT" sz="1200" b="1" dirty="0"/>
              <a:t>)</a:t>
            </a:r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 err="1">
                <a:solidFill>
                  <a:srgbClr val="822433"/>
                </a:solidFill>
              </a:rPr>
              <a:t>rateIMDB</a:t>
            </a:r>
            <a:r>
              <a:rPr lang="it-IT" altLang="it-IT" sz="1200" b="1" dirty="0"/>
              <a:t>(</a:t>
            </a:r>
            <a:r>
              <a:rPr lang="it-IT" altLang="it-IT" sz="1200" b="1" dirty="0" err="1"/>
              <a:t>title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average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numvotes</a:t>
            </a:r>
            <a:r>
              <a:rPr lang="it-IT" altLang="it-IT" sz="1200" b="1" dirty="0"/>
              <a:t>)</a:t>
            </a:r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 err="1">
                <a:solidFill>
                  <a:srgbClr val="822433"/>
                </a:solidFill>
              </a:rPr>
              <a:t>rateMovieLens</a:t>
            </a:r>
            <a:r>
              <a:rPr lang="it-IT" altLang="it-IT" sz="1200" b="1" dirty="0"/>
              <a:t>(</a:t>
            </a:r>
            <a:r>
              <a:rPr lang="it-IT" altLang="it-IT" sz="1200" b="1" dirty="0" err="1"/>
              <a:t>title</a:t>
            </a:r>
            <a:r>
              <a:rPr lang="it-IT" altLang="it-IT" sz="1200" b="1" dirty="0"/>
              <a:t>, rating)</a:t>
            </a:r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Char char="-"/>
            </a:pPr>
            <a:r>
              <a:rPr lang="it-IT" altLang="it-IT" sz="1200" b="1" dirty="0">
                <a:solidFill>
                  <a:srgbClr val="822433"/>
                </a:solidFill>
              </a:rPr>
              <a:t>Worker</a:t>
            </a:r>
            <a:r>
              <a:rPr lang="it-IT" altLang="it-IT" sz="1200" b="1" dirty="0"/>
              <a:t>(</a:t>
            </a:r>
            <a:r>
              <a:rPr lang="it-IT" altLang="it-IT" sz="1200" b="1" dirty="0" err="1"/>
              <a:t>nconst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primaryname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birthyear</a:t>
            </a:r>
            <a:r>
              <a:rPr lang="it-IT" altLang="it-IT" sz="1200" b="1" dirty="0"/>
              <a:t>, </a:t>
            </a:r>
            <a:r>
              <a:rPr lang="it-IT" altLang="it-IT" sz="1200" b="1" dirty="0" err="1"/>
              <a:t>deathyear</a:t>
            </a:r>
            <a:r>
              <a:rPr lang="it-IT" altLang="it-IT" sz="1200" b="1" dirty="0"/>
              <a:t>, work)</a:t>
            </a:r>
          </a:p>
          <a:p>
            <a:pPr marL="0" indent="0">
              <a:buNone/>
            </a:pPr>
            <a:endParaRPr lang="it-IT" altLang="it-IT" sz="1200" b="1" dirty="0"/>
          </a:p>
          <a:p>
            <a:pPr marL="0" indent="0">
              <a:buNone/>
            </a:pPr>
            <a:r>
              <a:rPr lang="it-IT" altLang="it-IT" sz="1200" b="1" dirty="0"/>
              <a:t>-       </a:t>
            </a:r>
            <a:r>
              <a:rPr lang="it-IT" altLang="it-IT" sz="1200" b="1" dirty="0" err="1">
                <a:solidFill>
                  <a:srgbClr val="822433"/>
                </a:solidFill>
              </a:rPr>
              <a:t>WorkerIn</a:t>
            </a:r>
            <a:r>
              <a:rPr lang="it-IT" altLang="it-IT" sz="1200" b="1" dirty="0"/>
              <a:t>(name, </a:t>
            </a:r>
            <a:r>
              <a:rPr lang="it-IT" altLang="it-IT" sz="1200" b="1" dirty="0" err="1"/>
              <a:t>title</a:t>
            </a:r>
            <a:r>
              <a:rPr lang="it-IT" altLang="it-IT" sz="1200" b="1" dirty="0"/>
              <a:t>)</a:t>
            </a:r>
          </a:p>
          <a:p>
            <a:pPr>
              <a:buFontTx/>
              <a:buChar char="-"/>
            </a:pPr>
            <a:endParaRPr lang="it-IT" altLang="it-IT" sz="1200" b="1" dirty="0"/>
          </a:p>
          <a:p>
            <a:pPr marL="0" indent="0">
              <a:buNone/>
            </a:pPr>
            <a:endParaRPr lang="it-IT" altLang="it-IT" sz="1200" b="1" dirty="0"/>
          </a:p>
          <a:p>
            <a:pPr marL="0" indent="0">
              <a:buNone/>
            </a:pPr>
            <a:r>
              <a:rPr lang="it-IT" altLang="it-IT" sz="1200" b="1" dirty="0">
                <a:solidFill>
                  <a:srgbClr val="822433"/>
                </a:solidFill>
              </a:rPr>
              <a:t>Ag</a:t>
            </a:r>
            <a:r>
              <a:rPr lang="it-IT" altLang="it-IT" sz="1200" dirty="0"/>
              <a:t> = </a:t>
            </a:r>
            <a:r>
              <a:rPr lang="it-IT" altLang="it-IT" sz="1200" b="1" dirty="0"/>
              <a:t>{</a:t>
            </a:r>
            <a:r>
              <a:rPr lang="it-IT" altLang="it-IT" sz="1200" b="1" dirty="0" err="1">
                <a:solidFill>
                  <a:srgbClr val="000000"/>
                </a:solidFill>
              </a:rPr>
              <a:t>hasGenre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/3</a:t>
            </a:r>
            <a:r>
              <a:rPr lang="it-IT" altLang="it-IT" sz="1200" dirty="0">
                <a:solidFill>
                  <a:srgbClr val="000000"/>
                </a:solidFill>
              </a:rPr>
              <a:t>, </a:t>
            </a:r>
            <a:r>
              <a:rPr lang="it-IT" altLang="it-IT" sz="1200" b="1" dirty="0" err="1">
                <a:solidFill>
                  <a:srgbClr val="000000"/>
                </a:solidFill>
              </a:rPr>
              <a:t>VideoProduct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/5</a:t>
            </a:r>
            <a:r>
              <a:rPr lang="it-IT" altLang="it-IT" sz="1200" dirty="0">
                <a:solidFill>
                  <a:srgbClr val="000000"/>
                </a:solidFill>
              </a:rPr>
              <a:t>, </a:t>
            </a:r>
            <a:r>
              <a:rPr lang="it-IT" altLang="it-IT" sz="1200" b="1" dirty="0">
                <a:solidFill>
                  <a:srgbClr val="000000"/>
                </a:solidFill>
              </a:rPr>
              <a:t>Oscar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/7</a:t>
            </a:r>
            <a:r>
              <a:rPr lang="it-IT" altLang="it-IT" sz="1200" dirty="0">
                <a:solidFill>
                  <a:srgbClr val="000000"/>
                </a:solidFill>
              </a:rPr>
              <a:t>, </a:t>
            </a:r>
            <a:r>
              <a:rPr lang="it-IT" altLang="it-IT" sz="1200" b="1" dirty="0">
                <a:solidFill>
                  <a:srgbClr val="000000"/>
                </a:solidFill>
              </a:rPr>
              <a:t>Emmy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/5</a:t>
            </a:r>
            <a:r>
              <a:rPr lang="it-IT" altLang="it-IT" sz="1200" dirty="0">
                <a:solidFill>
                  <a:srgbClr val="000000"/>
                </a:solidFill>
              </a:rPr>
              <a:t>, </a:t>
            </a:r>
            <a:r>
              <a:rPr lang="it-IT" altLang="it-IT" sz="1200" b="1" dirty="0">
                <a:solidFill>
                  <a:srgbClr val="000000"/>
                </a:solidFill>
              </a:rPr>
              <a:t>Platform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/5</a:t>
            </a:r>
            <a:r>
              <a:rPr lang="it-IT" altLang="it-IT" sz="1200" dirty="0">
                <a:solidFill>
                  <a:srgbClr val="000000"/>
                </a:solidFill>
              </a:rPr>
              <a:t>, </a:t>
            </a:r>
            <a:r>
              <a:rPr lang="it-IT" altLang="it-IT" sz="1200" b="1" dirty="0" err="1">
                <a:solidFill>
                  <a:srgbClr val="000000"/>
                </a:solidFill>
              </a:rPr>
              <a:t>rateIMDB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/3</a:t>
            </a:r>
            <a:r>
              <a:rPr lang="it-IT" altLang="it-IT" sz="1200" dirty="0">
                <a:solidFill>
                  <a:srgbClr val="000000"/>
                </a:solidFill>
              </a:rPr>
              <a:t>, </a:t>
            </a:r>
            <a:r>
              <a:rPr lang="it-IT" altLang="it-IT" sz="1200" b="1" dirty="0" err="1">
                <a:solidFill>
                  <a:srgbClr val="000000"/>
                </a:solidFill>
              </a:rPr>
              <a:t>rateMovieLens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/2</a:t>
            </a:r>
            <a:r>
              <a:rPr lang="it-IT" altLang="it-IT" sz="1200" dirty="0">
                <a:solidFill>
                  <a:srgbClr val="000000"/>
                </a:solidFill>
              </a:rPr>
              <a:t>,</a:t>
            </a:r>
            <a:r>
              <a:rPr lang="it-IT" altLang="it-IT" sz="1200" b="1" dirty="0">
                <a:solidFill>
                  <a:srgbClr val="000000"/>
                </a:solidFill>
              </a:rPr>
              <a:t>Worker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/5</a:t>
            </a:r>
            <a:r>
              <a:rPr lang="it-IT" altLang="it-IT" sz="1200" dirty="0">
                <a:solidFill>
                  <a:srgbClr val="000000"/>
                </a:solidFill>
              </a:rPr>
              <a:t>,</a:t>
            </a:r>
            <a:r>
              <a:rPr lang="it-IT" altLang="it-IT" sz="1200" b="1" dirty="0">
                <a:solidFill>
                  <a:srgbClr val="000000"/>
                </a:solidFill>
              </a:rPr>
              <a:t>WorkerIn</a:t>
            </a:r>
            <a:r>
              <a:rPr lang="it-IT" altLang="it-IT" sz="1200" b="1" baseline="-25000" dirty="0">
                <a:solidFill>
                  <a:srgbClr val="000000"/>
                </a:solidFill>
              </a:rPr>
              <a:t>/2</a:t>
            </a:r>
            <a:r>
              <a:rPr lang="it-IT" altLang="it-IT" sz="1200" dirty="0"/>
              <a:t>}</a:t>
            </a:r>
            <a:endParaRPr lang="it-IT" altLang="it-IT" sz="1200" b="1" dirty="0"/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Char char="-"/>
            </a:pPr>
            <a:endParaRPr lang="it-IT" altLang="it-IT" sz="1200" b="1" dirty="0"/>
          </a:p>
          <a:p>
            <a:pPr>
              <a:buFontTx/>
              <a:buNone/>
            </a:pPr>
            <a:endParaRPr lang="it-IT" altLang="it-IT" sz="1200" dirty="0"/>
          </a:p>
          <a:p>
            <a:pPr>
              <a:buFontTx/>
              <a:buNone/>
            </a:pPr>
            <a:endParaRPr lang="it-IT" altLang="it-IT" sz="1200" dirty="0"/>
          </a:p>
          <a:p>
            <a:pPr>
              <a:buFontTx/>
              <a:buNone/>
            </a:pPr>
            <a:endParaRPr lang="it-IT" altLang="it-IT" sz="1200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0181C2E7-236D-4CDA-8CB6-31BF27FC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259423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72B06-B8E4-4AE2-B44E-4DDC7C35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9EE090-C38C-4555-8793-FAED1BB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3" y="1752600"/>
                <a:ext cx="7559675" cy="4114800"/>
              </a:xfrm>
            </p:spPr>
            <p:txBody>
              <a:bodyPr/>
              <a:lstStyle/>
              <a:p>
                <a:r>
                  <a:rPr lang="it-IT" sz="1600" dirty="0"/>
                  <a:t>I dont </a:t>
                </a:r>
                <a:r>
                  <a:rPr lang="it-IT" sz="1600" dirty="0" err="1"/>
                  <a:t>have</a:t>
                </a:r>
                <a:r>
                  <a:rPr lang="it-IT" sz="1600" dirty="0"/>
                  <a:t> </a:t>
                </a:r>
                <a:r>
                  <a:rPr lang="it-IT" sz="1600" b="1" dirty="0"/>
                  <a:t>Global Schema </a:t>
                </a:r>
                <a:r>
                  <a:rPr lang="it-IT" sz="1600" b="1" dirty="0" err="1"/>
                  <a:t>Constraints</a:t>
                </a:r>
                <a:endParaRPr lang="it-IT" sz="1600" b="1" dirty="0"/>
              </a:p>
              <a:p>
                <a:endParaRPr lang="it-IT" sz="1600" b="1" dirty="0"/>
              </a:p>
              <a:p>
                <a:r>
                  <a:rPr lang="it-IT" sz="1600" dirty="0"/>
                  <a:t>No </a:t>
                </a:r>
                <a:r>
                  <a:rPr lang="it-IT" sz="1600" dirty="0" err="1"/>
                  <a:t>need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constraints</a:t>
                </a:r>
                <a:r>
                  <a:rPr lang="it-IT" sz="1600" dirty="0"/>
                  <a:t> cause information </a:t>
                </a:r>
                <a:r>
                  <a:rPr lang="it-IT" sz="1600" dirty="0" err="1"/>
                  <a:t>at</a:t>
                </a:r>
                <a:r>
                  <a:rPr lang="it-IT" sz="1600" dirty="0"/>
                  <a:t> the source are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very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different</a:t>
                </a:r>
                <a:r>
                  <a:rPr lang="it-IT" sz="1600" dirty="0"/>
                  <a:t> from the </a:t>
                </a:r>
                <a:r>
                  <a:rPr lang="it-IT" sz="1600" dirty="0" err="1"/>
                  <a:t>reconciled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view</a:t>
                </a:r>
                <a:r>
                  <a:rPr lang="it-IT" sz="1600" dirty="0"/>
                  <a:t> i </a:t>
                </a:r>
                <a:r>
                  <a:rPr lang="it-IT" sz="1600" dirty="0" err="1"/>
                  <a:t>want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achieve</a:t>
                </a:r>
                <a:endParaRPr lang="it-IT" sz="1600" dirty="0"/>
              </a:p>
              <a:p>
                <a:endParaRPr lang="it-IT" sz="1600" dirty="0"/>
              </a:p>
              <a:p>
                <a:r>
                  <a:rPr lang="it-IT" sz="1600" dirty="0"/>
                  <a:t>Does the </a:t>
                </a:r>
                <a:r>
                  <a:rPr lang="it-IT" sz="1600" dirty="0" err="1"/>
                  <a:t>materialization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even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exist</a:t>
                </a:r>
                <a:r>
                  <a:rPr lang="it-IT" sz="1600" dirty="0"/>
                  <a:t>?</a:t>
                </a:r>
              </a:p>
              <a:p>
                <a:endParaRPr lang="it-IT" sz="1600" dirty="0"/>
              </a:p>
              <a:p>
                <a:r>
                  <a:rPr lang="it-IT" sz="1600" dirty="0" err="1"/>
                  <a:t>Axioms</a:t>
                </a:r>
                <a:r>
                  <a:rPr lang="it-IT" sz="1600" dirty="0"/>
                  <a:t> on Global Schema </a:t>
                </a:r>
                <a:r>
                  <a:rPr lang="it-IT" sz="1600" dirty="0" err="1"/>
                  <a:t>may</a:t>
                </a:r>
                <a:r>
                  <a:rPr lang="it-IT" sz="1600" dirty="0"/>
                  <a:t> reduce the </a:t>
                </a:r>
                <a:r>
                  <a:rPr lang="it-IT" sz="1600" dirty="0" err="1"/>
                  <a:t>number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possible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semantics</a:t>
                </a:r>
                <a:r>
                  <a:rPr lang="it-IT" sz="1600" dirty="0"/>
                  <a:t> of the system </a:t>
                </a:r>
                <a14:m>
                  <m:oMath xmlns:m="http://schemas.openxmlformats.org/officeDocument/2006/math">
                    <m:r>
                      <a:rPr lang="it-IT" sz="16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all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semantics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satisfy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constraints</a:t>
                </a:r>
                <a:r>
                  <a:rPr lang="it-IT" sz="1600" dirty="0"/>
                  <a:t> </a:t>
                </a:r>
              </a:p>
              <a:p>
                <a:endParaRPr lang="it-IT" sz="1600" dirty="0"/>
              </a:p>
              <a:p>
                <a:r>
                  <a:rPr lang="it-IT" sz="1600" dirty="0" err="1"/>
                  <a:t>inconsistent</a:t>
                </a:r>
                <a:r>
                  <a:rPr lang="it-IT" sz="1600" dirty="0"/>
                  <a:t> knowledge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possible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having</a:t>
                </a:r>
                <a:r>
                  <a:rPr lang="it-IT" sz="1600" dirty="0"/>
                  <a:t> #semantics = 0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9EE090-C38C-4555-8793-FAED1BB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3" y="1752600"/>
                <a:ext cx="7559675" cy="4114800"/>
              </a:xfrm>
              <a:blipFill>
                <a:blip r:embed="rId2"/>
                <a:stretch>
                  <a:fillRect l="-323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D951AA-744A-40C1-ACA3-953EA6CA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7F7-60B4-4E19-B5D8-66BD1BE02326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0E223F-2BD3-47BD-BBEA-C6F6D755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0FF762B-EC39-4A59-86B2-1BA8EF5F09AD}" type="slidenum">
              <a:rPr lang="it-IT" altLang="it-IT" smtClean="0"/>
              <a:pPr/>
              <a:t>8</a:t>
            </a:fld>
            <a:endParaRPr lang="it-IT" altLang="it-IT"/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C1130BC5-C2B8-4574-B722-6F84E264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2A6C690-8CE1-4794-B16C-258ACD9F6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9575"/>
            <a:ext cx="7416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/>
              <a:t>Global Schema - no axioms </a:t>
            </a:r>
            <a:r>
              <a:rPr lang="it-IT" altLang="it-IT" sz="800"/>
              <a:t>		</a:t>
            </a:r>
            <a:endParaRPr lang="it-IT" altLang="it-IT" sz="1000" dirty="0"/>
          </a:p>
        </p:txBody>
      </p:sp>
    </p:spTree>
    <p:extLst>
      <p:ext uri="{BB962C8B-B14F-4D97-AF65-F5344CB8AC3E}">
        <p14:creationId xmlns:p14="http://schemas.microsoft.com/office/powerpoint/2010/main" val="20930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2F681-6718-41ED-AB74-68770E25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GAV Mapping – </a:t>
            </a:r>
            <a:r>
              <a:rPr lang="it-IT" dirty="0" err="1"/>
              <a:t>Materialization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9957195-48FF-4668-806F-FDDA9BE1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1" y="1196752"/>
                <a:ext cx="8064128" cy="4670647"/>
              </a:xfrm>
            </p:spPr>
            <p:txBody>
              <a:bodyPr/>
              <a:lstStyle/>
              <a:p>
                <a:r>
                  <a:rPr lang="it-IT" sz="1600" dirty="0"/>
                  <a:t>GAV mapping </a:t>
                </a:r>
                <a:r>
                  <a:rPr lang="it-IT" sz="1600" b="1" dirty="0"/>
                  <a:t>M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describes</a:t>
                </a:r>
                <a:r>
                  <a:rPr lang="it-IT" sz="1600" dirty="0"/>
                  <a:t> the global schema in </a:t>
                </a:r>
                <a:r>
                  <a:rPr lang="it-IT" sz="1600" dirty="0" err="1"/>
                  <a:t>terms</a:t>
                </a:r>
                <a:r>
                  <a:rPr lang="it-IT" sz="1600" dirty="0"/>
                  <a:t> of source schema</a:t>
                </a:r>
              </a:p>
              <a:p>
                <a:r>
                  <a:rPr lang="it-IT" sz="1600" dirty="0" err="1"/>
                  <a:t>Given</a:t>
                </a:r>
                <a:r>
                  <a:rPr lang="it-IT" sz="1600" dirty="0"/>
                  <a:t> I.I.S </a:t>
                </a:r>
                <a:r>
                  <a:rPr lang="it-IT" sz="1600" b="1" dirty="0"/>
                  <a:t>J =  &lt;G,M,S&gt; </a:t>
                </a:r>
                <a14:m>
                  <m:oMath xmlns:m="http://schemas.openxmlformats.org/officeDocument/2006/math">
                    <m:r>
                      <a:rPr lang="it-IT" sz="16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Each</a:t>
                </a:r>
                <a:r>
                  <a:rPr lang="it-IT" sz="1600" dirty="0"/>
                  <a:t> </a:t>
                </a:r>
                <a:r>
                  <a:rPr lang="it-IT" sz="1600" b="1" dirty="0"/>
                  <a:t>m</a:t>
                </a:r>
                <a:r>
                  <a:rPr lang="it-IT" sz="1600" b="1" baseline="-25000" dirty="0"/>
                  <a:t>i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b="1" dirty="0"/>
                  <a:t>M</a:t>
                </a:r>
                <a:r>
                  <a:rPr lang="it-IT" sz="1600" dirty="0"/>
                  <a:t> is in the </a:t>
                </a:r>
                <a:r>
                  <a:rPr lang="it-IT" sz="1600" dirty="0" err="1"/>
                  <a:t>form</a:t>
                </a:r>
                <a:r>
                  <a:rPr lang="it-IT" sz="1600" dirty="0"/>
                  <a:t> &lt;</a:t>
                </a:r>
                <a:r>
                  <a:rPr lang="it-IT" sz="1600" b="1" dirty="0" err="1"/>
                  <a:t>q</a:t>
                </a:r>
                <a:r>
                  <a:rPr lang="it-IT" sz="1600" b="1" baseline="-25000" dirty="0" err="1"/>
                  <a:t>s</a:t>
                </a:r>
                <a:r>
                  <a:rPr lang="it-IT" sz="1600" dirty="0" err="1"/>
                  <a:t>,</a:t>
                </a:r>
                <a:r>
                  <a:rPr lang="it-IT" sz="1600" b="1" dirty="0" err="1"/>
                  <a:t>g</a:t>
                </a:r>
                <a:r>
                  <a:rPr lang="it-IT" sz="1600" dirty="0"/>
                  <a:t>&gt;</a:t>
                </a:r>
              </a:p>
              <a:p>
                <a:r>
                  <a:rPr lang="it-IT" sz="1600" b="1" dirty="0" err="1"/>
                  <a:t>q</a:t>
                </a:r>
                <a:r>
                  <a:rPr lang="it-IT" sz="1600" b="1" baseline="-25000" dirty="0" err="1"/>
                  <a:t>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 </a:t>
                </a:r>
                <a:r>
                  <a:rPr lang="it-IT" sz="1600" b="1" dirty="0"/>
                  <a:t>query</a:t>
                </a:r>
                <a:r>
                  <a:rPr lang="it-IT" sz="1600" dirty="0"/>
                  <a:t> over </a:t>
                </a:r>
                <a:r>
                  <a:rPr lang="it-IT" sz="1600" b="1" dirty="0"/>
                  <a:t>Source Schema S</a:t>
                </a:r>
              </a:p>
              <a:p>
                <a:r>
                  <a:rPr lang="it-IT" sz="1600" b="1" dirty="0"/>
                  <a:t>g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 </a:t>
                </a:r>
                <a:r>
                  <a:rPr lang="it-IT" sz="1600" b="1" dirty="0"/>
                  <a:t>single </a:t>
                </a:r>
                <a:r>
                  <a:rPr lang="it-IT" sz="1600" b="1" dirty="0" err="1"/>
                  <a:t>atom</a:t>
                </a:r>
                <a:r>
                  <a:rPr lang="it-IT" sz="1600" b="1" dirty="0"/>
                  <a:t> </a:t>
                </a:r>
                <a:r>
                  <a:rPr lang="it-IT" sz="1600" dirty="0"/>
                  <a:t>of the </a:t>
                </a:r>
                <a:r>
                  <a:rPr lang="it-IT" sz="1600" b="1" dirty="0"/>
                  <a:t>Global Schema G</a:t>
                </a:r>
              </a:p>
              <a:p>
                <a:endParaRPr lang="it-IT" sz="1600" b="1" dirty="0"/>
              </a:p>
              <a:p>
                <a:r>
                  <a:rPr lang="it-IT" sz="1600" dirty="0"/>
                  <a:t>The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Retrieved</a:t>
                </a:r>
                <a:r>
                  <a:rPr lang="it-IT" sz="1600" b="1" dirty="0"/>
                  <a:t> Global Database  </a:t>
                </a:r>
                <a:r>
                  <a:rPr lang="it-IT" sz="1600" dirty="0"/>
                  <a:t>for</a:t>
                </a:r>
                <a:r>
                  <a:rPr lang="it-IT" sz="1600" b="1" dirty="0"/>
                  <a:t> J </a:t>
                </a:r>
                <a:r>
                  <a:rPr lang="it-IT" sz="1600" dirty="0"/>
                  <a:t>and a database </a:t>
                </a:r>
                <a:r>
                  <a:rPr lang="it-IT" sz="1600" b="1" dirty="0"/>
                  <a:t>D </a:t>
                </a:r>
                <a:r>
                  <a:rPr lang="it-IT" sz="1600" dirty="0"/>
                  <a:t>for</a:t>
                </a:r>
                <a:r>
                  <a:rPr lang="it-IT" sz="1600" b="1" dirty="0"/>
                  <a:t> S (M(D))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the incomplete database for</a:t>
                </a:r>
                <a:r>
                  <a:rPr lang="it-IT" sz="1600" b="1" dirty="0"/>
                  <a:t> G </a:t>
                </a:r>
                <a:r>
                  <a:rPr lang="it-IT" sz="1600" dirty="0" err="1"/>
                  <a:t>defined</a:t>
                </a:r>
                <a:r>
                  <a:rPr lang="it-IT" sz="1600" b="1" dirty="0"/>
                  <a:t>:</a:t>
                </a:r>
              </a:p>
              <a:p>
                <a:pPr marL="0" indent="0">
                  <a:buNone/>
                </a:pPr>
                <a:r>
                  <a:rPr lang="it-IT" sz="1600" dirty="0"/>
                  <a:t>                                            </a:t>
                </a:r>
              </a:p>
              <a:p>
                <a:pPr marL="0" indent="0">
                  <a:buNone/>
                </a:pPr>
                <a:r>
                  <a:rPr lang="it-IT" sz="1600" dirty="0"/>
                  <a:t>                                            {g(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it-IT" sz="1600" dirty="0"/>
                  <a:t>) | &lt;</a:t>
                </a:r>
                <a:r>
                  <a:rPr lang="it-IT" sz="1600" dirty="0" err="1"/>
                  <a:t>q</a:t>
                </a:r>
                <a:r>
                  <a:rPr lang="it-IT" sz="1600" baseline="-25000" dirty="0" err="1"/>
                  <a:t>s</a:t>
                </a:r>
                <a:r>
                  <a:rPr lang="it-IT" sz="1600" dirty="0" err="1"/>
                  <a:t>,g</a:t>
                </a:r>
                <a:r>
                  <a:rPr lang="it-IT" sz="1600" dirty="0"/>
                  <a:t>&gt; </a:t>
                </a:r>
                <a14:m>
                  <m:oMath xmlns:m="http://schemas.openxmlformats.org/officeDocument/2006/math">
                    <m:r>
                      <a:rPr lang="it-IT" sz="1600" b="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sz="1600" dirty="0"/>
                  <a:t> M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b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 err="1"/>
                  <a:t>q</a:t>
                </a:r>
                <a:r>
                  <a:rPr lang="it-IT" sz="1600" baseline="-25000" dirty="0" err="1"/>
                  <a:t>s</a:t>
                </a:r>
                <a:r>
                  <a:rPr lang="it-IT" sz="1600" dirty="0"/>
                  <a:t>(D) }</a:t>
                </a:r>
              </a:p>
              <a:p>
                <a:pPr marL="0" indent="0">
                  <a:buNone/>
                </a:pPr>
                <a:endParaRPr lang="it-IT" sz="1600" dirty="0"/>
              </a:p>
              <a:p>
                <a:r>
                  <a:rPr lang="it-IT" sz="1600" b="1" dirty="0"/>
                  <a:t>M(D)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obtaining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materializing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views</a:t>
                </a:r>
                <a:endParaRPr lang="it-IT" sz="1600" dirty="0"/>
              </a:p>
              <a:p>
                <a:r>
                  <a:rPr lang="it-IT" sz="1600" dirty="0" err="1"/>
                  <a:t>Properties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Retrieved</a:t>
                </a:r>
                <a:r>
                  <a:rPr lang="it-IT" sz="1600" dirty="0"/>
                  <a:t> Global Database</a:t>
                </a:r>
              </a:p>
              <a:p>
                <a:pPr lvl="1"/>
                <a:r>
                  <a:rPr lang="it-IT" sz="1200" dirty="0"/>
                  <a:t>For </a:t>
                </a:r>
                <a:r>
                  <a:rPr lang="it-IT" sz="1200" dirty="0" err="1"/>
                  <a:t>every</a:t>
                </a:r>
                <a:r>
                  <a:rPr lang="it-IT" sz="1200" dirty="0"/>
                  <a:t> source database </a:t>
                </a:r>
                <a:r>
                  <a:rPr lang="it-IT" sz="1200" b="1" dirty="0"/>
                  <a:t>D &lt;D,M(D)&gt;</a:t>
                </a:r>
                <a14:m>
                  <m:oMath xmlns:m="http://schemas.openxmlformats.org/officeDocument/2006/math">
                    <m:r>
                      <a:rPr lang="it-IT" sz="1200" b="1" dirty="0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it-IT" sz="1200" b="1" dirty="0"/>
                  <a:t> M </a:t>
                </a:r>
              </a:p>
              <a:p>
                <a:pPr lvl="1"/>
                <a:r>
                  <a:rPr lang="it-IT" sz="1200" dirty="0"/>
                  <a:t>For </a:t>
                </a:r>
                <a:r>
                  <a:rPr lang="it-IT" sz="1200" dirty="0" err="1"/>
                  <a:t>every</a:t>
                </a:r>
                <a:r>
                  <a:rPr lang="it-IT" sz="1200" dirty="0"/>
                  <a:t> </a:t>
                </a:r>
                <a:r>
                  <a:rPr lang="it-IT" sz="1200" dirty="0" err="1"/>
                  <a:t>instance</a:t>
                </a:r>
                <a:r>
                  <a:rPr lang="it-IT" sz="1200" dirty="0"/>
                  <a:t> </a:t>
                </a:r>
                <a:r>
                  <a:rPr lang="it-IT" sz="1200" b="1" dirty="0"/>
                  <a:t>I </a:t>
                </a:r>
                <a:r>
                  <a:rPr lang="it-IT" sz="1200" dirty="0"/>
                  <a:t>of</a:t>
                </a:r>
                <a:r>
                  <a:rPr lang="it-IT" sz="1200" b="1" dirty="0"/>
                  <a:t> G </a:t>
                </a:r>
                <a:r>
                  <a:rPr lang="it-IT" sz="1200" dirty="0" err="1"/>
                  <a:t>such</a:t>
                </a:r>
                <a:r>
                  <a:rPr lang="it-IT" sz="1200" dirty="0"/>
                  <a:t> </a:t>
                </a:r>
                <a:r>
                  <a:rPr lang="it-IT" sz="1200" dirty="0" err="1"/>
                  <a:t>that</a:t>
                </a:r>
                <a:r>
                  <a:rPr lang="it-IT" sz="1200" dirty="0"/>
                  <a:t> </a:t>
                </a:r>
                <a:r>
                  <a:rPr lang="it-IT" sz="1200" b="1" dirty="0"/>
                  <a:t>&lt;D,I&gt; </a:t>
                </a:r>
                <a14:m>
                  <m:oMath xmlns:m="http://schemas.openxmlformats.org/officeDocument/2006/math">
                    <m:r>
                      <a:rPr lang="it-IT" sz="1200" b="1" dirty="0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it-IT" sz="1200" b="1" dirty="0"/>
                  <a:t> M , </a:t>
                </a:r>
                <a:r>
                  <a:rPr lang="it-IT" sz="1200" dirty="0" err="1"/>
                  <a:t>we</a:t>
                </a:r>
                <a:r>
                  <a:rPr lang="it-IT" sz="1200" dirty="0"/>
                  <a:t> </a:t>
                </a:r>
                <a:r>
                  <a:rPr lang="it-IT" sz="1200" dirty="0" err="1"/>
                  <a:t>have</a:t>
                </a:r>
                <a:r>
                  <a:rPr lang="it-IT" sz="1200" dirty="0"/>
                  <a:t> </a:t>
                </a:r>
                <a:r>
                  <a:rPr lang="it-IT" sz="1200" b="1" dirty="0"/>
                  <a:t>M(D) </a:t>
                </a:r>
                <a14:m>
                  <m:oMath xmlns:m="http://schemas.openxmlformats.org/officeDocument/2006/math">
                    <m:r>
                      <a:rPr lang="it-IT" sz="1200" dirty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it-IT" sz="1200" b="1" dirty="0"/>
                  <a:t> I</a:t>
                </a:r>
              </a:p>
              <a:p>
                <a:pPr lvl="1"/>
                <a:endParaRPr lang="it-IT" sz="1200" b="1" dirty="0"/>
              </a:p>
              <a:p>
                <a:r>
                  <a:rPr lang="it-IT" sz="1200" dirty="0"/>
                  <a:t>In </a:t>
                </a:r>
                <a:r>
                  <a:rPr lang="it-IT" sz="1200" dirty="0" err="1"/>
                  <a:t>this</a:t>
                </a:r>
                <a:r>
                  <a:rPr lang="it-IT" sz="1200" dirty="0"/>
                  <a:t> way </a:t>
                </a:r>
                <a:r>
                  <a:rPr lang="it-IT" sz="1200" dirty="0" err="1"/>
                  <a:t>given</a:t>
                </a:r>
                <a:r>
                  <a:rPr lang="it-IT" sz="1200" dirty="0"/>
                  <a:t> a </a:t>
                </a:r>
                <a:r>
                  <a:rPr lang="it-IT" sz="1200" b="1" dirty="0"/>
                  <a:t>UCQ q </a:t>
                </a:r>
                <a:r>
                  <a:rPr lang="it-IT" sz="1200" dirty="0"/>
                  <a:t>over</a:t>
                </a:r>
                <a:r>
                  <a:rPr lang="it-IT" sz="1200" b="1" dirty="0"/>
                  <a:t> Ag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2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2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it-IT" sz="1200" b="1" dirty="0"/>
                  <a:t> </a:t>
                </a:r>
                <a14:m>
                  <m:oMath xmlns:m="http://schemas.openxmlformats.org/officeDocument/2006/math">
                    <m:r>
                      <a:rPr lang="it-IT" sz="1200" b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1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b="1" dirty="0" err="1"/>
                  <a:t>cert</a:t>
                </a:r>
                <a:r>
                  <a:rPr lang="it-IT" sz="1200" b="1" dirty="0"/>
                  <a:t>(</a:t>
                </a:r>
                <a:r>
                  <a:rPr lang="it-IT" sz="1200" b="1" dirty="0" err="1"/>
                  <a:t>q,J,D</a:t>
                </a:r>
                <a:r>
                  <a:rPr lang="it-IT" sz="1200" b="1" dirty="0"/>
                  <a:t>) </a:t>
                </a:r>
                <a:r>
                  <a:rPr lang="it-IT" sz="1200" dirty="0" err="1"/>
                  <a:t>if</a:t>
                </a:r>
                <a:r>
                  <a:rPr lang="it-IT" sz="1200" dirty="0"/>
                  <a:t> and </a:t>
                </a:r>
                <a:r>
                  <a:rPr lang="it-IT" sz="1200" dirty="0" err="1"/>
                  <a:t>only</a:t>
                </a:r>
                <a:r>
                  <a:rPr lang="it-IT" sz="1200" dirty="0"/>
                  <a:t> </a:t>
                </a:r>
                <a:r>
                  <a:rPr lang="it-IT" sz="1200" dirty="0" err="1"/>
                  <a:t>if</a:t>
                </a:r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2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2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it-IT" sz="1200" b="1" dirty="0"/>
                  <a:t> </a:t>
                </a:r>
                <a14:m>
                  <m:oMath xmlns:m="http://schemas.openxmlformats.org/officeDocument/2006/math">
                    <m:r>
                      <a:rPr lang="it-IT" sz="12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b="1" dirty="0"/>
                  <a:t>q(M(D))</a:t>
                </a:r>
              </a:p>
              <a:p>
                <a:endParaRPr lang="it-IT" sz="16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9957195-48FF-4668-806F-FDDA9BE1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1" y="1196752"/>
                <a:ext cx="8064128" cy="4670647"/>
              </a:xfrm>
              <a:blipFill>
                <a:blip r:embed="rId3"/>
                <a:stretch>
                  <a:fillRect l="-302" t="-3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44E88D-4B7D-49A6-8FEF-D95C13C3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7F7-60B4-4E19-B5D8-66BD1BE02326}" type="datetime1">
              <a:rPr lang="it-IT" altLang="it-IT" smtClean="0"/>
              <a:pPr/>
              <a:t>27/05/2021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DCAD7B-BA35-478E-B7C0-801B8CF7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0FF762B-EC39-4A59-86B2-1BA8EF5F09AD}" type="slidenum">
              <a:rPr lang="it-IT" altLang="it-IT" smtClean="0"/>
              <a:pPr/>
              <a:t>9</a:t>
            </a:fld>
            <a:endParaRPr lang="it-IT" altLang="it-IT"/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19A66CB2-08AB-4E52-A296-F85B304A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8388"/>
            <a:ext cx="2895600" cy="457200"/>
          </a:xfrm>
        </p:spPr>
        <p:txBody>
          <a:bodyPr/>
          <a:lstStyle/>
          <a:p>
            <a:r>
              <a:rPr lang="it-IT" altLang="it-IT" dirty="0"/>
              <a:t>Information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234588272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7011</TotalTime>
  <Words>3098</Words>
  <Application>Microsoft Office PowerPoint</Application>
  <PresentationFormat>Presentazione su schermo (4:3)</PresentationFormat>
  <Paragraphs>322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la sapienza</vt:lpstr>
      <vt:lpstr>1_la sapienza</vt:lpstr>
      <vt:lpstr>Large Scale Data Management  Information Integration Project  </vt:lpstr>
      <vt:lpstr>Source Schema</vt:lpstr>
      <vt:lpstr>Pentaho</vt:lpstr>
      <vt:lpstr>Pentaho – Opinions </vt:lpstr>
      <vt:lpstr>Preprocessing – TitleBasicPrep</vt:lpstr>
      <vt:lpstr>Preprocessing - RatingsPrep </vt:lpstr>
      <vt:lpstr>Global Schema - no axioms   </vt:lpstr>
      <vt:lpstr> </vt:lpstr>
      <vt:lpstr>GAV Mapping – Materialization Approach</vt:lpstr>
      <vt:lpstr>GAV Mapping – Materialization Approach </vt:lpstr>
      <vt:lpstr>GAV Mapping – Materialization Approach</vt:lpstr>
      <vt:lpstr>GAV Mapping – Materialization Approach</vt:lpstr>
      <vt:lpstr>Mapping in Pentaho</vt:lpstr>
      <vt:lpstr>Mapping in Pentaho</vt:lpstr>
      <vt:lpstr>Mapping in Pentaho</vt:lpstr>
      <vt:lpstr>Queries on Retrieved Global Database</vt:lpstr>
      <vt:lpstr>Queries on Retrieved Global Database</vt:lpstr>
      <vt:lpstr>Queries on Retrieved Global Database</vt:lpstr>
      <vt:lpstr>Queries on Retrieved Global Database</vt:lpstr>
      <vt:lpstr>Queries on Retrieved Global Database</vt:lpstr>
      <vt:lpstr>References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Michele Coluccelli</cp:lastModifiedBy>
  <cp:revision>199</cp:revision>
  <cp:lastPrinted>2006-11-30T14:19:40Z</cp:lastPrinted>
  <dcterms:created xsi:type="dcterms:W3CDTF">2006-11-20T16:13:10Z</dcterms:created>
  <dcterms:modified xsi:type="dcterms:W3CDTF">2021-05-27T10:40:03Z</dcterms:modified>
  <cp:category/>
</cp:coreProperties>
</file>