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59" r:id="rId7"/>
    <p:sldId id="260" r:id="rId8"/>
    <p:sldId id="261" r:id="rId9"/>
    <p:sldId id="262" r:id="rId10"/>
    <p:sldId id="264" r:id="rId11"/>
    <p:sldId id="267" r:id="rId12"/>
    <p:sldId id="269" r:id="rId13"/>
    <p:sldId id="268"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4660"/>
  </p:normalViewPr>
  <p:slideViewPr>
    <p:cSldViewPr snapToGrid="0">
      <p:cViewPr varScale="1">
        <p:scale>
          <a:sx n="89" d="100"/>
          <a:sy n="89" d="100"/>
        </p:scale>
        <p:origin x="72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A387C3-6A6D-4946-90AF-1DD694D21B8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B8B5E28-39A1-483D-8127-3A3E2AF01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03E2A7C-B8CA-471F-AFBE-E9E1FB4A3427}"/>
              </a:ext>
            </a:extLst>
          </p:cNvPr>
          <p:cNvSpPr>
            <a:spLocks noGrp="1"/>
          </p:cNvSpPr>
          <p:nvPr>
            <p:ph type="dt" sz="half" idx="10"/>
          </p:nvPr>
        </p:nvSpPr>
        <p:spPr/>
        <p:txBody>
          <a:bodyPr/>
          <a:lstStyle/>
          <a:p>
            <a:fld id="{C1797F0F-9285-4EB5-8E60-F3CC678D8C9C}" type="datetimeFigureOut">
              <a:rPr lang="it-IT" smtClean="0"/>
              <a:t>29/06/2020</a:t>
            </a:fld>
            <a:endParaRPr lang="it-IT"/>
          </a:p>
        </p:txBody>
      </p:sp>
      <p:sp>
        <p:nvSpPr>
          <p:cNvPr id="5" name="Segnaposto piè di pagina 4">
            <a:extLst>
              <a:ext uri="{FF2B5EF4-FFF2-40B4-BE49-F238E27FC236}">
                <a16:creationId xmlns:a16="http://schemas.microsoft.com/office/drawing/2014/main" id="{EE578D61-8F2F-4D8D-BC93-9E137C4D070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3393A87-8100-4A22-B48E-84183746FD0B}"/>
              </a:ext>
            </a:extLst>
          </p:cNvPr>
          <p:cNvSpPr>
            <a:spLocks noGrp="1"/>
          </p:cNvSpPr>
          <p:nvPr>
            <p:ph type="sldNum" sz="quarter" idx="12"/>
          </p:nvPr>
        </p:nvSpPr>
        <p:spPr/>
        <p:txBody>
          <a:bodyPr/>
          <a:lstStyle/>
          <a:p>
            <a:fld id="{337F5670-D12D-4E94-BC9C-97DA71791739}" type="slidenum">
              <a:rPr lang="it-IT" smtClean="0"/>
              <a:t>‹N›</a:t>
            </a:fld>
            <a:endParaRPr lang="it-IT"/>
          </a:p>
        </p:txBody>
      </p:sp>
    </p:spTree>
    <p:extLst>
      <p:ext uri="{BB962C8B-B14F-4D97-AF65-F5344CB8AC3E}">
        <p14:creationId xmlns:p14="http://schemas.microsoft.com/office/powerpoint/2010/main" val="292752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00A5F4-0F35-4CEB-AC1D-F04BD4799D6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4943D64-ED09-472B-9A7E-BCA92FE99C1C}"/>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A987C3F-B955-41C8-B916-C5345E918891}"/>
              </a:ext>
            </a:extLst>
          </p:cNvPr>
          <p:cNvSpPr>
            <a:spLocks noGrp="1"/>
          </p:cNvSpPr>
          <p:nvPr>
            <p:ph type="dt" sz="half" idx="10"/>
          </p:nvPr>
        </p:nvSpPr>
        <p:spPr/>
        <p:txBody>
          <a:bodyPr/>
          <a:lstStyle/>
          <a:p>
            <a:fld id="{C1797F0F-9285-4EB5-8E60-F3CC678D8C9C}" type="datetimeFigureOut">
              <a:rPr lang="it-IT" smtClean="0"/>
              <a:t>29/06/2020</a:t>
            </a:fld>
            <a:endParaRPr lang="it-IT"/>
          </a:p>
        </p:txBody>
      </p:sp>
      <p:sp>
        <p:nvSpPr>
          <p:cNvPr id="5" name="Segnaposto piè di pagina 4">
            <a:extLst>
              <a:ext uri="{FF2B5EF4-FFF2-40B4-BE49-F238E27FC236}">
                <a16:creationId xmlns:a16="http://schemas.microsoft.com/office/drawing/2014/main" id="{AB8069CF-3479-4500-9156-88222703293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F706D01-10DE-4321-BC38-C29645C13358}"/>
              </a:ext>
            </a:extLst>
          </p:cNvPr>
          <p:cNvSpPr>
            <a:spLocks noGrp="1"/>
          </p:cNvSpPr>
          <p:nvPr>
            <p:ph type="sldNum" sz="quarter" idx="12"/>
          </p:nvPr>
        </p:nvSpPr>
        <p:spPr/>
        <p:txBody>
          <a:bodyPr/>
          <a:lstStyle/>
          <a:p>
            <a:fld id="{337F5670-D12D-4E94-BC9C-97DA71791739}" type="slidenum">
              <a:rPr lang="it-IT" smtClean="0"/>
              <a:t>‹N›</a:t>
            </a:fld>
            <a:endParaRPr lang="it-IT"/>
          </a:p>
        </p:txBody>
      </p:sp>
    </p:spTree>
    <p:extLst>
      <p:ext uri="{BB962C8B-B14F-4D97-AF65-F5344CB8AC3E}">
        <p14:creationId xmlns:p14="http://schemas.microsoft.com/office/powerpoint/2010/main" val="427479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F9819D3-02F6-49D4-91CA-D8E676E5A7D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322044D-9799-4859-BA79-C1E66BC7C816}"/>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4FF22C4-88E8-4B1E-9E3B-6B78B9CC692F}"/>
              </a:ext>
            </a:extLst>
          </p:cNvPr>
          <p:cNvSpPr>
            <a:spLocks noGrp="1"/>
          </p:cNvSpPr>
          <p:nvPr>
            <p:ph type="dt" sz="half" idx="10"/>
          </p:nvPr>
        </p:nvSpPr>
        <p:spPr/>
        <p:txBody>
          <a:bodyPr/>
          <a:lstStyle/>
          <a:p>
            <a:fld id="{C1797F0F-9285-4EB5-8E60-F3CC678D8C9C}" type="datetimeFigureOut">
              <a:rPr lang="it-IT" smtClean="0"/>
              <a:t>29/06/2020</a:t>
            </a:fld>
            <a:endParaRPr lang="it-IT"/>
          </a:p>
        </p:txBody>
      </p:sp>
      <p:sp>
        <p:nvSpPr>
          <p:cNvPr id="5" name="Segnaposto piè di pagina 4">
            <a:extLst>
              <a:ext uri="{FF2B5EF4-FFF2-40B4-BE49-F238E27FC236}">
                <a16:creationId xmlns:a16="http://schemas.microsoft.com/office/drawing/2014/main" id="{4D81762E-406F-4153-A642-F83F9AD60F5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4E02B40-1C78-4ED4-9C35-64A9391EF857}"/>
              </a:ext>
            </a:extLst>
          </p:cNvPr>
          <p:cNvSpPr>
            <a:spLocks noGrp="1"/>
          </p:cNvSpPr>
          <p:nvPr>
            <p:ph type="sldNum" sz="quarter" idx="12"/>
          </p:nvPr>
        </p:nvSpPr>
        <p:spPr/>
        <p:txBody>
          <a:bodyPr/>
          <a:lstStyle/>
          <a:p>
            <a:fld id="{337F5670-D12D-4E94-BC9C-97DA71791739}" type="slidenum">
              <a:rPr lang="it-IT" smtClean="0"/>
              <a:t>‹N›</a:t>
            </a:fld>
            <a:endParaRPr lang="it-IT"/>
          </a:p>
        </p:txBody>
      </p:sp>
    </p:spTree>
    <p:extLst>
      <p:ext uri="{BB962C8B-B14F-4D97-AF65-F5344CB8AC3E}">
        <p14:creationId xmlns:p14="http://schemas.microsoft.com/office/powerpoint/2010/main" val="159124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580689-6784-4FAD-BA4C-F6E6E13D06A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864A978-C990-4D08-91D7-D673746CA981}"/>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CC368F1-F3A8-46CB-AAE3-5F4BF756840C}"/>
              </a:ext>
            </a:extLst>
          </p:cNvPr>
          <p:cNvSpPr>
            <a:spLocks noGrp="1"/>
          </p:cNvSpPr>
          <p:nvPr>
            <p:ph type="dt" sz="half" idx="10"/>
          </p:nvPr>
        </p:nvSpPr>
        <p:spPr/>
        <p:txBody>
          <a:bodyPr/>
          <a:lstStyle/>
          <a:p>
            <a:fld id="{C1797F0F-9285-4EB5-8E60-F3CC678D8C9C}" type="datetimeFigureOut">
              <a:rPr lang="it-IT" smtClean="0"/>
              <a:t>29/06/2020</a:t>
            </a:fld>
            <a:endParaRPr lang="it-IT"/>
          </a:p>
        </p:txBody>
      </p:sp>
      <p:sp>
        <p:nvSpPr>
          <p:cNvPr id="5" name="Segnaposto piè di pagina 4">
            <a:extLst>
              <a:ext uri="{FF2B5EF4-FFF2-40B4-BE49-F238E27FC236}">
                <a16:creationId xmlns:a16="http://schemas.microsoft.com/office/drawing/2014/main" id="{F09420D5-D8D6-4ACD-BBA4-A2A00901FBC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748F452-4728-4576-B198-1BDE757668E5}"/>
              </a:ext>
            </a:extLst>
          </p:cNvPr>
          <p:cNvSpPr>
            <a:spLocks noGrp="1"/>
          </p:cNvSpPr>
          <p:nvPr>
            <p:ph type="sldNum" sz="quarter" idx="12"/>
          </p:nvPr>
        </p:nvSpPr>
        <p:spPr/>
        <p:txBody>
          <a:bodyPr/>
          <a:lstStyle/>
          <a:p>
            <a:fld id="{337F5670-D12D-4E94-BC9C-97DA71791739}" type="slidenum">
              <a:rPr lang="it-IT" smtClean="0"/>
              <a:t>‹N›</a:t>
            </a:fld>
            <a:endParaRPr lang="it-IT"/>
          </a:p>
        </p:txBody>
      </p:sp>
    </p:spTree>
    <p:extLst>
      <p:ext uri="{BB962C8B-B14F-4D97-AF65-F5344CB8AC3E}">
        <p14:creationId xmlns:p14="http://schemas.microsoft.com/office/powerpoint/2010/main" val="595521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26A309-F576-4A76-B547-00392D53B3E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6A1724D-6587-4DD0-B8B7-875AA4A91C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4C3F13C2-68D4-4949-A018-9685CC3A2E4A}"/>
              </a:ext>
            </a:extLst>
          </p:cNvPr>
          <p:cNvSpPr>
            <a:spLocks noGrp="1"/>
          </p:cNvSpPr>
          <p:nvPr>
            <p:ph type="dt" sz="half" idx="10"/>
          </p:nvPr>
        </p:nvSpPr>
        <p:spPr/>
        <p:txBody>
          <a:bodyPr/>
          <a:lstStyle/>
          <a:p>
            <a:fld id="{C1797F0F-9285-4EB5-8E60-F3CC678D8C9C}" type="datetimeFigureOut">
              <a:rPr lang="it-IT" smtClean="0"/>
              <a:t>29/06/2020</a:t>
            </a:fld>
            <a:endParaRPr lang="it-IT"/>
          </a:p>
        </p:txBody>
      </p:sp>
      <p:sp>
        <p:nvSpPr>
          <p:cNvPr id="5" name="Segnaposto piè di pagina 4">
            <a:extLst>
              <a:ext uri="{FF2B5EF4-FFF2-40B4-BE49-F238E27FC236}">
                <a16:creationId xmlns:a16="http://schemas.microsoft.com/office/drawing/2014/main" id="{F48F0317-3D15-48A8-B823-8663E1ECD82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7185631-5D55-4950-84F8-B0FCA885EBEC}"/>
              </a:ext>
            </a:extLst>
          </p:cNvPr>
          <p:cNvSpPr>
            <a:spLocks noGrp="1"/>
          </p:cNvSpPr>
          <p:nvPr>
            <p:ph type="sldNum" sz="quarter" idx="12"/>
          </p:nvPr>
        </p:nvSpPr>
        <p:spPr/>
        <p:txBody>
          <a:bodyPr/>
          <a:lstStyle/>
          <a:p>
            <a:fld id="{337F5670-D12D-4E94-BC9C-97DA71791739}" type="slidenum">
              <a:rPr lang="it-IT" smtClean="0"/>
              <a:t>‹N›</a:t>
            </a:fld>
            <a:endParaRPr lang="it-IT"/>
          </a:p>
        </p:txBody>
      </p:sp>
    </p:spTree>
    <p:extLst>
      <p:ext uri="{BB962C8B-B14F-4D97-AF65-F5344CB8AC3E}">
        <p14:creationId xmlns:p14="http://schemas.microsoft.com/office/powerpoint/2010/main" val="242137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6EA6A2-14C2-4CF4-94BE-040048F2906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C4718D6-9CE7-4C1F-94B0-6B817E72B218}"/>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675E9FD-F70C-4BC0-B0A9-B330FFC9F3C7}"/>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E6E9EF1-B089-4B4C-A2B5-C3D103557C20}"/>
              </a:ext>
            </a:extLst>
          </p:cNvPr>
          <p:cNvSpPr>
            <a:spLocks noGrp="1"/>
          </p:cNvSpPr>
          <p:nvPr>
            <p:ph type="dt" sz="half" idx="10"/>
          </p:nvPr>
        </p:nvSpPr>
        <p:spPr/>
        <p:txBody>
          <a:bodyPr/>
          <a:lstStyle/>
          <a:p>
            <a:fld id="{C1797F0F-9285-4EB5-8E60-F3CC678D8C9C}" type="datetimeFigureOut">
              <a:rPr lang="it-IT" smtClean="0"/>
              <a:t>29/06/2020</a:t>
            </a:fld>
            <a:endParaRPr lang="it-IT"/>
          </a:p>
        </p:txBody>
      </p:sp>
      <p:sp>
        <p:nvSpPr>
          <p:cNvPr id="6" name="Segnaposto piè di pagina 5">
            <a:extLst>
              <a:ext uri="{FF2B5EF4-FFF2-40B4-BE49-F238E27FC236}">
                <a16:creationId xmlns:a16="http://schemas.microsoft.com/office/drawing/2014/main" id="{D57EB120-4739-4F7C-9AB1-F00F18190DD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D6CF6C8-917E-46D4-9DE6-AA80609E2184}"/>
              </a:ext>
            </a:extLst>
          </p:cNvPr>
          <p:cNvSpPr>
            <a:spLocks noGrp="1"/>
          </p:cNvSpPr>
          <p:nvPr>
            <p:ph type="sldNum" sz="quarter" idx="12"/>
          </p:nvPr>
        </p:nvSpPr>
        <p:spPr/>
        <p:txBody>
          <a:bodyPr/>
          <a:lstStyle/>
          <a:p>
            <a:fld id="{337F5670-D12D-4E94-BC9C-97DA71791739}" type="slidenum">
              <a:rPr lang="it-IT" smtClean="0"/>
              <a:t>‹N›</a:t>
            </a:fld>
            <a:endParaRPr lang="it-IT"/>
          </a:p>
        </p:txBody>
      </p:sp>
    </p:spTree>
    <p:extLst>
      <p:ext uri="{BB962C8B-B14F-4D97-AF65-F5344CB8AC3E}">
        <p14:creationId xmlns:p14="http://schemas.microsoft.com/office/powerpoint/2010/main" val="898310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64084E-B6C2-4895-8DB4-DD01DD5D39B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E3D31C2-BBEC-45C8-8FA9-07CBD861A5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EAFE08FB-D614-4AC2-BAA8-4E05819FCF8F}"/>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8F4890D-5207-481F-A667-A3933E0DB5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5067F9BC-DC82-44D1-A55E-C00CE69873BA}"/>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91A95F4-939A-4DDB-8393-5A4AD3C810AD}"/>
              </a:ext>
            </a:extLst>
          </p:cNvPr>
          <p:cNvSpPr>
            <a:spLocks noGrp="1"/>
          </p:cNvSpPr>
          <p:nvPr>
            <p:ph type="dt" sz="half" idx="10"/>
          </p:nvPr>
        </p:nvSpPr>
        <p:spPr/>
        <p:txBody>
          <a:bodyPr/>
          <a:lstStyle/>
          <a:p>
            <a:fld id="{C1797F0F-9285-4EB5-8E60-F3CC678D8C9C}" type="datetimeFigureOut">
              <a:rPr lang="it-IT" smtClean="0"/>
              <a:t>29/06/2020</a:t>
            </a:fld>
            <a:endParaRPr lang="it-IT"/>
          </a:p>
        </p:txBody>
      </p:sp>
      <p:sp>
        <p:nvSpPr>
          <p:cNvPr id="8" name="Segnaposto piè di pagina 7">
            <a:extLst>
              <a:ext uri="{FF2B5EF4-FFF2-40B4-BE49-F238E27FC236}">
                <a16:creationId xmlns:a16="http://schemas.microsoft.com/office/drawing/2014/main" id="{B201D87E-1319-4692-84B1-2F69A7BEAAA7}"/>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26CE4FB-C4EB-4892-A6F7-71C11F4C7585}"/>
              </a:ext>
            </a:extLst>
          </p:cNvPr>
          <p:cNvSpPr>
            <a:spLocks noGrp="1"/>
          </p:cNvSpPr>
          <p:nvPr>
            <p:ph type="sldNum" sz="quarter" idx="12"/>
          </p:nvPr>
        </p:nvSpPr>
        <p:spPr/>
        <p:txBody>
          <a:bodyPr/>
          <a:lstStyle/>
          <a:p>
            <a:fld id="{337F5670-D12D-4E94-BC9C-97DA71791739}" type="slidenum">
              <a:rPr lang="it-IT" smtClean="0"/>
              <a:t>‹N›</a:t>
            </a:fld>
            <a:endParaRPr lang="it-IT"/>
          </a:p>
        </p:txBody>
      </p:sp>
    </p:spTree>
    <p:extLst>
      <p:ext uri="{BB962C8B-B14F-4D97-AF65-F5344CB8AC3E}">
        <p14:creationId xmlns:p14="http://schemas.microsoft.com/office/powerpoint/2010/main" val="1814713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DAEFF2-50A1-4C82-B9FF-DF0EE448A23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26C4A0A-AC5D-453E-8AE6-EE630E083EB7}"/>
              </a:ext>
            </a:extLst>
          </p:cNvPr>
          <p:cNvSpPr>
            <a:spLocks noGrp="1"/>
          </p:cNvSpPr>
          <p:nvPr>
            <p:ph type="dt" sz="half" idx="10"/>
          </p:nvPr>
        </p:nvSpPr>
        <p:spPr/>
        <p:txBody>
          <a:bodyPr/>
          <a:lstStyle/>
          <a:p>
            <a:fld id="{C1797F0F-9285-4EB5-8E60-F3CC678D8C9C}" type="datetimeFigureOut">
              <a:rPr lang="it-IT" smtClean="0"/>
              <a:t>29/06/2020</a:t>
            </a:fld>
            <a:endParaRPr lang="it-IT"/>
          </a:p>
        </p:txBody>
      </p:sp>
      <p:sp>
        <p:nvSpPr>
          <p:cNvPr id="4" name="Segnaposto piè di pagina 3">
            <a:extLst>
              <a:ext uri="{FF2B5EF4-FFF2-40B4-BE49-F238E27FC236}">
                <a16:creationId xmlns:a16="http://schemas.microsoft.com/office/drawing/2014/main" id="{730CAD79-5BB5-4AA2-8334-B9428A1FF80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328B9A5E-C803-455C-B375-D5D73BED1386}"/>
              </a:ext>
            </a:extLst>
          </p:cNvPr>
          <p:cNvSpPr>
            <a:spLocks noGrp="1"/>
          </p:cNvSpPr>
          <p:nvPr>
            <p:ph type="sldNum" sz="quarter" idx="12"/>
          </p:nvPr>
        </p:nvSpPr>
        <p:spPr/>
        <p:txBody>
          <a:bodyPr/>
          <a:lstStyle/>
          <a:p>
            <a:fld id="{337F5670-D12D-4E94-BC9C-97DA71791739}" type="slidenum">
              <a:rPr lang="it-IT" smtClean="0"/>
              <a:t>‹N›</a:t>
            </a:fld>
            <a:endParaRPr lang="it-IT"/>
          </a:p>
        </p:txBody>
      </p:sp>
    </p:spTree>
    <p:extLst>
      <p:ext uri="{BB962C8B-B14F-4D97-AF65-F5344CB8AC3E}">
        <p14:creationId xmlns:p14="http://schemas.microsoft.com/office/powerpoint/2010/main" val="2517391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FDA1FCE-2692-4038-AF6E-323C126B93D5}"/>
              </a:ext>
            </a:extLst>
          </p:cNvPr>
          <p:cNvSpPr>
            <a:spLocks noGrp="1"/>
          </p:cNvSpPr>
          <p:nvPr>
            <p:ph type="dt" sz="half" idx="10"/>
          </p:nvPr>
        </p:nvSpPr>
        <p:spPr/>
        <p:txBody>
          <a:bodyPr/>
          <a:lstStyle/>
          <a:p>
            <a:fld id="{C1797F0F-9285-4EB5-8E60-F3CC678D8C9C}" type="datetimeFigureOut">
              <a:rPr lang="it-IT" smtClean="0"/>
              <a:t>29/06/2020</a:t>
            </a:fld>
            <a:endParaRPr lang="it-IT"/>
          </a:p>
        </p:txBody>
      </p:sp>
      <p:sp>
        <p:nvSpPr>
          <p:cNvPr id="3" name="Segnaposto piè di pagina 2">
            <a:extLst>
              <a:ext uri="{FF2B5EF4-FFF2-40B4-BE49-F238E27FC236}">
                <a16:creationId xmlns:a16="http://schemas.microsoft.com/office/drawing/2014/main" id="{E26356B0-7C42-488E-B2E9-5755233E8B1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A873C86-9C38-4335-B710-0519BCE230A1}"/>
              </a:ext>
            </a:extLst>
          </p:cNvPr>
          <p:cNvSpPr>
            <a:spLocks noGrp="1"/>
          </p:cNvSpPr>
          <p:nvPr>
            <p:ph type="sldNum" sz="quarter" idx="12"/>
          </p:nvPr>
        </p:nvSpPr>
        <p:spPr/>
        <p:txBody>
          <a:bodyPr/>
          <a:lstStyle/>
          <a:p>
            <a:fld id="{337F5670-D12D-4E94-BC9C-97DA71791739}" type="slidenum">
              <a:rPr lang="it-IT" smtClean="0"/>
              <a:t>‹N›</a:t>
            </a:fld>
            <a:endParaRPr lang="it-IT"/>
          </a:p>
        </p:txBody>
      </p:sp>
    </p:spTree>
    <p:extLst>
      <p:ext uri="{BB962C8B-B14F-4D97-AF65-F5344CB8AC3E}">
        <p14:creationId xmlns:p14="http://schemas.microsoft.com/office/powerpoint/2010/main" val="224596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99084B-1625-4145-B751-3C444A23393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149785B-4445-4E76-BC2E-EF9CD3EDE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3934063-9C8B-4AA4-8AA6-FAF2C1A07D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4C43B28B-D8E1-432D-A404-90360029CEFF}"/>
              </a:ext>
            </a:extLst>
          </p:cNvPr>
          <p:cNvSpPr>
            <a:spLocks noGrp="1"/>
          </p:cNvSpPr>
          <p:nvPr>
            <p:ph type="dt" sz="half" idx="10"/>
          </p:nvPr>
        </p:nvSpPr>
        <p:spPr/>
        <p:txBody>
          <a:bodyPr/>
          <a:lstStyle/>
          <a:p>
            <a:fld id="{C1797F0F-9285-4EB5-8E60-F3CC678D8C9C}" type="datetimeFigureOut">
              <a:rPr lang="it-IT" smtClean="0"/>
              <a:t>29/06/2020</a:t>
            </a:fld>
            <a:endParaRPr lang="it-IT"/>
          </a:p>
        </p:txBody>
      </p:sp>
      <p:sp>
        <p:nvSpPr>
          <p:cNvPr id="6" name="Segnaposto piè di pagina 5">
            <a:extLst>
              <a:ext uri="{FF2B5EF4-FFF2-40B4-BE49-F238E27FC236}">
                <a16:creationId xmlns:a16="http://schemas.microsoft.com/office/drawing/2014/main" id="{6AD32E3D-8355-452A-B4EF-557F5D565D9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2CF9CF8-7F6C-4C3F-9434-A63F4197A677}"/>
              </a:ext>
            </a:extLst>
          </p:cNvPr>
          <p:cNvSpPr>
            <a:spLocks noGrp="1"/>
          </p:cNvSpPr>
          <p:nvPr>
            <p:ph type="sldNum" sz="quarter" idx="12"/>
          </p:nvPr>
        </p:nvSpPr>
        <p:spPr/>
        <p:txBody>
          <a:bodyPr/>
          <a:lstStyle/>
          <a:p>
            <a:fld id="{337F5670-D12D-4E94-BC9C-97DA71791739}" type="slidenum">
              <a:rPr lang="it-IT" smtClean="0"/>
              <a:t>‹N›</a:t>
            </a:fld>
            <a:endParaRPr lang="it-IT"/>
          </a:p>
        </p:txBody>
      </p:sp>
    </p:spTree>
    <p:extLst>
      <p:ext uri="{BB962C8B-B14F-4D97-AF65-F5344CB8AC3E}">
        <p14:creationId xmlns:p14="http://schemas.microsoft.com/office/powerpoint/2010/main" val="3194210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6A1B67-6F20-4832-9BE7-580322D1D23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FAFE24D-AA78-4741-A384-581A3EE549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8339B30-1796-49F6-91E3-4B3223DE0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C45EBE72-F896-46DD-8120-C9A95CA242E2}"/>
              </a:ext>
            </a:extLst>
          </p:cNvPr>
          <p:cNvSpPr>
            <a:spLocks noGrp="1"/>
          </p:cNvSpPr>
          <p:nvPr>
            <p:ph type="dt" sz="half" idx="10"/>
          </p:nvPr>
        </p:nvSpPr>
        <p:spPr/>
        <p:txBody>
          <a:bodyPr/>
          <a:lstStyle/>
          <a:p>
            <a:fld id="{C1797F0F-9285-4EB5-8E60-F3CC678D8C9C}" type="datetimeFigureOut">
              <a:rPr lang="it-IT" smtClean="0"/>
              <a:t>29/06/2020</a:t>
            </a:fld>
            <a:endParaRPr lang="it-IT"/>
          </a:p>
        </p:txBody>
      </p:sp>
      <p:sp>
        <p:nvSpPr>
          <p:cNvPr id="6" name="Segnaposto piè di pagina 5">
            <a:extLst>
              <a:ext uri="{FF2B5EF4-FFF2-40B4-BE49-F238E27FC236}">
                <a16:creationId xmlns:a16="http://schemas.microsoft.com/office/drawing/2014/main" id="{178C2DFE-857A-4CC8-B23A-82CFA52D09A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3893BF2-47F8-46E9-850F-2A944434C62C}"/>
              </a:ext>
            </a:extLst>
          </p:cNvPr>
          <p:cNvSpPr>
            <a:spLocks noGrp="1"/>
          </p:cNvSpPr>
          <p:nvPr>
            <p:ph type="sldNum" sz="quarter" idx="12"/>
          </p:nvPr>
        </p:nvSpPr>
        <p:spPr/>
        <p:txBody>
          <a:bodyPr/>
          <a:lstStyle/>
          <a:p>
            <a:fld id="{337F5670-D12D-4E94-BC9C-97DA71791739}" type="slidenum">
              <a:rPr lang="it-IT" smtClean="0"/>
              <a:t>‹N›</a:t>
            </a:fld>
            <a:endParaRPr lang="it-IT"/>
          </a:p>
        </p:txBody>
      </p:sp>
    </p:spTree>
    <p:extLst>
      <p:ext uri="{BB962C8B-B14F-4D97-AF65-F5344CB8AC3E}">
        <p14:creationId xmlns:p14="http://schemas.microsoft.com/office/powerpoint/2010/main" val="127396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B4586C9-5ED4-48B6-907B-A9DBF60CCF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7BEEC68-6F8A-4F25-8DF9-BE0650394A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6E8C299-F7FA-462D-AAAE-1995D083AE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97F0F-9285-4EB5-8E60-F3CC678D8C9C}" type="datetimeFigureOut">
              <a:rPr lang="it-IT" smtClean="0"/>
              <a:t>29/06/2020</a:t>
            </a:fld>
            <a:endParaRPr lang="it-IT"/>
          </a:p>
        </p:txBody>
      </p:sp>
      <p:sp>
        <p:nvSpPr>
          <p:cNvPr id="5" name="Segnaposto piè di pagina 4">
            <a:extLst>
              <a:ext uri="{FF2B5EF4-FFF2-40B4-BE49-F238E27FC236}">
                <a16:creationId xmlns:a16="http://schemas.microsoft.com/office/drawing/2014/main" id="{8CA9EA69-2F8B-4077-8385-294B11759C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CAC98111-3295-4241-A800-85C7A50A1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7F5670-D12D-4E94-BC9C-97DA71791739}" type="slidenum">
              <a:rPr lang="it-IT" smtClean="0"/>
              <a:t>‹N›</a:t>
            </a:fld>
            <a:endParaRPr lang="it-IT"/>
          </a:p>
        </p:txBody>
      </p:sp>
    </p:spTree>
    <p:extLst>
      <p:ext uri="{BB962C8B-B14F-4D97-AF65-F5344CB8AC3E}">
        <p14:creationId xmlns:p14="http://schemas.microsoft.com/office/powerpoint/2010/main" val="393385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uida a Node.JS">
            <a:extLst>
              <a:ext uri="{FF2B5EF4-FFF2-40B4-BE49-F238E27FC236}">
                <a16:creationId xmlns:a16="http://schemas.microsoft.com/office/drawing/2014/main" id="{0B16164C-4AAF-454B-A7EC-959808D2A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645" y="2070699"/>
            <a:ext cx="5433204" cy="2716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167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48286C-0FC4-4675-BB29-09232EF58882}"/>
              </a:ext>
            </a:extLst>
          </p:cNvPr>
          <p:cNvSpPr>
            <a:spLocks noGrp="1"/>
          </p:cNvSpPr>
          <p:nvPr>
            <p:ph type="title"/>
          </p:nvPr>
        </p:nvSpPr>
        <p:spPr/>
        <p:txBody>
          <a:bodyPr/>
          <a:lstStyle/>
          <a:p>
            <a:r>
              <a:rPr lang="it-IT" dirty="0"/>
              <a:t>Moduli nativi</a:t>
            </a:r>
          </a:p>
        </p:txBody>
      </p:sp>
      <p:sp>
        <p:nvSpPr>
          <p:cNvPr id="3" name="Segnaposto contenuto 2">
            <a:extLst>
              <a:ext uri="{FF2B5EF4-FFF2-40B4-BE49-F238E27FC236}">
                <a16:creationId xmlns:a16="http://schemas.microsoft.com/office/drawing/2014/main" id="{D26E78D1-E44D-4D87-8F34-3734F8F8EA48}"/>
              </a:ext>
            </a:extLst>
          </p:cNvPr>
          <p:cNvSpPr>
            <a:spLocks noGrp="1"/>
          </p:cNvSpPr>
          <p:nvPr>
            <p:ph idx="1"/>
          </p:nvPr>
        </p:nvSpPr>
        <p:spPr/>
        <p:txBody>
          <a:bodyPr/>
          <a:lstStyle/>
          <a:p>
            <a:r>
              <a:rPr lang="it-IT" dirty="0" err="1"/>
              <a:t>globals</a:t>
            </a:r>
            <a:endParaRPr lang="it-IT" dirty="0"/>
          </a:p>
          <a:p>
            <a:r>
              <a:rPr lang="it-IT" dirty="0"/>
              <a:t>http</a:t>
            </a:r>
          </a:p>
          <a:p>
            <a:r>
              <a:rPr lang="it-IT" dirty="0" err="1"/>
              <a:t>url</a:t>
            </a:r>
            <a:endParaRPr lang="it-IT" dirty="0"/>
          </a:p>
          <a:p>
            <a:r>
              <a:rPr lang="it-IT" dirty="0"/>
              <a:t>Path</a:t>
            </a:r>
          </a:p>
          <a:p>
            <a:r>
              <a:rPr lang="it-IT" dirty="0"/>
              <a:t>Fs (file system)</a:t>
            </a:r>
          </a:p>
          <a:p>
            <a:r>
              <a:rPr lang="it-IT" dirty="0"/>
              <a:t>Net</a:t>
            </a:r>
          </a:p>
          <a:p>
            <a:r>
              <a:rPr lang="it-IT" dirty="0"/>
              <a:t>Os</a:t>
            </a:r>
          </a:p>
          <a:p>
            <a:r>
              <a:rPr lang="it-IT" dirty="0"/>
              <a:t>…</a:t>
            </a:r>
          </a:p>
        </p:txBody>
      </p:sp>
    </p:spTree>
    <p:extLst>
      <p:ext uri="{BB962C8B-B14F-4D97-AF65-F5344CB8AC3E}">
        <p14:creationId xmlns:p14="http://schemas.microsoft.com/office/powerpoint/2010/main" val="940824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F74639-F4E8-4A6F-938E-77A987E0DD5A}"/>
              </a:ext>
            </a:extLst>
          </p:cNvPr>
          <p:cNvSpPr>
            <a:spLocks noGrp="1"/>
          </p:cNvSpPr>
          <p:nvPr>
            <p:ph type="title"/>
          </p:nvPr>
        </p:nvSpPr>
        <p:spPr/>
        <p:txBody>
          <a:bodyPr/>
          <a:lstStyle/>
          <a:p>
            <a:r>
              <a:rPr lang="it-IT" b="1" dirty="0" err="1"/>
              <a:t>globals</a:t>
            </a:r>
            <a:endParaRPr lang="it-IT" dirty="0"/>
          </a:p>
        </p:txBody>
      </p:sp>
      <p:sp>
        <p:nvSpPr>
          <p:cNvPr id="3" name="Segnaposto contenuto 2">
            <a:extLst>
              <a:ext uri="{FF2B5EF4-FFF2-40B4-BE49-F238E27FC236}">
                <a16:creationId xmlns:a16="http://schemas.microsoft.com/office/drawing/2014/main" id="{951C5DF8-093D-4C80-AF25-74707E115D81}"/>
              </a:ext>
            </a:extLst>
          </p:cNvPr>
          <p:cNvSpPr>
            <a:spLocks noGrp="1"/>
          </p:cNvSpPr>
          <p:nvPr>
            <p:ph idx="1"/>
          </p:nvPr>
        </p:nvSpPr>
        <p:spPr>
          <a:xfrm>
            <a:off x="838200" y="1825625"/>
            <a:ext cx="10515600" cy="1883733"/>
          </a:xfrm>
        </p:spPr>
        <p:txBody>
          <a:bodyPr/>
          <a:lstStyle/>
          <a:p>
            <a:pPr marL="0" indent="0">
              <a:buNone/>
            </a:pPr>
            <a:r>
              <a:rPr lang="it-IT" dirty="0"/>
              <a:t>E’ un modulo che contiene una serie di API incluse nel </a:t>
            </a:r>
            <a:r>
              <a:rPr lang="it-IT" dirty="0" err="1"/>
              <a:t>namespace</a:t>
            </a:r>
            <a:r>
              <a:rPr lang="it-IT" dirty="0"/>
              <a:t> globale dell’applicazione, pertanto può essere chiamato direttamente.</a:t>
            </a:r>
          </a:p>
          <a:p>
            <a:pPr marL="0" indent="0">
              <a:buNone/>
            </a:pPr>
            <a:r>
              <a:rPr lang="it-IT" dirty="0"/>
              <a:t>Tra le quali troviamo appunto: </a:t>
            </a:r>
            <a:r>
              <a:rPr lang="it-IT" dirty="0" err="1"/>
              <a:t>require</a:t>
            </a:r>
            <a:r>
              <a:rPr lang="it-IT" dirty="0"/>
              <a:t>, export </a:t>
            </a:r>
            <a:r>
              <a:rPr lang="it-IT" dirty="0" err="1"/>
              <a:t>ecc</a:t>
            </a:r>
            <a:r>
              <a:rPr lang="it-IT" dirty="0"/>
              <a:t> senza l’esigenza di importar altri moduli.</a:t>
            </a:r>
          </a:p>
        </p:txBody>
      </p:sp>
    </p:spTree>
    <p:extLst>
      <p:ext uri="{BB962C8B-B14F-4D97-AF65-F5344CB8AC3E}">
        <p14:creationId xmlns:p14="http://schemas.microsoft.com/office/powerpoint/2010/main" val="1607843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54AA23-1C9C-4370-8441-F10B82070D6A}"/>
              </a:ext>
            </a:extLst>
          </p:cNvPr>
          <p:cNvSpPr>
            <a:spLocks noGrp="1"/>
          </p:cNvSpPr>
          <p:nvPr>
            <p:ph type="title"/>
          </p:nvPr>
        </p:nvSpPr>
        <p:spPr/>
        <p:txBody>
          <a:bodyPr/>
          <a:lstStyle/>
          <a:p>
            <a:r>
              <a:rPr lang="it-IT" dirty="0"/>
              <a:t>http</a:t>
            </a:r>
          </a:p>
        </p:txBody>
      </p:sp>
      <p:sp>
        <p:nvSpPr>
          <p:cNvPr id="3" name="Segnaposto contenuto 2">
            <a:extLst>
              <a:ext uri="{FF2B5EF4-FFF2-40B4-BE49-F238E27FC236}">
                <a16:creationId xmlns:a16="http://schemas.microsoft.com/office/drawing/2014/main" id="{6C852E45-F638-4FD2-ACF7-35405F7F7112}"/>
              </a:ext>
            </a:extLst>
          </p:cNvPr>
          <p:cNvSpPr>
            <a:spLocks noGrp="1"/>
          </p:cNvSpPr>
          <p:nvPr>
            <p:ph idx="1"/>
          </p:nvPr>
        </p:nvSpPr>
        <p:spPr/>
        <p:txBody>
          <a:bodyPr/>
          <a:lstStyle/>
          <a:p>
            <a:pPr marL="0" indent="0">
              <a:buNone/>
            </a:pPr>
            <a:r>
              <a:rPr lang="it-IT" dirty="0"/>
              <a:t>Grazie a questo modulo possiamo creare un «mini» server su cui avviare le nostre applicazioni web. Contiene le istruzioni per avviare una file la gestione di un flusso di richieste.</a:t>
            </a:r>
          </a:p>
        </p:txBody>
      </p:sp>
    </p:spTree>
    <p:extLst>
      <p:ext uri="{BB962C8B-B14F-4D97-AF65-F5344CB8AC3E}">
        <p14:creationId xmlns:p14="http://schemas.microsoft.com/office/powerpoint/2010/main" val="2565015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C39A70-2F1A-424E-9C75-073015BC37A4}"/>
              </a:ext>
            </a:extLst>
          </p:cNvPr>
          <p:cNvSpPr>
            <a:spLocks noGrp="1"/>
          </p:cNvSpPr>
          <p:nvPr>
            <p:ph type="title"/>
          </p:nvPr>
        </p:nvSpPr>
        <p:spPr/>
        <p:txBody>
          <a:bodyPr/>
          <a:lstStyle/>
          <a:p>
            <a:r>
              <a:rPr lang="it-IT" dirty="0" err="1"/>
              <a:t>url</a:t>
            </a:r>
            <a:endParaRPr lang="it-IT" dirty="0"/>
          </a:p>
        </p:txBody>
      </p:sp>
      <p:sp>
        <p:nvSpPr>
          <p:cNvPr id="3" name="Segnaposto contenuto 2">
            <a:extLst>
              <a:ext uri="{FF2B5EF4-FFF2-40B4-BE49-F238E27FC236}">
                <a16:creationId xmlns:a16="http://schemas.microsoft.com/office/drawing/2014/main" id="{971DC9E9-B40D-4CEC-89F2-4AA4E4293BED}"/>
              </a:ext>
            </a:extLst>
          </p:cNvPr>
          <p:cNvSpPr>
            <a:spLocks noGrp="1"/>
          </p:cNvSpPr>
          <p:nvPr>
            <p:ph idx="1"/>
          </p:nvPr>
        </p:nvSpPr>
        <p:spPr/>
        <p:txBody>
          <a:bodyPr/>
          <a:lstStyle/>
          <a:p>
            <a:pPr marL="0" indent="0">
              <a:buNone/>
            </a:pPr>
            <a:r>
              <a:rPr lang="it-IT" dirty="0"/>
              <a:t>Tale modulo consente di elaborare gli </a:t>
            </a:r>
            <a:r>
              <a:rPr lang="it-IT" dirty="0" err="1"/>
              <a:t>url</a:t>
            </a:r>
            <a:r>
              <a:rPr lang="it-IT" dirty="0"/>
              <a:t>.</a:t>
            </a:r>
          </a:p>
          <a:p>
            <a:pPr marL="0" indent="0">
              <a:buNone/>
            </a:pPr>
            <a:r>
              <a:rPr lang="it-IT" dirty="0"/>
              <a:t>Consentendo il </a:t>
            </a:r>
            <a:r>
              <a:rPr lang="it-IT" dirty="0" err="1"/>
              <a:t>parsing</a:t>
            </a:r>
            <a:r>
              <a:rPr lang="it-IT" dirty="0"/>
              <a:t> </a:t>
            </a:r>
            <a:r>
              <a:rPr lang="it-IT" dirty="0" err="1"/>
              <a:t>dell’url</a:t>
            </a:r>
            <a:r>
              <a:rPr lang="it-IT" dirty="0"/>
              <a:t> in stringhe e comunque, grazie al </a:t>
            </a:r>
            <a:r>
              <a:rPr lang="it-IT" dirty="0" err="1"/>
              <a:t>parsing</a:t>
            </a:r>
            <a:r>
              <a:rPr lang="it-IT" dirty="0"/>
              <a:t> possono diventare oggetti elaborabili in </a:t>
            </a:r>
            <a:r>
              <a:rPr lang="it-IT" dirty="0" err="1"/>
              <a:t>javascript</a:t>
            </a:r>
            <a:r>
              <a:rPr lang="it-IT" dirty="0"/>
              <a:t>.</a:t>
            </a:r>
          </a:p>
        </p:txBody>
      </p:sp>
    </p:spTree>
    <p:extLst>
      <p:ext uri="{BB962C8B-B14F-4D97-AF65-F5344CB8AC3E}">
        <p14:creationId xmlns:p14="http://schemas.microsoft.com/office/powerpoint/2010/main" val="190602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6F7364-99E8-4617-8945-4C92A329EB0C}"/>
              </a:ext>
            </a:extLst>
          </p:cNvPr>
          <p:cNvSpPr>
            <a:spLocks noGrp="1"/>
          </p:cNvSpPr>
          <p:nvPr>
            <p:ph type="title"/>
          </p:nvPr>
        </p:nvSpPr>
        <p:spPr/>
        <p:txBody>
          <a:bodyPr/>
          <a:lstStyle/>
          <a:p>
            <a:r>
              <a:rPr lang="it-IT" dirty="0"/>
              <a:t>path</a:t>
            </a:r>
          </a:p>
        </p:txBody>
      </p:sp>
      <p:sp>
        <p:nvSpPr>
          <p:cNvPr id="3" name="Segnaposto contenuto 2">
            <a:extLst>
              <a:ext uri="{FF2B5EF4-FFF2-40B4-BE49-F238E27FC236}">
                <a16:creationId xmlns:a16="http://schemas.microsoft.com/office/drawing/2014/main" id="{16C805E9-247E-4BFE-93D7-BFAF4D4655BA}"/>
              </a:ext>
            </a:extLst>
          </p:cNvPr>
          <p:cNvSpPr>
            <a:spLocks noGrp="1"/>
          </p:cNvSpPr>
          <p:nvPr>
            <p:ph idx="1"/>
          </p:nvPr>
        </p:nvSpPr>
        <p:spPr/>
        <p:txBody>
          <a:bodyPr/>
          <a:lstStyle/>
          <a:p>
            <a:pPr marL="0" indent="0">
              <a:buNone/>
            </a:pPr>
            <a:r>
              <a:rPr lang="it-IT" dirty="0"/>
              <a:t>Con il seguente modulo, possiamo gestire le cartelle/sottocartelle della macchina su cui avviata l’applicazione.</a:t>
            </a:r>
          </a:p>
          <a:p>
            <a:pPr marL="0" indent="0">
              <a:buNone/>
            </a:pPr>
            <a:r>
              <a:rPr lang="it-IT" dirty="0"/>
              <a:t>E’ un modulo molto importante per applicazione che gestiscono file/cartelle.</a:t>
            </a:r>
          </a:p>
        </p:txBody>
      </p:sp>
    </p:spTree>
    <p:extLst>
      <p:ext uri="{BB962C8B-B14F-4D97-AF65-F5344CB8AC3E}">
        <p14:creationId xmlns:p14="http://schemas.microsoft.com/office/powerpoint/2010/main" val="1585205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993036-16E1-4692-B45E-798265F755FE}"/>
              </a:ext>
            </a:extLst>
          </p:cNvPr>
          <p:cNvSpPr>
            <a:spLocks noGrp="1"/>
          </p:cNvSpPr>
          <p:nvPr>
            <p:ph type="title"/>
          </p:nvPr>
        </p:nvSpPr>
        <p:spPr/>
        <p:txBody>
          <a:bodyPr/>
          <a:lstStyle/>
          <a:p>
            <a:r>
              <a:rPr lang="it-IT" b="1" dirty="0"/>
              <a:t>FS – File System</a:t>
            </a:r>
            <a:br>
              <a:rPr lang="it-IT" b="1" dirty="0"/>
            </a:br>
            <a:endParaRPr lang="it-IT" dirty="0"/>
          </a:p>
        </p:txBody>
      </p:sp>
      <p:sp>
        <p:nvSpPr>
          <p:cNvPr id="3" name="Segnaposto contenuto 2">
            <a:extLst>
              <a:ext uri="{FF2B5EF4-FFF2-40B4-BE49-F238E27FC236}">
                <a16:creationId xmlns:a16="http://schemas.microsoft.com/office/drawing/2014/main" id="{AA4D487F-77B9-4E2D-8C51-945A9500686F}"/>
              </a:ext>
            </a:extLst>
          </p:cNvPr>
          <p:cNvSpPr>
            <a:spLocks noGrp="1"/>
          </p:cNvSpPr>
          <p:nvPr>
            <p:ph idx="1"/>
          </p:nvPr>
        </p:nvSpPr>
        <p:spPr/>
        <p:txBody>
          <a:bodyPr/>
          <a:lstStyle/>
          <a:p>
            <a:pPr marL="0" indent="0">
              <a:buNone/>
            </a:pPr>
            <a:r>
              <a:rPr lang="it-IT" dirty="0"/>
              <a:t>Con il modulo </a:t>
            </a:r>
            <a:r>
              <a:rPr lang="it-IT" dirty="0" err="1"/>
              <a:t>fs</a:t>
            </a:r>
            <a:r>
              <a:rPr lang="it-IT" dirty="0"/>
              <a:t>, possiamo gestire tutte le operazioni tipiche nell’ambito dei file.</a:t>
            </a:r>
          </a:p>
          <a:p>
            <a:pPr marL="0" indent="0">
              <a:buNone/>
            </a:pPr>
            <a:r>
              <a:rPr lang="it-IT" dirty="0"/>
              <a:t>Solitamente il modulo viene usato unendo le istruzioni con il modulo path, proprio perché entrambi consentono la gestione totale delle attività su file-system, come ad esempio, creare copiare cancellare modificare file e/o cartelle.</a:t>
            </a:r>
          </a:p>
        </p:txBody>
      </p:sp>
    </p:spTree>
    <p:extLst>
      <p:ext uri="{BB962C8B-B14F-4D97-AF65-F5344CB8AC3E}">
        <p14:creationId xmlns:p14="http://schemas.microsoft.com/office/powerpoint/2010/main" val="144065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AA8019-658D-4867-8708-154C3C80FD79}"/>
              </a:ext>
            </a:extLst>
          </p:cNvPr>
          <p:cNvSpPr>
            <a:spLocks noGrp="1"/>
          </p:cNvSpPr>
          <p:nvPr>
            <p:ph type="title"/>
          </p:nvPr>
        </p:nvSpPr>
        <p:spPr/>
        <p:txBody>
          <a:bodyPr/>
          <a:lstStyle/>
          <a:p>
            <a:r>
              <a:rPr lang="it-IT" b="1" dirty="0"/>
              <a:t>net</a:t>
            </a:r>
            <a:endParaRPr lang="it-IT" dirty="0"/>
          </a:p>
        </p:txBody>
      </p:sp>
      <p:sp>
        <p:nvSpPr>
          <p:cNvPr id="3" name="Segnaposto contenuto 2">
            <a:extLst>
              <a:ext uri="{FF2B5EF4-FFF2-40B4-BE49-F238E27FC236}">
                <a16:creationId xmlns:a16="http://schemas.microsoft.com/office/drawing/2014/main" id="{A9CB4ACE-A6EF-4561-918B-62FA596FCF52}"/>
              </a:ext>
            </a:extLst>
          </p:cNvPr>
          <p:cNvSpPr>
            <a:spLocks noGrp="1"/>
          </p:cNvSpPr>
          <p:nvPr>
            <p:ph idx="1"/>
          </p:nvPr>
        </p:nvSpPr>
        <p:spPr/>
        <p:txBody>
          <a:bodyPr/>
          <a:lstStyle/>
          <a:p>
            <a:pPr marL="0" indent="0">
              <a:buNone/>
            </a:pPr>
            <a:r>
              <a:rPr lang="it-IT" dirty="0"/>
              <a:t>Il modulo è utilizzato da programmatori esperti che lavorano in ambito di rete.</a:t>
            </a:r>
          </a:p>
          <a:p>
            <a:pPr marL="0" indent="0">
              <a:buNone/>
            </a:pPr>
            <a:r>
              <a:rPr lang="it-IT" dirty="0"/>
              <a:t>Infatti, con questo modulo possiamo gestire i </a:t>
            </a:r>
            <a:r>
              <a:rPr lang="it-IT" dirty="0" err="1"/>
              <a:t>socket</a:t>
            </a:r>
            <a:r>
              <a:rPr lang="it-IT" dirty="0"/>
              <a:t> utilizzati in ambito della rete, al di là del protocollo http, </a:t>
            </a:r>
            <a:r>
              <a:rPr lang="it-IT" dirty="0" err="1"/>
              <a:t>intervendo</a:t>
            </a:r>
            <a:r>
              <a:rPr lang="it-IT" dirty="0"/>
              <a:t> e gestendo le connessioni in modo diretto.</a:t>
            </a:r>
          </a:p>
        </p:txBody>
      </p:sp>
    </p:spTree>
    <p:extLst>
      <p:ext uri="{BB962C8B-B14F-4D97-AF65-F5344CB8AC3E}">
        <p14:creationId xmlns:p14="http://schemas.microsoft.com/office/powerpoint/2010/main" val="3256185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03C6CF-F755-42BB-953B-2B3D199DDB22}"/>
              </a:ext>
            </a:extLst>
          </p:cNvPr>
          <p:cNvSpPr>
            <a:spLocks noGrp="1"/>
          </p:cNvSpPr>
          <p:nvPr>
            <p:ph type="title"/>
          </p:nvPr>
        </p:nvSpPr>
        <p:spPr/>
        <p:txBody>
          <a:bodyPr/>
          <a:lstStyle/>
          <a:p>
            <a:r>
              <a:rPr lang="it-IT" dirty="0"/>
              <a:t>O.S.:</a:t>
            </a:r>
          </a:p>
        </p:txBody>
      </p:sp>
      <p:sp>
        <p:nvSpPr>
          <p:cNvPr id="3" name="Segnaposto contenuto 2">
            <a:extLst>
              <a:ext uri="{FF2B5EF4-FFF2-40B4-BE49-F238E27FC236}">
                <a16:creationId xmlns:a16="http://schemas.microsoft.com/office/drawing/2014/main" id="{EA1FA1D0-A445-4E4C-9112-D8A0031F5778}"/>
              </a:ext>
            </a:extLst>
          </p:cNvPr>
          <p:cNvSpPr>
            <a:spLocks noGrp="1"/>
          </p:cNvSpPr>
          <p:nvPr>
            <p:ph idx="1"/>
          </p:nvPr>
        </p:nvSpPr>
        <p:spPr/>
        <p:txBody>
          <a:bodyPr>
            <a:normAutofit/>
          </a:bodyPr>
          <a:lstStyle/>
          <a:p>
            <a:pPr marL="0" indent="0">
              <a:buNone/>
            </a:pPr>
            <a:r>
              <a:rPr lang="it-IT" dirty="0"/>
              <a:t>L’acronimo Operating System ci fa comprendere al meglio il suo utilizzo.</a:t>
            </a:r>
          </a:p>
          <a:p>
            <a:pPr marL="0" indent="0">
              <a:buNone/>
            </a:pPr>
            <a:r>
              <a:rPr lang="it-IT" dirty="0"/>
              <a:t>Questo modulo fornisce una serie di metodi che consentono di avere informazioni sulla macchina su cui si sta eseguendo l’applicazione.</a:t>
            </a:r>
          </a:p>
          <a:p>
            <a:pPr marL="0" indent="0">
              <a:buNone/>
            </a:pPr>
            <a:r>
              <a:rPr lang="it-IT" dirty="0"/>
              <a:t>Ad esempio:</a:t>
            </a:r>
          </a:p>
          <a:p>
            <a:pPr fontAlgn="base"/>
            <a:r>
              <a:rPr lang="it-IT" sz="2200" dirty="0" err="1"/>
              <a:t>os.cpus</a:t>
            </a:r>
            <a:r>
              <a:rPr lang="it-IT" sz="2200" dirty="0"/>
              <a:t>() restituisce un array con le informazioni relative a ciascun processore installato</a:t>
            </a:r>
          </a:p>
          <a:p>
            <a:pPr fontAlgn="base"/>
            <a:r>
              <a:rPr lang="it-IT" sz="2200" dirty="0" err="1"/>
              <a:t>os.totalmem</a:t>
            </a:r>
            <a:r>
              <a:rPr lang="it-IT" sz="2200" dirty="0"/>
              <a:t>() che restituisce la quantità totale di memoria installata, se usato insieme a </a:t>
            </a:r>
            <a:r>
              <a:rPr lang="it-IT" sz="2200" dirty="0" err="1"/>
              <a:t>os.freemem</a:t>
            </a:r>
            <a:r>
              <a:rPr lang="it-IT" sz="2200" dirty="0"/>
              <a:t>() fornisce invece il valore della memoria libera</a:t>
            </a:r>
          </a:p>
          <a:p>
            <a:pPr fontAlgn="base"/>
            <a:r>
              <a:rPr lang="it-IT" sz="2200" dirty="0" err="1"/>
              <a:t>os.platform</a:t>
            </a:r>
            <a:r>
              <a:rPr lang="it-IT" sz="2200" dirty="0"/>
              <a:t>() restituisce una stringa, identificativa del sistema operativo, settata in fase di compilazione da Node.js. (es. '</a:t>
            </a:r>
            <a:r>
              <a:rPr lang="it-IT" sz="2200" dirty="0" err="1"/>
              <a:t>linux</a:t>
            </a:r>
            <a:r>
              <a:rPr lang="it-IT" sz="2200" dirty="0"/>
              <a:t>', '</a:t>
            </a:r>
            <a:r>
              <a:rPr lang="it-IT" sz="2200" dirty="0" err="1"/>
              <a:t>darwin</a:t>
            </a:r>
            <a:r>
              <a:rPr lang="it-IT" sz="2200" dirty="0"/>
              <a:t>', 'win32', '</a:t>
            </a:r>
            <a:r>
              <a:rPr lang="it-IT" sz="2200" dirty="0" err="1"/>
              <a:t>freebsd</a:t>
            </a:r>
            <a:r>
              <a:rPr lang="it-IT" sz="2200" dirty="0"/>
              <a:t>’).</a:t>
            </a:r>
          </a:p>
          <a:p>
            <a:pPr marL="0" indent="0">
              <a:buNone/>
            </a:pPr>
            <a:endParaRPr lang="it-IT" dirty="0"/>
          </a:p>
        </p:txBody>
      </p:sp>
    </p:spTree>
    <p:extLst>
      <p:ext uri="{BB962C8B-B14F-4D97-AF65-F5344CB8AC3E}">
        <p14:creationId xmlns:p14="http://schemas.microsoft.com/office/powerpoint/2010/main" val="2608610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3B94EF-5DF9-4879-91A2-FEF3D57BCCC3}"/>
              </a:ext>
            </a:extLst>
          </p:cNvPr>
          <p:cNvSpPr>
            <a:spLocks noGrp="1"/>
          </p:cNvSpPr>
          <p:nvPr>
            <p:ph type="title"/>
          </p:nvPr>
        </p:nvSpPr>
        <p:spPr/>
        <p:txBody>
          <a:bodyPr/>
          <a:lstStyle/>
          <a:p>
            <a:r>
              <a:rPr lang="it-IT" dirty="0"/>
              <a:t>Creare un nuovo modulo</a:t>
            </a:r>
          </a:p>
        </p:txBody>
      </p:sp>
      <p:sp>
        <p:nvSpPr>
          <p:cNvPr id="3" name="Segnaposto contenuto 2">
            <a:extLst>
              <a:ext uri="{FF2B5EF4-FFF2-40B4-BE49-F238E27FC236}">
                <a16:creationId xmlns:a16="http://schemas.microsoft.com/office/drawing/2014/main" id="{5F32CDC7-8AF8-4E01-BC9A-EBDE407005F5}"/>
              </a:ext>
            </a:extLst>
          </p:cNvPr>
          <p:cNvSpPr>
            <a:spLocks noGrp="1"/>
          </p:cNvSpPr>
          <p:nvPr>
            <p:ph idx="1"/>
          </p:nvPr>
        </p:nvSpPr>
        <p:spPr/>
        <p:txBody>
          <a:bodyPr>
            <a:normAutofit fontScale="55000" lnSpcReduction="20000"/>
          </a:bodyPr>
          <a:lstStyle/>
          <a:p>
            <a:pPr marL="0" indent="0">
              <a:buNone/>
            </a:pPr>
            <a:r>
              <a:rPr lang="it-IT" sz="3600" dirty="0"/>
              <a:t>Il modulo è un oggetto creato in un file </a:t>
            </a:r>
            <a:r>
              <a:rPr lang="it-IT" sz="3600" dirty="0" err="1"/>
              <a:t>javascript</a:t>
            </a:r>
            <a:r>
              <a:rPr lang="it-IT" sz="3600" dirty="0"/>
              <a:t>, con metodi esposti verso l’esterno ed utilizzabili in altri moduli, che devono aver cura di importare i moduli da utilizzare.</a:t>
            </a:r>
          </a:p>
          <a:p>
            <a:pPr marL="0" indent="0">
              <a:buNone/>
            </a:pPr>
            <a:endParaRPr lang="it-IT" dirty="0"/>
          </a:p>
          <a:p>
            <a:pPr marL="0" indent="0">
              <a:buNone/>
            </a:pPr>
            <a:r>
              <a:rPr lang="it-IT" i="1" dirty="0"/>
              <a:t>//calcolo.js</a:t>
            </a:r>
            <a:endParaRPr lang="it-IT" dirty="0"/>
          </a:p>
          <a:p>
            <a:pPr marL="0" indent="0">
              <a:buNone/>
            </a:pPr>
            <a:r>
              <a:rPr lang="it-IT" dirty="0" err="1"/>
              <a:t>var</a:t>
            </a:r>
            <a:r>
              <a:rPr lang="it-IT" dirty="0"/>
              <a:t> somma = </a:t>
            </a:r>
            <a:r>
              <a:rPr lang="it-IT" dirty="0" err="1"/>
              <a:t>function</a:t>
            </a:r>
            <a:r>
              <a:rPr lang="it-IT" dirty="0"/>
              <a:t> (</a:t>
            </a:r>
            <a:r>
              <a:rPr lang="it-IT" dirty="0" err="1"/>
              <a:t>val_a</a:t>
            </a:r>
            <a:r>
              <a:rPr lang="it-IT" dirty="0"/>
              <a:t>, </a:t>
            </a:r>
            <a:r>
              <a:rPr lang="it-IT" dirty="0" err="1"/>
              <a:t>val_b</a:t>
            </a:r>
            <a:r>
              <a:rPr lang="it-IT" dirty="0"/>
              <a:t>) { </a:t>
            </a:r>
            <a:r>
              <a:rPr lang="it-IT" i="1" dirty="0"/>
              <a:t>//definiamo la funzione somma</a:t>
            </a:r>
            <a:endParaRPr lang="it-IT" dirty="0"/>
          </a:p>
          <a:p>
            <a:pPr marL="0" indent="0">
              <a:buNone/>
            </a:pPr>
            <a:r>
              <a:rPr lang="it-IT" dirty="0"/>
              <a:t>    return </a:t>
            </a:r>
            <a:r>
              <a:rPr lang="it-IT" dirty="0" err="1"/>
              <a:t>val_a</a:t>
            </a:r>
            <a:r>
              <a:rPr lang="it-IT" dirty="0"/>
              <a:t> + </a:t>
            </a:r>
            <a:r>
              <a:rPr lang="it-IT" dirty="0" err="1"/>
              <a:t>val_b</a:t>
            </a:r>
            <a:r>
              <a:rPr lang="it-IT" dirty="0"/>
              <a:t>;</a:t>
            </a:r>
          </a:p>
          <a:p>
            <a:pPr marL="0" indent="0">
              <a:buNone/>
            </a:pPr>
            <a:r>
              <a:rPr lang="it-IT" dirty="0"/>
              <a:t>}</a:t>
            </a:r>
          </a:p>
          <a:p>
            <a:pPr marL="0" indent="0">
              <a:buNone/>
            </a:pPr>
            <a:r>
              <a:rPr lang="it-IT" dirty="0" err="1"/>
              <a:t>var</a:t>
            </a:r>
            <a:r>
              <a:rPr lang="it-IT" dirty="0"/>
              <a:t> moltiplica = </a:t>
            </a:r>
            <a:r>
              <a:rPr lang="it-IT" dirty="0" err="1"/>
              <a:t>function</a:t>
            </a:r>
            <a:r>
              <a:rPr lang="it-IT" dirty="0"/>
              <a:t> (</a:t>
            </a:r>
            <a:r>
              <a:rPr lang="it-IT" dirty="0" err="1"/>
              <a:t>val_a</a:t>
            </a:r>
            <a:r>
              <a:rPr lang="it-IT" dirty="0"/>
              <a:t>, </a:t>
            </a:r>
            <a:r>
              <a:rPr lang="it-IT" dirty="0" err="1"/>
              <a:t>val_b</a:t>
            </a:r>
            <a:r>
              <a:rPr lang="it-IT" dirty="0"/>
              <a:t>) { </a:t>
            </a:r>
            <a:r>
              <a:rPr lang="it-IT" i="1" dirty="0"/>
              <a:t>//definiamo la funzione moltiplica</a:t>
            </a:r>
            <a:endParaRPr lang="it-IT" dirty="0"/>
          </a:p>
          <a:p>
            <a:pPr marL="0" indent="0">
              <a:buNone/>
            </a:pPr>
            <a:r>
              <a:rPr lang="it-IT" dirty="0"/>
              <a:t>    return </a:t>
            </a:r>
            <a:r>
              <a:rPr lang="it-IT" dirty="0" err="1"/>
              <a:t>val_a</a:t>
            </a:r>
            <a:r>
              <a:rPr lang="it-IT" dirty="0"/>
              <a:t> * </a:t>
            </a:r>
            <a:r>
              <a:rPr lang="it-IT" dirty="0" err="1"/>
              <a:t>val_b</a:t>
            </a:r>
            <a:r>
              <a:rPr lang="it-IT" dirty="0"/>
              <a:t>;</a:t>
            </a:r>
          </a:p>
          <a:p>
            <a:pPr marL="0" indent="0">
              <a:buNone/>
            </a:pPr>
            <a:r>
              <a:rPr lang="it-IT" dirty="0"/>
              <a:t>}</a:t>
            </a:r>
          </a:p>
          <a:p>
            <a:pPr marL="0" indent="0">
              <a:buNone/>
            </a:pPr>
            <a:r>
              <a:rPr lang="it-IT" dirty="0" err="1"/>
              <a:t>var</a:t>
            </a:r>
            <a:r>
              <a:rPr lang="it-IT" dirty="0"/>
              <a:t> privato = </a:t>
            </a:r>
            <a:r>
              <a:rPr lang="it-IT" dirty="0" err="1"/>
              <a:t>function</a:t>
            </a:r>
            <a:r>
              <a:rPr lang="it-IT" dirty="0"/>
              <a:t> (</a:t>
            </a:r>
            <a:r>
              <a:rPr lang="it-IT" dirty="0" err="1"/>
              <a:t>par_a</a:t>
            </a:r>
            <a:r>
              <a:rPr lang="it-IT" dirty="0"/>
              <a:t>, </a:t>
            </a:r>
            <a:r>
              <a:rPr lang="it-IT" dirty="0" err="1"/>
              <a:t>par_b</a:t>
            </a:r>
            <a:r>
              <a:rPr lang="it-IT" dirty="0"/>
              <a:t>) {</a:t>
            </a:r>
          </a:p>
          <a:p>
            <a:pPr marL="0" indent="0">
              <a:buNone/>
            </a:pPr>
            <a:r>
              <a:rPr lang="it-IT" dirty="0"/>
              <a:t>    return "Io non sono </a:t>
            </a:r>
            <a:r>
              <a:rPr lang="it-IT" dirty="0" err="1"/>
              <a:t>eccessibile</a:t>
            </a:r>
            <a:r>
              <a:rPr lang="it-IT" dirty="0"/>
              <a:t> verso l'esterno con i parametri" + </a:t>
            </a:r>
            <a:r>
              <a:rPr lang="it-IT" dirty="0" err="1"/>
              <a:t>par_a</a:t>
            </a:r>
            <a:r>
              <a:rPr lang="it-IT" dirty="0"/>
              <a:t> + </a:t>
            </a:r>
            <a:r>
              <a:rPr lang="it-IT" dirty="0" err="1"/>
              <a:t>par_b</a:t>
            </a:r>
            <a:r>
              <a:rPr lang="it-IT" dirty="0"/>
              <a:t>;</a:t>
            </a:r>
          </a:p>
          <a:p>
            <a:pPr marL="0" indent="0">
              <a:buNone/>
            </a:pPr>
            <a:r>
              <a:rPr lang="it-IT" dirty="0"/>
              <a:t>}</a:t>
            </a:r>
          </a:p>
          <a:p>
            <a:pPr marL="0" indent="0">
              <a:buNone/>
            </a:pPr>
            <a:r>
              <a:rPr lang="it-IT" dirty="0" err="1"/>
              <a:t>exports.somma</a:t>
            </a:r>
            <a:r>
              <a:rPr lang="it-IT" dirty="0"/>
              <a:t> = somma; </a:t>
            </a:r>
            <a:r>
              <a:rPr lang="it-IT" i="1" dirty="0"/>
              <a:t>//esportiamo la funzione somma</a:t>
            </a:r>
            <a:endParaRPr lang="it-IT" dirty="0"/>
          </a:p>
          <a:p>
            <a:pPr marL="0" indent="0">
              <a:buNone/>
            </a:pPr>
            <a:r>
              <a:rPr lang="it-IT" dirty="0" err="1"/>
              <a:t>exports.moltiplica</a:t>
            </a:r>
            <a:r>
              <a:rPr lang="it-IT" dirty="0"/>
              <a:t> = moltiplica; </a:t>
            </a:r>
            <a:r>
              <a:rPr lang="it-IT" i="1" dirty="0"/>
              <a:t>//esportiamo la funzione moltiplica</a:t>
            </a:r>
            <a:endParaRPr lang="it-IT" dirty="0"/>
          </a:p>
        </p:txBody>
      </p:sp>
    </p:spTree>
    <p:extLst>
      <p:ext uri="{BB962C8B-B14F-4D97-AF65-F5344CB8AC3E}">
        <p14:creationId xmlns:p14="http://schemas.microsoft.com/office/powerpoint/2010/main" val="1880099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E78E8DA-5D3D-487D-98CB-0FA6B0011641}"/>
              </a:ext>
            </a:extLst>
          </p:cNvPr>
          <p:cNvSpPr>
            <a:spLocks noGrp="1"/>
          </p:cNvSpPr>
          <p:nvPr>
            <p:ph idx="1"/>
          </p:nvPr>
        </p:nvSpPr>
        <p:spPr>
          <a:xfrm>
            <a:off x="838200" y="1825625"/>
            <a:ext cx="10515600" cy="2806760"/>
          </a:xfrm>
        </p:spPr>
        <p:txBody>
          <a:bodyPr/>
          <a:lstStyle/>
          <a:p>
            <a:r>
              <a:rPr lang="it-IT" sz="1800" i="1" dirty="0"/>
              <a:t>//applicazionemia.js</a:t>
            </a:r>
            <a:endParaRPr lang="it-IT" sz="1800" dirty="0"/>
          </a:p>
          <a:p>
            <a:r>
              <a:rPr lang="it-IT" sz="1800" dirty="0" err="1"/>
              <a:t>var</a:t>
            </a:r>
            <a:r>
              <a:rPr lang="it-IT" sz="1800" dirty="0"/>
              <a:t> matematica = </a:t>
            </a:r>
            <a:r>
              <a:rPr lang="it-IT" sz="1800" dirty="0" err="1"/>
              <a:t>require</a:t>
            </a:r>
            <a:r>
              <a:rPr lang="it-IT" sz="1800" dirty="0"/>
              <a:t>('./</a:t>
            </a:r>
            <a:r>
              <a:rPr lang="it-IT" sz="1800" dirty="0" err="1"/>
              <a:t>calcolo'</a:t>
            </a:r>
            <a:r>
              <a:rPr lang="it-IT" sz="1800" dirty="0"/>
              <a:t>);</a:t>
            </a:r>
          </a:p>
          <a:p>
            <a:r>
              <a:rPr lang="it-IT" sz="1800" dirty="0"/>
              <a:t>console.log(</a:t>
            </a:r>
            <a:r>
              <a:rPr lang="it-IT" sz="1800" dirty="0" err="1"/>
              <a:t>matematica.somma</a:t>
            </a:r>
            <a:r>
              <a:rPr lang="it-IT" sz="1800" dirty="0"/>
              <a:t>(5,10)); </a:t>
            </a:r>
            <a:r>
              <a:rPr lang="it-IT" sz="1800" i="1" dirty="0"/>
              <a:t>//risposta 15</a:t>
            </a:r>
            <a:endParaRPr lang="it-IT" sz="1800" dirty="0"/>
          </a:p>
          <a:p>
            <a:r>
              <a:rPr lang="it-IT" sz="1800" dirty="0"/>
              <a:t>console.log(</a:t>
            </a:r>
            <a:r>
              <a:rPr lang="it-IT" sz="1800" dirty="0" err="1"/>
              <a:t>matematica.moltiplica</a:t>
            </a:r>
            <a:r>
              <a:rPr lang="it-IT" sz="1800" dirty="0"/>
              <a:t>(3,10)); </a:t>
            </a:r>
            <a:r>
              <a:rPr lang="it-IT" sz="1800" i="1" dirty="0"/>
              <a:t>//risposta 30;</a:t>
            </a:r>
            <a:endParaRPr lang="it-IT" sz="1800" dirty="0"/>
          </a:p>
          <a:p>
            <a:r>
              <a:rPr lang="it-IT" sz="1800" dirty="0"/>
              <a:t>console.log(</a:t>
            </a:r>
            <a:r>
              <a:rPr lang="it-IT" sz="1800" dirty="0" err="1"/>
              <a:t>matematica.privato</a:t>
            </a:r>
            <a:r>
              <a:rPr lang="it-IT" sz="1800" dirty="0"/>
              <a:t>(4,10)); </a:t>
            </a:r>
            <a:r>
              <a:rPr lang="it-IT" sz="1800" i="1" dirty="0"/>
              <a:t>//</a:t>
            </a:r>
            <a:r>
              <a:rPr lang="it-IT" sz="1800" i="1" dirty="0" err="1"/>
              <a:t>javascript</a:t>
            </a:r>
            <a:r>
              <a:rPr lang="it-IT" sz="1800" i="1" dirty="0"/>
              <a:t> restituisce errore già in fase di scrittura del codice</a:t>
            </a:r>
            <a:endParaRPr lang="it-IT" sz="1800" dirty="0"/>
          </a:p>
          <a:p>
            <a:r>
              <a:rPr lang="it-IT" sz="1800" i="1" dirty="0"/>
              <a:t>// in quanto non </a:t>
            </a:r>
            <a:r>
              <a:rPr lang="it-IT" sz="1800" i="1" dirty="0" err="1"/>
              <a:t>accessibiler</a:t>
            </a:r>
            <a:r>
              <a:rPr lang="it-IT" sz="1800" i="1" dirty="0"/>
              <a:t> verso l'esterno!</a:t>
            </a:r>
            <a:endParaRPr lang="it-IT" sz="1800" dirty="0"/>
          </a:p>
          <a:p>
            <a:pPr marL="0" indent="0">
              <a:buNone/>
            </a:pPr>
            <a:endParaRPr lang="it-IT" dirty="0"/>
          </a:p>
        </p:txBody>
      </p:sp>
    </p:spTree>
    <p:extLst>
      <p:ext uri="{BB962C8B-B14F-4D97-AF65-F5344CB8AC3E}">
        <p14:creationId xmlns:p14="http://schemas.microsoft.com/office/powerpoint/2010/main" val="25916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8AF4DE-78F1-49CA-9F3D-516894ACB68D}"/>
              </a:ext>
            </a:extLst>
          </p:cNvPr>
          <p:cNvSpPr>
            <a:spLocks noGrp="1"/>
          </p:cNvSpPr>
          <p:nvPr>
            <p:ph type="title"/>
          </p:nvPr>
        </p:nvSpPr>
        <p:spPr/>
        <p:txBody>
          <a:bodyPr/>
          <a:lstStyle/>
          <a:p>
            <a:pPr fontAlgn="base"/>
            <a:r>
              <a:rPr lang="it-IT" dirty="0"/>
              <a:t>Cos'è Node.js?</a:t>
            </a:r>
          </a:p>
        </p:txBody>
      </p:sp>
      <p:sp>
        <p:nvSpPr>
          <p:cNvPr id="3" name="Segnaposto contenuto 2">
            <a:extLst>
              <a:ext uri="{FF2B5EF4-FFF2-40B4-BE49-F238E27FC236}">
                <a16:creationId xmlns:a16="http://schemas.microsoft.com/office/drawing/2014/main" id="{0AC11E8E-61E2-40AA-AA4E-B41EEEAEDFF7}"/>
              </a:ext>
            </a:extLst>
          </p:cNvPr>
          <p:cNvSpPr>
            <a:spLocks noGrp="1"/>
          </p:cNvSpPr>
          <p:nvPr>
            <p:ph idx="1"/>
          </p:nvPr>
        </p:nvSpPr>
        <p:spPr>
          <a:xfrm>
            <a:off x="838200" y="1825625"/>
            <a:ext cx="10515600" cy="4100722"/>
          </a:xfrm>
        </p:spPr>
        <p:txBody>
          <a:bodyPr>
            <a:normAutofit/>
          </a:bodyPr>
          <a:lstStyle/>
          <a:p>
            <a:pPr marL="0" indent="0">
              <a:buNone/>
            </a:pPr>
            <a:r>
              <a:rPr lang="it-IT" u="sng" dirty="0"/>
              <a:t>Node.js </a:t>
            </a:r>
            <a:r>
              <a:rPr lang="it-IT" dirty="0"/>
              <a:t>è una piattaforma open-source che permette di eseguire applicazioni scritte in </a:t>
            </a:r>
            <a:r>
              <a:rPr lang="it-IT" dirty="0" err="1"/>
              <a:t>Javascript</a:t>
            </a:r>
            <a:r>
              <a:rPr lang="it-IT" dirty="0"/>
              <a:t> al di fuori del browser.</a:t>
            </a:r>
          </a:p>
          <a:p>
            <a:pPr marL="0" indent="0">
              <a:buNone/>
            </a:pPr>
            <a:r>
              <a:rPr lang="it-IT" dirty="0"/>
              <a:t>Dentro node.js è incorporato un motore V8, realizzato da </a:t>
            </a:r>
            <a:r>
              <a:rPr lang="it-IT" dirty="0" err="1"/>
              <a:t>google</a:t>
            </a:r>
            <a:r>
              <a:rPr lang="it-IT" dirty="0"/>
              <a:t>, il quale permette di convertire ed eseguire il codice scritto in linguaggio </a:t>
            </a:r>
            <a:r>
              <a:rPr lang="it-IT" dirty="0" err="1"/>
              <a:t>Javascript</a:t>
            </a:r>
            <a:r>
              <a:rPr lang="it-IT" dirty="0"/>
              <a:t>.</a:t>
            </a:r>
          </a:p>
          <a:p>
            <a:pPr marL="0" indent="0">
              <a:buNone/>
            </a:pPr>
            <a:r>
              <a:rPr lang="it-IT" dirty="0"/>
              <a:t>E’ stato introdotto inoltre, anche un </a:t>
            </a:r>
            <a:r>
              <a:rPr lang="it-IT" dirty="0" err="1"/>
              <a:t>Node</a:t>
            </a:r>
            <a:r>
              <a:rPr lang="it-IT" dirty="0"/>
              <a:t> </a:t>
            </a:r>
            <a:r>
              <a:rPr lang="it-IT" dirty="0" err="1"/>
              <a:t>pachake</a:t>
            </a:r>
            <a:r>
              <a:rPr lang="it-IT" dirty="0"/>
              <a:t> </a:t>
            </a:r>
            <a:r>
              <a:rPr lang="it-IT" dirty="0" err="1"/>
              <a:t>Manger,che</a:t>
            </a:r>
            <a:r>
              <a:rPr lang="it-IT" dirty="0"/>
              <a:t> consente agli sviluppatori di organizzare, pubblicare e condividere il codice sorgente, visto che node.js è open-source.</a:t>
            </a:r>
          </a:p>
        </p:txBody>
      </p:sp>
    </p:spTree>
    <p:extLst>
      <p:ext uri="{BB962C8B-B14F-4D97-AF65-F5344CB8AC3E}">
        <p14:creationId xmlns:p14="http://schemas.microsoft.com/office/powerpoint/2010/main" val="151930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F0E9FA-7445-4A8B-A3F3-6F409973F454}"/>
              </a:ext>
            </a:extLst>
          </p:cNvPr>
          <p:cNvSpPr>
            <a:spLocks noGrp="1"/>
          </p:cNvSpPr>
          <p:nvPr>
            <p:ph type="title"/>
          </p:nvPr>
        </p:nvSpPr>
        <p:spPr/>
        <p:txBody>
          <a:bodyPr/>
          <a:lstStyle/>
          <a:p>
            <a:r>
              <a:rPr lang="it-IT" dirty="0"/>
              <a:t>Express</a:t>
            </a:r>
          </a:p>
        </p:txBody>
      </p:sp>
      <p:sp>
        <p:nvSpPr>
          <p:cNvPr id="3" name="Segnaposto contenuto 2">
            <a:extLst>
              <a:ext uri="{FF2B5EF4-FFF2-40B4-BE49-F238E27FC236}">
                <a16:creationId xmlns:a16="http://schemas.microsoft.com/office/drawing/2014/main" id="{A93D029D-FCE0-4BF8-A3DD-BBAD953D0C61}"/>
              </a:ext>
            </a:extLst>
          </p:cNvPr>
          <p:cNvSpPr>
            <a:spLocks noGrp="1"/>
          </p:cNvSpPr>
          <p:nvPr>
            <p:ph idx="1"/>
          </p:nvPr>
        </p:nvSpPr>
        <p:spPr/>
        <p:txBody>
          <a:bodyPr/>
          <a:lstStyle/>
          <a:p>
            <a:pPr marL="0" indent="0">
              <a:buNone/>
            </a:pPr>
            <a:r>
              <a:rPr lang="it-IT" dirty="0"/>
              <a:t>Express è un framework di applicazioni web Node.js minimale e flessibile, che fornisce un robusto set di funzionalità per la creazione di applicazioni Web.</a:t>
            </a:r>
          </a:p>
          <a:p>
            <a:pPr marL="0" indent="0">
              <a:buNone/>
            </a:pPr>
            <a:r>
              <a:rPr lang="it-IT" dirty="0"/>
              <a:t>Installarlo mediante CLI: </a:t>
            </a:r>
            <a:r>
              <a:rPr lang="it-IT" dirty="0" err="1"/>
              <a:t>npm</a:t>
            </a:r>
            <a:r>
              <a:rPr lang="it-IT" dirty="0"/>
              <a:t> </a:t>
            </a:r>
            <a:r>
              <a:rPr lang="it-IT" dirty="0" err="1"/>
              <a:t>install</a:t>
            </a:r>
            <a:r>
              <a:rPr lang="it-IT" dirty="0"/>
              <a:t> express --</a:t>
            </a:r>
            <a:r>
              <a:rPr lang="it-IT" dirty="0" err="1"/>
              <a:t>save</a:t>
            </a:r>
            <a:endParaRPr lang="it-IT" dirty="0"/>
          </a:p>
        </p:txBody>
      </p:sp>
    </p:spTree>
    <p:extLst>
      <p:ext uri="{BB962C8B-B14F-4D97-AF65-F5344CB8AC3E}">
        <p14:creationId xmlns:p14="http://schemas.microsoft.com/office/powerpoint/2010/main" val="2936683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7E95E8-128B-4C59-AE17-B785840CB0D3}"/>
              </a:ext>
            </a:extLst>
          </p:cNvPr>
          <p:cNvSpPr>
            <a:spLocks noGrp="1"/>
          </p:cNvSpPr>
          <p:nvPr>
            <p:ph type="title"/>
          </p:nvPr>
        </p:nvSpPr>
        <p:spPr/>
        <p:txBody>
          <a:bodyPr/>
          <a:lstStyle/>
          <a:p>
            <a:r>
              <a:rPr lang="it-IT" dirty="0"/>
              <a:t>Architettura express</a:t>
            </a:r>
          </a:p>
        </p:txBody>
      </p:sp>
      <p:sp>
        <p:nvSpPr>
          <p:cNvPr id="3" name="Segnaposto contenuto 2">
            <a:extLst>
              <a:ext uri="{FF2B5EF4-FFF2-40B4-BE49-F238E27FC236}">
                <a16:creationId xmlns:a16="http://schemas.microsoft.com/office/drawing/2014/main" id="{ED6F9035-E769-4CA0-8C5A-45739298DFE8}"/>
              </a:ext>
            </a:extLst>
          </p:cNvPr>
          <p:cNvSpPr>
            <a:spLocks noGrp="1"/>
          </p:cNvSpPr>
          <p:nvPr>
            <p:ph idx="1"/>
          </p:nvPr>
        </p:nvSpPr>
        <p:spPr/>
        <p:txBody>
          <a:bodyPr/>
          <a:lstStyle/>
          <a:p>
            <a:pPr marL="0" indent="0">
              <a:buNone/>
            </a:pPr>
            <a:r>
              <a:rPr lang="it-IT" dirty="0"/>
              <a:t>Per la gestione del progetto, express ha un’architettura ben definita.</a:t>
            </a:r>
          </a:p>
          <a:p>
            <a:r>
              <a:rPr lang="it-IT" dirty="0" err="1"/>
              <a:t>app.set</a:t>
            </a:r>
            <a:r>
              <a:rPr lang="it-IT" dirty="0"/>
              <a:t>('view </a:t>
            </a:r>
            <a:r>
              <a:rPr lang="it-IT" dirty="0" err="1"/>
              <a:t>engine</a:t>
            </a:r>
            <a:r>
              <a:rPr lang="it-IT" dirty="0"/>
              <a:t>','</a:t>
            </a:r>
            <a:r>
              <a:rPr lang="it-IT" dirty="0" err="1"/>
              <a:t>ejs</a:t>
            </a:r>
            <a:r>
              <a:rPr lang="it-IT" dirty="0"/>
              <a:t>’); Configuro il motore con creo istruzioni grafiche</a:t>
            </a:r>
          </a:p>
          <a:p>
            <a:r>
              <a:rPr lang="it-IT" dirty="0" err="1"/>
              <a:t>app.set</a:t>
            </a:r>
            <a:r>
              <a:rPr lang="it-IT" dirty="0"/>
              <a:t>('views','</a:t>
            </a:r>
            <a:r>
              <a:rPr lang="it-IT" dirty="0" err="1"/>
              <a:t>src</a:t>
            </a:r>
            <a:r>
              <a:rPr lang="it-IT" dirty="0"/>
              <a:t>/views’); Configuro la cartella delle pagine esposte</a:t>
            </a:r>
          </a:p>
          <a:p>
            <a:r>
              <a:rPr lang="it-IT"/>
              <a:t>….</a:t>
            </a:r>
            <a:endParaRPr lang="it-IT" dirty="0"/>
          </a:p>
          <a:p>
            <a:endParaRPr lang="it-IT" dirty="0"/>
          </a:p>
          <a:p>
            <a:endParaRPr lang="it-IT" dirty="0"/>
          </a:p>
        </p:txBody>
      </p:sp>
    </p:spTree>
    <p:extLst>
      <p:ext uri="{BB962C8B-B14F-4D97-AF65-F5344CB8AC3E}">
        <p14:creationId xmlns:p14="http://schemas.microsoft.com/office/powerpoint/2010/main" val="1736253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9BAC80-F441-43A2-A6C4-86A13FF1F1A6}"/>
              </a:ext>
            </a:extLst>
          </p:cNvPr>
          <p:cNvSpPr>
            <a:spLocks noGrp="1"/>
          </p:cNvSpPr>
          <p:nvPr>
            <p:ph type="title"/>
          </p:nvPr>
        </p:nvSpPr>
        <p:spPr/>
        <p:txBody>
          <a:bodyPr/>
          <a:lstStyle/>
          <a:p>
            <a:r>
              <a:rPr lang="it-IT" dirty="0"/>
              <a:t>Routing express</a:t>
            </a:r>
          </a:p>
        </p:txBody>
      </p:sp>
      <p:sp>
        <p:nvSpPr>
          <p:cNvPr id="3" name="Segnaposto contenuto 2">
            <a:extLst>
              <a:ext uri="{FF2B5EF4-FFF2-40B4-BE49-F238E27FC236}">
                <a16:creationId xmlns:a16="http://schemas.microsoft.com/office/drawing/2014/main" id="{619A97D1-364E-4A6F-9D4E-42B4BCF4CF05}"/>
              </a:ext>
            </a:extLst>
          </p:cNvPr>
          <p:cNvSpPr>
            <a:spLocks noGrp="1"/>
          </p:cNvSpPr>
          <p:nvPr>
            <p:ph idx="1"/>
          </p:nvPr>
        </p:nvSpPr>
        <p:spPr/>
        <p:txBody>
          <a:bodyPr/>
          <a:lstStyle/>
          <a:p>
            <a:pPr marL="0" indent="0">
              <a:buNone/>
            </a:pPr>
            <a:r>
              <a:rPr lang="it-IT" dirty="0"/>
              <a:t>Contenendo una serie di moduli per potenziare </a:t>
            </a:r>
            <a:r>
              <a:rPr lang="it-IT" dirty="0" err="1"/>
              <a:t>node</a:t>
            </a:r>
            <a:r>
              <a:rPr lang="it-IT" dirty="0"/>
              <a:t>, consente anche di creare/gestire le regole di </a:t>
            </a:r>
            <a:r>
              <a:rPr lang="it-IT" dirty="0" err="1"/>
              <a:t>routing</a:t>
            </a:r>
            <a:r>
              <a:rPr lang="it-IT" dirty="0"/>
              <a:t> in un sito.</a:t>
            </a:r>
          </a:p>
          <a:p>
            <a:pPr marL="0" indent="0">
              <a:buNone/>
            </a:pPr>
            <a:r>
              <a:rPr lang="it-IT" dirty="0"/>
              <a:t>Mediante il reindirizzamento delle chiamate, demandando il pieno controllo ad un </a:t>
            </a:r>
            <a:r>
              <a:rPr lang="it-IT" dirty="0" err="1"/>
              <a:t>dispatcher</a:t>
            </a:r>
            <a:r>
              <a:rPr lang="it-IT" dirty="0"/>
              <a:t>.</a:t>
            </a:r>
          </a:p>
          <a:p>
            <a:pPr marL="0" indent="0">
              <a:buNone/>
            </a:pPr>
            <a:r>
              <a:rPr lang="it-IT" dirty="0"/>
              <a:t>Che si occuperà di contattare la risorsa da inviare al client.</a:t>
            </a:r>
          </a:p>
        </p:txBody>
      </p:sp>
    </p:spTree>
    <p:extLst>
      <p:ext uri="{BB962C8B-B14F-4D97-AF65-F5344CB8AC3E}">
        <p14:creationId xmlns:p14="http://schemas.microsoft.com/office/powerpoint/2010/main" val="1594405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5BE4B7-6C52-4C3E-8448-12FF40F19DEA}"/>
              </a:ext>
            </a:extLst>
          </p:cNvPr>
          <p:cNvSpPr>
            <a:spLocks noGrp="1"/>
          </p:cNvSpPr>
          <p:nvPr>
            <p:ph type="title"/>
          </p:nvPr>
        </p:nvSpPr>
        <p:spPr/>
        <p:txBody>
          <a:bodyPr/>
          <a:lstStyle/>
          <a:p>
            <a:r>
              <a:rPr lang="it-IT" dirty="0"/>
              <a:t>Perché usare Node.js</a:t>
            </a:r>
            <a:br>
              <a:rPr lang="it-IT" dirty="0"/>
            </a:br>
            <a:endParaRPr lang="it-IT" dirty="0"/>
          </a:p>
        </p:txBody>
      </p:sp>
      <p:sp>
        <p:nvSpPr>
          <p:cNvPr id="3" name="Segnaposto contenuto 2">
            <a:extLst>
              <a:ext uri="{FF2B5EF4-FFF2-40B4-BE49-F238E27FC236}">
                <a16:creationId xmlns:a16="http://schemas.microsoft.com/office/drawing/2014/main" id="{B9129FA5-22F3-4BA7-977C-80DA1E58C4EB}"/>
              </a:ext>
            </a:extLst>
          </p:cNvPr>
          <p:cNvSpPr>
            <a:spLocks noGrp="1"/>
          </p:cNvSpPr>
          <p:nvPr>
            <p:ph idx="1"/>
          </p:nvPr>
        </p:nvSpPr>
        <p:spPr/>
        <p:txBody>
          <a:bodyPr>
            <a:normAutofit lnSpcReduction="10000"/>
          </a:bodyPr>
          <a:lstStyle/>
          <a:p>
            <a:pPr marL="0" indent="0">
              <a:buNone/>
            </a:pPr>
            <a:r>
              <a:rPr lang="it-IT" dirty="0"/>
              <a:t>Vista la sua architettura </a:t>
            </a:r>
            <a:r>
              <a:rPr lang="it-IT" dirty="0" err="1"/>
              <a:t>ascincrona</a:t>
            </a:r>
            <a:r>
              <a:rPr lang="it-IT" dirty="0"/>
              <a:t>, ha riscontrato sin da subito un enorme successo.</a:t>
            </a:r>
          </a:p>
          <a:p>
            <a:pPr marL="0" indent="0">
              <a:buNone/>
            </a:pPr>
            <a:r>
              <a:rPr lang="it-IT" dirty="0"/>
              <a:t>Per citare qualche compagnia che ne fa uso, possiamo citare: </a:t>
            </a:r>
            <a:r>
              <a:rPr lang="it-IT" dirty="0" err="1"/>
              <a:t>Paypal</a:t>
            </a:r>
            <a:r>
              <a:rPr lang="it-IT" dirty="0"/>
              <a:t>, Netflix, eBay, Microsoft.</a:t>
            </a:r>
          </a:p>
          <a:p>
            <a:pPr marL="0" indent="0">
              <a:buNone/>
            </a:pPr>
            <a:r>
              <a:rPr lang="it-IT" dirty="0"/>
              <a:t>Questo perché, la sua architettura consente di effettuare applicazioni performanti in ambiti soprattutto con elevate attività di I/O:</a:t>
            </a:r>
          </a:p>
          <a:p>
            <a:r>
              <a:rPr lang="it-IT" dirty="0"/>
              <a:t>Applicazioni web REST API</a:t>
            </a:r>
          </a:p>
          <a:p>
            <a:r>
              <a:rPr lang="it-IT" dirty="0"/>
              <a:t>Applicazioni IoT</a:t>
            </a:r>
          </a:p>
          <a:p>
            <a:r>
              <a:rPr lang="it-IT" dirty="0"/>
              <a:t>Sistemi di chat e streaming audio/video</a:t>
            </a:r>
          </a:p>
          <a:p>
            <a:r>
              <a:rPr lang="it-IT" dirty="0" err="1"/>
              <a:t>Ecc</a:t>
            </a:r>
            <a:r>
              <a:rPr lang="it-IT" dirty="0"/>
              <a:t>…</a:t>
            </a:r>
          </a:p>
          <a:p>
            <a:endParaRPr lang="it-IT" dirty="0"/>
          </a:p>
        </p:txBody>
      </p:sp>
    </p:spTree>
    <p:extLst>
      <p:ext uri="{BB962C8B-B14F-4D97-AF65-F5344CB8AC3E}">
        <p14:creationId xmlns:p14="http://schemas.microsoft.com/office/powerpoint/2010/main" val="332949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1ECD5C-7842-437A-97C9-A8C88A70AB58}"/>
              </a:ext>
            </a:extLst>
          </p:cNvPr>
          <p:cNvSpPr>
            <a:spLocks noGrp="1"/>
          </p:cNvSpPr>
          <p:nvPr>
            <p:ph type="title"/>
          </p:nvPr>
        </p:nvSpPr>
        <p:spPr/>
        <p:txBody>
          <a:bodyPr/>
          <a:lstStyle/>
          <a:p>
            <a:r>
              <a:rPr lang="it-IT" dirty="0"/>
              <a:t>Quando usare Node.js </a:t>
            </a:r>
          </a:p>
        </p:txBody>
      </p:sp>
      <p:sp>
        <p:nvSpPr>
          <p:cNvPr id="3" name="Segnaposto contenuto 2">
            <a:extLst>
              <a:ext uri="{FF2B5EF4-FFF2-40B4-BE49-F238E27FC236}">
                <a16:creationId xmlns:a16="http://schemas.microsoft.com/office/drawing/2014/main" id="{8639A7D5-6E0E-4FEC-8A28-1CC4D34AF282}"/>
              </a:ext>
            </a:extLst>
          </p:cNvPr>
          <p:cNvSpPr>
            <a:spLocks noGrp="1"/>
          </p:cNvSpPr>
          <p:nvPr>
            <p:ph idx="1"/>
          </p:nvPr>
        </p:nvSpPr>
        <p:spPr/>
        <p:txBody>
          <a:bodyPr/>
          <a:lstStyle/>
          <a:p>
            <a:pPr marL="0" indent="0">
              <a:buNone/>
            </a:pPr>
            <a:r>
              <a:rPr lang="it-IT" dirty="0"/>
              <a:t> Tante richieste e risposte di piccola dimensione </a:t>
            </a:r>
          </a:p>
          <a:p>
            <a:pPr marL="0" indent="0">
              <a:buNone/>
            </a:pPr>
            <a:r>
              <a:rPr lang="it-IT" dirty="0"/>
              <a:t>Applicazioni real-time </a:t>
            </a:r>
          </a:p>
          <a:p>
            <a:pPr marL="0" indent="0">
              <a:buNone/>
            </a:pPr>
            <a:r>
              <a:rPr lang="it-IT" dirty="0"/>
              <a:t>Giochi on-line, chat, sistemi di messaggistica </a:t>
            </a:r>
          </a:p>
          <a:p>
            <a:pPr marL="0" indent="0">
              <a:buNone/>
            </a:pPr>
            <a:r>
              <a:rPr lang="it-IT" dirty="0"/>
              <a:t>Social networks e sistemi di notifica</a:t>
            </a:r>
          </a:p>
        </p:txBody>
      </p:sp>
    </p:spTree>
    <p:extLst>
      <p:ext uri="{BB962C8B-B14F-4D97-AF65-F5344CB8AC3E}">
        <p14:creationId xmlns:p14="http://schemas.microsoft.com/office/powerpoint/2010/main" val="340816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2CE65F-8A9C-4E0D-BEE4-375E0770FF2C}"/>
              </a:ext>
            </a:extLst>
          </p:cNvPr>
          <p:cNvSpPr>
            <a:spLocks noGrp="1"/>
          </p:cNvSpPr>
          <p:nvPr>
            <p:ph type="title"/>
          </p:nvPr>
        </p:nvSpPr>
        <p:spPr/>
        <p:txBody>
          <a:bodyPr/>
          <a:lstStyle/>
          <a:p>
            <a:r>
              <a:rPr lang="it-IT" dirty="0"/>
              <a:t>Quando </a:t>
            </a:r>
            <a:r>
              <a:rPr lang="it-IT" dirty="0">
                <a:solidFill>
                  <a:srgbClr val="FF0000"/>
                </a:solidFill>
              </a:rPr>
              <a:t>NON</a:t>
            </a:r>
            <a:r>
              <a:rPr lang="it-IT" dirty="0"/>
              <a:t> usare Node.js </a:t>
            </a:r>
          </a:p>
        </p:txBody>
      </p:sp>
      <p:sp>
        <p:nvSpPr>
          <p:cNvPr id="3" name="Segnaposto contenuto 2">
            <a:extLst>
              <a:ext uri="{FF2B5EF4-FFF2-40B4-BE49-F238E27FC236}">
                <a16:creationId xmlns:a16="http://schemas.microsoft.com/office/drawing/2014/main" id="{CDF9CDAD-56CA-4D66-8BBB-AC1E6B7FC5E8}"/>
              </a:ext>
            </a:extLst>
          </p:cNvPr>
          <p:cNvSpPr>
            <a:spLocks noGrp="1"/>
          </p:cNvSpPr>
          <p:nvPr>
            <p:ph idx="1"/>
          </p:nvPr>
        </p:nvSpPr>
        <p:spPr/>
        <p:txBody>
          <a:bodyPr/>
          <a:lstStyle/>
          <a:p>
            <a:pPr marL="0" indent="0">
              <a:buNone/>
            </a:pPr>
            <a:r>
              <a:rPr lang="it-IT" dirty="0"/>
              <a:t>Risposte HTTP di grandi dimensioni </a:t>
            </a:r>
          </a:p>
          <a:p>
            <a:pPr marL="0" indent="0">
              <a:buNone/>
            </a:pPr>
            <a:r>
              <a:rPr lang="it-IT" dirty="0"/>
              <a:t>Applicazioni CRUD (es. gestionali) </a:t>
            </a:r>
          </a:p>
          <a:p>
            <a:pPr marL="0" indent="0">
              <a:buNone/>
            </a:pPr>
            <a:r>
              <a:rPr lang="it-IT" dirty="0"/>
              <a:t>Server per gestione di file statici (es. immagini) </a:t>
            </a:r>
          </a:p>
          <a:p>
            <a:pPr marL="0" indent="0">
              <a:buNone/>
            </a:pPr>
            <a:r>
              <a:rPr lang="it-IT" dirty="0"/>
              <a:t>Blogs, CMS, E-Commerce</a:t>
            </a:r>
          </a:p>
        </p:txBody>
      </p:sp>
    </p:spTree>
    <p:extLst>
      <p:ext uri="{BB962C8B-B14F-4D97-AF65-F5344CB8AC3E}">
        <p14:creationId xmlns:p14="http://schemas.microsoft.com/office/powerpoint/2010/main" val="1963350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E4009E-7261-47C0-829E-714EAF0A5D82}"/>
              </a:ext>
            </a:extLst>
          </p:cNvPr>
          <p:cNvSpPr>
            <a:spLocks noGrp="1"/>
          </p:cNvSpPr>
          <p:nvPr>
            <p:ph type="title"/>
          </p:nvPr>
        </p:nvSpPr>
        <p:spPr/>
        <p:txBody>
          <a:bodyPr/>
          <a:lstStyle/>
          <a:p>
            <a:r>
              <a:rPr lang="it-IT" dirty="0"/>
              <a:t>Architettura node.js</a:t>
            </a:r>
          </a:p>
        </p:txBody>
      </p:sp>
      <p:sp>
        <p:nvSpPr>
          <p:cNvPr id="3" name="Segnaposto contenuto 2">
            <a:extLst>
              <a:ext uri="{FF2B5EF4-FFF2-40B4-BE49-F238E27FC236}">
                <a16:creationId xmlns:a16="http://schemas.microsoft.com/office/drawing/2014/main" id="{459BA303-E801-46C1-84AA-B1790F9C17BB}"/>
              </a:ext>
            </a:extLst>
          </p:cNvPr>
          <p:cNvSpPr>
            <a:spLocks noGrp="1"/>
          </p:cNvSpPr>
          <p:nvPr>
            <p:ph idx="1"/>
          </p:nvPr>
        </p:nvSpPr>
        <p:spPr>
          <a:xfrm>
            <a:off x="838200" y="1834253"/>
            <a:ext cx="10515600" cy="2142526"/>
          </a:xfrm>
        </p:spPr>
        <p:txBody>
          <a:bodyPr>
            <a:normAutofit fontScale="92500"/>
          </a:bodyPr>
          <a:lstStyle/>
          <a:p>
            <a:pPr marL="0" indent="0">
              <a:buNone/>
            </a:pPr>
            <a:r>
              <a:rPr lang="it-IT" dirty="0"/>
              <a:t>Il motivo per cui node.js ha avuto tanto successo, è </a:t>
            </a:r>
            <a:r>
              <a:rPr lang="it-IT" dirty="0" err="1"/>
              <a:t>perchè</a:t>
            </a:r>
            <a:r>
              <a:rPr lang="it-IT" dirty="0"/>
              <a:t> la sua architettura ha consentito il passaggio di una programmazione sincrona in modalità asincrona, consentendo all’utente di «avere» l’impressione che l’applicazione non sia ferma ad attendere risposte di altre chiamate. Inoltre node.js è anche </a:t>
            </a:r>
            <a:r>
              <a:rPr lang="it-IT" dirty="0" err="1"/>
              <a:t>event-driven</a:t>
            </a:r>
            <a:r>
              <a:rPr lang="it-IT" dirty="0"/>
              <a:t>, consentendo la gestione ad eventi.</a:t>
            </a:r>
          </a:p>
        </p:txBody>
      </p:sp>
    </p:spTree>
    <p:extLst>
      <p:ext uri="{BB962C8B-B14F-4D97-AF65-F5344CB8AC3E}">
        <p14:creationId xmlns:p14="http://schemas.microsoft.com/office/powerpoint/2010/main" val="2385564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F3EE99-4C9B-463C-ACCD-B639C738C546}"/>
              </a:ext>
            </a:extLst>
          </p:cNvPr>
          <p:cNvSpPr>
            <a:spLocks noGrp="1"/>
          </p:cNvSpPr>
          <p:nvPr>
            <p:ph type="title"/>
          </p:nvPr>
        </p:nvSpPr>
        <p:spPr/>
        <p:txBody>
          <a:bodyPr/>
          <a:lstStyle/>
          <a:p>
            <a:r>
              <a:rPr lang="it-IT" dirty="0"/>
              <a:t>Installare node.js</a:t>
            </a:r>
          </a:p>
        </p:txBody>
      </p:sp>
      <p:sp>
        <p:nvSpPr>
          <p:cNvPr id="3" name="Segnaposto contenuto 2">
            <a:extLst>
              <a:ext uri="{FF2B5EF4-FFF2-40B4-BE49-F238E27FC236}">
                <a16:creationId xmlns:a16="http://schemas.microsoft.com/office/drawing/2014/main" id="{BB9894DD-072B-4066-B425-4CF5D3613030}"/>
              </a:ext>
            </a:extLst>
          </p:cNvPr>
          <p:cNvSpPr>
            <a:spLocks noGrp="1"/>
          </p:cNvSpPr>
          <p:nvPr>
            <p:ph idx="1"/>
          </p:nvPr>
        </p:nvSpPr>
        <p:spPr>
          <a:xfrm>
            <a:off x="838200" y="1825625"/>
            <a:ext cx="10515600" cy="2651484"/>
          </a:xfrm>
        </p:spPr>
        <p:txBody>
          <a:bodyPr/>
          <a:lstStyle/>
          <a:p>
            <a:r>
              <a:rPr lang="it-IT" dirty="0"/>
              <a:t>Sito ufficiale node.js (</a:t>
            </a:r>
            <a:r>
              <a:rPr lang="it-IT" dirty="0">
                <a:hlinkClick r:id="rId2"/>
              </a:rPr>
              <a:t>https://nodejs.org/en/download/</a:t>
            </a:r>
            <a:r>
              <a:rPr lang="it-IT" dirty="0"/>
              <a:t>)</a:t>
            </a:r>
          </a:p>
          <a:p>
            <a:r>
              <a:rPr lang="it-IT" dirty="0"/>
              <a:t>Verificare che la variabile di ambiente sia settata regolarmente alla cartella di installazione</a:t>
            </a:r>
          </a:p>
          <a:p>
            <a:r>
              <a:rPr lang="it-IT" dirty="0"/>
              <a:t>Verificare la versione scaricata con il comando: </a:t>
            </a:r>
            <a:r>
              <a:rPr lang="it-IT" dirty="0" err="1"/>
              <a:t>node</a:t>
            </a:r>
            <a:r>
              <a:rPr lang="it-IT" dirty="0"/>
              <a:t> -v (istruzione inserita nel comando </a:t>
            </a:r>
            <a:r>
              <a:rPr lang="it-IT" dirty="0" err="1"/>
              <a:t>windows</a:t>
            </a:r>
            <a:r>
              <a:rPr lang="it-IT" dirty="0"/>
              <a:t> «</a:t>
            </a:r>
            <a:r>
              <a:rPr lang="it-IT" dirty="0" err="1"/>
              <a:t>cmd</a:t>
            </a:r>
            <a:r>
              <a:rPr lang="it-IT" dirty="0"/>
              <a:t>»</a:t>
            </a:r>
          </a:p>
        </p:txBody>
      </p:sp>
    </p:spTree>
    <p:extLst>
      <p:ext uri="{BB962C8B-B14F-4D97-AF65-F5344CB8AC3E}">
        <p14:creationId xmlns:p14="http://schemas.microsoft.com/office/powerpoint/2010/main" val="3505853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F3B1E8-61AD-4220-8EEC-1908425C598A}"/>
              </a:ext>
            </a:extLst>
          </p:cNvPr>
          <p:cNvSpPr>
            <a:spLocks noGrp="1"/>
          </p:cNvSpPr>
          <p:nvPr>
            <p:ph type="title"/>
          </p:nvPr>
        </p:nvSpPr>
        <p:spPr/>
        <p:txBody>
          <a:bodyPr vert="horz" lIns="91440" tIns="45720" rIns="91440" bIns="45720" rtlCol="0" anchor="ctr">
            <a:normAutofit/>
          </a:bodyPr>
          <a:lstStyle/>
          <a:p>
            <a:r>
              <a:rPr lang="it-IT" dirty="0"/>
              <a:t>REPL (Read-</a:t>
            </a:r>
            <a:r>
              <a:rPr lang="it-IT" dirty="0" err="1"/>
              <a:t>Eval</a:t>
            </a:r>
            <a:r>
              <a:rPr lang="it-IT" dirty="0"/>
              <a:t>-</a:t>
            </a:r>
            <a:r>
              <a:rPr lang="it-IT" dirty="0" err="1"/>
              <a:t>Print</a:t>
            </a:r>
            <a:r>
              <a:rPr lang="it-IT" dirty="0"/>
              <a:t>-Loop) </a:t>
            </a:r>
          </a:p>
        </p:txBody>
      </p:sp>
      <p:sp>
        <p:nvSpPr>
          <p:cNvPr id="3" name="Segnaposto contenuto 2">
            <a:extLst>
              <a:ext uri="{FF2B5EF4-FFF2-40B4-BE49-F238E27FC236}">
                <a16:creationId xmlns:a16="http://schemas.microsoft.com/office/drawing/2014/main" id="{EB4C4AB4-6FA0-4FD2-8501-2F14E50CF505}"/>
              </a:ext>
            </a:extLst>
          </p:cNvPr>
          <p:cNvSpPr>
            <a:spLocks noGrp="1"/>
          </p:cNvSpPr>
          <p:nvPr>
            <p:ph idx="1"/>
          </p:nvPr>
        </p:nvSpPr>
        <p:spPr/>
        <p:txBody>
          <a:bodyPr/>
          <a:lstStyle/>
          <a:p>
            <a:r>
              <a:rPr lang="it-IT" dirty="0"/>
              <a:t>E’ la metodologia di node.js per scrivere istruzioni da riga di comando, detta anche CLI (</a:t>
            </a:r>
            <a:r>
              <a:rPr lang="it-IT" dirty="0" err="1"/>
              <a:t>Command</a:t>
            </a:r>
            <a:r>
              <a:rPr lang="it-IT" dirty="0"/>
              <a:t> Line Interface)</a:t>
            </a:r>
          </a:p>
          <a:p>
            <a:r>
              <a:rPr lang="it-IT" dirty="0"/>
              <a:t>Ci si accede digitando dalla riga di comando: </a:t>
            </a:r>
            <a:r>
              <a:rPr lang="it-IT" dirty="0" err="1"/>
              <a:t>node</a:t>
            </a:r>
            <a:r>
              <a:rPr lang="it-IT" dirty="0"/>
              <a:t> (invio)</a:t>
            </a:r>
          </a:p>
          <a:p>
            <a:r>
              <a:rPr lang="it-IT" dirty="0"/>
              <a:t>Si possono inserire le istruzioni e successivamente per salvarle in un file digitare:   </a:t>
            </a:r>
            <a:r>
              <a:rPr lang="it-IT" b="1" dirty="0"/>
              <a:t>.</a:t>
            </a:r>
            <a:r>
              <a:rPr lang="it-IT" b="1" dirty="0" err="1"/>
              <a:t>save</a:t>
            </a:r>
            <a:r>
              <a:rPr lang="it-IT" b="1" dirty="0"/>
              <a:t> 'nomefile.js'</a:t>
            </a:r>
            <a:endParaRPr lang="it-IT" dirty="0"/>
          </a:p>
        </p:txBody>
      </p:sp>
    </p:spTree>
    <p:extLst>
      <p:ext uri="{BB962C8B-B14F-4D97-AF65-F5344CB8AC3E}">
        <p14:creationId xmlns:p14="http://schemas.microsoft.com/office/powerpoint/2010/main" val="21177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AC4711-9800-4D85-B055-4FE17A89C99C}"/>
              </a:ext>
            </a:extLst>
          </p:cNvPr>
          <p:cNvSpPr>
            <a:spLocks noGrp="1"/>
          </p:cNvSpPr>
          <p:nvPr>
            <p:ph type="title"/>
          </p:nvPr>
        </p:nvSpPr>
        <p:spPr/>
        <p:txBody>
          <a:bodyPr vert="horz" lIns="91440" tIns="45720" rIns="91440" bIns="45720" rtlCol="0" anchor="ctr">
            <a:normAutofit/>
          </a:bodyPr>
          <a:lstStyle/>
          <a:p>
            <a:r>
              <a:rPr lang="it-IT" dirty="0"/>
              <a:t>moduli - </a:t>
            </a:r>
            <a:r>
              <a:rPr lang="it-IT" dirty="0" err="1"/>
              <a:t>exports</a:t>
            </a:r>
            <a:r>
              <a:rPr lang="it-IT" dirty="0"/>
              <a:t> - </a:t>
            </a:r>
            <a:r>
              <a:rPr lang="it-IT" dirty="0" err="1"/>
              <a:t>require</a:t>
            </a:r>
            <a:endParaRPr lang="it-IT" dirty="0"/>
          </a:p>
        </p:txBody>
      </p:sp>
      <p:sp>
        <p:nvSpPr>
          <p:cNvPr id="3" name="Segnaposto contenuto 2">
            <a:extLst>
              <a:ext uri="{FF2B5EF4-FFF2-40B4-BE49-F238E27FC236}">
                <a16:creationId xmlns:a16="http://schemas.microsoft.com/office/drawing/2014/main" id="{BC919B6A-AB23-4AE4-8841-03C340256C42}"/>
              </a:ext>
            </a:extLst>
          </p:cNvPr>
          <p:cNvSpPr>
            <a:spLocks noGrp="1"/>
          </p:cNvSpPr>
          <p:nvPr>
            <p:ph idx="1"/>
          </p:nvPr>
        </p:nvSpPr>
        <p:spPr/>
        <p:txBody>
          <a:bodyPr/>
          <a:lstStyle/>
          <a:p>
            <a:r>
              <a:rPr lang="it-IT" dirty="0"/>
              <a:t>L'oggetto </a:t>
            </a:r>
            <a:r>
              <a:rPr lang="it-IT" b="1" dirty="0" err="1"/>
              <a:t>module</a:t>
            </a:r>
            <a:r>
              <a:rPr lang="it-IT" dirty="0"/>
              <a:t> è una rappresentazione del modulo corrente e che permette di rendere visibili agli altri moduli</a:t>
            </a:r>
          </a:p>
          <a:p>
            <a:r>
              <a:rPr lang="it-IT" dirty="0"/>
              <a:t>La funzione </a:t>
            </a:r>
            <a:r>
              <a:rPr lang="it-IT" b="1" dirty="0" err="1"/>
              <a:t>require</a:t>
            </a:r>
            <a:r>
              <a:rPr lang="it-IT" b="1" dirty="0"/>
              <a:t> </a:t>
            </a:r>
            <a:r>
              <a:rPr lang="it-IT" dirty="0"/>
              <a:t>serve per importare altri modulo nel modulo corrente</a:t>
            </a:r>
          </a:p>
          <a:p>
            <a:r>
              <a:rPr lang="it-IT" b="1" dirty="0" err="1"/>
              <a:t>Exports</a:t>
            </a:r>
            <a:r>
              <a:rPr lang="it-IT" b="1" dirty="0"/>
              <a:t> </a:t>
            </a:r>
            <a:r>
              <a:rPr lang="it-IT" dirty="0"/>
              <a:t>serve a rendere visibili metodi o modulo correnti verso altri moduli</a:t>
            </a:r>
          </a:p>
          <a:p>
            <a:endParaRPr lang="it-IT" dirty="0"/>
          </a:p>
        </p:txBody>
      </p:sp>
    </p:spTree>
    <p:extLst>
      <p:ext uri="{BB962C8B-B14F-4D97-AF65-F5344CB8AC3E}">
        <p14:creationId xmlns:p14="http://schemas.microsoft.com/office/powerpoint/2010/main" val="28645848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1283</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22</vt:i4>
      </vt:variant>
    </vt:vector>
  </HeadingPairs>
  <TitlesOfParts>
    <vt:vector size="26" baseType="lpstr">
      <vt:lpstr>Arial</vt:lpstr>
      <vt:lpstr>Calibri</vt:lpstr>
      <vt:lpstr>Calibri Light</vt:lpstr>
      <vt:lpstr>Tema di Office</vt:lpstr>
      <vt:lpstr>Presentazione standard di PowerPoint</vt:lpstr>
      <vt:lpstr>Cos'è Node.js?</vt:lpstr>
      <vt:lpstr>Perché usare Node.js </vt:lpstr>
      <vt:lpstr>Quando usare Node.js </vt:lpstr>
      <vt:lpstr>Quando NON usare Node.js </vt:lpstr>
      <vt:lpstr>Architettura node.js</vt:lpstr>
      <vt:lpstr>Installare node.js</vt:lpstr>
      <vt:lpstr>REPL (Read-Eval-Print-Loop) </vt:lpstr>
      <vt:lpstr>moduli - exports - require</vt:lpstr>
      <vt:lpstr>Moduli nativi</vt:lpstr>
      <vt:lpstr>globals</vt:lpstr>
      <vt:lpstr>http</vt:lpstr>
      <vt:lpstr>url</vt:lpstr>
      <vt:lpstr>path</vt:lpstr>
      <vt:lpstr>FS – File System </vt:lpstr>
      <vt:lpstr>net</vt:lpstr>
      <vt:lpstr>O.S.:</vt:lpstr>
      <vt:lpstr>Creare un nuovo modulo</vt:lpstr>
      <vt:lpstr>Presentazione standard di PowerPoint</vt:lpstr>
      <vt:lpstr>Express</vt:lpstr>
      <vt:lpstr>Architettura express</vt:lpstr>
      <vt:lpstr>Routing express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Marcello Valeri</dc:creator>
  <cp:lastModifiedBy>Marcello Valeri</cp:lastModifiedBy>
  <cp:revision>31</cp:revision>
  <dcterms:created xsi:type="dcterms:W3CDTF">2020-06-23T12:56:09Z</dcterms:created>
  <dcterms:modified xsi:type="dcterms:W3CDTF">2020-06-29T14:39:55Z</dcterms:modified>
</cp:coreProperties>
</file>