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0"/>
  </p:notesMasterIdLst>
  <p:sldIdLst>
    <p:sldId id="256" r:id="rId2"/>
    <p:sldId id="262" r:id="rId3"/>
    <p:sldId id="257" r:id="rId4"/>
    <p:sldId id="258" r:id="rId5"/>
    <p:sldId id="260" r:id="rId6"/>
    <p:sldId id="259" r:id="rId7"/>
    <p:sldId id="261" r:id="rId8"/>
    <p:sldId id="269" r:id="rId9"/>
    <p:sldId id="263" r:id="rId10"/>
    <p:sldId id="270" r:id="rId11"/>
    <p:sldId id="264" r:id="rId12"/>
    <p:sldId id="271" r:id="rId13"/>
    <p:sldId id="265" r:id="rId14"/>
    <p:sldId id="266" r:id="rId15"/>
    <p:sldId id="267" r:id="rId16"/>
    <p:sldId id="268" r:id="rId17"/>
    <p:sldId id="272" r:id="rId18"/>
    <p:sldId id="273" r:id="rId19"/>
    <p:sldId id="274" r:id="rId20"/>
    <p:sldId id="275" r:id="rId21"/>
    <p:sldId id="281" r:id="rId22"/>
    <p:sldId id="278" r:id="rId23"/>
    <p:sldId id="279" r:id="rId24"/>
    <p:sldId id="282" r:id="rId25"/>
    <p:sldId id="280"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4631" autoAdjust="0"/>
  </p:normalViewPr>
  <p:slideViewPr>
    <p:cSldViewPr snapToGrid="0">
      <p:cViewPr varScale="1">
        <p:scale>
          <a:sx n="75" d="100"/>
          <a:sy n="75" d="100"/>
        </p:scale>
        <p:origin x="3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CDCDF-085F-4E63-B1D1-46F79BEBC146}" type="datetimeFigureOut">
              <a:rPr lang="it-IT" smtClean="0"/>
              <a:t>04/07/2017</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EA630-6507-4523-82FD-DF495D93AB87}" type="slidenum">
              <a:rPr lang="it-IT" smtClean="0"/>
              <a:t>‹N›</a:t>
            </a:fld>
            <a:endParaRPr lang="it-IT"/>
          </a:p>
        </p:txBody>
      </p:sp>
    </p:spTree>
    <p:extLst>
      <p:ext uri="{BB962C8B-B14F-4D97-AF65-F5344CB8AC3E}">
        <p14:creationId xmlns:p14="http://schemas.microsoft.com/office/powerpoint/2010/main" val="1984413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1BEA630-6507-4523-82FD-DF495D93AB87}" type="slidenum">
              <a:rPr lang="it-IT" smtClean="0"/>
              <a:t>18</a:t>
            </a:fld>
            <a:endParaRPr lang="it-IT"/>
          </a:p>
        </p:txBody>
      </p:sp>
    </p:spTree>
    <p:extLst>
      <p:ext uri="{BB962C8B-B14F-4D97-AF65-F5344CB8AC3E}">
        <p14:creationId xmlns:p14="http://schemas.microsoft.com/office/powerpoint/2010/main" val="420392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A6CF197-B813-46F9-9FCF-ABA6F275B7A5}" type="datetimeFigureOut">
              <a:rPr lang="it-IT" smtClean="0"/>
              <a:t>04/07/2017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E1B84A9-03FF-4325-9B30-09FA3D0901B0}"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68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DA6CF197-B813-46F9-9FCF-ABA6F275B7A5}" type="datetimeFigureOut">
              <a:rPr lang="it-IT" smtClean="0"/>
              <a:t>04/07/2017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62936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DA6CF197-B813-46F9-9FCF-ABA6F275B7A5}" type="datetimeFigureOut">
              <a:rPr lang="it-IT" smtClean="0"/>
              <a:t>04/07/2017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79402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DA6CF197-B813-46F9-9FCF-ABA6F275B7A5}" type="datetimeFigureOut">
              <a:rPr lang="it-IT" smtClean="0"/>
              <a:t>04/07/2017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89119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DA6CF197-B813-46F9-9FCF-ABA6F275B7A5}" type="datetimeFigureOut">
              <a:rPr lang="it-IT" smtClean="0"/>
              <a:t>04/07/2017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E1B84A9-03FF-4325-9B30-09FA3D0901B0}"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48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DA6CF197-B813-46F9-9FCF-ABA6F275B7A5}" type="datetimeFigureOut">
              <a:rPr lang="it-IT" smtClean="0"/>
              <a:t>04/07/2017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666208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DA6CF197-B813-46F9-9FCF-ABA6F275B7A5}" type="datetimeFigureOut">
              <a:rPr lang="it-IT" smtClean="0"/>
              <a:t>04/07/2017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211782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DA6CF197-B813-46F9-9FCF-ABA6F275B7A5}" type="datetimeFigureOut">
              <a:rPr lang="it-IT" smtClean="0"/>
              <a:t>04/07/2017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417291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6CF197-B813-46F9-9FCF-ABA6F275B7A5}" type="datetimeFigureOut">
              <a:rPr lang="it-IT" smtClean="0"/>
              <a:t>04/07/2017</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77603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6CF197-B813-46F9-9FCF-ABA6F275B7A5}" type="datetimeFigureOut">
              <a:rPr lang="it-IT" smtClean="0"/>
              <a:t>04/07/2017</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1B84A9-03FF-4325-9B30-09FA3D0901B0}" type="slidenum">
              <a:rPr lang="it-IT" smtClean="0"/>
              <a:t>‹N›</a:t>
            </a:fld>
            <a:endParaRPr lang="it-IT"/>
          </a:p>
        </p:txBody>
      </p:sp>
    </p:spTree>
    <p:extLst>
      <p:ext uri="{BB962C8B-B14F-4D97-AF65-F5344CB8AC3E}">
        <p14:creationId xmlns:p14="http://schemas.microsoft.com/office/powerpoint/2010/main" val="136407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DA6CF197-B813-46F9-9FCF-ABA6F275B7A5}" type="datetimeFigureOut">
              <a:rPr lang="it-IT" smtClean="0"/>
              <a:t>04/07/2017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E1B84A9-03FF-4325-9B30-09FA3D0901B0}" type="slidenum">
              <a:rPr lang="it-IT" smtClean="0"/>
              <a:t>‹N›</a:t>
            </a:fld>
            <a:endParaRPr lang="it-IT"/>
          </a:p>
        </p:txBody>
      </p:sp>
    </p:spTree>
    <p:extLst>
      <p:ext uri="{BB962C8B-B14F-4D97-AF65-F5344CB8AC3E}">
        <p14:creationId xmlns:p14="http://schemas.microsoft.com/office/powerpoint/2010/main" val="394218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6CF197-B813-46F9-9FCF-ABA6F275B7A5}" type="datetimeFigureOut">
              <a:rPr lang="it-IT" smtClean="0"/>
              <a:t>04/07/2017</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1B84A9-03FF-4325-9B30-09FA3D0901B0}"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7827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pPr algn="r"/>
            <a:r>
              <a:rPr lang="it-IT" sz="4400" dirty="0" smtClean="0"/>
              <a:t>Progetto Ricerca Operativa</a:t>
            </a:r>
            <a:br>
              <a:rPr lang="it-IT" sz="4400" dirty="0" smtClean="0"/>
            </a:br>
            <a:r>
              <a:rPr lang="it-IT" sz="4400" dirty="0" smtClean="0"/>
              <a:t>Minimum Routing-</a:t>
            </a:r>
            <a:r>
              <a:rPr lang="it-IT" sz="4400" dirty="0" err="1" smtClean="0"/>
              <a:t>Cost</a:t>
            </a:r>
            <a:r>
              <a:rPr lang="it-IT" sz="4400" dirty="0" smtClean="0"/>
              <a:t> </a:t>
            </a:r>
            <a:r>
              <a:rPr lang="it-IT" sz="4400" dirty="0" err="1" smtClean="0"/>
              <a:t>Spanning</a:t>
            </a:r>
            <a:r>
              <a:rPr lang="it-IT" sz="4400" dirty="0" smtClean="0"/>
              <a:t> </a:t>
            </a:r>
            <a:r>
              <a:rPr lang="it-IT" sz="4400" dirty="0" err="1" smtClean="0"/>
              <a:t>Tree</a:t>
            </a:r>
            <a:endParaRPr lang="it-IT" sz="4400" dirty="0"/>
          </a:p>
        </p:txBody>
      </p:sp>
      <p:sp>
        <p:nvSpPr>
          <p:cNvPr id="3" name="Sottotitolo 2"/>
          <p:cNvSpPr>
            <a:spLocks noGrp="1"/>
          </p:cNvSpPr>
          <p:nvPr>
            <p:ph type="subTitle" idx="1"/>
          </p:nvPr>
        </p:nvSpPr>
        <p:spPr/>
        <p:txBody>
          <a:bodyPr/>
          <a:lstStyle/>
          <a:p>
            <a:pPr algn="r"/>
            <a:r>
              <a:rPr lang="it-IT" cap="none" spc="0" dirty="0" smtClean="0"/>
              <a:t>Lorenzo Campioni 111440</a:t>
            </a:r>
          </a:p>
          <a:p>
            <a:pPr algn="r"/>
            <a:r>
              <a:rPr lang="it-IT" cap="none" spc="0" dirty="0" smtClean="0"/>
              <a:t>Michele </a:t>
            </a:r>
            <a:r>
              <a:rPr lang="it-IT" cap="none" spc="0" dirty="0" err="1" smtClean="0"/>
              <a:t>Fraccaroli</a:t>
            </a:r>
            <a:r>
              <a:rPr lang="it-IT" cap="none" spc="0" dirty="0" smtClean="0"/>
              <a:t> 111140</a:t>
            </a:r>
            <a:endParaRPr lang="it-IT" cap="none" spc="0" dirty="0"/>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0818" y="296307"/>
            <a:ext cx="2884862" cy="2648796"/>
          </a:xfrm>
          <a:prstGeom prst="rect">
            <a:avLst/>
          </a:prstGeom>
        </p:spPr>
      </p:pic>
    </p:spTree>
    <p:extLst>
      <p:ext uri="{BB962C8B-B14F-4D97-AF65-F5344CB8AC3E}">
        <p14:creationId xmlns:p14="http://schemas.microsoft.com/office/powerpoint/2010/main" val="2676944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Algoritmi Dinamici: </a:t>
            </a:r>
            <a:r>
              <a:rPr lang="it-IT" sz="3600" dirty="0" err="1" smtClean="0"/>
              <a:t>Dijkstra</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Gli algoritmi dinamici sono algoritmi che affrontano problemi complessi sul principio del </a:t>
            </a:r>
            <a:r>
              <a:rPr lang="it-IT" sz="2400" i="1" dirty="0" smtClean="0">
                <a:latin typeface="+mj-lt"/>
              </a:rPr>
              <a:t>Divide et Impera</a:t>
            </a:r>
            <a:r>
              <a:rPr lang="it-IT" sz="2400" dirty="0">
                <a:latin typeface="+mj-lt"/>
              </a:rPr>
              <a:t>.</a:t>
            </a:r>
            <a:endParaRPr lang="it-IT" sz="2400" dirty="0" smtClean="0">
              <a:latin typeface="+mj-lt"/>
            </a:endParaRPr>
          </a:p>
          <a:p>
            <a:pPr lvl="1">
              <a:buFont typeface="Arial" panose="020B0604020202020204" pitchFamily="34" charset="0"/>
              <a:buChar char="•"/>
            </a:pPr>
            <a:r>
              <a:rPr lang="it-IT" sz="2400" dirty="0" smtClean="0">
                <a:latin typeface="+mj-lt"/>
              </a:rPr>
              <a:t>Al contrario delle </a:t>
            </a:r>
            <a:r>
              <a:rPr lang="it-IT" sz="2400" dirty="0" err="1" smtClean="0">
                <a:latin typeface="+mj-lt"/>
              </a:rPr>
              <a:t>greedy</a:t>
            </a:r>
            <a:r>
              <a:rPr lang="it-IT" sz="2400" dirty="0" smtClean="0">
                <a:latin typeface="+mj-lt"/>
              </a:rPr>
              <a:t>, possono modificare decisioni prese in </a:t>
            </a:r>
            <a:r>
              <a:rPr lang="it-IT" sz="2400" dirty="0" err="1" smtClean="0">
                <a:latin typeface="+mj-lt"/>
              </a:rPr>
              <a:t>step</a:t>
            </a:r>
            <a:r>
              <a:rPr lang="it-IT" sz="2400" dirty="0" smtClean="0">
                <a:latin typeface="+mj-lt"/>
              </a:rPr>
              <a:t> precedenti.</a:t>
            </a:r>
          </a:p>
          <a:p>
            <a:pPr lvl="1">
              <a:buFont typeface="Arial" panose="020B0604020202020204" pitchFamily="34" charset="0"/>
              <a:buChar char="•"/>
            </a:pPr>
            <a:r>
              <a:rPr lang="it-IT" sz="2400" dirty="0" smtClean="0">
                <a:latin typeface="+mj-lt"/>
              </a:rPr>
              <a:t>L’algoritmo dinamico usato in questo progetto è stato </a:t>
            </a:r>
            <a:r>
              <a:rPr lang="it-IT" sz="2400" dirty="0" err="1" smtClean="0">
                <a:latin typeface="+mj-lt"/>
              </a:rPr>
              <a:t>Dijkstra</a:t>
            </a:r>
            <a:r>
              <a:rPr lang="it-IT" sz="2400" dirty="0" smtClean="0">
                <a:latin typeface="+mj-lt"/>
              </a:rPr>
              <a:t>, un algoritmo di </a:t>
            </a:r>
            <a:r>
              <a:rPr lang="it-IT" sz="2400" dirty="0" err="1" smtClean="0">
                <a:latin typeface="+mj-lt"/>
              </a:rPr>
              <a:t>labeling</a:t>
            </a:r>
            <a:r>
              <a:rPr lang="it-IT" sz="2400" dirty="0" smtClean="0">
                <a:latin typeface="+mj-lt"/>
              </a:rPr>
              <a:t> per generare il percorso ottimo tra ogni nodo ed una radice scelta.</a:t>
            </a:r>
          </a:p>
          <a:p>
            <a:pPr lvl="1">
              <a:buFont typeface="Arial" panose="020B0604020202020204" pitchFamily="34" charset="0"/>
              <a:buChar char="•"/>
            </a:pPr>
            <a:r>
              <a:rPr lang="it-IT" sz="2400" dirty="0" smtClean="0">
                <a:latin typeface="+mj-lt"/>
              </a:rPr>
              <a:t>L’unione dei percorsi calcolati da </a:t>
            </a:r>
            <a:r>
              <a:rPr lang="it-IT" sz="2400" dirty="0" err="1" smtClean="0">
                <a:latin typeface="+mj-lt"/>
              </a:rPr>
              <a:t>Dijkstra</a:t>
            </a:r>
            <a:r>
              <a:rPr lang="it-IT" sz="2400" dirty="0" smtClean="0">
                <a:latin typeface="+mj-lt"/>
              </a:rPr>
              <a:t> partendo da una radice fissata e raggiungendo ogni altro nodo del grafo, genera uno </a:t>
            </a:r>
            <a:r>
              <a:rPr lang="it-IT" sz="2400" dirty="0" err="1" smtClean="0">
                <a:latin typeface="+mj-lt"/>
              </a:rPr>
              <a:t>Shortest</a:t>
            </a:r>
            <a:r>
              <a:rPr lang="it-IT" sz="2400" dirty="0" smtClean="0">
                <a:latin typeface="+mj-lt"/>
              </a:rPr>
              <a:t> </a:t>
            </a:r>
            <a:r>
              <a:rPr lang="it-IT" sz="2400" dirty="0" err="1" smtClean="0">
                <a:latin typeface="+mj-lt"/>
              </a:rPr>
              <a:t>Path</a:t>
            </a:r>
            <a:r>
              <a:rPr lang="it-IT" sz="2400" dirty="0" smtClean="0">
                <a:latin typeface="+mj-lt"/>
              </a:rPr>
              <a:t> </a:t>
            </a:r>
            <a:r>
              <a:rPr lang="it-IT" sz="2400" dirty="0" err="1" smtClean="0">
                <a:latin typeface="+mj-lt"/>
              </a:rPr>
              <a:t>Tree</a:t>
            </a:r>
            <a:r>
              <a:rPr lang="it-IT" sz="2400" dirty="0" smtClean="0">
                <a:latin typeface="+mj-lt"/>
              </a:rPr>
              <a:t> utilizzabile per euristiche di miglioramento successive.</a:t>
            </a:r>
            <a:endParaRPr lang="it-IT" sz="2400" dirty="0">
              <a:latin typeface="+mj-lt"/>
            </a:endParaRPr>
          </a:p>
        </p:txBody>
      </p:sp>
    </p:spTree>
    <p:extLst>
      <p:ext uri="{BB962C8B-B14F-4D97-AF65-F5344CB8AC3E}">
        <p14:creationId xmlns:p14="http://schemas.microsoft.com/office/powerpoint/2010/main" val="1664963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err="1" smtClean="0"/>
              <a:t>Shortest</a:t>
            </a:r>
            <a:r>
              <a:rPr lang="it-IT" sz="3600" dirty="0" smtClean="0"/>
              <a:t> </a:t>
            </a:r>
            <a:r>
              <a:rPr lang="it-IT" sz="3600" dirty="0" err="1" smtClean="0"/>
              <a:t>Path</a:t>
            </a:r>
            <a:r>
              <a:rPr lang="it-IT" sz="3600" dirty="0" smtClean="0"/>
              <a:t> </a:t>
            </a:r>
            <a:r>
              <a:rPr lang="it-IT" sz="3600" dirty="0" err="1" smtClean="0"/>
              <a:t>Tree</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È un albero di copertura formato dall’unione dei cammini minimi che vanno da una radice verso ogni altro nodo del grafo.</a:t>
            </a:r>
          </a:p>
          <a:p>
            <a:pPr lvl="1">
              <a:buFont typeface="Arial" panose="020B0604020202020204" pitchFamily="34" charset="0"/>
              <a:buChar char="•"/>
            </a:pPr>
            <a:r>
              <a:rPr lang="it-IT" sz="2400" dirty="0" smtClean="0">
                <a:latin typeface="+mj-lt"/>
              </a:rPr>
              <a:t>Scegliendo iterativamente ogni nodo del grafo (o buona parte di essi) come radice, sono stati generati più </a:t>
            </a:r>
            <a:r>
              <a:rPr lang="it-IT" sz="2400" dirty="0" err="1" smtClean="0">
                <a:latin typeface="+mj-lt"/>
              </a:rPr>
              <a:t>SPTs</a:t>
            </a:r>
            <a:r>
              <a:rPr lang="it-IT" sz="2400" dirty="0" smtClean="0">
                <a:latin typeface="+mj-lt"/>
              </a:rPr>
              <a:t>.</a:t>
            </a:r>
            <a:endParaRPr lang="it-IT" sz="2400" dirty="0" smtClean="0">
              <a:latin typeface="+mj-lt"/>
            </a:endParaRPr>
          </a:p>
          <a:p>
            <a:pPr lvl="1">
              <a:buFont typeface="Arial" panose="020B0604020202020204" pitchFamily="34" charset="0"/>
              <a:buChar char="•"/>
            </a:pPr>
            <a:r>
              <a:rPr lang="it-IT" sz="2400" dirty="0" smtClean="0">
                <a:latin typeface="+mj-lt"/>
              </a:rPr>
              <a:t>Lo scopo principale è stato quello di differenziare il più possibile le soluzioni di partenza per raggiungere diversi bacini di attrazione.</a:t>
            </a:r>
          </a:p>
          <a:p>
            <a:pPr lvl="1">
              <a:buFont typeface="Arial" panose="020B0604020202020204" pitchFamily="34" charset="0"/>
              <a:buChar char="•"/>
            </a:pPr>
            <a:r>
              <a:rPr lang="it-IT" sz="2400" dirty="0" smtClean="0">
                <a:latin typeface="+mj-lt"/>
              </a:rPr>
              <a:t>Inoltre, più soluzioni ammissibili e differenti, sono utili allo scopo di ottenere una popolazione eterogenea di soluzioni per euristiche </a:t>
            </a:r>
            <a:r>
              <a:rPr lang="it-IT" sz="2400" dirty="0" err="1" smtClean="0">
                <a:latin typeface="+mj-lt"/>
              </a:rPr>
              <a:t>population</a:t>
            </a:r>
            <a:r>
              <a:rPr lang="it-IT" sz="2400" dirty="0" smtClean="0">
                <a:latin typeface="+mj-lt"/>
              </a:rPr>
              <a:t> </a:t>
            </a:r>
            <a:r>
              <a:rPr lang="it-IT" sz="2400" dirty="0" err="1" smtClean="0">
                <a:latin typeface="+mj-lt"/>
              </a:rPr>
              <a:t>based</a:t>
            </a:r>
            <a:r>
              <a:rPr lang="it-IT" sz="2400" dirty="0" smtClean="0">
                <a:latin typeface="+mj-lt"/>
              </a:rPr>
              <a:t>.</a:t>
            </a:r>
          </a:p>
        </p:txBody>
      </p:sp>
    </p:spTree>
    <p:extLst>
      <p:ext uri="{BB962C8B-B14F-4D97-AF65-F5344CB8AC3E}">
        <p14:creationId xmlns:p14="http://schemas.microsoft.com/office/powerpoint/2010/main" val="3508599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Euristiche di intorno</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A meno di casi particolari le soluzioni prodotte da euristiche </a:t>
            </a:r>
            <a:r>
              <a:rPr lang="it-IT" sz="2400" dirty="0" err="1" smtClean="0">
                <a:latin typeface="+mj-lt"/>
              </a:rPr>
              <a:t>greedy</a:t>
            </a:r>
            <a:r>
              <a:rPr lang="it-IT" sz="2400" dirty="0" smtClean="0">
                <a:latin typeface="+mj-lt"/>
              </a:rPr>
              <a:t> non sono ottime e in alcuni casi nemmeno ammissibili.</a:t>
            </a:r>
          </a:p>
          <a:p>
            <a:pPr lvl="1">
              <a:buFont typeface="Arial" panose="020B0604020202020204" pitchFamily="34" charset="0"/>
              <a:buChar char="•"/>
            </a:pPr>
            <a:r>
              <a:rPr lang="it-IT" sz="2400" dirty="0" smtClean="0">
                <a:latin typeface="+mj-lt"/>
              </a:rPr>
              <a:t>È fondamentale, quindi, migliorare la soluzione prodotta da un algoritmo </a:t>
            </a:r>
            <a:r>
              <a:rPr lang="it-IT" sz="2400" dirty="0" err="1" smtClean="0">
                <a:latin typeface="+mj-lt"/>
              </a:rPr>
              <a:t>greedy</a:t>
            </a:r>
            <a:r>
              <a:rPr lang="it-IT" sz="2400" dirty="0" smtClean="0">
                <a:latin typeface="+mj-lt"/>
              </a:rPr>
              <a:t>.</a:t>
            </a:r>
          </a:p>
          <a:p>
            <a:pPr lvl="1">
              <a:buFont typeface="Arial" panose="020B0604020202020204" pitchFamily="34" charset="0"/>
              <a:buChar char="•"/>
            </a:pPr>
            <a:r>
              <a:rPr lang="it-IT" sz="2400" dirty="0" smtClean="0">
                <a:latin typeface="+mj-lt"/>
              </a:rPr>
              <a:t>Per migliorare questa soluzione e per non enumerare tutte le possibili soluzioni, si utilizzano euristiche basate sul concetto di intorno.</a:t>
            </a:r>
          </a:p>
          <a:p>
            <a:pPr lvl="1">
              <a:buFont typeface="Arial" panose="020B0604020202020204" pitchFamily="34" charset="0"/>
              <a:buChar char="•"/>
            </a:pPr>
            <a:r>
              <a:rPr lang="it-IT" sz="2400" dirty="0" smtClean="0">
                <a:latin typeface="+mj-lt"/>
              </a:rPr>
              <a:t>Esplorando quindi soluzioni vicine a quella corrente, attraverso modifiche della stessa (mosse), si ricercano miglioramenti e/o differenziazioni.</a:t>
            </a:r>
          </a:p>
          <a:p>
            <a:pPr lvl="1">
              <a:buFont typeface="Arial" panose="020B0604020202020204" pitchFamily="34" charset="0"/>
              <a:buChar char="•"/>
            </a:pPr>
            <a:endParaRPr lang="it-IT" sz="2400" dirty="0">
              <a:latin typeface="+mj-lt"/>
            </a:endParaRPr>
          </a:p>
        </p:txBody>
      </p:sp>
    </p:spTree>
    <p:extLst>
      <p:ext uri="{BB962C8B-B14F-4D97-AF65-F5344CB8AC3E}">
        <p14:creationId xmlns:p14="http://schemas.microsoft.com/office/powerpoint/2010/main" val="4267610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Euristiche di intorno: Local </a:t>
            </a:r>
            <a:r>
              <a:rPr lang="it-IT" sz="3600" dirty="0" err="1" smtClean="0"/>
              <a:t>Search</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È l’algoritmo di riferimento per tutte le euristiche basate sugli intorni</a:t>
            </a:r>
          </a:p>
          <a:p>
            <a:pPr lvl="1">
              <a:buFont typeface="Arial" panose="020B0604020202020204" pitchFamily="34" charset="0"/>
              <a:buChar char="•"/>
            </a:pPr>
            <a:r>
              <a:rPr lang="it-IT" sz="2400" dirty="0" smtClean="0">
                <a:latin typeface="+mj-lt"/>
              </a:rPr>
              <a:t>Iterativamente viene risolto un problema di minimo all’interno del </a:t>
            </a:r>
            <a:r>
              <a:rPr lang="it-IT" sz="2400" dirty="0" err="1" smtClean="0">
                <a:latin typeface="+mj-lt"/>
              </a:rPr>
              <a:t>neighborhood</a:t>
            </a:r>
            <a:r>
              <a:rPr lang="it-IT" sz="2400" dirty="0" smtClean="0">
                <a:latin typeface="+mj-lt"/>
              </a:rPr>
              <a:t>  della soluzione corrente.</a:t>
            </a:r>
          </a:p>
          <a:p>
            <a:pPr lvl="1">
              <a:buFont typeface="Arial" panose="020B0604020202020204" pitchFamily="34" charset="0"/>
              <a:buChar char="•"/>
            </a:pPr>
            <a:r>
              <a:rPr lang="it-IT" sz="2400" dirty="0" smtClean="0">
                <a:latin typeface="+mj-lt"/>
              </a:rPr>
              <a:t>Nel caso noi vi siano miglioramenti la ricerca si </a:t>
            </a:r>
            <a:r>
              <a:rPr lang="it-IT" sz="2400" dirty="0" smtClean="0">
                <a:latin typeface="+mj-lt"/>
              </a:rPr>
              <a:t>arresta.</a:t>
            </a:r>
            <a:endParaRPr lang="it-IT" sz="2400" dirty="0" smtClean="0">
              <a:latin typeface="+mj-lt"/>
            </a:endParaRPr>
          </a:p>
          <a:p>
            <a:pPr lvl="1">
              <a:buFont typeface="Arial" panose="020B0604020202020204" pitchFamily="34" charset="0"/>
              <a:buChar char="•"/>
            </a:pPr>
            <a:r>
              <a:rPr lang="it-IT" sz="2400" dirty="0" smtClean="0">
                <a:latin typeface="+mj-lt"/>
              </a:rPr>
              <a:t>L’ottimo trovato alla fine della ricerca è l’ottimo del bacino di attrazione in cui si trovava la soluzione </a:t>
            </a:r>
            <a:r>
              <a:rPr lang="it-IT" sz="2400" dirty="0" smtClean="0">
                <a:latin typeface="+mj-lt"/>
              </a:rPr>
              <a:t>iniziale.</a:t>
            </a:r>
            <a:endParaRPr lang="it-IT" sz="2400" dirty="0" smtClean="0">
              <a:latin typeface="+mj-lt"/>
            </a:endParaRPr>
          </a:p>
          <a:p>
            <a:pPr lvl="1">
              <a:buFont typeface="Arial" panose="020B0604020202020204" pitchFamily="34" charset="0"/>
              <a:buChar char="•"/>
            </a:pPr>
            <a:r>
              <a:rPr lang="it-IT" sz="2400" dirty="0" smtClean="0">
                <a:latin typeface="+mj-lt"/>
              </a:rPr>
              <a:t>Per questo motivo si utilizzano altri algoritmi per riuscire ad esplorare soluzioni al di fuori del bacino di attrazione iniziale per cercare ottimi candidati migliori.</a:t>
            </a:r>
          </a:p>
        </p:txBody>
      </p:sp>
    </p:spTree>
    <p:extLst>
      <p:ext uri="{BB962C8B-B14F-4D97-AF65-F5344CB8AC3E}">
        <p14:creationId xmlns:p14="http://schemas.microsoft.com/office/powerpoint/2010/main" val="272436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a:t>Euristiche di intorno: </a:t>
            </a:r>
            <a:r>
              <a:rPr lang="it-IT" sz="3600" dirty="0" smtClean="0"/>
              <a:t>GRASP</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err="1" smtClean="0">
                <a:latin typeface="+mj-lt"/>
              </a:rPr>
              <a:t>Greedy</a:t>
            </a:r>
            <a:r>
              <a:rPr lang="it-IT" sz="2400" dirty="0" smtClean="0">
                <a:latin typeface="+mj-lt"/>
              </a:rPr>
              <a:t> </a:t>
            </a:r>
            <a:r>
              <a:rPr lang="it-IT" sz="2400" dirty="0" err="1" smtClean="0">
                <a:latin typeface="+mj-lt"/>
              </a:rPr>
              <a:t>Randomized</a:t>
            </a:r>
            <a:r>
              <a:rPr lang="it-IT" sz="2400" dirty="0" smtClean="0">
                <a:latin typeface="+mj-lt"/>
              </a:rPr>
              <a:t> </a:t>
            </a:r>
            <a:r>
              <a:rPr lang="it-IT" sz="2400" dirty="0" err="1" smtClean="0">
                <a:latin typeface="+mj-lt"/>
              </a:rPr>
              <a:t>Adaptive</a:t>
            </a:r>
            <a:r>
              <a:rPr lang="it-IT" sz="2400" dirty="0" smtClean="0">
                <a:latin typeface="+mj-lt"/>
              </a:rPr>
              <a:t> </a:t>
            </a:r>
            <a:r>
              <a:rPr lang="it-IT" sz="2400" dirty="0" err="1" smtClean="0">
                <a:latin typeface="+mj-lt"/>
              </a:rPr>
              <a:t>Search</a:t>
            </a:r>
            <a:r>
              <a:rPr lang="it-IT" sz="2400" dirty="0" smtClean="0">
                <a:latin typeface="+mj-lt"/>
              </a:rPr>
              <a:t> Procedure</a:t>
            </a:r>
            <a:r>
              <a:rPr lang="it-IT" sz="2400" dirty="0">
                <a:latin typeface="+mj-lt"/>
              </a:rPr>
              <a:t> </a:t>
            </a:r>
            <a:r>
              <a:rPr lang="it-IT" sz="2400" dirty="0" smtClean="0">
                <a:latin typeface="+mj-lt"/>
              </a:rPr>
              <a:t>è una evoluzione della </a:t>
            </a:r>
            <a:r>
              <a:rPr lang="it-IT" sz="2400" dirty="0" err="1" smtClean="0">
                <a:latin typeface="+mj-lt"/>
              </a:rPr>
              <a:t>MultiStart</a:t>
            </a:r>
            <a:r>
              <a:rPr lang="it-IT" sz="2400" dirty="0" smtClean="0">
                <a:latin typeface="+mj-lt"/>
              </a:rPr>
              <a:t> Local </a:t>
            </a:r>
            <a:r>
              <a:rPr lang="it-IT" sz="2400" dirty="0" err="1" smtClean="0">
                <a:latin typeface="+mj-lt"/>
              </a:rPr>
              <a:t>Search</a:t>
            </a:r>
            <a:r>
              <a:rPr lang="it-IT" sz="2400" dirty="0" smtClean="0">
                <a:latin typeface="+mj-lt"/>
              </a:rPr>
              <a:t>.</a:t>
            </a:r>
          </a:p>
          <a:p>
            <a:pPr lvl="1">
              <a:buFont typeface="Arial" panose="020B0604020202020204" pitchFamily="34" charset="0"/>
              <a:buChar char="•"/>
            </a:pPr>
            <a:r>
              <a:rPr lang="it-IT" sz="2400" dirty="0" smtClean="0">
                <a:latin typeface="+mj-lt"/>
              </a:rPr>
              <a:t>È una procedura che interviene nella generazione dei punti iniziale della MSLS in modo da garantirne la diversità, evitando la convergenza allo stesso ottimo locale, senza perdere troppa qualità della soluzione iniziale e per non spendere troppo tempo computazionale in Local </a:t>
            </a:r>
            <a:r>
              <a:rPr lang="it-IT" sz="2400" dirty="0" err="1" smtClean="0">
                <a:latin typeface="+mj-lt"/>
              </a:rPr>
              <a:t>Search</a:t>
            </a:r>
            <a:r>
              <a:rPr lang="it-IT" sz="2400" dirty="0" smtClean="0">
                <a:latin typeface="+mj-lt"/>
              </a:rPr>
              <a:t>.</a:t>
            </a:r>
          </a:p>
          <a:p>
            <a:pPr lvl="1">
              <a:buFont typeface="Arial" panose="020B0604020202020204" pitchFamily="34" charset="0"/>
              <a:buChar char="•"/>
            </a:pPr>
            <a:r>
              <a:rPr lang="it-IT" sz="2400" dirty="0" smtClean="0">
                <a:latin typeface="+mj-lt"/>
              </a:rPr>
              <a:t>Si ottiene randomizzando la scelta della </a:t>
            </a:r>
            <a:r>
              <a:rPr lang="it-IT" sz="2400" dirty="0" err="1" smtClean="0">
                <a:latin typeface="+mj-lt"/>
              </a:rPr>
              <a:t>greedy</a:t>
            </a:r>
            <a:r>
              <a:rPr lang="it-IT" sz="2400" dirty="0" smtClean="0">
                <a:latin typeface="+mj-lt"/>
              </a:rPr>
              <a:t> tra i migliori k elementi.</a:t>
            </a:r>
          </a:p>
          <a:p>
            <a:pPr lvl="1">
              <a:buFont typeface="Arial" panose="020B0604020202020204" pitchFamily="34" charset="0"/>
              <a:buChar char="•"/>
            </a:pPr>
            <a:r>
              <a:rPr lang="it-IT" sz="2400" dirty="0" smtClean="0">
                <a:latin typeface="+mj-lt"/>
              </a:rPr>
              <a:t>A ciascuna soluzione prodotta dalla </a:t>
            </a:r>
            <a:r>
              <a:rPr lang="it-IT" sz="2400" dirty="0" err="1" smtClean="0">
                <a:latin typeface="+mj-lt"/>
              </a:rPr>
              <a:t>greedy</a:t>
            </a:r>
            <a:r>
              <a:rPr lang="it-IT" sz="2400" dirty="0" smtClean="0">
                <a:latin typeface="+mj-lt"/>
              </a:rPr>
              <a:t> randomizzata si applica la LS.</a:t>
            </a:r>
            <a:endParaRPr lang="it-IT" sz="2400" dirty="0">
              <a:latin typeface="+mj-lt"/>
            </a:endParaRPr>
          </a:p>
        </p:txBody>
      </p:sp>
    </p:spTree>
    <p:extLst>
      <p:ext uri="{BB962C8B-B14F-4D97-AF65-F5344CB8AC3E}">
        <p14:creationId xmlns:p14="http://schemas.microsoft.com/office/powerpoint/2010/main" val="2386999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Euristiche di intorno: Tabù </a:t>
            </a:r>
            <a:r>
              <a:rPr lang="it-IT" sz="3600" dirty="0" err="1"/>
              <a:t>S</a:t>
            </a:r>
            <a:r>
              <a:rPr lang="it-IT" sz="3600" dirty="0" err="1" smtClean="0"/>
              <a:t>earch</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Il principio fondamentale su cui si basa questa euristica è la non monotonia.</a:t>
            </a:r>
          </a:p>
          <a:p>
            <a:pPr lvl="1">
              <a:buFont typeface="Arial" panose="020B0604020202020204" pitchFamily="34" charset="0"/>
              <a:buChar char="•"/>
            </a:pPr>
            <a:r>
              <a:rPr lang="it-IT" sz="2400" dirty="0" smtClean="0">
                <a:latin typeface="+mj-lt"/>
              </a:rPr>
              <a:t>Viene scelta la soluzione migliore nell’intorno, come nella LS, escludendo però la soluzione corrente (anche in caso di peggioramento).</a:t>
            </a:r>
          </a:p>
          <a:p>
            <a:pPr lvl="1">
              <a:buFont typeface="Arial" panose="020B0604020202020204" pitchFamily="34" charset="0"/>
              <a:buChar char="•"/>
            </a:pPr>
            <a:r>
              <a:rPr lang="it-IT" sz="2400" dirty="0">
                <a:latin typeface="+mj-lt"/>
              </a:rPr>
              <a:t>P</a:t>
            </a:r>
            <a:r>
              <a:rPr lang="it-IT" sz="2400" dirty="0" smtClean="0">
                <a:latin typeface="+mj-lt"/>
              </a:rPr>
              <a:t>er evitare situazioni cicliche e di esplorare soluzioni già visitate, la tabù </a:t>
            </a:r>
            <a:r>
              <a:rPr lang="it-IT" sz="2400" dirty="0" err="1" smtClean="0">
                <a:latin typeface="+mj-lt"/>
              </a:rPr>
              <a:t>search</a:t>
            </a:r>
            <a:r>
              <a:rPr lang="it-IT" sz="2400" dirty="0">
                <a:latin typeface="+mj-lt"/>
              </a:rPr>
              <a:t> </a:t>
            </a:r>
            <a:r>
              <a:rPr lang="it-IT" sz="2400" dirty="0" smtClean="0">
                <a:latin typeface="+mj-lt"/>
              </a:rPr>
              <a:t>ha memoria delle mosse effettuate nei k </a:t>
            </a:r>
            <a:r>
              <a:rPr lang="it-IT" sz="2400" dirty="0" err="1" smtClean="0">
                <a:latin typeface="+mj-lt"/>
              </a:rPr>
              <a:t>step</a:t>
            </a:r>
            <a:r>
              <a:rPr lang="it-IT" sz="2400" dirty="0" smtClean="0">
                <a:latin typeface="+mj-lt"/>
              </a:rPr>
              <a:t> precedenti.</a:t>
            </a:r>
          </a:p>
          <a:p>
            <a:pPr lvl="1">
              <a:buFont typeface="Arial" panose="020B0604020202020204" pitchFamily="34" charset="0"/>
              <a:buChar char="•"/>
            </a:pPr>
            <a:r>
              <a:rPr lang="it-IT" sz="2400" dirty="0" smtClean="0">
                <a:latin typeface="+mj-lt"/>
              </a:rPr>
              <a:t>In quanto non monotona, viene definito un criterio di stop che restituisce l’ottimo candidato trovato durante tutti gli </a:t>
            </a:r>
            <a:r>
              <a:rPr lang="it-IT" sz="2400" dirty="0" err="1" smtClean="0">
                <a:latin typeface="+mj-lt"/>
              </a:rPr>
              <a:t>step</a:t>
            </a:r>
            <a:r>
              <a:rPr lang="it-IT" sz="2400" dirty="0" smtClean="0">
                <a:latin typeface="+mj-lt"/>
              </a:rPr>
              <a:t> dell’algoritmo.</a:t>
            </a:r>
          </a:p>
        </p:txBody>
      </p:sp>
    </p:spTree>
    <p:extLst>
      <p:ext uri="{BB962C8B-B14F-4D97-AF65-F5344CB8AC3E}">
        <p14:creationId xmlns:p14="http://schemas.microsoft.com/office/powerpoint/2010/main" val="3735107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Meta-euristiche di miglioramento: </a:t>
            </a:r>
            <a:r>
              <a:rPr lang="it-IT" sz="3600" smtClean="0"/>
              <a:t>Algoritmi Genetici</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Meta-euristica basata sulla teoria dell’evoluzione di Darwin.</a:t>
            </a:r>
          </a:p>
          <a:p>
            <a:pPr lvl="1">
              <a:buFont typeface="Arial" panose="020B0604020202020204" pitchFamily="34" charset="0"/>
              <a:buChar char="•"/>
            </a:pPr>
            <a:r>
              <a:rPr lang="it-IT" sz="2400" dirty="0" smtClean="0">
                <a:latin typeface="+mj-lt"/>
              </a:rPr>
              <a:t>È un’euristica </a:t>
            </a:r>
            <a:r>
              <a:rPr lang="it-IT" sz="2400" dirty="0" err="1" smtClean="0">
                <a:latin typeface="+mj-lt"/>
              </a:rPr>
              <a:t>population-based</a:t>
            </a:r>
            <a:r>
              <a:rPr lang="it-IT" sz="2400" dirty="0" smtClean="0">
                <a:latin typeface="+mj-lt"/>
              </a:rPr>
              <a:t> dove l’evoluzione è basata </a:t>
            </a:r>
            <a:r>
              <a:rPr lang="it-IT" sz="2400" dirty="0" smtClean="0">
                <a:latin typeface="+mj-lt"/>
              </a:rPr>
              <a:t>sul meccanismo di </a:t>
            </a:r>
            <a:r>
              <a:rPr lang="it-IT" sz="2400" dirty="0" smtClean="0">
                <a:latin typeface="+mj-lt"/>
              </a:rPr>
              <a:t>selezione naturale.</a:t>
            </a:r>
          </a:p>
          <a:p>
            <a:pPr lvl="1">
              <a:buFont typeface="Arial" panose="020B0604020202020204" pitchFamily="34" charset="0"/>
              <a:buChar char="•"/>
            </a:pPr>
            <a:r>
              <a:rPr lang="it-IT" sz="2400" dirty="0" smtClean="0">
                <a:latin typeface="+mj-lt"/>
              </a:rPr>
              <a:t>Le generazioni di soluzioni successive sono ottenute tramite una operazione di </a:t>
            </a:r>
            <a:r>
              <a:rPr lang="it-IT" sz="2400" i="1" dirty="0" smtClean="0">
                <a:latin typeface="+mj-lt"/>
              </a:rPr>
              <a:t>cross over </a:t>
            </a:r>
            <a:r>
              <a:rPr lang="it-IT" sz="2400" dirty="0" smtClean="0">
                <a:latin typeface="+mj-lt"/>
              </a:rPr>
              <a:t>tale </a:t>
            </a:r>
            <a:r>
              <a:rPr lang="it-IT" sz="2400" dirty="0" smtClean="0">
                <a:latin typeface="+mj-lt"/>
              </a:rPr>
              <a:t>che i migliori tratti delle soluzioni accoppiate siano trasmessi alla soluzione figlia.</a:t>
            </a:r>
          </a:p>
          <a:p>
            <a:pPr lvl="1">
              <a:buFont typeface="Arial" panose="020B0604020202020204" pitchFamily="34" charset="0"/>
              <a:buChar char="•"/>
            </a:pPr>
            <a:r>
              <a:rPr lang="it-IT" sz="2400" dirty="0" smtClean="0">
                <a:latin typeface="+mj-lt"/>
              </a:rPr>
              <a:t>La scelta dei genitori da accoppiare è randomizzata, in modo da favorire i genitori che rappresentano soluzioni migliori (</a:t>
            </a:r>
            <a:r>
              <a:rPr lang="it-IT" sz="2400" i="1" dirty="0" smtClean="0">
                <a:latin typeface="+mj-lt"/>
              </a:rPr>
              <a:t>roulette </a:t>
            </a:r>
            <a:r>
              <a:rPr lang="it-IT" sz="2400" i="1" dirty="0" err="1" smtClean="0">
                <a:latin typeface="+mj-lt"/>
              </a:rPr>
              <a:t>wheel</a:t>
            </a:r>
            <a:r>
              <a:rPr lang="it-IT" sz="2400" dirty="0" smtClean="0">
                <a:latin typeface="+mj-lt"/>
              </a:rPr>
              <a:t>).</a:t>
            </a:r>
          </a:p>
          <a:p>
            <a:pPr lvl="1">
              <a:buFont typeface="Arial" panose="020B0604020202020204" pitchFamily="34" charset="0"/>
              <a:buChar char="•"/>
            </a:pPr>
            <a:r>
              <a:rPr lang="it-IT" sz="2400" dirty="0" smtClean="0">
                <a:latin typeface="+mj-lt"/>
              </a:rPr>
              <a:t>Per favorire ulteriormente la qualità delle generazioni successive, i migliori individui della popolazione corrente passano alla generazione successiva introducendo </a:t>
            </a:r>
            <a:r>
              <a:rPr lang="it-IT" sz="2400" dirty="0" smtClean="0">
                <a:latin typeface="+mj-lt"/>
              </a:rPr>
              <a:t>il concetto di memoria </a:t>
            </a:r>
            <a:r>
              <a:rPr lang="it-IT" sz="2400" dirty="0" smtClean="0">
                <a:latin typeface="+mj-lt"/>
              </a:rPr>
              <a:t>nell’algoritmo (</a:t>
            </a:r>
            <a:r>
              <a:rPr lang="it-IT" sz="2400" i="1" dirty="0" smtClean="0">
                <a:latin typeface="+mj-lt"/>
              </a:rPr>
              <a:t>elitismo</a:t>
            </a:r>
            <a:r>
              <a:rPr lang="it-IT" sz="2400" dirty="0" smtClean="0">
                <a:latin typeface="+mj-lt"/>
              </a:rPr>
              <a:t>).</a:t>
            </a:r>
          </a:p>
        </p:txBody>
      </p:sp>
    </p:spTree>
    <p:extLst>
      <p:ext uri="{BB962C8B-B14F-4D97-AF65-F5344CB8AC3E}">
        <p14:creationId xmlns:p14="http://schemas.microsoft.com/office/powerpoint/2010/main" val="3171499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a:t>Meta-euristiche di miglioramento: </a:t>
            </a:r>
            <a:r>
              <a:rPr lang="it-IT" sz="3600" dirty="0" smtClean="0"/>
              <a:t>Algoritmi Genetici</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Per simulare al meglio il modello biologico, sui singoli individui può avvenire una variazione casuale che permette di raggiungere soluzioni che vanno oltre le potenzialità della popolazione iniziale (</a:t>
            </a:r>
            <a:r>
              <a:rPr lang="it-IT" sz="2400" i="1" dirty="0" smtClean="0">
                <a:latin typeface="+mj-lt"/>
              </a:rPr>
              <a:t>mutazione</a:t>
            </a:r>
            <a:r>
              <a:rPr lang="it-IT" sz="2400" dirty="0" smtClean="0">
                <a:latin typeface="+mj-lt"/>
              </a:rPr>
              <a:t>).</a:t>
            </a:r>
          </a:p>
          <a:p>
            <a:pPr lvl="1">
              <a:buFont typeface="Arial" panose="020B0604020202020204" pitchFamily="34" charset="0"/>
              <a:buChar char="•"/>
            </a:pPr>
            <a:r>
              <a:rPr lang="it-IT" sz="2400" dirty="0" smtClean="0">
                <a:latin typeface="+mj-lt"/>
              </a:rPr>
              <a:t>Per evitare una rapida convergenza a situazioni di stallo va mantenuto un certo grado di </a:t>
            </a:r>
            <a:r>
              <a:rPr lang="it-IT" sz="2400" i="1" dirty="0" smtClean="0">
                <a:latin typeface="+mj-lt"/>
              </a:rPr>
              <a:t>diversità</a:t>
            </a:r>
            <a:r>
              <a:rPr lang="it-IT" sz="2400" dirty="0" smtClean="0">
                <a:latin typeface="+mj-lt"/>
              </a:rPr>
              <a:t> nella popolazione.</a:t>
            </a:r>
          </a:p>
          <a:p>
            <a:pPr lvl="1">
              <a:buFont typeface="Arial" panose="020B0604020202020204" pitchFamily="34" charset="0"/>
              <a:buChar char="•"/>
            </a:pPr>
            <a:r>
              <a:rPr lang="it-IT" sz="2400" dirty="0" smtClean="0">
                <a:latin typeface="+mj-lt"/>
              </a:rPr>
              <a:t>Un importante </a:t>
            </a:r>
            <a:r>
              <a:rPr lang="it-IT" sz="2400" dirty="0" err="1" smtClean="0">
                <a:latin typeface="+mj-lt"/>
              </a:rPr>
              <a:t>step</a:t>
            </a:r>
            <a:r>
              <a:rPr lang="it-IT" sz="2400" dirty="0" smtClean="0">
                <a:latin typeface="+mj-lt"/>
              </a:rPr>
              <a:t> nell’implementazione di un algoritmo genetico è il </a:t>
            </a:r>
            <a:r>
              <a:rPr lang="it-IT" sz="2400" dirty="0" smtClean="0">
                <a:latin typeface="+mj-lt"/>
              </a:rPr>
              <a:t>processo </a:t>
            </a:r>
            <a:r>
              <a:rPr lang="it-IT" sz="2400" dirty="0" smtClean="0">
                <a:latin typeface="+mj-lt"/>
              </a:rPr>
              <a:t>di codifica delle soluzioni che deve rispettare dei fondamentali criteri quali: </a:t>
            </a:r>
            <a:r>
              <a:rPr lang="it-IT" sz="2400" i="1" dirty="0" smtClean="0">
                <a:latin typeface="+mj-lt"/>
              </a:rPr>
              <a:t>legalità</a:t>
            </a:r>
            <a:r>
              <a:rPr lang="it-IT" sz="2400" dirty="0" smtClean="0">
                <a:latin typeface="+mj-lt"/>
              </a:rPr>
              <a:t>, </a:t>
            </a:r>
            <a:r>
              <a:rPr lang="it-IT" sz="2400" i="1" dirty="0" smtClean="0">
                <a:latin typeface="+mj-lt"/>
              </a:rPr>
              <a:t>ammissibilità</a:t>
            </a:r>
            <a:r>
              <a:rPr lang="it-IT" sz="2400" dirty="0" smtClean="0">
                <a:latin typeface="+mj-lt"/>
              </a:rPr>
              <a:t>, </a:t>
            </a:r>
            <a:r>
              <a:rPr lang="it-IT" sz="2400" i="1" dirty="0" smtClean="0">
                <a:latin typeface="+mj-lt"/>
              </a:rPr>
              <a:t>unicità</a:t>
            </a:r>
            <a:r>
              <a:rPr lang="it-IT" sz="2400" dirty="0" smtClean="0">
                <a:latin typeface="+mj-lt"/>
              </a:rPr>
              <a:t>, </a:t>
            </a:r>
            <a:r>
              <a:rPr lang="it-IT" sz="2400" i="1" dirty="0" err="1" smtClean="0">
                <a:latin typeface="+mj-lt"/>
              </a:rPr>
              <a:t>lamarkianità</a:t>
            </a:r>
            <a:r>
              <a:rPr lang="it-IT" sz="2400" dirty="0" smtClean="0">
                <a:latin typeface="+mj-lt"/>
              </a:rPr>
              <a:t>.</a:t>
            </a:r>
            <a:br>
              <a:rPr lang="it-IT" sz="2400" dirty="0" smtClean="0">
                <a:latin typeface="+mj-lt"/>
              </a:rPr>
            </a:br>
            <a:endParaRPr lang="it-IT" sz="2400" dirty="0" smtClean="0">
              <a:latin typeface="+mj-lt"/>
            </a:endParaRPr>
          </a:p>
        </p:txBody>
      </p:sp>
    </p:spTree>
    <p:extLst>
      <p:ext uri="{BB962C8B-B14F-4D97-AF65-F5344CB8AC3E}">
        <p14:creationId xmlns:p14="http://schemas.microsoft.com/office/powerpoint/2010/main" val="387598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a:t>
            </a:r>
            <a:endParaRPr lang="it-IT" sz="3600" dirty="0"/>
          </a:p>
        </p:txBody>
      </p:sp>
      <p:sp>
        <p:nvSpPr>
          <p:cNvPr id="3" name="Segnaposto contenuto 2"/>
          <p:cNvSpPr>
            <a:spLocks noGrp="1"/>
          </p:cNvSpPr>
          <p:nvPr>
            <p:ph idx="1"/>
          </p:nvPr>
        </p:nvSpPr>
        <p:spPr/>
        <p:txBody>
          <a:bodyPr>
            <a:normAutofit/>
          </a:bodyPr>
          <a:lstStyle/>
          <a:p>
            <a:pPr marL="201168" lvl="1" indent="0">
              <a:buNone/>
            </a:pPr>
            <a:r>
              <a:rPr lang="it-IT" sz="2400" dirty="0" smtClean="0">
                <a:latin typeface="+mj-lt"/>
              </a:rPr>
              <a:t>Lo sviluppo si è incentrato sull’implementazione e la composizione </a:t>
            </a:r>
            <a:r>
              <a:rPr lang="it-IT" sz="2400" dirty="0" smtClean="0">
                <a:latin typeface="+mj-lt"/>
              </a:rPr>
              <a:t>delle euristiche citate in precedenza.</a:t>
            </a:r>
          </a:p>
          <a:p>
            <a:pPr marL="201168" lvl="1" indent="0">
              <a:buNone/>
            </a:pPr>
            <a:endParaRPr lang="it-IT" sz="2400" dirty="0" smtClean="0">
              <a:latin typeface="+mj-lt"/>
            </a:endParaRPr>
          </a:p>
          <a:p>
            <a:pPr lvl="1">
              <a:buFont typeface="Arial" panose="020B0604020202020204" pitchFamily="34" charset="0"/>
              <a:buChar char="•"/>
            </a:pPr>
            <a:r>
              <a:rPr lang="it-IT" sz="2400" dirty="0" smtClean="0">
                <a:latin typeface="+mj-lt"/>
              </a:rPr>
              <a:t>Miglioramento di un MST con </a:t>
            </a:r>
            <a:r>
              <a:rPr lang="it-IT" sz="2400" dirty="0" smtClean="0">
                <a:latin typeface="+mj-lt"/>
              </a:rPr>
              <a:t>LS basata su </a:t>
            </a:r>
            <a:r>
              <a:rPr lang="it-IT" sz="2400" dirty="0" err="1" smtClean="0">
                <a:latin typeface="+mj-lt"/>
              </a:rPr>
              <a:t>edge</a:t>
            </a:r>
            <a:r>
              <a:rPr lang="it-IT" sz="2400" dirty="0" smtClean="0">
                <a:latin typeface="+mj-lt"/>
              </a:rPr>
              <a:t> </a:t>
            </a:r>
            <a:r>
              <a:rPr lang="it-IT" sz="2400" dirty="0" err="1" smtClean="0">
                <a:latin typeface="+mj-lt"/>
              </a:rPr>
              <a:t>replacement</a:t>
            </a:r>
            <a:r>
              <a:rPr lang="it-IT" sz="2400" dirty="0" smtClean="0">
                <a:latin typeface="+mj-lt"/>
              </a:rPr>
              <a:t>.</a:t>
            </a:r>
          </a:p>
          <a:p>
            <a:pPr lvl="1">
              <a:buFont typeface="Arial" panose="020B0604020202020204" pitchFamily="34" charset="0"/>
              <a:buChar char="•"/>
            </a:pPr>
            <a:r>
              <a:rPr lang="it-IT" sz="2400" dirty="0" smtClean="0">
                <a:latin typeface="+mj-lt"/>
              </a:rPr>
              <a:t>Applicazione di GRASP su </a:t>
            </a:r>
            <a:r>
              <a:rPr lang="it-IT" sz="2400" dirty="0" err="1" smtClean="0">
                <a:latin typeface="+mj-lt"/>
              </a:rPr>
              <a:t>SPTs</a:t>
            </a:r>
            <a:r>
              <a:rPr lang="it-IT" sz="2400" dirty="0" smtClean="0">
                <a:latin typeface="+mj-lt"/>
              </a:rPr>
              <a:t> con </a:t>
            </a:r>
            <a:r>
              <a:rPr lang="it-IT" sz="2400" dirty="0" smtClean="0">
                <a:latin typeface="+mj-lt"/>
              </a:rPr>
              <a:t>LS basata su </a:t>
            </a:r>
            <a:r>
              <a:rPr lang="it-IT" sz="2400" dirty="0" err="1" smtClean="0">
                <a:latin typeface="+mj-lt"/>
              </a:rPr>
              <a:t>edge</a:t>
            </a:r>
            <a:r>
              <a:rPr lang="it-IT" sz="2400" dirty="0" smtClean="0">
                <a:latin typeface="+mj-lt"/>
              </a:rPr>
              <a:t> </a:t>
            </a:r>
            <a:r>
              <a:rPr lang="it-IT" sz="2400" dirty="0" err="1" smtClean="0">
                <a:latin typeface="+mj-lt"/>
              </a:rPr>
              <a:t>removal</a:t>
            </a:r>
            <a:r>
              <a:rPr lang="it-IT" sz="2400" dirty="0">
                <a:latin typeface="+mj-lt"/>
              </a:rPr>
              <a:t>.</a:t>
            </a:r>
            <a:endParaRPr lang="it-IT" sz="2400" dirty="0" smtClean="0">
              <a:latin typeface="+mj-lt"/>
            </a:endParaRPr>
          </a:p>
          <a:p>
            <a:pPr lvl="1">
              <a:buFont typeface="Arial" panose="020B0604020202020204" pitchFamily="34" charset="0"/>
              <a:buChar char="•"/>
            </a:pPr>
            <a:r>
              <a:rPr lang="it-IT" sz="2400" dirty="0" smtClean="0">
                <a:latin typeface="+mj-lt"/>
              </a:rPr>
              <a:t>Tabù </a:t>
            </a:r>
            <a:r>
              <a:rPr lang="it-IT" sz="2400" dirty="0" err="1" smtClean="0">
                <a:latin typeface="+mj-lt"/>
              </a:rPr>
              <a:t>search</a:t>
            </a:r>
            <a:r>
              <a:rPr lang="it-IT" sz="2400" dirty="0" smtClean="0">
                <a:latin typeface="+mj-lt"/>
              </a:rPr>
              <a:t> applicata ad un </a:t>
            </a:r>
            <a:r>
              <a:rPr lang="it-IT" sz="2400" dirty="0" smtClean="0">
                <a:latin typeface="+mj-lt"/>
              </a:rPr>
              <a:t>MST.</a:t>
            </a:r>
            <a:endParaRPr lang="it-IT" sz="2400" dirty="0" smtClean="0">
              <a:latin typeface="+mj-lt"/>
            </a:endParaRPr>
          </a:p>
          <a:p>
            <a:pPr lvl="1">
              <a:buFont typeface="Arial" panose="020B0604020202020204" pitchFamily="34" charset="0"/>
              <a:buChar char="•"/>
            </a:pPr>
            <a:r>
              <a:rPr lang="it-IT" sz="2400" dirty="0" smtClean="0">
                <a:latin typeface="+mj-lt"/>
              </a:rPr>
              <a:t>Algoritmo genetico applicato sulla popolazione di </a:t>
            </a:r>
            <a:r>
              <a:rPr lang="it-IT" sz="2400" dirty="0" err="1" smtClean="0">
                <a:latin typeface="+mj-lt"/>
              </a:rPr>
              <a:t>SPTs</a:t>
            </a:r>
            <a:r>
              <a:rPr lang="it-IT" sz="2400" dirty="0" smtClean="0">
                <a:latin typeface="+mj-lt"/>
              </a:rPr>
              <a:t>.</a:t>
            </a:r>
            <a:endParaRPr lang="it-IT" sz="2400" dirty="0" smtClean="0">
              <a:latin typeface="+mj-lt"/>
            </a:endParaRPr>
          </a:p>
          <a:p>
            <a:pPr lvl="1">
              <a:buFont typeface="Arial" panose="020B0604020202020204" pitchFamily="34" charset="0"/>
              <a:buChar char="•"/>
            </a:pPr>
            <a:r>
              <a:rPr lang="it-IT" sz="2400" dirty="0" smtClean="0">
                <a:latin typeface="+mj-lt"/>
              </a:rPr>
              <a:t>Ibridizzazione dell’algoritmo genetico con tabù </a:t>
            </a:r>
            <a:r>
              <a:rPr lang="it-IT" sz="2400" dirty="0" err="1" smtClean="0">
                <a:latin typeface="+mj-lt"/>
              </a:rPr>
              <a:t>search</a:t>
            </a:r>
            <a:r>
              <a:rPr lang="it-IT" sz="2400" dirty="0">
                <a:latin typeface="+mj-lt"/>
              </a:rPr>
              <a:t>.</a:t>
            </a:r>
          </a:p>
        </p:txBody>
      </p:sp>
    </p:spTree>
    <p:extLst>
      <p:ext uri="{BB962C8B-B14F-4D97-AF65-F5344CB8AC3E}">
        <p14:creationId xmlns:p14="http://schemas.microsoft.com/office/powerpoint/2010/main" val="3098975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 LS - </a:t>
            </a:r>
            <a:r>
              <a:rPr lang="it-IT" sz="3600" dirty="0" err="1" smtClean="0"/>
              <a:t>edge</a:t>
            </a:r>
            <a:r>
              <a:rPr lang="it-IT" sz="3600" dirty="0" smtClean="0"/>
              <a:t> </a:t>
            </a:r>
            <a:r>
              <a:rPr lang="it-IT" sz="3600" dirty="0" err="1" smtClean="0"/>
              <a:t>replacement</a:t>
            </a:r>
            <a:endParaRPr lang="it-IT" sz="3600" dirty="0"/>
          </a:p>
        </p:txBody>
      </p:sp>
      <p:sp>
        <p:nvSpPr>
          <p:cNvPr id="3" name="Segnaposto contenuto 2"/>
          <p:cNvSpPr>
            <a:spLocks noGrp="1"/>
          </p:cNvSpPr>
          <p:nvPr>
            <p:ph sz="half" idx="2"/>
          </p:nvPr>
        </p:nvSpPr>
        <p:spPr>
          <a:xfrm>
            <a:off x="1097280" y="1850815"/>
            <a:ext cx="4937760" cy="3378200"/>
          </a:xfrm>
        </p:spPr>
        <p:txBody>
          <a:bodyPr>
            <a:normAutofit/>
          </a:bodyPr>
          <a:lstStyle/>
          <a:p>
            <a:pPr lvl="1">
              <a:buFont typeface="Arial" panose="020B0604020202020204" pitchFamily="34" charset="0"/>
              <a:buChar char="•"/>
            </a:pPr>
            <a:r>
              <a:rPr lang="it-IT" sz="2400" dirty="0" smtClean="0">
                <a:latin typeface="+mj-lt"/>
              </a:rPr>
              <a:t>Viene inserito un ramo tra quelli non in soluzione</a:t>
            </a:r>
          </a:p>
          <a:p>
            <a:pPr lvl="1">
              <a:buFont typeface="Arial" panose="020B0604020202020204" pitchFamily="34" charset="0"/>
              <a:buChar char="•"/>
            </a:pPr>
            <a:r>
              <a:rPr lang="it-IT" sz="2400" dirty="0" smtClean="0">
                <a:latin typeface="+mj-lt"/>
              </a:rPr>
              <a:t>Viene individuato un ciclo</a:t>
            </a:r>
          </a:p>
          <a:p>
            <a:pPr lvl="1">
              <a:buFont typeface="Arial" panose="020B0604020202020204" pitchFamily="34" charset="0"/>
              <a:buChar char="•"/>
            </a:pPr>
            <a:r>
              <a:rPr lang="it-IT" sz="2400" dirty="0" smtClean="0">
                <a:latin typeface="+mj-lt"/>
              </a:rPr>
              <a:t>Viene rimosso uno degli archi del ciclo formatosi</a:t>
            </a:r>
          </a:p>
          <a:p>
            <a:pPr lvl="1">
              <a:buFont typeface="Arial" panose="020B0604020202020204" pitchFamily="34" charset="0"/>
              <a:buChar char="•"/>
            </a:pPr>
            <a:r>
              <a:rPr lang="it-IT" sz="2400" dirty="0" smtClean="0">
                <a:latin typeface="+mj-lt"/>
              </a:rPr>
              <a:t>Si calcola il costo con la funzione obiettivo del MRCST</a:t>
            </a:r>
          </a:p>
        </p:txBody>
      </p:sp>
      <p:sp>
        <p:nvSpPr>
          <p:cNvPr id="7" name="Ovale 6"/>
          <p:cNvSpPr/>
          <p:nvPr/>
        </p:nvSpPr>
        <p:spPr>
          <a:xfrm>
            <a:off x="6721434" y="2933205"/>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p:cNvSpPr/>
          <p:nvPr/>
        </p:nvSpPr>
        <p:spPr>
          <a:xfrm>
            <a:off x="8606048" y="3009857"/>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p:cNvSpPr/>
          <p:nvPr/>
        </p:nvSpPr>
        <p:spPr>
          <a:xfrm>
            <a:off x="7053943" y="4283737"/>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p:cNvSpPr/>
          <p:nvPr/>
        </p:nvSpPr>
        <p:spPr>
          <a:xfrm>
            <a:off x="8938556" y="4628122"/>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1 14"/>
          <p:cNvCxnSpPr>
            <a:stCxn id="7" idx="6"/>
            <a:endCxn id="8" idx="2"/>
          </p:cNvCxnSpPr>
          <p:nvPr/>
        </p:nvCxnSpPr>
        <p:spPr>
          <a:xfrm>
            <a:off x="7053943" y="3105398"/>
            <a:ext cx="1552105" cy="76652"/>
          </a:xfrm>
          <a:prstGeom prst="line">
            <a:avLst/>
          </a:prstGeom>
        </p:spPr>
        <p:style>
          <a:lnRef idx="1">
            <a:schemeClr val="dk1"/>
          </a:lnRef>
          <a:fillRef idx="0">
            <a:schemeClr val="dk1"/>
          </a:fillRef>
          <a:effectRef idx="0">
            <a:schemeClr val="dk1"/>
          </a:effectRef>
          <a:fontRef idx="minor">
            <a:schemeClr val="tx1"/>
          </a:fontRef>
        </p:style>
      </p:cxnSp>
      <p:cxnSp>
        <p:nvCxnSpPr>
          <p:cNvPr id="16" name="Connettore 1 15"/>
          <p:cNvCxnSpPr>
            <a:stCxn id="7" idx="4"/>
            <a:endCxn id="12" idx="0"/>
          </p:cNvCxnSpPr>
          <p:nvPr/>
        </p:nvCxnSpPr>
        <p:spPr>
          <a:xfrm>
            <a:off x="6887689" y="3277590"/>
            <a:ext cx="332509" cy="1006147"/>
          </a:xfrm>
          <a:prstGeom prst="line">
            <a:avLst/>
          </a:prstGeom>
        </p:spPr>
        <p:style>
          <a:lnRef idx="1">
            <a:schemeClr val="dk1"/>
          </a:lnRef>
          <a:fillRef idx="0">
            <a:schemeClr val="dk1"/>
          </a:fillRef>
          <a:effectRef idx="0">
            <a:schemeClr val="dk1"/>
          </a:effectRef>
          <a:fontRef idx="minor">
            <a:schemeClr val="tx1"/>
          </a:fontRef>
        </p:style>
      </p:cxnSp>
      <p:cxnSp>
        <p:nvCxnSpPr>
          <p:cNvPr id="20" name="Connettore 1 19"/>
          <p:cNvCxnSpPr>
            <a:stCxn id="13" idx="0"/>
            <a:endCxn id="8" idx="5"/>
          </p:cNvCxnSpPr>
          <p:nvPr/>
        </p:nvCxnSpPr>
        <p:spPr>
          <a:xfrm flipH="1" flipV="1">
            <a:off x="8889862" y="3303808"/>
            <a:ext cx="214949" cy="1324314"/>
          </a:xfrm>
          <a:prstGeom prst="line">
            <a:avLst/>
          </a:prstGeom>
        </p:spPr>
        <p:style>
          <a:lnRef idx="1">
            <a:schemeClr val="dk1"/>
          </a:lnRef>
          <a:fillRef idx="0">
            <a:schemeClr val="dk1"/>
          </a:fillRef>
          <a:effectRef idx="0">
            <a:schemeClr val="dk1"/>
          </a:effectRef>
          <a:fontRef idx="minor">
            <a:schemeClr val="tx1"/>
          </a:fontRef>
        </p:style>
      </p:cxnSp>
      <p:cxnSp>
        <p:nvCxnSpPr>
          <p:cNvPr id="24" name="Connettore 1 23"/>
          <p:cNvCxnSpPr>
            <a:stCxn id="12" idx="7"/>
            <a:endCxn id="8" idx="3"/>
          </p:cNvCxnSpPr>
          <p:nvPr/>
        </p:nvCxnSpPr>
        <p:spPr>
          <a:xfrm flipV="1">
            <a:off x="7337757" y="3303808"/>
            <a:ext cx="1316986" cy="1030363"/>
          </a:xfrm>
          <a:prstGeom prst="line">
            <a:avLst/>
          </a:prstGeom>
          <a:ln>
            <a:solidFill>
              <a:schemeClr val="bg1">
                <a:lumMod val="50000"/>
              </a:schemeClr>
            </a:solidFill>
            <a:prstDash val="lgDash"/>
          </a:ln>
        </p:spPr>
        <p:style>
          <a:lnRef idx="1">
            <a:schemeClr val="dk1"/>
          </a:lnRef>
          <a:fillRef idx="0">
            <a:schemeClr val="dk1"/>
          </a:fillRef>
          <a:effectRef idx="0">
            <a:schemeClr val="dk1"/>
          </a:effectRef>
          <a:fontRef idx="minor">
            <a:schemeClr val="tx1"/>
          </a:fontRef>
        </p:style>
      </p:cxnSp>
      <p:cxnSp>
        <p:nvCxnSpPr>
          <p:cNvPr id="27" name="Connettore 1 26"/>
          <p:cNvCxnSpPr/>
          <p:nvPr/>
        </p:nvCxnSpPr>
        <p:spPr>
          <a:xfrm>
            <a:off x="7053942" y="3102031"/>
            <a:ext cx="1552105" cy="76652"/>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28" name="Connettore 1 27"/>
          <p:cNvCxnSpPr/>
          <p:nvPr/>
        </p:nvCxnSpPr>
        <p:spPr>
          <a:xfrm>
            <a:off x="6887688" y="3287332"/>
            <a:ext cx="332510" cy="996703"/>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31" name="Connettore 1 30"/>
          <p:cNvCxnSpPr/>
          <p:nvPr/>
        </p:nvCxnSpPr>
        <p:spPr>
          <a:xfrm flipV="1">
            <a:off x="7337757" y="3304106"/>
            <a:ext cx="1316986" cy="1030363"/>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34" name="Connettore 1 33"/>
          <p:cNvCxnSpPr/>
          <p:nvPr/>
        </p:nvCxnSpPr>
        <p:spPr>
          <a:xfrm flipV="1">
            <a:off x="7337757" y="3307175"/>
            <a:ext cx="1316986" cy="1030363"/>
          </a:xfrm>
          <a:prstGeom prst="line">
            <a:avLst/>
          </a:prstGeom>
        </p:spPr>
        <p:style>
          <a:lnRef idx="1">
            <a:schemeClr val="dk1"/>
          </a:lnRef>
          <a:fillRef idx="0">
            <a:schemeClr val="dk1"/>
          </a:fillRef>
          <a:effectRef idx="0">
            <a:schemeClr val="dk1"/>
          </a:effectRef>
          <a:fontRef idx="minor">
            <a:schemeClr val="tx1"/>
          </a:fontRef>
        </p:style>
      </p:cxnSp>
      <p:cxnSp>
        <p:nvCxnSpPr>
          <p:cNvPr id="37" name="Connettore 1 36"/>
          <p:cNvCxnSpPr>
            <a:stCxn id="12" idx="0"/>
          </p:cNvCxnSpPr>
          <p:nvPr/>
        </p:nvCxnSpPr>
        <p:spPr>
          <a:xfrm flipH="1" flipV="1">
            <a:off x="6887688" y="3303808"/>
            <a:ext cx="332510" cy="979929"/>
          </a:xfrm>
          <a:prstGeom prst="line">
            <a:avLst/>
          </a:prstGeom>
        </p:spPr>
        <p:style>
          <a:lnRef idx="1">
            <a:schemeClr val="dk1"/>
          </a:lnRef>
          <a:fillRef idx="0">
            <a:schemeClr val="dk1"/>
          </a:fillRef>
          <a:effectRef idx="0">
            <a:schemeClr val="dk1"/>
          </a:effectRef>
          <a:fontRef idx="minor">
            <a:schemeClr val="tx1"/>
          </a:fontRef>
        </p:style>
      </p:cxnSp>
      <p:cxnSp>
        <p:nvCxnSpPr>
          <p:cNvPr id="38" name="Connettore 1 37"/>
          <p:cNvCxnSpPr>
            <a:stCxn id="12" idx="7"/>
            <a:endCxn id="8" idx="3"/>
          </p:cNvCxnSpPr>
          <p:nvPr/>
        </p:nvCxnSpPr>
        <p:spPr>
          <a:xfrm flipV="1">
            <a:off x="7337757" y="3303808"/>
            <a:ext cx="1316986" cy="103036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654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4"/>
                                        </p:tgtEl>
                                      </p:cBhvr>
                                    </p:animEffect>
                                    <p:set>
                                      <p:cBhvr>
                                        <p:cTn id="21" dur="1" fill="hold">
                                          <p:stCondLst>
                                            <p:cond delay="499"/>
                                          </p:stCondLst>
                                        </p:cTn>
                                        <p:tgtEl>
                                          <p:spTgt spid="34"/>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27"/>
                                        </p:tgtEl>
                                      </p:cBhvr>
                                    </p:animEffect>
                                    <p:set>
                                      <p:cBhvr>
                                        <p:cTn id="41" dur="1" fill="hold">
                                          <p:stCondLst>
                                            <p:cond delay="499"/>
                                          </p:stCondLst>
                                        </p:cTn>
                                        <p:tgtEl>
                                          <p:spTgt spid="27"/>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5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4"/>
                                        </p:tgtEl>
                                      </p:cBhvr>
                                    </p:animEffect>
                                    <p:set>
                                      <p:cBhvr>
                                        <p:cTn id="49" dur="1" fill="hold">
                                          <p:stCondLst>
                                            <p:cond delay="499"/>
                                          </p:stCondLst>
                                        </p:cTn>
                                        <p:tgtEl>
                                          <p:spTgt spid="3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31"/>
                                        </p:tgtEl>
                                      </p:cBhvr>
                                    </p:animEffect>
                                    <p:set>
                                      <p:cBhvr>
                                        <p:cTn id="55" dur="1" fill="hold">
                                          <p:stCondLst>
                                            <p:cond delay="499"/>
                                          </p:stCondLst>
                                        </p:cTn>
                                        <p:tgtEl>
                                          <p:spTgt spid="31"/>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000" dirty="0" smtClean="0"/>
              <a:t>Minimum Routing-</a:t>
            </a:r>
            <a:r>
              <a:rPr lang="it-IT" sz="4000" dirty="0" err="1" smtClean="0"/>
              <a:t>Cost</a:t>
            </a:r>
            <a:r>
              <a:rPr lang="it-IT" sz="4000" dirty="0" smtClean="0"/>
              <a:t> </a:t>
            </a:r>
            <a:r>
              <a:rPr lang="it-IT" sz="4000" dirty="0" err="1" smtClean="0"/>
              <a:t>Spanning</a:t>
            </a:r>
            <a:r>
              <a:rPr lang="it-IT" sz="4000" dirty="0" smtClean="0"/>
              <a:t> </a:t>
            </a:r>
            <a:r>
              <a:rPr lang="it-IT" sz="4000" dirty="0" err="1" smtClean="0"/>
              <a:t>Tree</a:t>
            </a:r>
            <a:endParaRPr lang="it-IT" sz="4000" dirty="0"/>
          </a:p>
        </p:txBody>
      </p:sp>
      <p:sp>
        <p:nvSpPr>
          <p:cNvPr id="3" name="Segnaposto contenuto 2"/>
          <p:cNvSpPr>
            <a:spLocks noGrp="1"/>
          </p:cNvSpPr>
          <p:nvPr>
            <p:ph idx="1"/>
          </p:nvPr>
        </p:nvSpPr>
        <p:spPr/>
        <p:txBody>
          <a:bodyPr>
            <a:normAutofit/>
          </a:bodyPr>
          <a:lstStyle/>
          <a:p>
            <a:r>
              <a:rPr lang="it-IT" sz="2400" dirty="0" smtClean="0">
                <a:latin typeface="+mj-lt"/>
              </a:rPr>
              <a:t>Il MRCST è un problema di ottimizzazione degli </a:t>
            </a:r>
            <a:r>
              <a:rPr lang="it-IT" sz="2400" dirty="0" err="1" smtClean="0">
                <a:latin typeface="+mj-lt"/>
              </a:rPr>
              <a:t>spanning</a:t>
            </a:r>
            <a:r>
              <a:rPr lang="it-IT" sz="2400" dirty="0" smtClean="0">
                <a:latin typeface="+mj-lt"/>
              </a:rPr>
              <a:t> </a:t>
            </a:r>
            <a:r>
              <a:rPr lang="it-IT" sz="2400" dirty="0" err="1" smtClean="0">
                <a:latin typeface="+mj-lt"/>
              </a:rPr>
              <a:t>tree</a:t>
            </a:r>
            <a:r>
              <a:rPr lang="it-IT" sz="2400" dirty="0" smtClean="0">
                <a:latin typeface="+mj-lt"/>
              </a:rPr>
              <a:t> di un grafo connesso noto per le molteplici applicazioni nel network design.</a:t>
            </a:r>
          </a:p>
          <a:p>
            <a:r>
              <a:rPr lang="it-IT" sz="2400" dirty="0" smtClean="0">
                <a:latin typeface="+mj-lt"/>
              </a:rPr>
              <a:t>In specifico, le reti peer-to-peer sono un tipico esempio di questo problema (e.g. risoluzione del </a:t>
            </a:r>
            <a:r>
              <a:rPr lang="it-IT" sz="2400" dirty="0" err="1" smtClean="0">
                <a:latin typeface="+mj-lt"/>
              </a:rPr>
              <a:t>query</a:t>
            </a:r>
            <a:r>
              <a:rPr lang="it-IT" sz="2400" dirty="0" smtClean="0">
                <a:latin typeface="+mj-lt"/>
              </a:rPr>
              <a:t> </a:t>
            </a:r>
            <a:r>
              <a:rPr lang="it-IT" sz="2400" dirty="0" err="1" smtClean="0">
                <a:latin typeface="+mj-lt"/>
              </a:rPr>
              <a:t>flooding</a:t>
            </a:r>
            <a:r>
              <a:rPr lang="it-IT" sz="2400" dirty="0" smtClean="0">
                <a:latin typeface="+mj-lt"/>
              </a:rPr>
              <a:t> grazie all’utilizzo di un albero per evitare </a:t>
            </a:r>
            <a:r>
              <a:rPr lang="it-IT" sz="2400" dirty="0" err="1" smtClean="0">
                <a:latin typeface="+mj-lt"/>
              </a:rPr>
              <a:t>loop</a:t>
            </a:r>
            <a:r>
              <a:rPr lang="it-IT" sz="2400" dirty="0" smtClean="0">
                <a:latin typeface="+mj-lt"/>
              </a:rPr>
              <a:t> di pacchetti).</a:t>
            </a:r>
          </a:p>
          <a:p>
            <a:r>
              <a:rPr lang="it-IT" sz="2400" dirty="0" smtClean="0">
                <a:latin typeface="+mj-lt"/>
              </a:rPr>
              <a:t>Il problema è dimostrato appartenere alla categoria dei problemi NP-Hard quindi, il numero di variabili presenti in reti </a:t>
            </a:r>
            <a:r>
              <a:rPr lang="it-IT" sz="2400" dirty="0" smtClean="0">
                <a:latin typeface="+mj-lt"/>
              </a:rPr>
              <a:t>reali e la sua natura combinatoria, </a:t>
            </a:r>
            <a:r>
              <a:rPr lang="it-IT" sz="2400" dirty="0" smtClean="0">
                <a:latin typeface="+mj-lt"/>
              </a:rPr>
              <a:t>porta all’utilizzo di euristiche per il loro </a:t>
            </a:r>
            <a:r>
              <a:rPr lang="it-IT" sz="2400" dirty="0" err="1" smtClean="0">
                <a:latin typeface="+mj-lt"/>
              </a:rPr>
              <a:t>trade</a:t>
            </a:r>
            <a:r>
              <a:rPr lang="it-IT" sz="2400" dirty="0" smtClean="0">
                <a:latin typeface="+mj-lt"/>
              </a:rPr>
              <a:t>-off: tempo di computazione-qualità della soluzione.</a:t>
            </a:r>
          </a:p>
        </p:txBody>
      </p:sp>
    </p:spTree>
    <p:extLst>
      <p:ext uri="{BB962C8B-B14F-4D97-AF65-F5344CB8AC3E}">
        <p14:creationId xmlns:p14="http://schemas.microsoft.com/office/powerpoint/2010/main" val="2359110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 LS - </a:t>
            </a:r>
            <a:r>
              <a:rPr lang="it-IT" sz="3600" dirty="0" err="1" smtClean="0"/>
              <a:t>edge</a:t>
            </a:r>
            <a:r>
              <a:rPr lang="it-IT" sz="3600" dirty="0" smtClean="0"/>
              <a:t> </a:t>
            </a:r>
            <a:r>
              <a:rPr lang="it-IT" sz="3600" dirty="0" err="1" smtClean="0"/>
              <a:t>removal</a:t>
            </a:r>
            <a:endParaRPr lang="it-IT" sz="3600" dirty="0"/>
          </a:p>
        </p:txBody>
      </p:sp>
      <p:sp>
        <p:nvSpPr>
          <p:cNvPr id="3" name="Segnaposto contenuto 2"/>
          <p:cNvSpPr>
            <a:spLocks noGrp="1"/>
          </p:cNvSpPr>
          <p:nvPr>
            <p:ph sz="half" idx="2"/>
          </p:nvPr>
        </p:nvSpPr>
        <p:spPr>
          <a:xfrm>
            <a:off x="1097280" y="1850815"/>
            <a:ext cx="4937760" cy="3378200"/>
          </a:xfrm>
        </p:spPr>
        <p:txBody>
          <a:bodyPr>
            <a:normAutofit/>
          </a:bodyPr>
          <a:lstStyle/>
          <a:p>
            <a:pPr lvl="1">
              <a:buFont typeface="Arial" panose="020B0604020202020204" pitchFamily="34" charset="0"/>
              <a:buChar char="•"/>
            </a:pPr>
            <a:r>
              <a:rPr lang="it-IT" sz="2400" dirty="0" smtClean="0">
                <a:latin typeface="+mj-lt"/>
              </a:rPr>
              <a:t>Viene rimosso un ramo tra quelli non in soluzione</a:t>
            </a:r>
          </a:p>
          <a:p>
            <a:pPr lvl="1">
              <a:buFont typeface="Arial" panose="020B0604020202020204" pitchFamily="34" charset="0"/>
              <a:buChar char="•"/>
            </a:pPr>
            <a:r>
              <a:rPr lang="it-IT" sz="2400" dirty="0" smtClean="0">
                <a:latin typeface="+mj-lt"/>
              </a:rPr>
              <a:t>Viene individuato un taglio</a:t>
            </a:r>
          </a:p>
          <a:p>
            <a:pPr lvl="1">
              <a:buFont typeface="Arial" panose="020B0604020202020204" pitchFamily="34" charset="0"/>
              <a:buChar char="•"/>
            </a:pPr>
            <a:r>
              <a:rPr lang="it-IT" sz="2400" dirty="0" smtClean="0">
                <a:latin typeface="+mj-lt"/>
              </a:rPr>
              <a:t>Viene inserito uno degli archi appartenenti al taglio</a:t>
            </a:r>
          </a:p>
          <a:p>
            <a:pPr lvl="1">
              <a:buFont typeface="Arial" panose="020B0604020202020204" pitchFamily="34" charset="0"/>
              <a:buChar char="•"/>
            </a:pPr>
            <a:r>
              <a:rPr lang="it-IT" sz="2400" dirty="0" smtClean="0">
                <a:latin typeface="+mj-lt"/>
              </a:rPr>
              <a:t>Si calcola il costo con la funzione obiettivo del MRCST</a:t>
            </a:r>
          </a:p>
        </p:txBody>
      </p:sp>
      <p:sp>
        <p:nvSpPr>
          <p:cNvPr id="7" name="Ovale 6"/>
          <p:cNvSpPr/>
          <p:nvPr/>
        </p:nvSpPr>
        <p:spPr>
          <a:xfrm>
            <a:off x="6721434" y="2933205"/>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p:cNvSpPr/>
          <p:nvPr/>
        </p:nvSpPr>
        <p:spPr>
          <a:xfrm>
            <a:off x="8606048" y="3009857"/>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p:cNvSpPr/>
          <p:nvPr/>
        </p:nvSpPr>
        <p:spPr>
          <a:xfrm>
            <a:off x="7053943" y="4283737"/>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p:cNvSpPr/>
          <p:nvPr/>
        </p:nvSpPr>
        <p:spPr>
          <a:xfrm>
            <a:off x="8938556" y="4628122"/>
            <a:ext cx="332509" cy="34438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0" name="Connettore 1 19"/>
          <p:cNvCxnSpPr>
            <a:stCxn id="13" idx="0"/>
            <a:endCxn id="8" idx="5"/>
          </p:cNvCxnSpPr>
          <p:nvPr/>
        </p:nvCxnSpPr>
        <p:spPr>
          <a:xfrm flipH="1" flipV="1">
            <a:off x="8889862" y="3303808"/>
            <a:ext cx="214949" cy="1324314"/>
          </a:xfrm>
          <a:prstGeom prst="line">
            <a:avLst/>
          </a:prstGeom>
        </p:spPr>
        <p:style>
          <a:lnRef idx="1">
            <a:schemeClr val="dk1"/>
          </a:lnRef>
          <a:fillRef idx="0">
            <a:schemeClr val="dk1"/>
          </a:fillRef>
          <a:effectRef idx="0">
            <a:schemeClr val="dk1"/>
          </a:effectRef>
          <a:fontRef idx="minor">
            <a:schemeClr val="tx1"/>
          </a:fontRef>
        </p:style>
      </p:cxnSp>
      <p:cxnSp>
        <p:nvCxnSpPr>
          <p:cNvPr id="19" name="Connettore 1 18"/>
          <p:cNvCxnSpPr>
            <a:stCxn id="8" idx="2"/>
            <a:endCxn id="7" idx="6"/>
          </p:cNvCxnSpPr>
          <p:nvPr/>
        </p:nvCxnSpPr>
        <p:spPr>
          <a:xfrm flipH="1" flipV="1">
            <a:off x="7053943" y="3105398"/>
            <a:ext cx="1552105" cy="76652"/>
          </a:xfrm>
          <a:prstGeom prst="line">
            <a:avLst/>
          </a:prstGeom>
        </p:spPr>
        <p:style>
          <a:lnRef idx="1">
            <a:schemeClr val="dk1"/>
          </a:lnRef>
          <a:fillRef idx="0">
            <a:schemeClr val="dk1"/>
          </a:fillRef>
          <a:effectRef idx="0">
            <a:schemeClr val="dk1"/>
          </a:effectRef>
          <a:fontRef idx="minor">
            <a:schemeClr val="tx1"/>
          </a:fontRef>
        </p:style>
      </p:cxnSp>
      <p:cxnSp>
        <p:nvCxnSpPr>
          <p:cNvPr id="22" name="Connettore 1 21"/>
          <p:cNvCxnSpPr>
            <a:stCxn id="12" idx="0"/>
            <a:endCxn id="7" idx="4"/>
          </p:cNvCxnSpPr>
          <p:nvPr/>
        </p:nvCxnSpPr>
        <p:spPr>
          <a:xfrm flipH="1" flipV="1">
            <a:off x="6887689" y="3277590"/>
            <a:ext cx="332509" cy="1006147"/>
          </a:xfrm>
          <a:prstGeom prst="line">
            <a:avLst/>
          </a:prstGeom>
        </p:spPr>
        <p:style>
          <a:lnRef idx="1">
            <a:schemeClr val="dk1"/>
          </a:lnRef>
          <a:fillRef idx="0">
            <a:schemeClr val="dk1"/>
          </a:fillRef>
          <a:effectRef idx="0">
            <a:schemeClr val="dk1"/>
          </a:effectRef>
          <a:fontRef idx="minor">
            <a:schemeClr val="tx1"/>
          </a:fontRef>
        </p:style>
      </p:cxnSp>
      <p:cxnSp>
        <p:nvCxnSpPr>
          <p:cNvPr id="30" name="Connettore 1 29"/>
          <p:cNvCxnSpPr>
            <a:stCxn id="12" idx="7"/>
            <a:endCxn id="8" idx="3"/>
          </p:cNvCxnSpPr>
          <p:nvPr/>
        </p:nvCxnSpPr>
        <p:spPr>
          <a:xfrm flipV="1">
            <a:off x="7337757" y="3303808"/>
            <a:ext cx="1316986" cy="1030363"/>
          </a:xfrm>
          <a:prstGeom prst="line">
            <a:avLst/>
          </a:prstGeom>
          <a:ln>
            <a:solidFill>
              <a:schemeClr val="bg1">
                <a:lumMod val="50000"/>
              </a:schemeClr>
            </a:solidFill>
            <a:prstDash val="lgDash"/>
          </a:ln>
        </p:spPr>
        <p:style>
          <a:lnRef idx="1">
            <a:schemeClr val="dk1"/>
          </a:lnRef>
          <a:fillRef idx="0">
            <a:schemeClr val="dk1"/>
          </a:fillRef>
          <a:effectRef idx="0">
            <a:schemeClr val="dk1"/>
          </a:effectRef>
          <a:fontRef idx="minor">
            <a:schemeClr val="tx1"/>
          </a:fontRef>
        </p:style>
      </p:cxnSp>
      <p:cxnSp>
        <p:nvCxnSpPr>
          <p:cNvPr id="33" name="Connettore 1 32"/>
          <p:cNvCxnSpPr/>
          <p:nvPr/>
        </p:nvCxnSpPr>
        <p:spPr>
          <a:xfrm>
            <a:off x="7066730" y="3114842"/>
            <a:ext cx="1552105" cy="76652"/>
          </a:xfrm>
          <a:prstGeom prst="line">
            <a:avLst/>
          </a:prstGeom>
          <a:ln>
            <a:solidFill>
              <a:schemeClr val="bg1">
                <a:lumMod val="50000"/>
              </a:schemeClr>
            </a:solidFill>
            <a:prstDash val="lgDash"/>
          </a:ln>
        </p:spPr>
        <p:style>
          <a:lnRef idx="1">
            <a:schemeClr val="dk1"/>
          </a:lnRef>
          <a:fillRef idx="0">
            <a:schemeClr val="dk1"/>
          </a:fillRef>
          <a:effectRef idx="0">
            <a:schemeClr val="dk1"/>
          </a:effectRef>
          <a:fontRef idx="minor">
            <a:schemeClr val="tx1"/>
          </a:fontRef>
        </p:style>
      </p:cxnSp>
      <p:sp>
        <p:nvSpPr>
          <p:cNvPr id="35" name="Figura a mano libera 34"/>
          <p:cNvSpPr/>
          <p:nvPr/>
        </p:nvSpPr>
        <p:spPr>
          <a:xfrm>
            <a:off x="7575500" y="2321169"/>
            <a:ext cx="902754" cy="2845161"/>
          </a:xfrm>
          <a:custGeom>
            <a:avLst/>
            <a:gdLst>
              <a:gd name="connsiteX0" fmla="*/ 1153551 w 1153551"/>
              <a:gd name="connsiteY0" fmla="*/ 0 h 2771335"/>
              <a:gd name="connsiteX1" fmla="*/ 211016 w 1153551"/>
              <a:gd name="connsiteY1" fmla="*/ 450166 h 2771335"/>
              <a:gd name="connsiteX2" fmla="*/ 562708 w 1153551"/>
              <a:gd name="connsiteY2" fmla="*/ 1913206 h 2771335"/>
              <a:gd name="connsiteX3" fmla="*/ 0 w 1153551"/>
              <a:gd name="connsiteY3" fmla="*/ 2771335 h 2771335"/>
            </a:gdLst>
            <a:ahLst/>
            <a:cxnLst>
              <a:cxn ang="0">
                <a:pos x="connsiteX0" y="connsiteY0"/>
              </a:cxn>
              <a:cxn ang="0">
                <a:pos x="connsiteX1" y="connsiteY1"/>
              </a:cxn>
              <a:cxn ang="0">
                <a:pos x="connsiteX2" y="connsiteY2"/>
              </a:cxn>
              <a:cxn ang="0">
                <a:pos x="connsiteX3" y="connsiteY3"/>
              </a:cxn>
            </a:cxnLst>
            <a:rect l="l" t="t" r="r" b="b"/>
            <a:pathLst>
              <a:path w="1153551" h="2771335">
                <a:moveTo>
                  <a:pt x="1153551" y="0"/>
                </a:moveTo>
                <a:cubicBezTo>
                  <a:pt x="731520" y="65649"/>
                  <a:pt x="309490" y="131298"/>
                  <a:pt x="211016" y="450166"/>
                </a:cubicBezTo>
                <a:cubicBezTo>
                  <a:pt x="112542" y="769034"/>
                  <a:pt x="597877" y="1526345"/>
                  <a:pt x="562708" y="1913206"/>
                </a:cubicBezTo>
                <a:cubicBezTo>
                  <a:pt x="527539" y="2300067"/>
                  <a:pt x="263769" y="2535701"/>
                  <a:pt x="0" y="2771335"/>
                </a:cubicBez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1 38"/>
          <p:cNvCxnSpPr>
            <a:stCxn id="12" idx="7"/>
            <a:endCxn id="8" idx="3"/>
          </p:cNvCxnSpPr>
          <p:nvPr/>
        </p:nvCxnSpPr>
        <p:spPr>
          <a:xfrm flipV="1">
            <a:off x="7337757" y="3303808"/>
            <a:ext cx="1316986" cy="1030363"/>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2" name="Connettore 1 41"/>
          <p:cNvCxnSpPr>
            <a:stCxn id="12" idx="7"/>
            <a:endCxn id="8" idx="3"/>
          </p:cNvCxnSpPr>
          <p:nvPr/>
        </p:nvCxnSpPr>
        <p:spPr>
          <a:xfrm flipV="1">
            <a:off x="7337757" y="3303808"/>
            <a:ext cx="1316986" cy="103036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492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xit" presetSubtype="0" fill="hold" grpId="1" nodeType="withEffect">
                                  <p:stCondLst>
                                    <p:cond delay="0"/>
                                  </p:stCondLst>
                                  <p:childTnLst>
                                    <p:animEffect transition="out" filter="fade">
                                      <p:cBhvr>
                                        <p:cTn id="28" dur="500"/>
                                        <p:tgtEl>
                                          <p:spTgt spid="35"/>
                                        </p:tgtEl>
                                      </p:cBhvr>
                                    </p:animEffect>
                                    <p:set>
                                      <p:cBhvr>
                                        <p:cTn id="29" dur="1" fill="hold">
                                          <p:stCondLst>
                                            <p:cond delay="499"/>
                                          </p:stCondLst>
                                        </p:cTn>
                                        <p:tgtEl>
                                          <p:spTgt spid="35"/>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9"/>
                                        </p:tgtEl>
                                      </p:cBhvr>
                                    </p:animEffect>
                                    <p:set>
                                      <p:cBhvr>
                                        <p:cTn id="37" dur="1" fill="hold">
                                          <p:stCondLst>
                                            <p:cond delay="499"/>
                                          </p:stCondLst>
                                        </p:cTn>
                                        <p:tgtEl>
                                          <p:spTgt spid="3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3"/>
                                        </p:tgtEl>
                                      </p:cBhvr>
                                    </p:animEffect>
                                    <p:set>
                                      <p:cBhvr>
                                        <p:cTn id="40" dur="1" fill="hold">
                                          <p:stCondLst>
                                            <p:cond delay="499"/>
                                          </p:stCondLst>
                                        </p:cTn>
                                        <p:tgtEl>
                                          <p:spTgt spid="33"/>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normAutofit/>
          </a:bodyPr>
          <a:lstStyle/>
          <a:p>
            <a:r>
              <a:rPr lang="it-IT" sz="3600" dirty="0" smtClean="0"/>
              <a:t>Sviluppo: GRASP su SPT</a:t>
            </a:r>
            <a:endParaRPr lang="it-IT" sz="3600" dirty="0"/>
          </a:p>
        </p:txBody>
      </p:sp>
      <p:sp>
        <p:nvSpPr>
          <p:cNvPr id="8" name="Segnaposto contenuto 7"/>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Per ottenere varie soluzioni ammissibili da ottimizzare, sono stati generati </a:t>
            </a:r>
            <a:r>
              <a:rPr lang="it-IT" sz="2400" i="1" dirty="0" smtClean="0">
                <a:latin typeface="+mj-lt"/>
              </a:rPr>
              <a:t>k</a:t>
            </a:r>
            <a:r>
              <a:rPr lang="it-IT" sz="2400" dirty="0" smtClean="0">
                <a:latin typeface="+mj-lt"/>
              </a:rPr>
              <a:t> </a:t>
            </a:r>
            <a:r>
              <a:rPr lang="it-IT" sz="2400" dirty="0" err="1" smtClean="0">
                <a:latin typeface="+mj-lt"/>
              </a:rPr>
              <a:t>SPTs</a:t>
            </a:r>
            <a:r>
              <a:rPr lang="it-IT" sz="2400" dirty="0" smtClean="0">
                <a:latin typeface="+mj-lt"/>
              </a:rPr>
              <a:t> </a:t>
            </a:r>
            <a:r>
              <a:rPr lang="it-IT" sz="2400" dirty="0" smtClean="0">
                <a:latin typeface="+mj-lt"/>
              </a:rPr>
              <a:t>usando ad ogni </a:t>
            </a:r>
            <a:r>
              <a:rPr lang="it-IT" sz="2400" dirty="0" err="1" smtClean="0">
                <a:latin typeface="+mj-lt"/>
              </a:rPr>
              <a:t>step</a:t>
            </a:r>
            <a:r>
              <a:rPr lang="it-IT" sz="2400" dirty="0" smtClean="0">
                <a:latin typeface="+mj-lt"/>
              </a:rPr>
              <a:t> un diverso nodo come radice.</a:t>
            </a:r>
          </a:p>
          <a:p>
            <a:pPr lvl="1">
              <a:buFont typeface="Arial" panose="020B0604020202020204" pitchFamily="34" charset="0"/>
              <a:buChar char="•"/>
            </a:pPr>
            <a:r>
              <a:rPr lang="it-IT" sz="2400" dirty="0" smtClean="0">
                <a:latin typeface="+mj-lt"/>
              </a:rPr>
              <a:t>Sono state scelte </a:t>
            </a:r>
            <a:r>
              <a:rPr lang="it-IT" sz="2400" dirty="0" err="1" smtClean="0">
                <a:latin typeface="+mj-lt"/>
              </a:rPr>
              <a:t>randomicamente</a:t>
            </a:r>
            <a:r>
              <a:rPr lang="it-IT" sz="2400" dirty="0" smtClean="0">
                <a:latin typeface="+mj-lt"/>
              </a:rPr>
              <a:t> </a:t>
            </a:r>
            <a:r>
              <a:rPr lang="it-IT" sz="2400" i="1" dirty="0" smtClean="0">
                <a:latin typeface="+mj-lt"/>
              </a:rPr>
              <a:t>h </a:t>
            </a:r>
            <a:r>
              <a:rPr lang="it-IT" sz="2400" dirty="0" smtClean="0">
                <a:latin typeface="+mj-lt"/>
              </a:rPr>
              <a:t> soluzioni tra le </a:t>
            </a:r>
            <a:r>
              <a:rPr lang="it-IT" sz="2400" i="1" dirty="0" smtClean="0">
                <a:latin typeface="+mj-lt"/>
              </a:rPr>
              <a:t>k</a:t>
            </a:r>
            <a:r>
              <a:rPr lang="it-IT" sz="2400" dirty="0" smtClean="0">
                <a:latin typeface="+mj-lt"/>
              </a:rPr>
              <a:t> generate per raggiungere altri bacini di attrazione.</a:t>
            </a:r>
          </a:p>
          <a:p>
            <a:pPr lvl="1">
              <a:buFont typeface="Arial" panose="020B0604020202020204" pitchFamily="34" charset="0"/>
              <a:buChar char="•"/>
            </a:pPr>
            <a:r>
              <a:rPr lang="it-IT" sz="2400" dirty="0" smtClean="0">
                <a:latin typeface="+mj-lt"/>
              </a:rPr>
              <a:t>Ad ognuna delle </a:t>
            </a:r>
            <a:r>
              <a:rPr lang="it-IT" sz="2400" i="1" dirty="0" smtClean="0">
                <a:latin typeface="+mj-lt"/>
              </a:rPr>
              <a:t>h</a:t>
            </a:r>
            <a:r>
              <a:rPr lang="it-IT" sz="2400" dirty="0" smtClean="0">
                <a:latin typeface="+mj-lt"/>
              </a:rPr>
              <a:t> soluzioni scelte viene poi applicata una LS secondo la procedura di </a:t>
            </a:r>
            <a:r>
              <a:rPr lang="it-IT" sz="2400" dirty="0" err="1" smtClean="0">
                <a:latin typeface="+mj-lt"/>
              </a:rPr>
              <a:t>edge</a:t>
            </a:r>
            <a:r>
              <a:rPr lang="it-IT" sz="2400" dirty="0" smtClean="0">
                <a:latin typeface="+mj-lt"/>
              </a:rPr>
              <a:t> </a:t>
            </a:r>
            <a:r>
              <a:rPr lang="it-IT" sz="2400" dirty="0" err="1" smtClean="0">
                <a:latin typeface="+mj-lt"/>
              </a:rPr>
              <a:t>removal</a:t>
            </a:r>
            <a:r>
              <a:rPr lang="it-IT" sz="2400" dirty="0" smtClean="0">
                <a:latin typeface="+mj-lt"/>
              </a:rPr>
              <a:t>.</a:t>
            </a:r>
          </a:p>
          <a:p>
            <a:pPr marL="201168" lvl="1" indent="0">
              <a:buNone/>
            </a:pPr>
            <a:endParaRPr lang="it-IT" sz="2400" dirty="0" smtClean="0">
              <a:latin typeface="+mj-lt"/>
            </a:endParaRPr>
          </a:p>
        </p:txBody>
      </p:sp>
    </p:spTree>
    <p:extLst>
      <p:ext uri="{BB962C8B-B14F-4D97-AF65-F5344CB8AC3E}">
        <p14:creationId xmlns:p14="http://schemas.microsoft.com/office/powerpoint/2010/main" val="1483254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normAutofit/>
          </a:bodyPr>
          <a:lstStyle/>
          <a:p>
            <a:r>
              <a:rPr lang="it-IT" sz="3600" dirty="0" smtClean="0"/>
              <a:t>Sviluppo: Tabù </a:t>
            </a:r>
            <a:r>
              <a:rPr lang="it-IT" sz="3600" dirty="0" err="1" smtClean="0"/>
              <a:t>search</a:t>
            </a:r>
            <a:endParaRPr lang="it-IT" sz="3600" dirty="0"/>
          </a:p>
        </p:txBody>
      </p:sp>
      <p:sp>
        <p:nvSpPr>
          <p:cNvPr id="8" name="Segnaposto contenuto 7"/>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La tabù </a:t>
            </a:r>
            <a:r>
              <a:rPr lang="it-IT" sz="2400" dirty="0" err="1" smtClean="0">
                <a:latin typeface="+mj-lt"/>
              </a:rPr>
              <a:t>search</a:t>
            </a:r>
            <a:r>
              <a:rPr lang="it-IT" sz="2400" dirty="0" smtClean="0">
                <a:latin typeface="+mj-lt"/>
              </a:rPr>
              <a:t> è stata implementata per l’ottimizzazione dell’MST </a:t>
            </a:r>
            <a:r>
              <a:rPr lang="it-IT" sz="2400" dirty="0" smtClean="0">
                <a:latin typeface="+mj-lt"/>
              </a:rPr>
              <a:t>sfruttando </a:t>
            </a:r>
            <a:r>
              <a:rPr lang="it-IT" sz="2400" dirty="0" smtClean="0">
                <a:latin typeface="+mj-lt"/>
              </a:rPr>
              <a:t>la ricerca per </a:t>
            </a:r>
            <a:r>
              <a:rPr lang="it-IT" sz="2400" dirty="0" err="1" smtClean="0">
                <a:latin typeface="+mj-lt"/>
              </a:rPr>
              <a:t>edge</a:t>
            </a:r>
            <a:r>
              <a:rPr lang="it-IT" sz="2400" dirty="0" smtClean="0">
                <a:latin typeface="+mj-lt"/>
              </a:rPr>
              <a:t> </a:t>
            </a:r>
            <a:r>
              <a:rPr lang="it-IT" sz="2400" dirty="0" err="1" smtClean="0">
                <a:latin typeface="+mj-lt"/>
              </a:rPr>
              <a:t>replacement</a:t>
            </a:r>
            <a:r>
              <a:rPr lang="it-IT" sz="2400" dirty="0" smtClean="0">
                <a:latin typeface="+mj-lt"/>
              </a:rPr>
              <a:t>.</a:t>
            </a:r>
          </a:p>
          <a:p>
            <a:pPr lvl="1">
              <a:buFont typeface="Arial" panose="020B0604020202020204" pitchFamily="34" charset="0"/>
              <a:buChar char="•"/>
            </a:pPr>
            <a:r>
              <a:rPr lang="it-IT" sz="2400" dirty="0" smtClean="0">
                <a:latin typeface="+mj-lt"/>
              </a:rPr>
              <a:t>Il criterio di stop è stato implementato sulle condizioni di stallo quindi contando i passi di non miglioramento della soluzione.</a:t>
            </a:r>
          </a:p>
          <a:p>
            <a:pPr lvl="1">
              <a:buFont typeface="Arial" panose="020B0604020202020204" pitchFamily="34" charset="0"/>
              <a:buChar char="•"/>
            </a:pPr>
            <a:r>
              <a:rPr lang="it-IT" sz="2400" dirty="0" smtClean="0">
                <a:latin typeface="+mj-lt"/>
              </a:rPr>
              <a:t>La lunghezza della tabù list è stata adattata al numero di archi presenti nel grafo.</a:t>
            </a:r>
          </a:p>
          <a:p>
            <a:pPr lvl="1">
              <a:buFont typeface="Arial" panose="020B0604020202020204" pitchFamily="34" charset="0"/>
              <a:buChar char="•"/>
            </a:pPr>
            <a:endParaRPr lang="it-IT" sz="2400" dirty="0">
              <a:latin typeface="+mj-lt"/>
            </a:endParaRPr>
          </a:p>
        </p:txBody>
      </p:sp>
    </p:spTree>
    <p:extLst>
      <p:ext uri="{BB962C8B-B14F-4D97-AF65-F5344CB8AC3E}">
        <p14:creationId xmlns:p14="http://schemas.microsoft.com/office/powerpoint/2010/main" val="4270889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 Algoritmo Genetico</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L’algoritmo genetico prende come popolazione iniziale </a:t>
            </a:r>
            <a:r>
              <a:rPr lang="it-IT" sz="2400" i="1" dirty="0" smtClean="0">
                <a:latin typeface="+mj-lt"/>
              </a:rPr>
              <a:t>h </a:t>
            </a:r>
            <a:r>
              <a:rPr lang="it-IT" sz="2400" dirty="0" err="1" smtClean="0">
                <a:latin typeface="+mj-lt"/>
              </a:rPr>
              <a:t>SPTs</a:t>
            </a:r>
            <a:r>
              <a:rPr lang="it-IT" sz="2400" dirty="0" smtClean="0">
                <a:latin typeface="+mj-lt"/>
              </a:rPr>
              <a:t> ottenuti tramite </a:t>
            </a:r>
            <a:r>
              <a:rPr lang="it-IT" sz="2400" dirty="0" smtClean="0">
                <a:latin typeface="+mj-lt"/>
              </a:rPr>
              <a:t>rotazione della radice.</a:t>
            </a:r>
          </a:p>
          <a:p>
            <a:pPr lvl="1">
              <a:buFont typeface="Arial" panose="020B0604020202020204" pitchFamily="34" charset="0"/>
              <a:buChar char="•"/>
            </a:pPr>
            <a:r>
              <a:rPr lang="it-IT" sz="2400" dirty="0">
                <a:latin typeface="+mj-lt"/>
              </a:rPr>
              <a:t>L</a:t>
            </a:r>
            <a:r>
              <a:rPr lang="it-IT" sz="2400" dirty="0" smtClean="0">
                <a:latin typeface="+mj-lt"/>
              </a:rPr>
              <a:t>a </a:t>
            </a:r>
            <a:r>
              <a:rPr lang="it-IT" sz="2400" dirty="0" smtClean="0">
                <a:latin typeface="+mj-lt"/>
              </a:rPr>
              <a:t>codifica delle soluzioni utilizza come geni le liste degli archi nella soluzione rispettando così </a:t>
            </a:r>
            <a:r>
              <a:rPr lang="it-IT" sz="2400" dirty="0" smtClean="0">
                <a:latin typeface="+mj-lt"/>
              </a:rPr>
              <a:t>i criteri fondamentali della codifica.</a:t>
            </a:r>
            <a:endParaRPr lang="it-IT" sz="2400" dirty="0" smtClean="0">
              <a:latin typeface="+mj-lt"/>
            </a:endParaRPr>
          </a:p>
          <a:p>
            <a:pPr lvl="1">
              <a:buFont typeface="Arial" panose="020B0604020202020204" pitchFamily="34" charset="0"/>
              <a:buChar char="•"/>
            </a:pPr>
            <a:r>
              <a:rPr lang="it-IT" sz="2400" dirty="0" smtClean="0">
                <a:latin typeface="+mj-lt"/>
              </a:rPr>
              <a:t>Per evitare soluzioni troppo simili, l’ammissione di un figlio alla generazione successiva viene valutata sulla base della diversità che ha rispetto alla popolazione ancora incompleta. Nel caso sia troppo simile alle soluzioni già presenti, ne viene ammessa una mutazione di uno dei genitori seguendo una procedura simile all’</a:t>
            </a:r>
            <a:r>
              <a:rPr lang="it-IT" sz="2400" dirty="0" err="1" smtClean="0">
                <a:latin typeface="+mj-lt"/>
              </a:rPr>
              <a:t>edge</a:t>
            </a:r>
            <a:r>
              <a:rPr lang="it-IT" sz="2400" dirty="0" smtClean="0">
                <a:latin typeface="+mj-lt"/>
              </a:rPr>
              <a:t> </a:t>
            </a:r>
            <a:r>
              <a:rPr lang="it-IT" sz="2400" dirty="0" err="1" smtClean="0">
                <a:latin typeface="+mj-lt"/>
              </a:rPr>
              <a:t>removal</a:t>
            </a:r>
            <a:r>
              <a:rPr lang="it-IT" sz="2400" dirty="0" smtClean="0">
                <a:latin typeface="+mj-lt"/>
              </a:rPr>
              <a:t>.</a:t>
            </a:r>
          </a:p>
          <a:p>
            <a:pPr lvl="1">
              <a:buFont typeface="Arial" panose="020B0604020202020204" pitchFamily="34" charset="0"/>
              <a:buChar char="•"/>
            </a:pPr>
            <a:r>
              <a:rPr lang="it-IT" sz="2400" dirty="0" smtClean="0">
                <a:latin typeface="+mj-lt"/>
              </a:rPr>
              <a:t>Il cross over di due soluzioni viene secondo una procedura di somma (2 a 1) seguita da una potatura </a:t>
            </a:r>
            <a:r>
              <a:rPr lang="it-IT" sz="2400" dirty="0" err="1" smtClean="0">
                <a:latin typeface="+mj-lt"/>
              </a:rPr>
              <a:t>randomica</a:t>
            </a:r>
            <a:r>
              <a:rPr lang="it-IT" sz="2400" dirty="0" smtClean="0">
                <a:latin typeface="+mj-lt"/>
              </a:rPr>
              <a:t> dei rami più costosi nei cicli formati.</a:t>
            </a:r>
          </a:p>
        </p:txBody>
      </p:sp>
    </p:spTree>
    <p:extLst>
      <p:ext uri="{BB962C8B-B14F-4D97-AF65-F5344CB8AC3E}">
        <p14:creationId xmlns:p14="http://schemas.microsoft.com/office/powerpoint/2010/main" val="2774067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 Algoritmo Genetico - fitness</a:t>
            </a:r>
            <a:endParaRPr lang="it-IT" sz="3600"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Per la fase di cross over le 2 soluzioni vengono scelte secondo una procedura di roulette </a:t>
                </a:r>
                <a:r>
                  <a:rPr lang="it-IT" sz="2400" dirty="0" err="1" smtClean="0">
                    <a:latin typeface="+mj-lt"/>
                  </a:rPr>
                  <a:t>wheel</a:t>
                </a:r>
                <a:r>
                  <a:rPr lang="it-IT" sz="2400" dirty="0" smtClean="0">
                    <a:latin typeface="+mj-lt"/>
                  </a:rPr>
                  <a:t> avvantaggiando le soluzioni con una migliore fitness.</a:t>
                </a:r>
              </a:p>
              <a:p>
                <a:pPr lvl="1">
                  <a:buFont typeface="Arial" panose="020B0604020202020204" pitchFamily="34" charset="0"/>
                  <a:buChar char="•"/>
                </a:pPr>
                <a:r>
                  <a:rPr lang="it-IT" sz="2400" dirty="0" smtClean="0">
                    <a:latin typeface="+mj-lt"/>
                  </a:rPr>
                  <a:t>Per scalare correttamente la fitness di una soluzione viene preso come riferimento il costo della soluzione peggiore nella popolazione corrente </a:t>
                </a: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𝑐</m:t>
                        </m:r>
                      </m:e>
                      <m:sub>
                        <m:r>
                          <a:rPr lang="it-IT" sz="2400" b="0" i="1" smtClean="0">
                            <a:latin typeface="Cambria Math" panose="02040503050406030204" pitchFamily="18" charset="0"/>
                          </a:rPr>
                          <m:t>𝑚𝑎𝑥</m:t>
                        </m:r>
                      </m:sub>
                    </m:sSub>
                    <m:r>
                      <a:rPr lang="it-IT" sz="2400" b="0" i="1" smtClean="0">
                        <a:latin typeface="Cambria Math" panose="02040503050406030204" pitchFamily="18" charset="0"/>
                      </a:rPr>
                      <m:t>.</m:t>
                    </m:r>
                  </m:oMath>
                </a14:m>
                <a:endParaRPr lang="it-IT" sz="2400" dirty="0" smtClean="0">
                  <a:latin typeface="+mj-lt"/>
                </a:endParaRPr>
              </a:p>
              <a:p>
                <a:pPr marL="201168" lvl="1" indent="0">
                  <a:buNone/>
                </a:pPr>
                <a:endParaRPr lang="it-IT" sz="2400" b="0" dirty="0" smtClean="0">
                  <a:latin typeface="+mj-lt"/>
                </a:endParaRPr>
              </a:p>
              <a:p>
                <a:pPr marL="201168" lvl="1" indent="0" algn="ctr">
                  <a:buNone/>
                </a:pP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𝑓</m:t>
                        </m:r>
                      </m:e>
                      <m:sub>
                        <m:r>
                          <a:rPr lang="it-IT" sz="2400" b="0" i="1" smtClean="0">
                            <a:latin typeface="Cambria Math" panose="02040503050406030204" pitchFamily="18" charset="0"/>
                          </a:rPr>
                          <m:t>𝑖</m:t>
                        </m:r>
                      </m:sub>
                    </m:sSub>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𝑐</m:t>
                            </m:r>
                          </m:e>
                          <m:sub>
                            <m:r>
                              <a:rPr lang="it-IT" sz="2400" b="0" i="1" smtClean="0">
                                <a:latin typeface="Cambria Math" panose="02040503050406030204" pitchFamily="18" charset="0"/>
                              </a:rPr>
                              <m:t>𝑚𝑎𝑥</m:t>
                            </m:r>
                          </m:sub>
                        </m:sSub>
                        <m:r>
                          <a:rPr lang="it-IT" sz="2400" b="0" i="1" smtClean="0">
                            <a:latin typeface="Cambria Math" panose="02040503050406030204" pitchFamily="18" charset="0"/>
                          </a:rPr>
                          <m:t> </m:t>
                        </m:r>
                        <m:r>
                          <a:rPr lang="it-IT" sz="2400" i="1">
                            <a:latin typeface="Cambria Math" panose="02040503050406030204" pitchFamily="18" charset="0"/>
                          </a:rPr>
                          <m:t>− </m:t>
                        </m:r>
                        <m:sSub>
                          <m:sSubPr>
                            <m:ctrlPr>
                              <a:rPr lang="it-IT" sz="2400" i="1">
                                <a:latin typeface="Cambria Math" panose="02040503050406030204" pitchFamily="18" charset="0"/>
                              </a:rPr>
                            </m:ctrlPr>
                          </m:sSubPr>
                          <m:e>
                            <m:r>
                              <a:rPr lang="it-IT" sz="2400" i="1">
                                <a:latin typeface="Cambria Math" panose="02040503050406030204" pitchFamily="18" charset="0"/>
                              </a:rPr>
                              <m:t>𝑐</m:t>
                            </m:r>
                          </m:e>
                          <m:sub>
                            <m:r>
                              <a:rPr lang="it-IT" sz="2400" i="1">
                                <a:latin typeface="Cambria Math" panose="02040503050406030204" pitchFamily="18" charset="0"/>
                              </a:rPr>
                              <m:t>𝑖</m:t>
                            </m:r>
                          </m:sub>
                        </m:sSub>
                      </m:num>
                      <m:den>
                        <m:nary>
                          <m:naryPr>
                            <m:chr m:val="∑"/>
                            <m:supHide m:val="on"/>
                            <m:ctrlPr>
                              <a:rPr lang="it-IT" sz="2400" i="1">
                                <a:latin typeface="Cambria Math" panose="02040503050406030204" pitchFamily="18" charset="0"/>
                              </a:rPr>
                            </m:ctrlPr>
                          </m:naryPr>
                          <m:sub>
                            <m:r>
                              <m:rPr>
                                <m:brk m:alnAt="7"/>
                              </m:rPr>
                              <a:rPr lang="it-IT" sz="2400" i="1">
                                <a:latin typeface="Cambria Math" panose="02040503050406030204" pitchFamily="18" charset="0"/>
                              </a:rPr>
                              <m:t> </m:t>
                            </m:r>
                            <m:r>
                              <a:rPr lang="it-IT" sz="2400" b="0" i="1" smtClean="0">
                                <a:latin typeface="Cambria Math" panose="02040503050406030204" pitchFamily="18" charset="0"/>
                              </a:rPr>
                              <m:t>𝑗</m:t>
                            </m:r>
                            <m:r>
                              <a:rPr lang="it-IT" sz="2400" i="1">
                                <a:latin typeface="Cambria Math" panose="02040503050406030204" pitchFamily="18" charset="0"/>
                              </a:rPr>
                              <m:t> </m:t>
                            </m:r>
                            <m:r>
                              <a:rPr lang="it-IT" sz="2400" i="1">
                                <a:latin typeface="Cambria Math" panose="02040503050406030204" pitchFamily="18" charset="0"/>
                                <a:ea typeface="Cambria Math" panose="02040503050406030204" pitchFamily="18" charset="0"/>
                              </a:rPr>
                              <m:t>∈ </m:t>
                            </m:r>
                            <m:r>
                              <a:rPr lang="it-IT" sz="2400" i="1">
                                <a:latin typeface="Cambria Math" panose="02040503050406030204" pitchFamily="18" charset="0"/>
                                <a:ea typeface="Cambria Math" panose="02040503050406030204" pitchFamily="18" charset="0"/>
                              </a:rPr>
                              <m:t>𝑔𝑒𝑛𝑒𝑟𝑎𝑡𝑖𝑜𝑛</m:t>
                            </m:r>
                          </m:sub>
                          <m:sup/>
                          <m:e>
                            <m:sSub>
                              <m:sSubPr>
                                <m:ctrlPr>
                                  <a:rPr lang="it-IT" sz="2400" i="1">
                                    <a:latin typeface="Cambria Math" panose="02040503050406030204" pitchFamily="18" charset="0"/>
                                  </a:rPr>
                                </m:ctrlPr>
                              </m:sSubPr>
                              <m:e>
                                <m:r>
                                  <a:rPr lang="it-IT" sz="2400" i="1">
                                    <a:latin typeface="Cambria Math" panose="02040503050406030204" pitchFamily="18" charset="0"/>
                                  </a:rPr>
                                  <m:t>𝑐</m:t>
                                </m:r>
                              </m:e>
                              <m:sub>
                                <m:r>
                                  <a:rPr lang="it-IT" sz="2400" i="1">
                                    <a:latin typeface="Cambria Math" panose="02040503050406030204" pitchFamily="18" charset="0"/>
                                  </a:rPr>
                                  <m:t>𝑚𝑎𝑥</m:t>
                                </m:r>
                              </m:sub>
                            </m:sSub>
                            <m:r>
                              <a:rPr lang="it-IT" sz="2400" b="0" i="1" smtClean="0">
                                <a:latin typeface="Cambria Math" panose="02040503050406030204" pitchFamily="18" charset="0"/>
                              </a:rPr>
                              <m:t> </m:t>
                            </m:r>
                            <m:r>
                              <a:rPr lang="it-IT" sz="2400" i="1">
                                <a:latin typeface="Cambria Math" panose="02040503050406030204" pitchFamily="18" charset="0"/>
                              </a:rPr>
                              <m:t>− </m:t>
                            </m:r>
                            <m:sSub>
                              <m:sSubPr>
                                <m:ctrlPr>
                                  <a:rPr lang="it-IT" sz="2400" i="1">
                                    <a:latin typeface="Cambria Math" panose="02040503050406030204" pitchFamily="18" charset="0"/>
                                  </a:rPr>
                                </m:ctrlPr>
                              </m:sSubPr>
                              <m:e>
                                <m:r>
                                  <a:rPr lang="it-IT" sz="2400" i="1">
                                    <a:latin typeface="Cambria Math" panose="02040503050406030204" pitchFamily="18" charset="0"/>
                                  </a:rPr>
                                  <m:t>𝑐</m:t>
                                </m:r>
                              </m:e>
                              <m:sub>
                                <m:r>
                                  <a:rPr lang="it-IT" sz="2400" b="0" i="1" smtClean="0">
                                    <a:latin typeface="Cambria Math" panose="02040503050406030204" pitchFamily="18" charset="0"/>
                                  </a:rPr>
                                  <m:t>𝑗</m:t>
                                </m:r>
                              </m:sub>
                            </m:sSub>
                          </m:e>
                        </m:nary>
                      </m:den>
                    </m:f>
                  </m:oMath>
                </a14:m>
                <a:r>
                  <a:rPr lang="it-IT" sz="2400" dirty="0" smtClean="0">
                    <a:latin typeface="+mj-lt"/>
                  </a:rPr>
                  <a:t>		 </a:t>
                </a:r>
                <a14:m>
                  <m:oMath xmlns:m="http://schemas.openxmlformats.org/officeDocument/2006/math">
                    <m:nary>
                      <m:naryPr>
                        <m:chr m:val="∑"/>
                        <m:supHide m:val="on"/>
                        <m:ctrlPr>
                          <a:rPr lang="it-IT" sz="2400" i="1">
                            <a:latin typeface="Cambria Math" panose="02040503050406030204" pitchFamily="18" charset="0"/>
                          </a:rPr>
                        </m:ctrlPr>
                      </m:naryPr>
                      <m:sub>
                        <m:r>
                          <m:rPr>
                            <m:brk m:alnAt="7"/>
                          </m:rPr>
                          <a:rPr lang="it-IT" sz="2400" i="1">
                            <a:latin typeface="Cambria Math" panose="02040503050406030204" pitchFamily="18" charset="0"/>
                          </a:rPr>
                          <m:t> </m:t>
                        </m:r>
                        <m:r>
                          <a:rPr lang="it-IT" sz="2400" i="1">
                            <a:latin typeface="Cambria Math" panose="02040503050406030204" pitchFamily="18" charset="0"/>
                          </a:rPr>
                          <m:t>𝑗</m:t>
                        </m:r>
                        <m:r>
                          <a:rPr lang="it-IT" sz="2400" i="1">
                            <a:latin typeface="Cambria Math" panose="02040503050406030204" pitchFamily="18" charset="0"/>
                          </a:rPr>
                          <m:t> ∈ </m:t>
                        </m:r>
                        <m:r>
                          <a:rPr lang="it-IT" sz="2400" i="1">
                            <a:latin typeface="Cambria Math" panose="02040503050406030204" pitchFamily="18" charset="0"/>
                            <a:ea typeface="Cambria Math" panose="02040503050406030204" pitchFamily="18" charset="0"/>
                          </a:rPr>
                          <m:t>𝑔𝑒𝑛𝑒𝑟𝑎𝑡𝑖𝑜𝑛</m:t>
                        </m:r>
                      </m:sub>
                      <m:sup/>
                      <m:e>
                        <m:sSub>
                          <m:sSubPr>
                            <m:ctrlPr>
                              <a:rPr lang="it-IT" sz="2400" i="1">
                                <a:latin typeface="Cambria Math" panose="02040503050406030204" pitchFamily="18" charset="0"/>
                              </a:rPr>
                            </m:ctrlPr>
                          </m:sSubPr>
                          <m:e>
                            <m:r>
                              <a:rPr lang="it-IT" sz="2400" b="0" i="1" smtClean="0">
                                <a:latin typeface="Cambria Math" panose="02040503050406030204" pitchFamily="18" charset="0"/>
                              </a:rPr>
                              <m:t>𝑓</m:t>
                            </m:r>
                          </m:e>
                          <m:sub>
                            <m:r>
                              <a:rPr lang="it-IT" sz="2400" i="1">
                                <a:latin typeface="Cambria Math" panose="02040503050406030204" pitchFamily="18" charset="0"/>
                              </a:rPr>
                              <m:t>𝑗</m:t>
                            </m:r>
                          </m:sub>
                        </m:sSub>
                        <m:r>
                          <a:rPr lang="it-IT" sz="2400" b="0" i="1" smtClean="0">
                            <a:latin typeface="Cambria Math" panose="02040503050406030204" pitchFamily="18" charset="0"/>
                          </a:rPr>
                          <m:t>=1</m:t>
                        </m:r>
                      </m:e>
                    </m:nary>
                  </m:oMath>
                </a14:m>
                <a:endParaRPr lang="it-IT" sz="2400" dirty="0" smtClean="0">
                  <a:latin typeface="+mj-lt"/>
                </a:endParaRPr>
              </a:p>
              <a:p>
                <a:pPr lvl="1"/>
                <a:endParaRPr lang="it-IT" sz="2400" dirty="0" smtClean="0">
                  <a:latin typeface="+mj-lt"/>
                </a:endParaRPr>
              </a:p>
              <a:p>
                <a:pPr lvl="1">
                  <a:buFont typeface="Arial" panose="020B0604020202020204" pitchFamily="34" charset="0"/>
                  <a:buChar char="•"/>
                </a:pPr>
                <a:r>
                  <a:rPr lang="it-IT" sz="2400" dirty="0" smtClean="0">
                    <a:latin typeface="+mj-lt"/>
                  </a:rPr>
                  <a:t>Generando quindi numeri random uniformemente distribuiti tra 0 e 1 riusciamo ad avvantaggiare le soluzioni migliori.</a:t>
                </a:r>
              </a:p>
              <a:p>
                <a:pPr marL="201168" lvl="1" indent="0">
                  <a:buNone/>
                </a:pPr>
                <a:endParaRPr lang="it-IT" sz="2400" dirty="0" smtClean="0">
                  <a:latin typeface="+mj-lt"/>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t="-2121" r="-2182"/>
                </a:stretch>
              </a:blipFill>
            </p:spPr>
            <p:txBody>
              <a:bodyPr/>
              <a:lstStyle/>
              <a:p>
                <a:r>
                  <a:rPr lang="it-IT">
                    <a:noFill/>
                  </a:rPr>
                  <a:t> </a:t>
                </a:r>
              </a:p>
            </p:txBody>
          </p:sp>
        </mc:Fallback>
      </mc:AlternateContent>
    </p:spTree>
    <p:extLst>
      <p:ext uri="{BB962C8B-B14F-4D97-AF65-F5344CB8AC3E}">
        <p14:creationId xmlns:p14="http://schemas.microsoft.com/office/powerpoint/2010/main" val="672827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Sviluppo: Genetico ibrido</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L’ultima parte dello sviluppo si è incentrata sull’ibridizzazione di due euristiche: algoritmo genetico e tabù </a:t>
            </a:r>
            <a:r>
              <a:rPr lang="it-IT" sz="2400" dirty="0" err="1" smtClean="0">
                <a:latin typeface="+mj-lt"/>
              </a:rPr>
              <a:t>search</a:t>
            </a:r>
            <a:r>
              <a:rPr lang="it-IT" sz="2400" dirty="0" smtClean="0">
                <a:latin typeface="+mj-lt"/>
              </a:rPr>
              <a:t>.</a:t>
            </a:r>
          </a:p>
          <a:p>
            <a:pPr lvl="1">
              <a:buFont typeface="Arial" panose="020B0604020202020204" pitchFamily="34" charset="0"/>
              <a:buChar char="•"/>
            </a:pPr>
            <a:r>
              <a:rPr lang="it-IT" sz="2400" dirty="0" smtClean="0">
                <a:latin typeface="+mj-lt"/>
              </a:rPr>
              <a:t>Quando nella generazione viene trovata una soluzione migliore dell’attuale ottimo candidato viene eseguita una tabù </a:t>
            </a:r>
            <a:r>
              <a:rPr lang="it-IT" sz="2400" dirty="0" err="1" smtClean="0">
                <a:latin typeface="+mj-lt"/>
              </a:rPr>
              <a:t>search</a:t>
            </a:r>
            <a:r>
              <a:rPr lang="it-IT" sz="2400" dirty="0" smtClean="0">
                <a:latin typeface="+mj-lt"/>
              </a:rPr>
              <a:t> su di essa con un numero di </a:t>
            </a:r>
            <a:r>
              <a:rPr lang="it-IT" sz="2400" dirty="0" err="1" smtClean="0">
                <a:latin typeface="+mj-lt"/>
              </a:rPr>
              <a:t>step</a:t>
            </a:r>
            <a:r>
              <a:rPr lang="it-IT" sz="2400" dirty="0" smtClean="0">
                <a:latin typeface="+mj-lt"/>
              </a:rPr>
              <a:t> prefissato</a:t>
            </a:r>
            <a:r>
              <a:rPr lang="it-IT" sz="2400" dirty="0">
                <a:latin typeface="+mj-lt"/>
              </a:rPr>
              <a:t> </a:t>
            </a:r>
            <a:r>
              <a:rPr lang="it-IT" sz="2400" dirty="0" smtClean="0">
                <a:latin typeface="+mj-lt"/>
              </a:rPr>
              <a:t>per calare il costo computazionale.</a:t>
            </a:r>
          </a:p>
          <a:p>
            <a:pPr lvl="1">
              <a:buFont typeface="Arial" panose="020B0604020202020204" pitchFamily="34" charset="0"/>
              <a:buChar char="•"/>
            </a:pPr>
            <a:r>
              <a:rPr lang="it-IT" sz="2400" dirty="0" smtClean="0">
                <a:latin typeface="+mj-lt"/>
              </a:rPr>
              <a:t>Le soluzioni </a:t>
            </a:r>
            <a:r>
              <a:rPr lang="it-IT" sz="2400" dirty="0" err="1" smtClean="0">
                <a:latin typeface="+mj-lt"/>
              </a:rPr>
              <a:t>elite</a:t>
            </a:r>
            <a:r>
              <a:rPr lang="it-IT" sz="2400" dirty="0" smtClean="0">
                <a:latin typeface="+mj-lt"/>
              </a:rPr>
              <a:t> trovate dopo la tabù vengono inserite nella generazione rimuovendo gli elementi con costo peggiore ottenendo quindi un </a:t>
            </a:r>
            <a:r>
              <a:rPr lang="it-IT" sz="2400" dirty="0" err="1" smtClean="0">
                <a:latin typeface="+mj-lt"/>
              </a:rPr>
              <a:t>merging</a:t>
            </a:r>
            <a:r>
              <a:rPr lang="it-IT" sz="2400" dirty="0" smtClean="0">
                <a:latin typeface="+mj-lt"/>
              </a:rPr>
              <a:t> dei risultati.</a:t>
            </a:r>
          </a:p>
          <a:p>
            <a:pPr marL="201168" lvl="1" indent="0">
              <a:buNone/>
            </a:pPr>
            <a:endParaRPr lang="it-IT" sz="2400" dirty="0" smtClean="0">
              <a:latin typeface="+mj-lt"/>
            </a:endParaRPr>
          </a:p>
        </p:txBody>
      </p:sp>
    </p:spTree>
    <p:extLst>
      <p:ext uri="{BB962C8B-B14F-4D97-AF65-F5344CB8AC3E}">
        <p14:creationId xmlns:p14="http://schemas.microsoft.com/office/powerpoint/2010/main" val="736644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a:t>
            </a:r>
            <a:endParaRPr lang="it-IT" sz="3600" dirty="0"/>
          </a:p>
        </p:txBody>
      </p:sp>
      <p:sp>
        <p:nvSpPr>
          <p:cNvPr id="3" name="Segnaposto contenuto 2"/>
          <p:cNvSpPr>
            <a:spLocks noGrp="1"/>
          </p:cNvSpPr>
          <p:nvPr>
            <p:ph idx="1"/>
          </p:nvPr>
        </p:nvSpPr>
        <p:spPr/>
        <p:txBody>
          <a:bodyPr>
            <a:normAutofit/>
          </a:bodyPr>
          <a:lstStyle/>
          <a:p>
            <a:pPr marL="201168" lvl="1" indent="0">
              <a:buNone/>
            </a:pPr>
            <a:r>
              <a:rPr lang="it-IT" sz="2200" dirty="0" smtClean="0">
                <a:latin typeface="+mj-lt"/>
              </a:rPr>
              <a:t>Per testare le euristiche implementate e ricavare i risultati sono stati utilizzati due grafi generati </a:t>
            </a:r>
            <a:r>
              <a:rPr lang="it-IT" sz="2200" dirty="0" err="1" smtClean="0">
                <a:latin typeface="+mj-lt"/>
              </a:rPr>
              <a:t>randomincamente</a:t>
            </a:r>
            <a:r>
              <a:rPr lang="it-IT" sz="2200" dirty="0" smtClean="0">
                <a:latin typeface="+mj-lt"/>
              </a:rPr>
              <a:t> non completi.</a:t>
            </a:r>
          </a:p>
          <a:p>
            <a:pPr marL="201168" lvl="1" indent="0">
              <a:buNone/>
            </a:pPr>
            <a:r>
              <a:rPr lang="it-IT" sz="2200" dirty="0" smtClean="0">
                <a:latin typeface="+mj-lt"/>
              </a:rPr>
              <a:t>Entrambi i grafi hanno 18 nodi e i loro archi hanno un peso che può andare da 1 a 30.</a:t>
            </a:r>
          </a:p>
          <a:p>
            <a:pPr marL="201168" lvl="1" indent="0">
              <a:buNone/>
            </a:pPr>
            <a:endParaRPr lang="it-IT" sz="2200" dirty="0">
              <a:latin typeface="+mj-lt"/>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971" y="2948088"/>
            <a:ext cx="3894674" cy="2921005"/>
          </a:xfrm>
          <a:prstGeom prst="rect">
            <a:avLst/>
          </a:prstGeom>
          <a:noFill/>
          <a:ln>
            <a:noFill/>
          </a:ln>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336" y="2948089"/>
            <a:ext cx="3894674" cy="2921004"/>
          </a:xfrm>
          <a:prstGeom prst="rect">
            <a:avLst/>
          </a:prstGeom>
        </p:spPr>
      </p:pic>
      <p:sp>
        <p:nvSpPr>
          <p:cNvPr id="6" name="CasellaDiTesto 5"/>
          <p:cNvSpPr txBox="1"/>
          <p:nvPr/>
        </p:nvSpPr>
        <p:spPr>
          <a:xfrm>
            <a:off x="2499358" y="5684427"/>
            <a:ext cx="2501900" cy="369332"/>
          </a:xfrm>
          <a:prstGeom prst="rect">
            <a:avLst/>
          </a:prstGeom>
          <a:noFill/>
        </p:spPr>
        <p:txBody>
          <a:bodyPr wrap="square" rtlCol="0">
            <a:spAutoFit/>
          </a:bodyPr>
          <a:lstStyle/>
          <a:p>
            <a:pPr algn="ctr"/>
            <a:r>
              <a:rPr lang="it-IT" dirty="0" smtClean="0"/>
              <a:t>Grafo G1</a:t>
            </a:r>
            <a:endParaRPr lang="it-IT" dirty="0"/>
          </a:p>
        </p:txBody>
      </p:sp>
      <p:sp>
        <p:nvSpPr>
          <p:cNvPr id="7" name="CasellaDiTesto 6"/>
          <p:cNvSpPr txBox="1"/>
          <p:nvPr/>
        </p:nvSpPr>
        <p:spPr>
          <a:xfrm>
            <a:off x="7099723" y="5684427"/>
            <a:ext cx="2501900" cy="369332"/>
          </a:xfrm>
          <a:prstGeom prst="rect">
            <a:avLst/>
          </a:prstGeom>
          <a:noFill/>
        </p:spPr>
        <p:txBody>
          <a:bodyPr wrap="square" rtlCol="0">
            <a:spAutoFit/>
          </a:bodyPr>
          <a:lstStyle/>
          <a:p>
            <a:pPr algn="ctr"/>
            <a:r>
              <a:rPr lang="it-IT" dirty="0" smtClean="0"/>
              <a:t>Grafo G2</a:t>
            </a:r>
            <a:endParaRPr lang="it-IT" dirty="0"/>
          </a:p>
        </p:txBody>
      </p:sp>
    </p:spTree>
    <p:extLst>
      <p:ext uri="{BB962C8B-B14F-4D97-AF65-F5344CB8AC3E}">
        <p14:creationId xmlns:p14="http://schemas.microsoft.com/office/powerpoint/2010/main" val="4049119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G1 – MST e LS</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3746</a:t>
            </a:r>
          </a:p>
          <a:p>
            <a:r>
              <a:rPr lang="it-IT" sz="2400" dirty="0" smtClean="0">
                <a:latin typeface="+mj-lt"/>
              </a:rPr>
              <a:t>Tempo Totale Impiegato: 119,56 s</a:t>
            </a:r>
          </a:p>
          <a:p>
            <a:r>
              <a:rPr lang="it-IT" sz="2400" dirty="0" smtClean="0">
                <a:latin typeface="+mj-lt"/>
              </a:rPr>
              <a:t>Tempo per raggiungere il risultato: 92,19 s</a:t>
            </a:r>
            <a:endParaRPr lang="it-IT" sz="2400" dirty="0">
              <a:latin typeface="+mj-lt"/>
            </a:endParaRPr>
          </a:p>
        </p:txBody>
      </p:sp>
    </p:spTree>
    <p:extLst>
      <p:ext uri="{BB962C8B-B14F-4D97-AF65-F5344CB8AC3E}">
        <p14:creationId xmlns:p14="http://schemas.microsoft.com/office/powerpoint/2010/main" val="3289227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G1 – </a:t>
            </a:r>
            <a:r>
              <a:rPr lang="it-IT" sz="3600" dirty="0" err="1" smtClean="0"/>
              <a:t>Grasp</a:t>
            </a:r>
            <a:r>
              <a:rPr lang="it-IT" sz="3600" dirty="0" smtClean="0"/>
              <a:t> SPT e LS</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3746</a:t>
            </a:r>
          </a:p>
          <a:p>
            <a:r>
              <a:rPr lang="it-IT" sz="2400" dirty="0" smtClean="0">
                <a:latin typeface="+mj-lt"/>
              </a:rPr>
              <a:t>Tempo Totale Impiegato: 205,48 s</a:t>
            </a:r>
          </a:p>
          <a:p>
            <a:r>
              <a:rPr lang="it-IT" sz="2400" dirty="0">
                <a:latin typeface="+mj-lt"/>
              </a:rPr>
              <a:t>Numero di soluzioni di partenza: </a:t>
            </a:r>
            <a:r>
              <a:rPr lang="it-IT" sz="2400" dirty="0" smtClean="0">
                <a:latin typeface="+mj-lt"/>
              </a:rPr>
              <a:t>5</a:t>
            </a:r>
          </a:p>
          <a:p>
            <a:r>
              <a:rPr lang="it-IT" sz="2400" dirty="0" smtClean="0">
                <a:latin typeface="+mj-lt"/>
              </a:rPr>
              <a:t>Il tempo per raggiungere l’ottimo non è stato calcolato poiché dipendente dalla casualità di quale soluzione è iniziata per prima.</a:t>
            </a:r>
          </a:p>
        </p:txBody>
      </p:sp>
    </p:spTree>
    <p:extLst>
      <p:ext uri="{BB962C8B-B14F-4D97-AF65-F5344CB8AC3E}">
        <p14:creationId xmlns:p14="http://schemas.microsoft.com/office/powerpoint/2010/main" val="1111380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G1 – MST e Tabù </a:t>
            </a:r>
            <a:r>
              <a:rPr lang="it-IT" sz="3600" dirty="0" err="1" smtClean="0"/>
              <a:t>search</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3746</a:t>
            </a:r>
          </a:p>
          <a:p>
            <a:r>
              <a:rPr lang="it-IT" sz="2400" dirty="0" smtClean="0">
                <a:latin typeface="+mj-lt"/>
              </a:rPr>
              <a:t>Tempo Totale Impiegato: 210,58 s</a:t>
            </a:r>
          </a:p>
          <a:p>
            <a:r>
              <a:rPr lang="it-IT" sz="2400" dirty="0" smtClean="0">
                <a:latin typeface="+mj-lt"/>
              </a:rPr>
              <a:t>Tempo per raggiungere il risultato: 88,50 s</a:t>
            </a:r>
          </a:p>
          <a:p>
            <a:r>
              <a:rPr lang="it-IT" sz="2400" dirty="0" smtClean="0">
                <a:latin typeface="+mj-lt"/>
              </a:rPr>
              <a:t>Numero di cicli di stallo: 5</a:t>
            </a:r>
            <a:endParaRPr lang="it-IT" sz="2400" dirty="0">
              <a:latin typeface="+mj-lt"/>
            </a:endParaRPr>
          </a:p>
        </p:txBody>
      </p:sp>
    </p:spTree>
    <p:extLst>
      <p:ext uri="{BB962C8B-B14F-4D97-AF65-F5344CB8AC3E}">
        <p14:creationId xmlns:p14="http://schemas.microsoft.com/office/powerpoint/2010/main" val="1433128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Introduzione al problema</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Grafo connesso non orientato con archi pesati</a:t>
            </a:r>
          </a:p>
          <a:p>
            <a:pPr lvl="1">
              <a:buFont typeface="Arial" panose="020B0604020202020204" pitchFamily="34" charset="0"/>
              <a:buChar char="•"/>
            </a:pPr>
            <a:r>
              <a:rPr lang="it-IT" sz="2400" dirty="0" smtClean="0">
                <a:latin typeface="+mj-lt"/>
              </a:rPr>
              <a:t>Ogni nodo del grafo comunica con gli altri con domanda unitaria</a:t>
            </a:r>
          </a:p>
          <a:p>
            <a:pPr lvl="1">
              <a:buFont typeface="Arial" panose="020B0604020202020204" pitchFamily="34" charset="0"/>
              <a:buChar char="•"/>
            </a:pPr>
            <a:r>
              <a:rPr lang="it-IT" sz="2400" dirty="0" smtClean="0">
                <a:latin typeface="+mj-lt"/>
              </a:rPr>
              <a:t>Ricavare l’albero di </a:t>
            </a:r>
            <a:r>
              <a:rPr lang="it-IT" sz="2400" dirty="0" err="1" smtClean="0">
                <a:latin typeface="+mj-lt"/>
              </a:rPr>
              <a:t>routing</a:t>
            </a:r>
            <a:r>
              <a:rPr lang="it-IT" sz="2400" dirty="0" smtClean="0">
                <a:latin typeface="+mj-lt"/>
              </a:rPr>
              <a:t> di costo minimo</a:t>
            </a:r>
          </a:p>
        </p:txBody>
      </p:sp>
    </p:spTree>
    <p:extLst>
      <p:ext uri="{BB962C8B-B14F-4D97-AF65-F5344CB8AC3E}">
        <p14:creationId xmlns:p14="http://schemas.microsoft.com/office/powerpoint/2010/main" val="4139399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G1 – Genetico ibrido</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3746</a:t>
            </a:r>
          </a:p>
          <a:p>
            <a:r>
              <a:rPr lang="it-IT" sz="2400" dirty="0" smtClean="0">
                <a:latin typeface="+mj-lt"/>
              </a:rPr>
              <a:t>Tempo Totale Impiegato: 176,42 s</a:t>
            </a:r>
          </a:p>
          <a:p>
            <a:r>
              <a:rPr lang="it-IT" sz="2400" dirty="0" smtClean="0">
                <a:latin typeface="+mj-lt"/>
              </a:rPr>
              <a:t>Tempo per raggiungere il risultato: 72,82 s</a:t>
            </a:r>
          </a:p>
          <a:p>
            <a:r>
              <a:rPr lang="it-IT" sz="2400" dirty="0" smtClean="0">
                <a:latin typeface="+mj-lt"/>
              </a:rPr>
              <a:t>Numero di </a:t>
            </a:r>
            <a:r>
              <a:rPr lang="it-IT" sz="2400" dirty="0" err="1" smtClean="0">
                <a:latin typeface="+mj-lt"/>
              </a:rPr>
              <a:t>step</a:t>
            </a:r>
            <a:r>
              <a:rPr lang="it-IT" sz="2400" dirty="0" smtClean="0">
                <a:latin typeface="+mj-lt"/>
              </a:rPr>
              <a:t> tabù: 3</a:t>
            </a:r>
          </a:p>
          <a:p>
            <a:r>
              <a:rPr lang="it-IT" sz="2400" dirty="0" smtClean="0">
                <a:latin typeface="+mj-lt"/>
              </a:rPr>
              <a:t>Numero di cicli di stallo: 10</a:t>
            </a:r>
            <a:endParaRPr lang="it-IT" sz="2400" dirty="0">
              <a:latin typeface="+mj-lt"/>
            </a:endParaRPr>
          </a:p>
        </p:txBody>
      </p:sp>
    </p:spTree>
    <p:extLst>
      <p:ext uri="{BB962C8B-B14F-4D97-AF65-F5344CB8AC3E}">
        <p14:creationId xmlns:p14="http://schemas.microsoft.com/office/powerpoint/2010/main" val="3413353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Risultato G1: grafico</a:t>
            </a:r>
            <a:endParaRPr lang="it-IT" sz="3600" dirty="0"/>
          </a:p>
        </p:txBody>
      </p:sp>
      <p:pic>
        <p:nvPicPr>
          <p:cNvPr id="8" name="Segnaposto contenut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663" y="1846263"/>
            <a:ext cx="5363633" cy="4022725"/>
          </a:xfrm>
        </p:spPr>
      </p:pic>
    </p:spTree>
    <p:extLst>
      <p:ext uri="{BB962C8B-B14F-4D97-AF65-F5344CB8AC3E}">
        <p14:creationId xmlns:p14="http://schemas.microsoft.com/office/powerpoint/2010/main" val="5288599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G2 – MST e LS</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2652</a:t>
            </a:r>
          </a:p>
          <a:p>
            <a:r>
              <a:rPr lang="it-IT" sz="2400" dirty="0" smtClean="0">
                <a:latin typeface="+mj-lt"/>
              </a:rPr>
              <a:t>Tempo Totale Impiegato: 136,33 s</a:t>
            </a:r>
          </a:p>
          <a:p>
            <a:r>
              <a:rPr lang="it-IT" sz="2400" dirty="0" smtClean="0">
                <a:latin typeface="+mj-lt"/>
              </a:rPr>
              <a:t>Tempo per raggiungere il risultato: 103,21 s</a:t>
            </a:r>
          </a:p>
        </p:txBody>
      </p:sp>
    </p:spTree>
    <p:extLst>
      <p:ext uri="{BB962C8B-B14F-4D97-AF65-F5344CB8AC3E}">
        <p14:creationId xmlns:p14="http://schemas.microsoft.com/office/powerpoint/2010/main" val="3023424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G2 – </a:t>
            </a:r>
            <a:r>
              <a:rPr lang="it-IT" sz="3600" dirty="0" err="1" smtClean="0"/>
              <a:t>Grasp</a:t>
            </a:r>
            <a:r>
              <a:rPr lang="it-IT" sz="3600" dirty="0" smtClean="0"/>
              <a:t> SPT e LS</a:t>
            </a:r>
            <a:endParaRPr lang="it-IT" sz="3600" dirty="0"/>
          </a:p>
        </p:txBody>
      </p:sp>
      <p:sp>
        <p:nvSpPr>
          <p:cNvPr id="3" name="Segnaposto contenuto 2"/>
          <p:cNvSpPr>
            <a:spLocks noGrp="1"/>
          </p:cNvSpPr>
          <p:nvPr>
            <p:ph idx="1"/>
          </p:nvPr>
        </p:nvSpPr>
        <p:spPr/>
        <p:txBody>
          <a:bodyPr>
            <a:normAutofit/>
          </a:bodyPr>
          <a:lstStyle/>
          <a:p>
            <a:r>
              <a:rPr lang="it-IT" sz="2400" dirty="0">
                <a:latin typeface="+mj-lt"/>
              </a:rPr>
              <a:t>Costo finale: </a:t>
            </a:r>
            <a:r>
              <a:rPr lang="it-IT" sz="2400" dirty="0" smtClean="0">
                <a:latin typeface="+mj-lt"/>
              </a:rPr>
              <a:t>2652</a:t>
            </a:r>
            <a:endParaRPr lang="it-IT" sz="2400" dirty="0">
              <a:latin typeface="+mj-lt"/>
            </a:endParaRPr>
          </a:p>
          <a:p>
            <a:r>
              <a:rPr lang="it-IT" sz="2400" dirty="0">
                <a:latin typeface="+mj-lt"/>
              </a:rPr>
              <a:t>Tempo Totale Impiegato: </a:t>
            </a:r>
            <a:r>
              <a:rPr lang="it-IT" sz="2400" dirty="0" smtClean="0">
                <a:latin typeface="+mj-lt"/>
              </a:rPr>
              <a:t>265,17 </a:t>
            </a:r>
            <a:r>
              <a:rPr lang="it-IT" sz="2400" dirty="0">
                <a:latin typeface="+mj-lt"/>
              </a:rPr>
              <a:t>s</a:t>
            </a:r>
          </a:p>
          <a:p>
            <a:r>
              <a:rPr lang="it-IT" sz="2400" dirty="0">
                <a:latin typeface="+mj-lt"/>
              </a:rPr>
              <a:t>Numero di soluzioni di partenza: 5</a:t>
            </a:r>
          </a:p>
          <a:p>
            <a:r>
              <a:rPr lang="it-IT" sz="2400" dirty="0" smtClean="0">
                <a:latin typeface="+mj-lt"/>
              </a:rPr>
              <a:t>Anche in questo caso il </a:t>
            </a:r>
            <a:r>
              <a:rPr lang="it-IT" sz="2400" dirty="0">
                <a:latin typeface="+mj-lt"/>
              </a:rPr>
              <a:t>tempo per raggiungere l’ottimo non è stato calcolato poiché dipendente dalla casualità di quale soluzione è iniziata per prima.</a:t>
            </a:r>
          </a:p>
        </p:txBody>
      </p:sp>
    </p:spTree>
    <p:extLst>
      <p:ext uri="{BB962C8B-B14F-4D97-AF65-F5344CB8AC3E}">
        <p14:creationId xmlns:p14="http://schemas.microsoft.com/office/powerpoint/2010/main" val="4515985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G2 – MST e Tabù </a:t>
            </a:r>
            <a:r>
              <a:rPr lang="it-IT" sz="3600" dirty="0" err="1" smtClean="0"/>
              <a:t>search</a:t>
            </a:r>
            <a:endParaRPr lang="it-IT" sz="3600" dirty="0"/>
          </a:p>
        </p:txBody>
      </p:sp>
      <p:sp>
        <p:nvSpPr>
          <p:cNvPr id="3" name="Segnaposto contenuto 2"/>
          <p:cNvSpPr>
            <a:spLocks noGrp="1"/>
          </p:cNvSpPr>
          <p:nvPr>
            <p:ph idx="1"/>
          </p:nvPr>
        </p:nvSpPr>
        <p:spPr/>
        <p:txBody>
          <a:bodyPr>
            <a:normAutofit/>
          </a:bodyPr>
          <a:lstStyle/>
          <a:p>
            <a:r>
              <a:rPr lang="it-IT" sz="2400" dirty="0">
                <a:latin typeface="+mj-lt"/>
              </a:rPr>
              <a:t>Costo finale: </a:t>
            </a:r>
            <a:r>
              <a:rPr lang="it-IT" sz="2400" dirty="0" smtClean="0">
                <a:latin typeface="+mj-lt"/>
              </a:rPr>
              <a:t>2652</a:t>
            </a:r>
            <a:endParaRPr lang="it-IT" sz="2400" dirty="0">
              <a:latin typeface="+mj-lt"/>
            </a:endParaRPr>
          </a:p>
          <a:p>
            <a:r>
              <a:rPr lang="it-IT" sz="2400" dirty="0">
                <a:latin typeface="+mj-lt"/>
              </a:rPr>
              <a:t>Tempo Totale Impiegato: </a:t>
            </a:r>
            <a:r>
              <a:rPr lang="it-IT" sz="2400" dirty="0" smtClean="0">
                <a:latin typeface="+mj-lt"/>
              </a:rPr>
              <a:t>254,29 </a:t>
            </a:r>
            <a:r>
              <a:rPr lang="it-IT" sz="2400" dirty="0">
                <a:latin typeface="+mj-lt"/>
              </a:rPr>
              <a:t>s</a:t>
            </a:r>
          </a:p>
          <a:p>
            <a:r>
              <a:rPr lang="it-IT" sz="2400" dirty="0" smtClean="0">
                <a:latin typeface="+mj-lt"/>
              </a:rPr>
              <a:t>Tempo </a:t>
            </a:r>
            <a:r>
              <a:rPr lang="it-IT" sz="2400" dirty="0">
                <a:latin typeface="+mj-lt"/>
              </a:rPr>
              <a:t>per raggiungere il risultato: </a:t>
            </a:r>
            <a:r>
              <a:rPr lang="it-IT" sz="2400" dirty="0" smtClean="0">
                <a:latin typeface="+mj-lt"/>
              </a:rPr>
              <a:t>106,42 s</a:t>
            </a:r>
            <a:endParaRPr lang="it-IT" sz="2400" dirty="0">
              <a:latin typeface="+mj-lt"/>
            </a:endParaRPr>
          </a:p>
          <a:p>
            <a:r>
              <a:rPr lang="it-IT" sz="2400" dirty="0">
                <a:latin typeface="+mj-lt"/>
              </a:rPr>
              <a:t>Numero di cicli di stallo: 5</a:t>
            </a:r>
          </a:p>
        </p:txBody>
      </p:sp>
    </p:spTree>
    <p:extLst>
      <p:ext uri="{BB962C8B-B14F-4D97-AF65-F5344CB8AC3E}">
        <p14:creationId xmlns:p14="http://schemas.microsoft.com/office/powerpoint/2010/main" val="3470335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Risultati: G1 – Genetico ibrido</a:t>
            </a:r>
            <a:endParaRPr lang="it-IT" sz="3600" dirty="0"/>
          </a:p>
        </p:txBody>
      </p:sp>
      <p:sp>
        <p:nvSpPr>
          <p:cNvPr id="3" name="Segnaposto contenuto 2"/>
          <p:cNvSpPr>
            <a:spLocks noGrp="1"/>
          </p:cNvSpPr>
          <p:nvPr>
            <p:ph idx="1"/>
          </p:nvPr>
        </p:nvSpPr>
        <p:spPr/>
        <p:txBody>
          <a:bodyPr>
            <a:normAutofit/>
          </a:bodyPr>
          <a:lstStyle/>
          <a:p>
            <a:r>
              <a:rPr lang="it-IT" sz="2400" dirty="0" smtClean="0">
                <a:latin typeface="+mj-lt"/>
              </a:rPr>
              <a:t>Costo finale: 2652</a:t>
            </a:r>
          </a:p>
          <a:p>
            <a:r>
              <a:rPr lang="it-IT" sz="2400" dirty="0" smtClean="0">
                <a:latin typeface="+mj-lt"/>
              </a:rPr>
              <a:t>Tempo Totale Impiegato: 127,64 s</a:t>
            </a:r>
          </a:p>
          <a:p>
            <a:r>
              <a:rPr lang="it-IT" sz="2400" dirty="0" smtClean="0">
                <a:latin typeface="+mj-lt"/>
              </a:rPr>
              <a:t>Tempo per raggiungere il risultato: 4,83 s</a:t>
            </a:r>
          </a:p>
          <a:p>
            <a:r>
              <a:rPr lang="it-IT" sz="2400" dirty="0" smtClean="0">
                <a:latin typeface="+mj-lt"/>
              </a:rPr>
              <a:t>Numero di </a:t>
            </a:r>
            <a:r>
              <a:rPr lang="it-IT" sz="2400" dirty="0" err="1" smtClean="0">
                <a:latin typeface="+mj-lt"/>
              </a:rPr>
              <a:t>step</a:t>
            </a:r>
            <a:r>
              <a:rPr lang="it-IT" sz="2400" dirty="0" smtClean="0">
                <a:latin typeface="+mj-lt"/>
              </a:rPr>
              <a:t> tabù: 3</a:t>
            </a:r>
          </a:p>
          <a:p>
            <a:r>
              <a:rPr lang="it-IT" sz="2400" dirty="0" smtClean="0">
                <a:latin typeface="+mj-lt"/>
              </a:rPr>
              <a:t>Numero di cicli di stallo: 10</a:t>
            </a:r>
          </a:p>
          <a:p>
            <a:r>
              <a:rPr lang="it-IT" sz="2400" dirty="0" smtClean="0">
                <a:latin typeface="+mj-lt"/>
              </a:rPr>
              <a:t>il tempo necessario per raggiungere il risultato è così basso poiché ricavato direttamente da un processo di cross over quindi molto rapido rispetto alle euristiche per intorni.</a:t>
            </a:r>
          </a:p>
        </p:txBody>
      </p:sp>
    </p:spTree>
    <p:extLst>
      <p:ext uri="{BB962C8B-B14F-4D97-AF65-F5344CB8AC3E}">
        <p14:creationId xmlns:p14="http://schemas.microsoft.com/office/powerpoint/2010/main" val="496631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Risultato G2: grafico</a:t>
            </a:r>
            <a:endParaRPr lang="it-IT" sz="3600" dirty="0"/>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480" y="1892301"/>
            <a:ext cx="5364000" cy="4023000"/>
          </a:xfrm>
        </p:spPr>
      </p:pic>
    </p:spTree>
    <p:extLst>
      <p:ext uri="{BB962C8B-B14F-4D97-AF65-F5344CB8AC3E}">
        <p14:creationId xmlns:p14="http://schemas.microsoft.com/office/powerpoint/2010/main" val="12937038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Conclusioni</a:t>
            </a:r>
            <a:endParaRPr lang="it-IT" sz="3600" dirty="0"/>
          </a:p>
        </p:txBody>
      </p:sp>
      <p:sp>
        <p:nvSpPr>
          <p:cNvPr id="5" name="Segnaposto contenuto 4"/>
          <p:cNvSpPr>
            <a:spLocks noGrp="1"/>
          </p:cNvSpPr>
          <p:nvPr>
            <p:ph idx="1"/>
          </p:nvPr>
        </p:nvSpPr>
        <p:spPr>
          <a:xfrm>
            <a:off x="1097280" y="1845734"/>
            <a:ext cx="10058400" cy="4235026"/>
          </a:xfrm>
        </p:spPr>
        <p:txBody>
          <a:bodyPr>
            <a:normAutofit/>
          </a:bodyPr>
          <a:lstStyle/>
          <a:p>
            <a:pPr marL="201168" lvl="1" indent="0">
              <a:buNone/>
            </a:pPr>
            <a:r>
              <a:rPr lang="it-IT" sz="2400" dirty="0" smtClean="0">
                <a:latin typeface="+mj-lt"/>
              </a:rPr>
              <a:t>Dai risultati ottenuti, la ricerca della soluzione ottima è molto costosa in termini computazionali, infatti, il tempo speso su una rete di 18 nodi è sull’ordine dei 3 minuti.</a:t>
            </a:r>
          </a:p>
          <a:p>
            <a:pPr marL="201168" lvl="1" indent="0">
              <a:buNone/>
            </a:pPr>
            <a:r>
              <a:rPr lang="it-IT" sz="2400" dirty="0" smtClean="0">
                <a:latin typeface="+mj-lt"/>
              </a:rPr>
              <a:t>Dall’utilizzo della GRASP, anche se comunque raggiunge il valore di tutte le altre euristiche, abbiamo notato come, partendo da alcune soluzioni, la ricerca locale si arrestava su valori ben peggiori dell’ottimo candidato, scoraggiando quindi l’utilizzo di semplici ricerche locali (MST e LS).</a:t>
            </a:r>
          </a:p>
          <a:p>
            <a:pPr marL="201168" lvl="1" indent="0">
              <a:buNone/>
            </a:pPr>
            <a:r>
              <a:rPr lang="it-IT" sz="2400" dirty="0" smtClean="0">
                <a:latin typeface="+mj-lt"/>
              </a:rPr>
              <a:t>I migliori risultati sono stati ottenuti tramite l’ibridizzazione dell’algoritmo genetico con la tabù </a:t>
            </a:r>
            <a:r>
              <a:rPr lang="it-IT" sz="2400" dirty="0" err="1" smtClean="0">
                <a:latin typeface="+mj-lt"/>
              </a:rPr>
              <a:t>search</a:t>
            </a:r>
            <a:r>
              <a:rPr lang="it-IT" sz="2400" dirty="0" smtClean="0">
                <a:latin typeface="+mj-lt"/>
              </a:rPr>
              <a:t> il quale ottiene: sia prestazioni migliori grazie alla velocità dell’algoritmo genetico, sia ad una buona velocità di convergenza verso il nostro ottimo candidato che, grazie alla tabù implementata con criteri di stop molto rigidi non ha appesantito la ricerca della soluzione migliore.</a:t>
            </a:r>
          </a:p>
        </p:txBody>
      </p:sp>
    </p:spTree>
    <p:extLst>
      <p:ext uri="{BB962C8B-B14F-4D97-AF65-F5344CB8AC3E}">
        <p14:creationId xmlns:p14="http://schemas.microsoft.com/office/powerpoint/2010/main" val="824357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Riferimenti</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en-US" sz="2400" dirty="0" err="1" smtClean="0">
                <a:latin typeface="+mj-lt"/>
              </a:rPr>
              <a:t>Quoc</a:t>
            </a:r>
            <a:r>
              <a:rPr lang="en-US" sz="2400" dirty="0" smtClean="0">
                <a:latin typeface="+mj-lt"/>
              </a:rPr>
              <a:t> </a:t>
            </a:r>
            <a:r>
              <a:rPr lang="en-US" sz="2400" dirty="0" err="1" smtClean="0">
                <a:latin typeface="+mj-lt"/>
              </a:rPr>
              <a:t>Phan</a:t>
            </a:r>
            <a:r>
              <a:rPr lang="en-US" sz="2400" dirty="0" smtClean="0">
                <a:latin typeface="+mj-lt"/>
              </a:rPr>
              <a:t> Tan. (2012), “</a:t>
            </a:r>
            <a:r>
              <a:rPr lang="en-US" sz="2400" i="1" dirty="0" smtClean="0">
                <a:latin typeface="+mj-lt"/>
              </a:rPr>
              <a:t>A Heuristic Approach for Solving Minimum Routing Cost Spanning Tree Problem”</a:t>
            </a:r>
            <a:r>
              <a:rPr lang="en-US" sz="2400" dirty="0" smtClean="0">
                <a:latin typeface="+mj-lt"/>
              </a:rPr>
              <a:t>, International </a:t>
            </a:r>
            <a:r>
              <a:rPr lang="en-US" sz="2400" dirty="0">
                <a:latin typeface="+mj-lt"/>
              </a:rPr>
              <a:t>Journal </a:t>
            </a:r>
            <a:r>
              <a:rPr lang="en-US" sz="2400" dirty="0" smtClean="0">
                <a:latin typeface="+mj-lt"/>
              </a:rPr>
              <a:t>of Machine Learning and Computing Vol. 2, No. 4, 406-409.</a:t>
            </a:r>
            <a:endParaRPr lang="en-US" sz="2400" dirty="0">
              <a:latin typeface="+mj-lt"/>
            </a:endParaRPr>
          </a:p>
          <a:p>
            <a:pPr lvl="1">
              <a:buFont typeface="Arial" panose="020B0604020202020204" pitchFamily="34" charset="0"/>
              <a:buChar char="•"/>
            </a:pPr>
            <a:r>
              <a:rPr lang="en-US" sz="2400" dirty="0" smtClean="0">
                <a:latin typeface="+mj-lt"/>
              </a:rPr>
              <a:t>Bang Ye Wu, G. </a:t>
            </a:r>
            <a:r>
              <a:rPr lang="en-US" sz="2400" dirty="0" err="1" smtClean="0">
                <a:latin typeface="+mj-lt"/>
              </a:rPr>
              <a:t>Lancia</a:t>
            </a:r>
            <a:r>
              <a:rPr lang="en-US" sz="2400" dirty="0" smtClean="0">
                <a:latin typeface="+mj-lt"/>
              </a:rPr>
              <a:t>, V. </a:t>
            </a:r>
            <a:r>
              <a:rPr lang="en-US" sz="2400" dirty="0" err="1" smtClean="0">
                <a:latin typeface="+mj-lt"/>
              </a:rPr>
              <a:t>Bafna</a:t>
            </a:r>
            <a:r>
              <a:rPr lang="en-US" sz="2400" dirty="0" smtClean="0">
                <a:latin typeface="+mj-lt"/>
              </a:rPr>
              <a:t>, Kun-Mao Chao, R. Ravi. (2000), “</a:t>
            </a:r>
            <a:r>
              <a:rPr lang="en-US" sz="2400" i="1" dirty="0" smtClean="0">
                <a:latin typeface="+mj-lt"/>
              </a:rPr>
              <a:t>A Polynomial-Time Approximation Scheme for Minimum Routing Cost Spanning Trees”</a:t>
            </a:r>
            <a:r>
              <a:rPr lang="en-US" sz="2400" dirty="0" smtClean="0">
                <a:latin typeface="+mj-lt"/>
              </a:rPr>
              <a:t>, SIAM </a:t>
            </a:r>
            <a:r>
              <a:rPr lang="en-US" sz="2400" dirty="0" err="1" smtClean="0">
                <a:latin typeface="+mj-lt"/>
              </a:rPr>
              <a:t>J.Comput</a:t>
            </a:r>
            <a:r>
              <a:rPr lang="en-US" sz="2400" dirty="0" smtClean="0">
                <a:latin typeface="+mj-lt"/>
              </a:rPr>
              <a:t>, 29(3</a:t>
            </a:r>
            <a:r>
              <a:rPr lang="en-US" sz="2400" smtClean="0">
                <a:latin typeface="+mj-lt"/>
              </a:rPr>
              <a:t>), 761-778.</a:t>
            </a:r>
            <a:endParaRPr lang="en-US" sz="2400" dirty="0">
              <a:latin typeface="+mj-lt"/>
            </a:endParaRPr>
          </a:p>
          <a:p>
            <a:endParaRPr lang="it-IT" sz="2400" dirty="0"/>
          </a:p>
        </p:txBody>
      </p:sp>
    </p:spTree>
    <p:extLst>
      <p:ext uri="{BB962C8B-B14F-4D97-AF65-F5344CB8AC3E}">
        <p14:creationId xmlns:p14="http://schemas.microsoft.com/office/powerpoint/2010/main" val="1783183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Descrizione del problema: dati</a:t>
            </a:r>
            <a:endParaRPr lang="it-IT" sz="3600"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pPr marL="201168" lvl="1" indent="0">
                  <a:buNone/>
                </a:pPr>
                <a:r>
                  <a:rPr lang="it-IT" sz="2400" dirty="0" smtClean="0">
                    <a:latin typeface="+mj-lt"/>
                  </a:rPr>
                  <a:t>Dato il grafo </a:t>
                </a:r>
                <a14:m>
                  <m:oMath xmlns:m="http://schemas.openxmlformats.org/officeDocument/2006/math">
                    <m:r>
                      <a:rPr lang="it-IT" sz="2400" b="0" i="1" smtClean="0">
                        <a:latin typeface="Cambria Math" panose="02040503050406030204" pitchFamily="18" charset="0"/>
                      </a:rPr>
                      <m:t>𝐺</m:t>
                    </m:r>
                    <m:r>
                      <a:rPr lang="it-IT" sz="2400" b="0" i="1" smtClean="0">
                        <a:latin typeface="Cambria Math" panose="02040503050406030204" pitchFamily="18" charset="0"/>
                      </a:rPr>
                      <m:t>=(</m:t>
                    </m:r>
                    <m:r>
                      <a:rPr lang="it-IT" sz="2400" b="0" i="1" smtClean="0">
                        <a:latin typeface="Cambria Math" panose="02040503050406030204" pitchFamily="18" charset="0"/>
                      </a:rPr>
                      <m:t>𝑉</m:t>
                    </m:r>
                    <m:r>
                      <a:rPr lang="it-IT" sz="2400" b="0" i="1" smtClean="0">
                        <a:latin typeface="Cambria Math" panose="02040503050406030204" pitchFamily="18" charset="0"/>
                      </a:rPr>
                      <m:t>,</m:t>
                    </m:r>
                    <m:r>
                      <a:rPr lang="it-IT" sz="2400" b="0" i="1" smtClean="0">
                        <a:latin typeface="Cambria Math" panose="02040503050406030204" pitchFamily="18" charset="0"/>
                      </a:rPr>
                      <m:t>𝐸</m:t>
                    </m:r>
                    <m:r>
                      <a:rPr lang="it-IT" sz="2400" b="0" i="1" smtClean="0">
                        <a:latin typeface="Cambria Math" panose="02040503050406030204" pitchFamily="18" charset="0"/>
                      </a:rPr>
                      <m:t>,</m:t>
                    </m:r>
                    <m:r>
                      <a:rPr lang="it-IT" sz="2400" b="0" i="1" smtClean="0">
                        <a:latin typeface="Cambria Math" panose="02040503050406030204" pitchFamily="18" charset="0"/>
                      </a:rPr>
                      <m:t>𝑤</m:t>
                    </m:r>
                    <m:r>
                      <a:rPr lang="it-IT" sz="2400" b="0" i="1" smtClean="0">
                        <a:latin typeface="Cambria Math" panose="02040503050406030204" pitchFamily="18" charset="0"/>
                      </a:rPr>
                      <m:t>)</m:t>
                    </m:r>
                  </m:oMath>
                </a14:m>
                <a:r>
                  <a:rPr lang="it-IT" sz="2400" dirty="0" smtClean="0">
                    <a:latin typeface="+mj-lt"/>
                  </a:rPr>
                  <a:t> connesso non orientato e con pesi non negativi con:</a:t>
                </a:r>
              </a:p>
              <a:p>
                <a:pPr lvl="1">
                  <a:buFont typeface="Arial" panose="020B0604020202020204" pitchFamily="34" charset="0"/>
                  <a:buChar char="•"/>
                </a:pPr>
                <a14:m>
                  <m:oMath xmlns:m="http://schemas.openxmlformats.org/officeDocument/2006/math">
                    <m:r>
                      <a:rPr lang="it-IT" sz="2400" i="1">
                        <a:latin typeface="Cambria Math" panose="02040503050406030204" pitchFamily="18" charset="0"/>
                      </a:rPr>
                      <m:t>𝑉</m:t>
                    </m:r>
                  </m:oMath>
                </a14:m>
                <a:r>
                  <a:rPr lang="it-IT" sz="2400" dirty="0" smtClean="0">
                    <a:latin typeface="+mj-lt"/>
                  </a:rPr>
                  <a:t> insieme di nodi</a:t>
                </a:r>
              </a:p>
              <a:p>
                <a:pPr lvl="1">
                  <a:buFont typeface="Arial" panose="020B0604020202020204" pitchFamily="34" charset="0"/>
                  <a:buChar char="•"/>
                </a:pPr>
                <a14:m>
                  <m:oMath xmlns:m="http://schemas.openxmlformats.org/officeDocument/2006/math">
                    <m:r>
                      <a:rPr lang="it-IT" sz="2400" i="1">
                        <a:latin typeface="Cambria Math" panose="02040503050406030204" pitchFamily="18" charset="0"/>
                      </a:rPr>
                      <m:t>𝐸</m:t>
                    </m:r>
                  </m:oMath>
                </a14:m>
                <a:r>
                  <a:rPr lang="it-IT" sz="2400" dirty="0" smtClean="0">
                    <a:latin typeface="+mj-lt"/>
                  </a:rPr>
                  <a:t> insieme degli archi</a:t>
                </a:r>
              </a:p>
              <a:p>
                <a:pPr lvl="1">
                  <a:buFont typeface="Arial" panose="020B0604020202020204" pitchFamily="34" charset="0"/>
                  <a:buChar char="•"/>
                </a:pPr>
                <a14:m>
                  <m:oMath xmlns:m="http://schemas.openxmlformats.org/officeDocument/2006/math">
                    <m:r>
                      <a:rPr lang="it-IT" sz="2400" i="1">
                        <a:latin typeface="Cambria Math" panose="02040503050406030204" pitchFamily="18" charset="0"/>
                      </a:rPr>
                      <m:t>𝑤</m:t>
                    </m:r>
                  </m:oMath>
                </a14:m>
                <a:r>
                  <a:rPr lang="it-IT" sz="2400" dirty="0" smtClean="0">
                    <a:latin typeface="+mj-lt"/>
                  </a:rPr>
                  <a:t> matrice dei costi degli archi</a:t>
                </a:r>
              </a:p>
              <a:p>
                <a:pPr marL="201168" lvl="1" indent="0" algn="ctr">
                  <a:buNone/>
                </a:pPr>
                <a:endParaRPr lang="it-IT" sz="2400" dirty="0" smtClean="0">
                  <a:latin typeface="+mj-lt"/>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t="-2121"/>
                </a:stretch>
              </a:blipFill>
            </p:spPr>
            <p:txBody>
              <a:bodyPr/>
              <a:lstStyle/>
              <a:p>
                <a:r>
                  <a:rPr lang="it-IT">
                    <a:noFill/>
                  </a:rPr>
                  <a:t> </a:t>
                </a:r>
              </a:p>
            </p:txBody>
          </p:sp>
        </mc:Fallback>
      </mc:AlternateContent>
    </p:spTree>
    <p:extLst>
      <p:ext uri="{BB962C8B-B14F-4D97-AF65-F5344CB8AC3E}">
        <p14:creationId xmlns:p14="http://schemas.microsoft.com/office/powerpoint/2010/main" val="188184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Descrizione del problema: definizioni</a:t>
            </a:r>
            <a:endParaRPr lang="it-IT" sz="3600"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pPr marL="201168" lvl="1" indent="0">
                  <a:buNone/>
                </a:pPr>
                <a:r>
                  <a:rPr lang="it-IT" sz="2400" dirty="0">
                    <a:latin typeface="+mj-lt"/>
                  </a:rPr>
                  <a:t>Sia </a:t>
                </a:r>
                <a14:m>
                  <m:oMath xmlns:m="http://schemas.openxmlformats.org/officeDocument/2006/math">
                    <m:r>
                      <a:rPr lang="it-IT" sz="2400" i="1">
                        <a:latin typeface="Cambria Math" panose="02040503050406030204" pitchFamily="18" charset="0"/>
                      </a:rPr>
                      <m:t>𝑇</m:t>
                    </m:r>
                  </m:oMath>
                </a14:m>
                <a:r>
                  <a:rPr lang="it-IT" sz="2400" dirty="0">
                    <a:latin typeface="+mj-lt"/>
                  </a:rPr>
                  <a:t> un albero di copertura di G</a:t>
                </a:r>
                <a:r>
                  <a:rPr lang="it-IT" sz="2400" dirty="0" smtClean="0">
                    <a:latin typeface="+mj-lt"/>
                  </a:rPr>
                  <a:t>.</a:t>
                </a:r>
              </a:p>
              <a:p>
                <a:pPr marL="201168" lvl="1" indent="0">
                  <a:buNone/>
                </a:pPr>
                <a:r>
                  <a:rPr lang="it-IT" sz="2400" dirty="0" smtClean="0">
                    <a:latin typeface="+mj-lt"/>
                  </a:rPr>
                  <a:t>Definisco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𝑝</m:t>
                        </m:r>
                      </m:e>
                      <m:sub>
                        <m:r>
                          <a:rPr lang="it-IT" sz="2400" b="0" i="1" smtClean="0">
                            <a:latin typeface="Cambria Math" panose="02040503050406030204" pitchFamily="18" charset="0"/>
                          </a:rPr>
                          <m:t>𝑇</m:t>
                        </m:r>
                      </m:sub>
                    </m:sSub>
                    <m:r>
                      <a:rPr lang="it-IT" sz="2400" i="1">
                        <a:latin typeface="Cambria Math" panose="02040503050406030204" pitchFamily="18" charset="0"/>
                      </a:rPr>
                      <m:t>(</m:t>
                    </m:r>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r>
                      <a:rPr lang="it-IT" sz="2400" i="1">
                        <a:latin typeface="Cambria Math" panose="02040503050406030204" pitchFamily="18" charset="0"/>
                      </a:rPr>
                      <m:t>)</m:t>
                    </m:r>
                  </m:oMath>
                </a14:m>
                <a:r>
                  <a:rPr lang="it-IT" sz="2400" dirty="0">
                    <a:latin typeface="+mj-lt"/>
                  </a:rPr>
                  <a:t> l’insieme degli archi che definiscono il percorso in </a:t>
                </a:r>
                <a14:m>
                  <m:oMath xmlns:m="http://schemas.openxmlformats.org/officeDocument/2006/math">
                    <m:r>
                      <a:rPr lang="it-IT" sz="2400" i="1">
                        <a:latin typeface="Cambria Math" panose="02040503050406030204" pitchFamily="18" charset="0"/>
                      </a:rPr>
                      <m:t>𝑇</m:t>
                    </m:r>
                  </m:oMath>
                </a14:m>
                <a:r>
                  <a:rPr lang="it-IT" sz="2400" dirty="0">
                    <a:latin typeface="+mj-lt"/>
                  </a:rPr>
                  <a:t> tra </a:t>
                </a:r>
                <a:r>
                  <a:rPr lang="it-IT" sz="2400" dirty="0" smtClean="0">
                    <a:latin typeface="+mj-lt"/>
                  </a:rPr>
                  <a:t>i nodi </a:t>
                </a:r>
                <a14:m>
                  <m:oMath xmlns:m="http://schemas.openxmlformats.org/officeDocument/2006/math">
                    <m:r>
                      <a:rPr lang="it-IT" sz="2400" i="1">
                        <a:latin typeface="Cambria Math" panose="02040503050406030204" pitchFamily="18" charset="0"/>
                      </a:rPr>
                      <m:t>𝑢</m:t>
                    </m:r>
                  </m:oMath>
                </a14:m>
                <a:r>
                  <a:rPr lang="it-IT" sz="2400" dirty="0">
                    <a:latin typeface="+mj-lt"/>
                  </a:rPr>
                  <a:t> e </a:t>
                </a:r>
                <a14:m>
                  <m:oMath xmlns:m="http://schemas.openxmlformats.org/officeDocument/2006/math">
                    <m:r>
                      <a:rPr lang="it-IT" sz="2400" i="1">
                        <a:latin typeface="Cambria Math" panose="02040503050406030204" pitchFamily="18" charset="0"/>
                      </a:rPr>
                      <m:t>𝑣</m:t>
                    </m:r>
                  </m:oMath>
                </a14:m>
                <a:r>
                  <a:rPr lang="it-IT" sz="2400" dirty="0">
                    <a:latin typeface="+mj-lt"/>
                  </a:rPr>
                  <a:t>.</a:t>
                </a:r>
              </a:p>
              <a:p>
                <a:pPr marL="201168" lvl="1" indent="0">
                  <a:buNone/>
                </a:pPr>
                <a:r>
                  <a:rPr lang="it-IT" sz="2400" dirty="0">
                    <a:latin typeface="+mj-lt"/>
                  </a:rPr>
                  <a:t>Definisco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𝑑</m:t>
                        </m:r>
                      </m:e>
                      <m:sub>
                        <m:r>
                          <a:rPr lang="it-IT" sz="2400" b="0" i="1" smtClean="0">
                            <a:latin typeface="Cambria Math" panose="02040503050406030204" pitchFamily="18" charset="0"/>
                          </a:rPr>
                          <m:t>𝑇</m:t>
                        </m:r>
                      </m:sub>
                    </m:sSub>
                    <m:r>
                      <a:rPr lang="it-IT" sz="2400" i="1">
                        <a:latin typeface="Cambria Math" panose="02040503050406030204" pitchFamily="18" charset="0"/>
                      </a:rPr>
                      <m:t>(</m:t>
                    </m:r>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r>
                      <a:rPr lang="it-IT" sz="2400" i="1">
                        <a:latin typeface="Cambria Math" panose="02040503050406030204" pitchFamily="18" charset="0"/>
                      </a:rPr>
                      <m:t>)</m:t>
                    </m:r>
                  </m:oMath>
                </a14:m>
                <a:r>
                  <a:rPr lang="it-IT" sz="2400" dirty="0">
                    <a:latin typeface="+mj-lt"/>
                  </a:rPr>
                  <a:t> il costo del percorso in </a:t>
                </a:r>
                <a14:m>
                  <m:oMath xmlns:m="http://schemas.openxmlformats.org/officeDocument/2006/math">
                    <m:r>
                      <a:rPr lang="it-IT" sz="2400" i="1">
                        <a:latin typeface="Cambria Math" panose="02040503050406030204" pitchFamily="18" charset="0"/>
                      </a:rPr>
                      <m:t>𝑇</m:t>
                    </m:r>
                    <m:r>
                      <a:rPr lang="it-IT" sz="2400" i="1">
                        <a:latin typeface="Cambria Math" panose="02040503050406030204" pitchFamily="18" charset="0"/>
                      </a:rPr>
                      <m:t> </m:t>
                    </m:r>
                  </m:oMath>
                </a14:m>
                <a:r>
                  <a:rPr lang="it-IT" sz="2400" dirty="0">
                    <a:latin typeface="+mj-lt"/>
                  </a:rPr>
                  <a:t>tra due nodi </a:t>
                </a:r>
                <a14:m>
                  <m:oMath xmlns:m="http://schemas.openxmlformats.org/officeDocument/2006/math">
                    <m:r>
                      <a:rPr lang="it-IT" sz="2400" i="1">
                        <a:latin typeface="Cambria Math" panose="02040503050406030204" pitchFamily="18" charset="0"/>
                      </a:rPr>
                      <m:t>𝑢</m:t>
                    </m:r>
                  </m:oMath>
                </a14:m>
                <a:r>
                  <a:rPr lang="it-IT" sz="2400" dirty="0">
                    <a:latin typeface="+mj-lt"/>
                  </a:rPr>
                  <a:t> e </a:t>
                </a:r>
                <a14:m>
                  <m:oMath xmlns:m="http://schemas.openxmlformats.org/officeDocument/2006/math">
                    <m:r>
                      <a:rPr lang="it-IT" sz="2400" i="1">
                        <a:latin typeface="Cambria Math" panose="02040503050406030204" pitchFamily="18" charset="0"/>
                      </a:rPr>
                      <m:t>𝑣</m:t>
                    </m:r>
                  </m:oMath>
                </a14:m>
                <a:r>
                  <a:rPr lang="it-IT" sz="2400" dirty="0">
                    <a:latin typeface="+mj-lt"/>
                  </a:rPr>
                  <a:t> in </a:t>
                </a:r>
                <a14:m>
                  <m:oMath xmlns:m="http://schemas.openxmlformats.org/officeDocument/2006/math">
                    <m:r>
                      <a:rPr lang="it-IT" sz="2400" i="1">
                        <a:latin typeface="Cambria Math" panose="02040503050406030204" pitchFamily="18" charset="0"/>
                      </a:rPr>
                      <m:t>𝑉</m:t>
                    </m:r>
                  </m:oMath>
                </a14:m>
                <a:r>
                  <a:rPr lang="it-IT" sz="2400" dirty="0">
                    <a:latin typeface="+mj-lt"/>
                  </a:rPr>
                  <a:t> tale </a:t>
                </a:r>
                <a:r>
                  <a:rPr lang="it-IT" sz="2400" dirty="0" smtClean="0">
                    <a:latin typeface="+mj-lt"/>
                  </a:rPr>
                  <a:t>che:</a:t>
                </a:r>
              </a:p>
              <a:p>
                <a:pPr marL="201168" lvl="1" indent="0" algn="ctr">
                  <a:buNone/>
                </a:pPr>
                <a:endParaRPr lang="it-IT" sz="2400" i="1" dirty="0" smtClean="0">
                  <a:latin typeface="+mj-lt"/>
                </a:endParaRPr>
              </a:p>
              <a:p>
                <a:pPr marL="201168" lvl="1" indent="0" algn="ctr">
                  <a:buNone/>
                </a:pPr>
                <a14:m>
                  <m:oMathPara xmlns:m="http://schemas.openxmlformats.org/officeDocument/2006/math">
                    <m:oMathParaPr>
                      <m:jc m:val="centerGroup"/>
                    </m:oMathParaPr>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𝑑</m:t>
                          </m:r>
                        </m:e>
                        <m:sub>
                          <m:r>
                            <a:rPr lang="it-IT" sz="2400" b="0" i="1" smtClean="0">
                              <a:latin typeface="Cambria Math" panose="02040503050406030204" pitchFamily="18" charset="0"/>
                            </a:rPr>
                            <m:t>𝑇</m:t>
                          </m:r>
                        </m:sub>
                      </m:sSub>
                      <m:d>
                        <m:dPr>
                          <m:ctrlPr>
                            <a:rPr lang="it-IT" sz="2400" i="1">
                              <a:latin typeface="Cambria Math" panose="02040503050406030204" pitchFamily="18" charset="0"/>
                            </a:rPr>
                          </m:ctrlPr>
                        </m:dPr>
                        <m:e>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e>
                      </m:d>
                      <m:r>
                        <a:rPr lang="it-IT" sz="2400" i="1">
                          <a:latin typeface="Cambria Math" panose="02040503050406030204" pitchFamily="18" charset="0"/>
                        </a:rPr>
                        <m:t>=</m:t>
                      </m:r>
                      <m:d>
                        <m:dPr>
                          <m:begChr m:val="{"/>
                          <m:endChr m:val=""/>
                          <m:ctrlPr>
                            <a:rPr lang="it-IT" sz="2400" i="1">
                              <a:latin typeface="Cambria Math" panose="02040503050406030204" pitchFamily="18" charset="0"/>
                            </a:rPr>
                          </m:ctrlPr>
                        </m:dPr>
                        <m:e>
                          <m:eqArr>
                            <m:eqArrPr>
                              <m:ctrlPr>
                                <a:rPr lang="it-IT" sz="2400" i="1">
                                  <a:latin typeface="Cambria Math" panose="02040503050406030204" pitchFamily="18" charset="0"/>
                                </a:rPr>
                              </m:ctrlPr>
                            </m:eqArrPr>
                            <m:e>
                              <m:r>
                                <a:rPr lang="it-IT" sz="2400" i="1">
                                  <a:latin typeface="Cambria Math" panose="02040503050406030204" pitchFamily="18" charset="0"/>
                                </a:rPr>
                                <m:t>0,</m:t>
                              </m:r>
                              <m:r>
                                <a:rPr lang="it-IT" sz="2400" b="0" i="1" smtClean="0">
                                  <a:latin typeface="Cambria Math" panose="02040503050406030204" pitchFamily="18" charset="0"/>
                                </a:rPr>
                                <m:t>        </m:t>
                              </m:r>
                              <m:r>
                                <a:rPr lang="it-IT" sz="2400" i="1">
                                  <a:latin typeface="Cambria Math" panose="02040503050406030204" pitchFamily="18" charset="0"/>
                                </a:rPr>
                                <m:t>  </m:t>
                              </m:r>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e>
                            <m:e>
                              <m:r>
                                <a:rPr lang="it-IT" sz="2400" i="1">
                                  <a:latin typeface="Cambria Math" panose="02040503050406030204" pitchFamily="18" charset="0"/>
                                </a:rPr>
                                <m:t>&amp;</m:t>
                              </m:r>
                              <m:nary>
                                <m:naryPr>
                                  <m:chr m:val="∑"/>
                                  <m:supHide m:val="on"/>
                                  <m:ctrlPr>
                                    <a:rPr lang="it-IT" sz="2400" i="1">
                                      <a:latin typeface="Cambria Math" panose="02040503050406030204" pitchFamily="18" charset="0"/>
                                    </a:rPr>
                                  </m:ctrlPr>
                                </m:naryPr>
                                <m:sub>
                                  <m:r>
                                    <m:rPr>
                                      <m:brk m:alnAt="7"/>
                                    </m:rPr>
                                    <a:rPr lang="it-IT" sz="2400" i="1">
                                      <a:latin typeface="Cambria Math" panose="02040503050406030204" pitchFamily="18" charset="0"/>
                                    </a:rPr>
                                    <m:t>𝑒</m:t>
                                  </m:r>
                                  <m:r>
                                    <a:rPr lang="it-IT" sz="2400" i="1">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rPr>
                                      </m:ctrlPr>
                                    </m:sSubPr>
                                    <m:e>
                                      <m:r>
                                        <a:rPr lang="it-IT" sz="2400" i="1">
                                          <a:latin typeface="Cambria Math" panose="02040503050406030204" pitchFamily="18" charset="0"/>
                                        </a:rPr>
                                        <m:t>𝑝</m:t>
                                      </m:r>
                                    </m:e>
                                    <m:sub>
                                      <m:r>
                                        <a:rPr lang="it-IT" sz="2400" b="0" i="1" smtClean="0">
                                          <a:latin typeface="Cambria Math" panose="02040503050406030204" pitchFamily="18" charset="0"/>
                                        </a:rPr>
                                        <m:t>𝑇</m:t>
                                      </m:r>
                                    </m:sub>
                                  </m:sSub>
                                  <m:d>
                                    <m:dPr>
                                      <m:ctrlPr>
                                        <a:rPr lang="it-IT" sz="2400" i="1">
                                          <a:latin typeface="Cambria Math" panose="02040503050406030204" pitchFamily="18" charset="0"/>
                                        </a:rPr>
                                      </m:ctrlPr>
                                    </m:dPr>
                                    <m:e>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e>
                                  </m:d>
                                </m:sub>
                                <m:sup/>
                                <m:e>
                                  <m:r>
                                    <a:rPr lang="it-IT" sz="2400" i="1">
                                      <a:latin typeface="Cambria Math" panose="02040503050406030204" pitchFamily="18" charset="0"/>
                                    </a:rPr>
                                    <m:t>𝑒</m:t>
                                  </m:r>
                                </m:e>
                              </m:nary>
                              <m:r>
                                <a:rPr lang="it-IT" sz="2400" i="1">
                                  <a:latin typeface="Cambria Math" panose="02040503050406030204" pitchFamily="18" charset="0"/>
                                </a:rPr>
                                <m:t>,  </m:t>
                              </m:r>
                              <m:r>
                                <a:rPr lang="it-IT" sz="2400" i="1">
                                  <a:latin typeface="Cambria Math" panose="02040503050406030204" pitchFamily="18" charset="0"/>
                                </a:rPr>
                                <m:t>𝑢</m:t>
                              </m:r>
                              <m:r>
                                <a:rPr lang="it-IT" sz="2400" i="1">
                                  <a:latin typeface="Cambria Math" panose="02040503050406030204" pitchFamily="18" charset="0"/>
                                  <a:ea typeface="Cambria Math" panose="02040503050406030204" pitchFamily="18" charset="0"/>
                                </a:rPr>
                                <m:t>≠</m:t>
                              </m:r>
                              <m:r>
                                <a:rPr lang="it-IT" sz="2400" i="1">
                                  <a:latin typeface="Cambria Math" panose="02040503050406030204" pitchFamily="18" charset="0"/>
                                  <a:ea typeface="Cambria Math" panose="02040503050406030204" pitchFamily="18" charset="0"/>
                                </a:rPr>
                                <m:t>𝑣</m:t>
                              </m:r>
                            </m:e>
                          </m:eqArr>
                        </m:e>
                      </m:d>
                    </m:oMath>
                  </m:oMathPara>
                </a14:m>
                <a:endParaRPr lang="it-IT" sz="2400" dirty="0">
                  <a:latin typeface="+mj-lt"/>
                </a:endParaRPr>
              </a:p>
              <a:p>
                <a:endParaRPr lang="it-IT" dirty="0">
                  <a:latin typeface="+mj-lt"/>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t="-2121" r="-1091"/>
                </a:stretch>
              </a:blipFill>
            </p:spPr>
            <p:txBody>
              <a:bodyPr/>
              <a:lstStyle/>
              <a:p>
                <a:r>
                  <a:rPr lang="it-IT">
                    <a:noFill/>
                  </a:rPr>
                  <a:t> </a:t>
                </a:r>
              </a:p>
            </p:txBody>
          </p:sp>
        </mc:Fallback>
      </mc:AlternateContent>
    </p:spTree>
    <p:extLst>
      <p:ext uri="{BB962C8B-B14F-4D97-AF65-F5344CB8AC3E}">
        <p14:creationId xmlns:p14="http://schemas.microsoft.com/office/powerpoint/2010/main" val="2211155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Descrizione del problema: funzione obiettivo</a:t>
            </a:r>
            <a:endParaRPr lang="it-IT" sz="3600"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pPr marL="201168" lvl="1" indent="0">
                  <a:buNone/>
                </a:pPr>
                <a:r>
                  <a:rPr lang="it-IT" sz="2400" dirty="0" smtClean="0">
                    <a:latin typeface="+mj-lt"/>
                  </a:rPr>
                  <a:t>Il costo dell’albero di </a:t>
                </a:r>
                <a:r>
                  <a:rPr lang="it-IT" sz="2400" dirty="0" err="1" smtClean="0">
                    <a:latin typeface="+mj-lt"/>
                  </a:rPr>
                  <a:t>routing</a:t>
                </a:r>
                <a:r>
                  <a:rPr lang="it-IT" sz="2400" dirty="0" smtClean="0">
                    <a:latin typeface="+mj-lt"/>
                  </a:rPr>
                  <a:t> </a:t>
                </a:r>
                <a14:m>
                  <m:oMath xmlns:m="http://schemas.openxmlformats.org/officeDocument/2006/math">
                    <m:r>
                      <a:rPr lang="it-IT" sz="2400" i="1">
                        <a:latin typeface="Cambria Math" panose="02040503050406030204" pitchFamily="18" charset="0"/>
                      </a:rPr>
                      <m:t>𝑇</m:t>
                    </m:r>
                  </m:oMath>
                </a14:m>
                <a:r>
                  <a:rPr lang="it-IT" sz="2400" dirty="0" smtClean="0">
                    <a:latin typeface="+mj-lt"/>
                  </a:rPr>
                  <a:t> sarà quindi la somma dei costi dei percorsi per ogni coppia di nodi in </a:t>
                </a:r>
                <a14:m>
                  <m:oMath xmlns:m="http://schemas.openxmlformats.org/officeDocument/2006/math">
                    <m:r>
                      <a:rPr lang="it-IT" sz="2400" i="1">
                        <a:latin typeface="Cambria Math" panose="02040503050406030204" pitchFamily="18" charset="0"/>
                      </a:rPr>
                      <m:t>𝑉</m:t>
                    </m:r>
                    <m:r>
                      <a:rPr lang="it-IT" sz="2400" b="0" i="1" smtClean="0">
                        <a:latin typeface="Cambria Math" panose="02040503050406030204" pitchFamily="18" charset="0"/>
                      </a:rPr>
                      <m:t>.</m:t>
                    </m:r>
                  </m:oMath>
                </a14:m>
                <a:endParaRPr lang="it-IT" sz="2400" b="0" dirty="0" smtClean="0">
                  <a:latin typeface="+mj-lt"/>
                </a:endParaRPr>
              </a:p>
              <a:p>
                <a:pPr marL="201168" lvl="1" indent="0">
                  <a:buNone/>
                </a:pPr>
                <a:r>
                  <a:rPr lang="it-IT" sz="2400" dirty="0" smtClean="0">
                    <a:latin typeface="+mj-lt"/>
                  </a:rPr>
                  <a:t>Quindi la funzione obbiettivo sarà:</a:t>
                </a:r>
              </a:p>
              <a:p>
                <a:pPr marL="201168" lvl="1" indent="0">
                  <a:buNone/>
                </a:pPr>
                <a:endParaRPr lang="it-IT" sz="2400" dirty="0">
                  <a:latin typeface="+mj-lt"/>
                </a:endParaRPr>
              </a:p>
              <a:p>
                <a:pPr marL="201168" lvl="1" indent="0" algn="ctr">
                  <a:buNone/>
                </a:pPr>
                <a14:m>
                  <m:oMathPara xmlns:m="http://schemas.openxmlformats.org/officeDocument/2006/math">
                    <m:oMathParaPr>
                      <m:jc m:val="centerGroup"/>
                    </m:oMathParaPr>
                    <m:oMath xmlns:m="http://schemas.openxmlformats.org/officeDocument/2006/math">
                      <m:r>
                        <a:rPr lang="it-IT" sz="2400" i="1">
                          <a:latin typeface="Cambria Math" panose="02040503050406030204" pitchFamily="18" charset="0"/>
                        </a:rPr>
                        <m:t>𝐶</m:t>
                      </m:r>
                      <m:d>
                        <m:dPr>
                          <m:ctrlPr>
                            <a:rPr lang="it-IT" sz="2400" i="1">
                              <a:latin typeface="Cambria Math" panose="02040503050406030204" pitchFamily="18" charset="0"/>
                            </a:rPr>
                          </m:ctrlPr>
                        </m:dPr>
                        <m:e>
                          <m:r>
                            <a:rPr lang="it-IT" sz="2400" i="1">
                              <a:latin typeface="Cambria Math" panose="02040503050406030204" pitchFamily="18" charset="0"/>
                            </a:rPr>
                            <m:t>𝑇</m:t>
                          </m:r>
                        </m:e>
                      </m:d>
                      <m:r>
                        <a:rPr lang="it-IT" sz="2400" i="1">
                          <a:latin typeface="Cambria Math" panose="02040503050406030204" pitchFamily="18" charset="0"/>
                        </a:rPr>
                        <m:t>=</m:t>
                      </m:r>
                      <m:r>
                        <a:rPr lang="it-IT" sz="2400">
                          <a:latin typeface="Cambria Math" panose="02040503050406030204" pitchFamily="18" charset="0"/>
                        </a:rPr>
                        <m:t> </m:t>
                      </m:r>
                      <m:nary>
                        <m:naryPr>
                          <m:chr m:val="∑"/>
                          <m:supHide m:val="on"/>
                          <m:ctrlPr>
                            <a:rPr lang="it-IT" sz="2400" i="1">
                              <a:latin typeface="Cambria Math" panose="02040503050406030204" pitchFamily="18" charset="0"/>
                            </a:rPr>
                          </m:ctrlPr>
                        </m:naryPr>
                        <m:sub>
                          <m:r>
                            <m:rPr>
                              <m:brk m:alnAt="7"/>
                            </m:rP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r>
                            <a:rPr lang="it-IT" sz="2400" i="1">
                              <a:latin typeface="Cambria Math" panose="02040503050406030204" pitchFamily="18" charset="0"/>
                            </a:rPr>
                            <m:t> ∈</m:t>
                          </m:r>
                          <m:r>
                            <a:rPr lang="it-IT" sz="2400" i="1">
                              <a:latin typeface="Cambria Math" panose="02040503050406030204" pitchFamily="18" charset="0"/>
                              <a:ea typeface="Cambria Math" panose="02040503050406030204" pitchFamily="18" charset="0"/>
                            </a:rPr>
                            <m:t>𝑉</m:t>
                          </m:r>
                        </m:sub>
                        <m:sup/>
                        <m:e>
                          <m:sSub>
                            <m:sSubPr>
                              <m:ctrlPr>
                                <a:rPr lang="it-IT" sz="2400" i="1">
                                  <a:latin typeface="Cambria Math" panose="02040503050406030204" pitchFamily="18" charset="0"/>
                                </a:rPr>
                              </m:ctrlPr>
                            </m:sSubPr>
                            <m:e>
                              <m:r>
                                <a:rPr lang="it-IT" sz="2400" i="1">
                                  <a:latin typeface="Cambria Math" panose="02040503050406030204" pitchFamily="18" charset="0"/>
                                </a:rPr>
                                <m:t>𝑑</m:t>
                              </m:r>
                            </m:e>
                            <m:sub>
                              <m:r>
                                <a:rPr lang="it-IT" sz="2400" b="0" i="1" smtClean="0">
                                  <a:latin typeface="Cambria Math" panose="02040503050406030204" pitchFamily="18" charset="0"/>
                                </a:rPr>
                                <m:t>𝑇</m:t>
                              </m:r>
                            </m:sub>
                          </m:sSub>
                          <m:r>
                            <a:rPr lang="it-IT" sz="2400" i="1">
                              <a:latin typeface="Cambria Math" panose="02040503050406030204" pitchFamily="18" charset="0"/>
                            </a:rPr>
                            <m:t>(</m:t>
                          </m:r>
                          <m:r>
                            <a:rPr lang="it-IT" sz="2400" i="1">
                              <a:latin typeface="Cambria Math" panose="02040503050406030204" pitchFamily="18" charset="0"/>
                            </a:rPr>
                            <m:t>𝑢</m:t>
                          </m:r>
                          <m:r>
                            <a:rPr lang="it-IT" sz="2400" i="1">
                              <a:latin typeface="Cambria Math" panose="02040503050406030204" pitchFamily="18" charset="0"/>
                            </a:rPr>
                            <m:t>,</m:t>
                          </m:r>
                          <m:r>
                            <a:rPr lang="it-IT" sz="2400" i="1">
                              <a:latin typeface="Cambria Math" panose="02040503050406030204" pitchFamily="18" charset="0"/>
                            </a:rPr>
                            <m:t>𝑣</m:t>
                          </m:r>
                          <m:r>
                            <a:rPr lang="it-IT" sz="2400" i="1">
                              <a:latin typeface="Cambria Math" panose="02040503050406030204" pitchFamily="18" charset="0"/>
                            </a:rPr>
                            <m:t>)</m:t>
                          </m:r>
                        </m:e>
                      </m:nary>
                    </m:oMath>
                  </m:oMathPara>
                </a14:m>
                <a:endParaRPr lang="it-IT" sz="2400" dirty="0" smtClean="0">
                  <a:latin typeface="+mj-lt"/>
                </a:endParaRPr>
              </a:p>
              <a:p>
                <a:pPr marL="201168" lvl="1" indent="0">
                  <a:buNone/>
                </a:pPr>
                <a:endParaRPr lang="it-IT" sz="2400" dirty="0" smtClean="0">
                  <a:latin typeface="+mj-lt"/>
                </a:endParaRPr>
              </a:p>
              <a:p>
                <a:pPr marL="201168" lvl="1" indent="0">
                  <a:buNone/>
                </a:pPr>
                <a:r>
                  <a:rPr lang="it-IT" sz="2400" dirty="0" smtClean="0">
                    <a:latin typeface="+mj-lt"/>
                  </a:rPr>
                  <a:t>Il peso nel costo totale di un arco in soluzione dipende quindi dal numero di flussi che passano su di esso.</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t="-2121"/>
                </a:stretch>
              </a:blipFill>
            </p:spPr>
            <p:txBody>
              <a:bodyPr/>
              <a:lstStyle/>
              <a:p>
                <a:r>
                  <a:rPr lang="it-IT">
                    <a:noFill/>
                  </a:rPr>
                  <a:t> </a:t>
                </a:r>
              </a:p>
            </p:txBody>
          </p:sp>
        </mc:Fallback>
      </mc:AlternateContent>
    </p:spTree>
    <p:extLst>
      <p:ext uri="{BB962C8B-B14F-4D97-AF65-F5344CB8AC3E}">
        <p14:creationId xmlns:p14="http://schemas.microsoft.com/office/powerpoint/2010/main" val="4221546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Approccio euristico</a:t>
            </a:r>
            <a:endParaRPr lang="it-IT" sz="3600" dirty="0"/>
          </a:p>
        </p:txBody>
      </p:sp>
      <p:sp>
        <p:nvSpPr>
          <p:cNvPr id="3" name="Segnaposto contenuto 2"/>
          <p:cNvSpPr>
            <a:spLocks noGrp="1"/>
          </p:cNvSpPr>
          <p:nvPr>
            <p:ph idx="1"/>
          </p:nvPr>
        </p:nvSpPr>
        <p:spPr/>
        <p:txBody>
          <a:bodyPr>
            <a:normAutofit/>
          </a:bodyPr>
          <a:lstStyle/>
          <a:p>
            <a:pPr marL="201168" lvl="1" indent="0">
              <a:buNone/>
            </a:pPr>
            <a:r>
              <a:rPr lang="it-IT" sz="2400" dirty="0" smtClean="0">
                <a:latin typeface="+mj-lt"/>
              </a:rPr>
              <a:t>Il problema è stato affrontato utilizzando varie euristiche per studiarne sia la qualità della soluzione sia il tempo di computazione necessario.</a:t>
            </a:r>
          </a:p>
          <a:p>
            <a:pPr marL="201168" lvl="1" indent="0">
              <a:buNone/>
            </a:pPr>
            <a:endParaRPr lang="it-IT" sz="2400" dirty="0" smtClean="0">
              <a:latin typeface="+mj-lt"/>
            </a:endParaRPr>
          </a:p>
          <a:p>
            <a:pPr lvl="1">
              <a:buFont typeface="Arial" panose="020B0604020202020204" pitchFamily="34" charset="0"/>
              <a:buChar char="•"/>
            </a:pPr>
            <a:r>
              <a:rPr lang="it-IT" sz="2400" dirty="0">
                <a:latin typeface="+mj-lt"/>
              </a:rPr>
              <a:t>Generazione di soluzioni ammissibili studiando problemi facili come SPT e </a:t>
            </a:r>
            <a:r>
              <a:rPr lang="it-IT" sz="2400" dirty="0" smtClean="0">
                <a:latin typeface="+mj-lt"/>
              </a:rPr>
              <a:t>MST.</a:t>
            </a:r>
          </a:p>
          <a:p>
            <a:pPr lvl="1">
              <a:buFont typeface="Arial" panose="020B0604020202020204" pitchFamily="34" charset="0"/>
              <a:buChar char="•"/>
            </a:pPr>
            <a:r>
              <a:rPr lang="it-IT" sz="2400" dirty="0" smtClean="0">
                <a:latin typeface="+mj-lt"/>
              </a:rPr>
              <a:t>Utilizzo di euristiche di intorno per </a:t>
            </a:r>
            <a:r>
              <a:rPr lang="it-IT" sz="2400" dirty="0" smtClean="0">
                <a:latin typeface="+mj-lt"/>
              </a:rPr>
              <a:t>il miglioramento </a:t>
            </a:r>
            <a:r>
              <a:rPr lang="it-IT" sz="2400" dirty="0" smtClean="0">
                <a:latin typeface="+mj-lt"/>
              </a:rPr>
              <a:t>della soluzione </a:t>
            </a:r>
            <a:r>
              <a:rPr lang="it-IT" sz="2400" dirty="0" smtClean="0">
                <a:latin typeface="+mj-lt"/>
              </a:rPr>
              <a:t>corrente.</a:t>
            </a:r>
            <a:endParaRPr lang="it-IT" sz="2400" dirty="0" smtClean="0">
              <a:latin typeface="+mj-lt"/>
            </a:endParaRPr>
          </a:p>
          <a:p>
            <a:pPr lvl="1">
              <a:buFont typeface="Arial" panose="020B0604020202020204" pitchFamily="34" charset="0"/>
              <a:buChar char="•"/>
            </a:pPr>
            <a:r>
              <a:rPr lang="it-IT" sz="2400" dirty="0" smtClean="0">
                <a:latin typeface="+mj-lt"/>
              </a:rPr>
              <a:t>Utilizzo di meta-euristiche studiandone la velocità di convergenza.</a:t>
            </a:r>
          </a:p>
          <a:p>
            <a:pPr lvl="1">
              <a:buFont typeface="Arial" panose="020B0604020202020204" pitchFamily="34" charset="0"/>
              <a:buChar char="•"/>
            </a:pPr>
            <a:r>
              <a:rPr lang="it-IT" sz="2400" dirty="0" smtClean="0">
                <a:latin typeface="+mj-lt"/>
              </a:rPr>
              <a:t>Ibridizzazione di meta-euristiche con eristiche di intorno per migliorarne la convergenza e la qualità.</a:t>
            </a:r>
          </a:p>
        </p:txBody>
      </p:sp>
    </p:spTree>
    <p:extLst>
      <p:ext uri="{BB962C8B-B14F-4D97-AF65-F5344CB8AC3E}">
        <p14:creationId xmlns:p14="http://schemas.microsoft.com/office/powerpoint/2010/main" val="2845565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Algoritmi </a:t>
            </a:r>
            <a:r>
              <a:rPr lang="it-IT" sz="3600" dirty="0" err="1" smtClean="0"/>
              <a:t>Greedy</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Algoritmi costruttivi iterativi  che costruiscono una soluzione ammissibile del problema.</a:t>
            </a:r>
          </a:p>
          <a:p>
            <a:pPr lvl="1">
              <a:buFont typeface="Arial" panose="020B0604020202020204" pitchFamily="34" charset="0"/>
              <a:buChar char="•"/>
            </a:pPr>
            <a:r>
              <a:rPr lang="it-IT" sz="2400" dirty="0" smtClean="0">
                <a:latin typeface="+mj-lt"/>
              </a:rPr>
              <a:t>Ad ogni iterazione viene scelto l’elemento più promettente.</a:t>
            </a:r>
          </a:p>
          <a:p>
            <a:pPr lvl="1">
              <a:buFont typeface="Arial" panose="020B0604020202020204" pitchFamily="34" charset="0"/>
              <a:buChar char="•"/>
            </a:pPr>
            <a:r>
              <a:rPr lang="it-IT" sz="2400" dirty="0" smtClean="0">
                <a:latin typeface="+mj-lt"/>
              </a:rPr>
              <a:t>Hanno spesso una buona efficienza computazionale, anche se dipende dai criteri di best e  ammissibilità.</a:t>
            </a:r>
          </a:p>
          <a:p>
            <a:pPr lvl="1">
              <a:buFont typeface="Arial" panose="020B0604020202020204" pitchFamily="34" charset="0"/>
              <a:buChar char="•"/>
            </a:pPr>
            <a:r>
              <a:rPr lang="it-IT" sz="2400" dirty="0" smtClean="0">
                <a:latin typeface="+mj-lt"/>
              </a:rPr>
              <a:t>Non garantiscono l’</a:t>
            </a:r>
            <a:r>
              <a:rPr lang="it-IT" sz="2400" dirty="0" err="1" smtClean="0">
                <a:latin typeface="+mj-lt"/>
              </a:rPr>
              <a:t>ottimalità</a:t>
            </a:r>
            <a:r>
              <a:rPr lang="it-IT" sz="2400" dirty="0" smtClean="0">
                <a:latin typeface="+mj-lt"/>
              </a:rPr>
              <a:t>.</a:t>
            </a:r>
          </a:p>
        </p:txBody>
      </p:sp>
    </p:spTree>
    <p:extLst>
      <p:ext uri="{BB962C8B-B14F-4D97-AF65-F5344CB8AC3E}">
        <p14:creationId xmlns:p14="http://schemas.microsoft.com/office/powerpoint/2010/main" val="2423409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err="1" smtClean="0"/>
              <a:t>Minumum</a:t>
            </a:r>
            <a:r>
              <a:rPr lang="it-IT" sz="3600" dirty="0" smtClean="0"/>
              <a:t> </a:t>
            </a:r>
            <a:r>
              <a:rPr lang="it-IT" sz="3600" dirty="0" err="1" smtClean="0"/>
              <a:t>Spanning</a:t>
            </a:r>
            <a:r>
              <a:rPr lang="it-IT" sz="3600" dirty="0" smtClean="0"/>
              <a:t> </a:t>
            </a:r>
            <a:r>
              <a:rPr lang="it-IT" sz="3600" dirty="0" err="1" smtClean="0"/>
              <a:t>Tree</a:t>
            </a:r>
            <a:endParaRPr lang="it-IT" sz="3600" dirty="0"/>
          </a:p>
        </p:txBody>
      </p:sp>
      <p:sp>
        <p:nvSpPr>
          <p:cNvPr id="3" name="Segnaposto contenuto 2"/>
          <p:cNvSpPr>
            <a:spLocks noGrp="1"/>
          </p:cNvSpPr>
          <p:nvPr>
            <p:ph idx="1"/>
          </p:nvPr>
        </p:nvSpPr>
        <p:spPr/>
        <p:txBody>
          <a:bodyPr>
            <a:normAutofit/>
          </a:bodyPr>
          <a:lstStyle/>
          <a:p>
            <a:pPr lvl="1">
              <a:buFont typeface="Arial" panose="020B0604020202020204" pitchFamily="34" charset="0"/>
              <a:buChar char="•"/>
            </a:pPr>
            <a:r>
              <a:rPr lang="it-IT" sz="2400" dirty="0" smtClean="0">
                <a:latin typeface="+mj-lt"/>
              </a:rPr>
              <a:t>Come punto di partenza è stato ricavato </a:t>
            </a:r>
            <a:r>
              <a:rPr lang="it-IT" sz="2400" dirty="0">
                <a:latin typeface="+mj-lt"/>
              </a:rPr>
              <a:t>il Minimum </a:t>
            </a:r>
            <a:r>
              <a:rPr lang="it-IT" sz="2400" dirty="0" err="1">
                <a:latin typeface="+mj-lt"/>
              </a:rPr>
              <a:t>Spanning</a:t>
            </a:r>
            <a:r>
              <a:rPr lang="it-IT" sz="2400" dirty="0">
                <a:latin typeface="+mj-lt"/>
              </a:rPr>
              <a:t> </a:t>
            </a:r>
            <a:r>
              <a:rPr lang="it-IT" sz="2400" dirty="0" err="1" smtClean="0">
                <a:latin typeface="+mj-lt"/>
              </a:rPr>
              <a:t>Tree</a:t>
            </a:r>
            <a:r>
              <a:rPr lang="it-IT" sz="2400" dirty="0" smtClean="0">
                <a:latin typeface="+mj-lt"/>
              </a:rPr>
              <a:t> (</a:t>
            </a:r>
            <a:r>
              <a:rPr lang="it-IT" sz="2400" dirty="0">
                <a:latin typeface="+mj-lt"/>
              </a:rPr>
              <a:t>MST</a:t>
            </a:r>
            <a:r>
              <a:rPr lang="it-IT" sz="2400" dirty="0" smtClean="0">
                <a:latin typeface="+mj-lt"/>
              </a:rPr>
              <a:t>) del grafo G in quanto soluzione ammissibile del problema in esame.</a:t>
            </a:r>
          </a:p>
          <a:p>
            <a:pPr lvl="1">
              <a:buFont typeface="Arial" panose="020B0604020202020204" pitchFamily="34" charset="0"/>
              <a:buChar char="•"/>
            </a:pPr>
            <a:r>
              <a:rPr lang="it-IT" sz="2400" dirty="0" smtClean="0">
                <a:latin typeface="+mj-lt"/>
              </a:rPr>
              <a:t>L’MST è un problema facile poiché risolto all’ottimo da algoritmi </a:t>
            </a:r>
            <a:r>
              <a:rPr lang="it-IT" sz="2400" dirty="0" err="1" smtClean="0">
                <a:latin typeface="+mj-lt"/>
              </a:rPr>
              <a:t>greedy</a:t>
            </a:r>
            <a:r>
              <a:rPr lang="it-IT" sz="2400" dirty="0" smtClean="0">
                <a:latin typeface="+mj-lt"/>
              </a:rPr>
              <a:t> (</a:t>
            </a:r>
            <a:r>
              <a:rPr lang="it-IT" sz="2400" dirty="0" err="1" smtClean="0">
                <a:latin typeface="+mj-lt"/>
              </a:rPr>
              <a:t>matroide</a:t>
            </a:r>
            <a:r>
              <a:rPr lang="it-IT" sz="2400" dirty="0" smtClean="0">
                <a:latin typeface="+mj-lt"/>
              </a:rPr>
              <a:t>).</a:t>
            </a:r>
          </a:p>
          <a:p>
            <a:pPr lvl="1">
              <a:buFont typeface="Arial" panose="020B0604020202020204" pitchFamily="34" charset="0"/>
              <a:buChar char="•"/>
            </a:pPr>
            <a:r>
              <a:rPr lang="it-IT" sz="2400" dirty="0" smtClean="0">
                <a:latin typeface="+mj-lt"/>
              </a:rPr>
              <a:t>Nello specifico è stato adottato l’algoritmo di </a:t>
            </a:r>
            <a:r>
              <a:rPr lang="it-IT" sz="2400" dirty="0" err="1" smtClean="0">
                <a:latin typeface="+mj-lt"/>
              </a:rPr>
              <a:t>Kruskal</a:t>
            </a:r>
            <a:r>
              <a:rPr lang="it-IT" sz="2400" dirty="0">
                <a:latin typeface="+mj-lt"/>
              </a:rPr>
              <a:t>.</a:t>
            </a:r>
            <a:endParaRPr lang="it-IT" sz="2400" dirty="0" smtClean="0">
              <a:latin typeface="+mj-lt"/>
            </a:endParaRPr>
          </a:p>
        </p:txBody>
      </p:sp>
    </p:spTree>
    <p:extLst>
      <p:ext uri="{BB962C8B-B14F-4D97-AF65-F5344CB8AC3E}">
        <p14:creationId xmlns:p14="http://schemas.microsoft.com/office/powerpoint/2010/main" val="2022133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tivo">
  <a:themeElements>
    <a:clrScheme name="Retrospettivo">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1059</TotalTime>
  <Words>2211</Words>
  <Application>Microsoft Office PowerPoint</Application>
  <PresentationFormat>Widescreen</PresentationFormat>
  <Paragraphs>184</Paragraphs>
  <Slides>38</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38</vt:i4>
      </vt:variant>
    </vt:vector>
  </HeadingPairs>
  <TitlesOfParts>
    <vt:vector size="43" baseType="lpstr">
      <vt:lpstr>Arial</vt:lpstr>
      <vt:lpstr>Calibri</vt:lpstr>
      <vt:lpstr>Calibri Light</vt:lpstr>
      <vt:lpstr>Cambria Math</vt:lpstr>
      <vt:lpstr>Retrospettivo</vt:lpstr>
      <vt:lpstr>Progetto Ricerca Operativa Minimum Routing-Cost Spanning Tree</vt:lpstr>
      <vt:lpstr>Minimum Routing-Cost Spanning Tree</vt:lpstr>
      <vt:lpstr>Introduzione al problema</vt:lpstr>
      <vt:lpstr>Descrizione del problema: dati</vt:lpstr>
      <vt:lpstr>Descrizione del problema: definizioni</vt:lpstr>
      <vt:lpstr>Descrizione del problema: funzione obiettivo</vt:lpstr>
      <vt:lpstr>Approccio euristico</vt:lpstr>
      <vt:lpstr>Algoritmi Greedy</vt:lpstr>
      <vt:lpstr>Minumum Spanning Tree</vt:lpstr>
      <vt:lpstr>Algoritmi Dinamici: Dijkstra</vt:lpstr>
      <vt:lpstr>Shortest Path Tree</vt:lpstr>
      <vt:lpstr>Euristiche di intorno</vt:lpstr>
      <vt:lpstr>Euristiche di intorno: Local Search</vt:lpstr>
      <vt:lpstr>Euristiche di intorno: GRASP</vt:lpstr>
      <vt:lpstr>Euristiche di intorno: Tabù Search</vt:lpstr>
      <vt:lpstr>Meta-euristiche di miglioramento: Algoritmi Genetici</vt:lpstr>
      <vt:lpstr>Meta-euristiche di miglioramento: Algoritmi Genetici</vt:lpstr>
      <vt:lpstr>Sviluppo</vt:lpstr>
      <vt:lpstr>Sviluppo: LS - edge replacement</vt:lpstr>
      <vt:lpstr>Sviluppo: LS - edge removal</vt:lpstr>
      <vt:lpstr>Sviluppo: GRASP su SPT</vt:lpstr>
      <vt:lpstr>Sviluppo: Tabù search</vt:lpstr>
      <vt:lpstr>Sviluppo: Algoritmo Genetico</vt:lpstr>
      <vt:lpstr>Sviluppo: Algoritmo Genetico - fitness</vt:lpstr>
      <vt:lpstr>Sviluppo: Genetico ibrido</vt:lpstr>
      <vt:lpstr>Risultati</vt:lpstr>
      <vt:lpstr>Risultati: G1 – MST e LS</vt:lpstr>
      <vt:lpstr>Risultati: G1 – Grasp SPT e LS</vt:lpstr>
      <vt:lpstr>Risultati: G1 – MST e Tabù search</vt:lpstr>
      <vt:lpstr>Risultati: G1 – Genetico ibrido</vt:lpstr>
      <vt:lpstr>Risultato G1: grafico</vt:lpstr>
      <vt:lpstr>Risultati: G2 – MST e LS</vt:lpstr>
      <vt:lpstr>Risultati: G2 – Grasp SPT e LS</vt:lpstr>
      <vt:lpstr>Risultati: G2 – MST e Tabù search</vt:lpstr>
      <vt:lpstr>Risultati: G1 – Genetico ibrido</vt:lpstr>
      <vt:lpstr>Risultato G2: grafico</vt:lpstr>
      <vt:lpstr>Conclusioni</vt:lpstr>
      <vt:lpstr>Riferimenti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Ricerca Operativa Minimum Routing Cost Spanning Tree</dc:title>
  <dc:creator>lorenzo</dc:creator>
  <cp:lastModifiedBy>lorenzo</cp:lastModifiedBy>
  <cp:revision>91</cp:revision>
  <dcterms:created xsi:type="dcterms:W3CDTF">2017-06-26T11:54:00Z</dcterms:created>
  <dcterms:modified xsi:type="dcterms:W3CDTF">2017-07-04T09:37:57Z</dcterms:modified>
</cp:coreProperties>
</file>