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6" r:id="rId2"/>
    <p:sldId id="287" r:id="rId3"/>
    <p:sldId id="280" r:id="rId4"/>
    <p:sldId id="288" r:id="rId5"/>
    <p:sldId id="259" r:id="rId6"/>
    <p:sldId id="281" r:id="rId7"/>
    <p:sldId id="290" r:id="rId8"/>
    <p:sldId id="291" r:id="rId9"/>
    <p:sldId id="292" r:id="rId10"/>
    <p:sldId id="293" r:id="rId11"/>
    <p:sldId id="264" r:id="rId12"/>
    <p:sldId id="278" r:id="rId13"/>
    <p:sldId id="265" r:id="rId14"/>
    <p:sldId id="266" r:id="rId15"/>
    <p:sldId id="267" r:id="rId16"/>
    <p:sldId id="268" r:id="rId17"/>
    <p:sldId id="269" r:id="rId18"/>
    <p:sldId id="275" r:id="rId19"/>
    <p:sldId id="285" r:id="rId20"/>
    <p:sldId id="276" r:id="rId21"/>
    <p:sldId id="277" r:id="rId22"/>
    <p:sldId id="272" r:id="rId23"/>
    <p:sldId id="273" r:id="rId24"/>
    <p:sldId id="28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981ADB99-8C1E-4247-BAA0-077F1C9D1900}">
          <p14:sldIdLst>
            <p14:sldId id="286"/>
            <p14:sldId id="287"/>
            <p14:sldId id="280"/>
            <p14:sldId id="288"/>
            <p14:sldId id="259"/>
            <p14:sldId id="281"/>
            <p14:sldId id="290"/>
            <p14:sldId id="291"/>
            <p14:sldId id="292"/>
            <p14:sldId id="293"/>
            <p14:sldId id="264"/>
            <p14:sldId id="278"/>
            <p14:sldId id="265"/>
            <p14:sldId id="266"/>
            <p14:sldId id="267"/>
            <p14:sldId id="268"/>
            <p14:sldId id="269"/>
            <p14:sldId id="275"/>
            <p14:sldId id="285"/>
            <p14:sldId id="276"/>
            <p14:sldId id="277"/>
            <p14:sldId id="272"/>
            <p14:sldId id="273"/>
            <p14:sldId id="2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66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4" autoAdjust="0"/>
    <p:restoredTop sz="96357" autoAdjust="0"/>
  </p:normalViewPr>
  <p:slideViewPr>
    <p:cSldViewPr snapToGrid="0">
      <p:cViewPr varScale="1">
        <p:scale>
          <a:sx n="110" d="100"/>
          <a:sy n="110" d="100"/>
        </p:scale>
        <p:origin x="162" y="96"/>
      </p:cViewPr>
      <p:guideLst>
        <p:guide orient="horz" pos="2160"/>
        <p:guide pos="3840"/>
      </p:guideLst>
    </p:cSldViewPr>
  </p:slideViewPr>
  <p:outlineViewPr>
    <p:cViewPr>
      <p:scale>
        <a:sx n="33" d="100"/>
        <a:sy n="33" d="100"/>
      </p:scale>
      <p:origin x="0" y="-222"/>
    </p:cViewPr>
  </p:outlineViewPr>
  <p:notesTextViewPr>
    <p:cViewPr>
      <p:scale>
        <a:sx n="1" d="1"/>
        <a:sy n="1" d="1"/>
      </p:scale>
      <p:origin x="0" y="0"/>
    </p:cViewPr>
  </p:notesTextViewPr>
  <p:sorterViewPr>
    <p:cViewPr>
      <p:scale>
        <a:sx n="100" d="100"/>
        <a:sy n="100" d="100"/>
      </p:scale>
      <p:origin x="0" y="-75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E9997F-5EE4-407A-A344-A7D507269D8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it-IT"/>
        </a:p>
      </dgm:t>
    </dgm:pt>
    <dgm:pt modelId="{7FDC705B-F8FE-42AB-80B8-420D9D71824A}">
      <dgm:prSet/>
      <dgm:spPr/>
      <dgm:t>
        <a:bodyPr/>
        <a:lstStyle/>
        <a:p>
          <a:r>
            <a:rPr lang="it-IT" b="1" dirty="0"/>
            <a:t>Investimenti (decisioni)</a:t>
          </a:r>
        </a:p>
      </dgm:t>
    </dgm:pt>
    <dgm:pt modelId="{684BA5A2-E00D-480B-B1A8-951E551585F4}" type="parTrans" cxnId="{34D25038-0C90-4FA5-B25F-352BF0E0220D}">
      <dgm:prSet/>
      <dgm:spPr/>
      <dgm:t>
        <a:bodyPr/>
        <a:lstStyle/>
        <a:p>
          <a:endParaRPr lang="it-IT"/>
        </a:p>
      </dgm:t>
    </dgm:pt>
    <dgm:pt modelId="{58C2ACF8-BEAC-47B7-9A6F-23A2E9461A0A}" type="sibTrans" cxnId="{34D25038-0C90-4FA5-B25F-352BF0E0220D}">
      <dgm:prSet/>
      <dgm:spPr/>
      <dgm:t>
        <a:bodyPr/>
        <a:lstStyle/>
        <a:p>
          <a:endParaRPr lang="it-IT"/>
        </a:p>
      </dgm:t>
    </dgm:pt>
    <dgm:pt modelId="{E0ED7E41-7D9F-475C-A5F5-BC500A8D0690}">
      <dgm:prSet/>
      <dgm:spPr/>
      <dgm:t>
        <a:bodyPr/>
        <a:lstStyle/>
        <a:p>
          <a:r>
            <a:rPr lang="it-IT" b="1" dirty="0"/>
            <a:t>Nuove decisioni</a:t>
          </a:r>
        </a:p>
      </dgm:t>
    </dgm:pt>
    <dgm:pt modelId="{1F87508D-164D-4268-9B73-E7C61BA035DE}" type="parTrans" cxnId="{FD742950-10CD-4F2C-A167-8E40409B2DEB}">
      <dgm:prSet/>
      <dgm:spPr/>
      <dgm:t>
        <a:bodyPr/>
        <a:lstStyle/>
        <a:p>
          <a:endParaRPr lang="it-IT"/>
        </a:p>
      </dgm:t>
    </dgm:pt>
    <dgm:pt modelId="{FEAEF73E-9B73-4C2B-9784-A319A8920692}" type="sibTrans" cxnId="{FD742950-10CD-4F2C-A167-8E40409B2DEB}">
      <dgm:prSet/>
      <dgm:spPr/>
      <dgm:t>
        <a:bodyPr/>
        <a:lstStyle/>
        <a:p>
          <a:endParaRPr lang="it-IT"/>
        </a:p>
      </dgm:t>
    </dgm:pt>
    <dgm:pt modelId="{2C61A18F-7A7E-4048-B962-F276298CBC2B}">
      <dgm:prSet/>
      <dgm:spPr/>
      <dgm:t>
        <a:bodyPr/>
        <a:lstStyle/>
        <a:p>
          <a:r>
            <a:rPr lang="it-IT" b="1" dirty="0"/>
            <a:t>Analisi risultati</a:t>
          </a:r>
        </a:p>
      </dgm:t>
    </dgm:pt>
    <dgm:pt modelId="{9F876C01-6AAA-4CAE-B49F-0879BEE79BAA}" type="parTrans" cxnId="{47C5C768-4E9A-47B0-B25F-6ABD2494B3DE}">
      <dgm:prSet/>
      <dgm:spPr/>
      <dgm:t>
        <a:bodyPr/>
        <a:lstStyle/>
        <a:p>
          <a:endParaRPr lang="it-IT"/>
        </a:p>
      </dgm:t>
    </dgm:pt>
    <dgm:pt modelId="{8C0ECE31-08F1-4601-91E1-0352EF3576D0}" type="sibTrans" cxnId="{47C5C768-4E9A-47B0-B25F-6ABD2494B3DE}">
      <dgm:prSet/>
      <dgm:spPr/>
      <dgm:t>
        <a:bodyPr/>
        <a:lstStyle/>
        <a:p>
          <a:endParaRPr lang="it-IT"/>
        </a:p>
      </dgm:t>
    </dgm:pt>
    <dgm:pt modelId="{41B01D3B-8659-481A-AA7F-9958F29BFB90}">
      <dgm:prSet/>
      <dgm:spPr/>
      <dgm:t>
        <a:bodyPr/>
        <a:lstStyle/>
        <a:p>
          <a:r>
            <a:rPr lang="it-IT" dirty="0"/>
            <a:t>Investimenti effettuati influenzati da pressioni derivanti da motivi economici e di budget</a:t>
          </a:r>
        </a:p>
      </dgm:t>
    </dgm:pt>
    <dgm:pt modelId="{AFD6D9E2-D547-4BB3-81F7-6F94C09D3373}" type="parTrans" cxnId="{89522D99-707D-4ABE-A352-61488674A2C7}">
      <dgm:prSet/>
      <dgm:spPr/>
      <dgm:t>
        <a:bodyPr/>
        <a:lstStyle/>
        <a:p>
          <a:endParaRPr lang="it-IT"/>
        </a:p>
      </dgm:t>
    </dgm:pt>
    <dgm:pt modelId="{2D51C9BF-9A4C-4DEB-B840-18473549C02E}" type="sibTrans" cxnId="{89522D99-707D-4ABE-A352-61488674A2C7}">
      <dgm:prSet/>
      <dgm:spPr/>
      <dgm:t>
        <a:bodyPr/>
        <a:lstStyle/>
        <a:p>
          <a:endParaRPr lang="it-IT"/>
        </a:p>
      </dgm:t>
    </dgm:pt>
    <dgm:pt modelId="{9717CF4C-36CD-453A-9397-8246E69E0B44}">
      <dgm:prSet/>
      <dgm:spPr/>
      <dgm:t>
        <a:bodyPr/>
        <a:lstStyle/>
        <a:p>
          <a:r>
            <a:rPr lang="it-IT" dirty="0"/>
            <a:t>Analisi dei documenti da cui risultano evidenze riguardanti i progetti e i territori in cui si è investito</a:t>
          </a:r>
        </a:p>
      </dgm:t>
    </dgm:pt>
    <dgm:pt modelId="{F589704A-50CB-497B-B092-969E0F614C75}" type="parTrans" cxnId="{56E4302D-F5FA-40CB-A8C0-B6CF8106F00F}">
      <dgm:prSet/>
      <dgm:spPr/>
      <dgm:t>
        <a:bodyPr/>
        <a:lstStyle/>
        <a:p>
          <a:endParaRPr lang="it-IT"/>
        </a:p>
      </dgm:t>
    </dgm:pt>
    <dgm:pt modelId="{D017608B-7D45-4366-9CD6-5E746EA98160}" type="sibTrans" cxnId="{56E4302D-F5FA-40CB-A8C0-B6CF8106F00F}">
      <dgm:prSet/>
      <dgm:spPr/>
      <dgm:t>
        <a:bodyPr/>
        <a:lstStyle/>
        <a:p>
          <a:endParaRPr lang="it-IT"/>
        </a:p>
      </dgm:t>
    </dgm:pt>
    <dgm:pt modelId="{C7461840-8D35-4953-B6D5-BE6F69EFD251}">
      <dgm:prSet/>
      <dgm:spPr/>
      <dgm:t>
        <a:bodyPr/>
        <a:lstStyle/>
        <a:p>
          <a:r>
            <a:rPr lang="it-IT" dirty="0"/>
            <a:t>Migliorare la qualità dei servizi offerti sulla base delle evidenze emerse dall’analisi dei risultati ed effettuare nuove decisioni più mirate</a:t>
          </a:r>
        </a:p>
      </dgm:t>
    </dgm:pt>
    <dgm:pt modelId="{F5E8C5DA-F089-462C-8DFE-406D64B2B1BB}" type="parTrans" cxnId="{F07454DB-37B5-4DBC-A5D1-A5CC772AD2E2}">
      <dgm:prSet/>
      <dgm:spPr/>
      <dgm:t>
        <a:bodyPr/>
        <a:lstStyle/>
        <a:p>
          <a:endParaRPr lang="it-IT"/>
        </a:p>
      </dgm:t>
    </dgm:pt>
    <dgm:pt modelId="{C71707C4-CCDA-4FE3-9569-85A9C1723EBB}" type="sibTrans" cxnId="{F07454DB-37B5-4DBC-A5D1-A5CC772AD2E2}">
      <dgm:prSet/>
      <dgm:spPr/>
      <dgm:t>
        <a:bodyPr/>
        <a:lstStyle/>
        <a:p>
          <a:endParaRPr lang="it-IT"/>
        </a:p>
      </dgm:t>
    </dgm:pt>
    <dgm:pt modelId="{C16779D0-C979-426D-91AA-36FE6BA60727}" type="pres">
      <dgm:prSet presAssocID="{F8E9997F-5EE4-407A-A344-A7D507269D88}" presName="linearFlow" presStyleCnt="0">
        <dgm:presLayoutVars>
          <dgm:dir/>
          <dgm:animLvl val="lvl"/>
          <dgm:resizeHandles val="exact"/>
        </dgm:presLayoutVars>
      </dgm:prSet>
      <dgm:spPr/>
    </dgm:pt>
    <dgm:pt modelId="{071BE178-7113-43BE-8E9C-A7D5C9BDD179}" type="pres">
      <dgm:prSet presAssocID="{7FDC705B-F8FE-42AB-80B8-420D9D71824A}" presName="composite" presStyleCnt="0"/>
      <dgm:spPr/>
    </dgm:pt>
    <dgm:pt modelId="{0EECAF59-2E60-45EB-8EB6-0669211E6FC3}" type="pres">
      <dgm:prSet presAssocID="{7FDC705B-F8FE-42AB-80B8-420D9D71824A}" presName="parentText" presStyleLbl="alignNode1" presStyleIdx="0" presStyleCnt="3">
        <dgm:presLayoutVars>
          <dgm:chMax val="1"/>
          <dgm:bulletEnabled val="1"/>
        </dgm:presLayoutVars>
      </dgm:prSet>
      <dgm:spPr/>
    </dgm:pt>
    <dgm:pt modelId="{1BE73B29-EDA0-49DB-9624-5A5C7B0379F9}" type="pres">
      <dgm:prSet presAssocID="{7FDC705B-F8FE-42AB-80B8-420D9D71824A}" presName="descendantText" presStyleLbl="alignAcc1" presStyleIdx="0" presStyleCnt="3" custLinFactNeighborX="0">
        <dgm:presLayoutVars>
          <dgm:bulletEnabled val="1"/>
        </dgm:presLayoutVars>
      </dgm:prSet>
      <dgm:spPr/>
    </dgm:pt>
    <dgm:pt modelId="{BB92C829-F2DF-4678-A3D7-551F2CE2F391}" type="pres">
      <dgm:prSet presAssocID="{58C2ACF8-BEAC-47B7-9A6F-23A2E9461A0A}" presName="sp" presStyleCnt="0"/>
      <dgm:spPr/>
    </dgm:pt>
    <dgm:pt modelId="{D03F1A97-56C3-4D9F-9357-E1E18A1BCC88}" type="pres">
      <dgm:prSet presAssocID="{2C61A18F-7A7E-4048-B962-F276298CBC2B}" presName="composite" presStyleCnt="0"/>
      <dgm:spPr/>
    </dgm:pt>
    <dgm:pt modelId="{D51F15DC-9BC3-44D2-95B5-9B720F6052C7}" type="pres">
      <dgm:prSet presAssocID="{2C61A18F-7A7E-4048-B962-F276298CBC2B}" presName="parentText" presStyleLbl="alignNode1" presStyleIdx="1" presStyleCnt="3">
        <dgm:presLayoutVars>
          <dgm:chMax val="1"/>
          <dgm:bulletEnabled val="1"/>
        </dgm:presLayoutVars>
      </dgm:prSet>
      <dgm:spPr/>
    </dgm:pt>
    <dgm:pt modelId="{5E945730-3866-4B5A-A45F-07DE2465B72D}" type="pres">
      <dgm:prSet presAssocID="{2C61A18F-7A7E-4048-B962-F276298CBC2B}" presName="descendantText" presStyleLbl="alignAcc1" presStyleIdx="1" presStyleCnt="3" custLinFactNeighborX="0" custLinFactNeighborY="0">
        <dgm:presLayoutVars>
          <dgm:bulletEnabled val="1"/>
        </dgm:presLayoutVars>
      </dgm:prSet>
      <dgm:spPr/>
    </dgm:pt>
    <dgm:pt modelId="{F3EA9090-F015-4A19-81EC-35D2AEC34AC4}" type="pres">
      <dgm:prSet presAssocID="{8C0ECE31-08F1-4601-91E1-0352EF3576D0}" presName="sp" presStyleCnt="0"/>
      <dgm:spPr/>
    </dgm:pt>
    <dgm:pt modelId="{B554431E-739E-4B8C-9E54-160B4AAB6E3A}" type="pres">
      <dgm:prSet presAssocID="{E0ED7E41-7D9F-475C-A5F5-BC500A8D0690}" presName="composite" presStyleCnt="0"/>
      <dgm:spPr/>
    </dgm:pt>
    <dgm:pt modelId="{61A3C2D2-4C1B-4BD7-AABF-91BDC6F4A438}" type="pres">
      <dgm:prSet presAssocID="{E0ED7E41-7D9F-475C-A5F5-BC500A8D0690}" presName="parentText" presStyleLbl="alignNode1" presStyleIdx="2" presStyleCnt="3">
        <dgm:presLayoutVars>
          <dgm:chMax val="1"/>
          <dgm:bulletEnabled val="1"/>
        </dgm:presLayoutVars>
      </dgm:prSet>
      <dgm:spPr/>
    </dgm:pt>
    <dgm:pt modelId="{D9B4AC51-8E95-4C49-B6F0-02EE8B7C8E4B}" type="pres">
      <dgm:prSet presAssocID="{E0ED7E41-7D9F-475C-A5F5-BC500A8D0690}" presName="descendantText" presStyleLbl="alignAcc1" presStyleIdx="2" presStyleCnt="3">
        <dgm:presLayoutVars>
          <dgm:bulletEnabled val="1"/>
        </dgm:presLayoutVars>
      </dgm:prSet>
      <dgm:spPr/>
    </dgm:pt>
  </dgm:ptLst>
  <dgm:cxnLst>
    <dgm:cxn modelId="{801FF621-3BBE-4BDD-9D6E-E7CFFC78922D}" type="presOf" srcId="{C7461840-8D35-4953-B6D5-BE6F69EFD251}" destId="{D9B4AC51-8E95-4C49-B6F0-02EE8B7C8E4B}" srcOrd="0" destOrd="0" presId="urn:microsoft.com/office/officeart/2005/8/layout/chevron2"/>
    <dgm:cxn modelId="{56E4302D-F5FA-40CB-A8C0-B6CF8106F00F}" srcId="{2C61A18F-7A7E-4048-B962-F276298CBC2B}" destId="{9717CF4C-36CD-453A-9397-8246E69E0B44}" srcOrd="0" destOrd="0" parTransId="{F589704A-50CB-497B-B092-969E0F614C75}" sibTransId="{D017608B-7D45-4366-9CD6-5E746EA98160}"/>
    <dgm:cxn modelId="{34D25038-0C90-4FA5-B25F-352BF0E0220D}" srcId="{F8E9997F-5EE4-407A-A344-A7D507269D88}" destId="{7FDC705B-F8FE-42AB-80B8-420D9D71824A}" srcOrd="0" destOrd="0" parTransId="{684BA5A2-E00D-480B-B1A8-951E551585F4}" sibTransId="{58C2ACF8-BEAC-47B7-9A6F-23A2E9461A0A}"/>
    <dgm:cxn modelId="{97B5F262-3DFD-47E6-8D78-1EB65F065F45}" type="presOf" srcId="{E0ED7E41-7D9F-475C-A5F5-BC500A8D0690}" destId="{61A3C2D2-4C1B-4BD7-AABF-91BDC6F4A438}" srcOrd="0" destOrd="0" presId="urn:microsoft.com/office/officeart/2005/8/layout/chevron2"/>
    <dgm:cxn modelId="{DC37EF47-5E5D-4CAC-BF14-4E49A0AAEC75}" type="presOf" srcId="{41B01D3B-8659-481A-AA7F-9958F29BFB90}" destId="{1BE73B29-EDA0-49DB-9624-5A5C7B0379F9}" srcOrd="0" destOrd="0" presId="urn:microsoft.com/office/officeart/2005/8/layout/chevron2"/>
    <dgm:cxn modelId="{47C5C768-4E9A-47B0-B25F-6ABD2494B3DE}" srcId="{F8E9997F-5EE4-407A-A344-A7D507269D88}" destId="{2C61A18F-7A7E-4048-B962-F276298CBC2B}" srcOrd="1" destOrd="0" parTransId="{9F876C01-6AAA-4CAE-B49F-0879BEE79BAA}" sibTransId="{8C0ECE31-08F1-4601-91E1-0352EF3576D0}"/>
    <dgm:cxn modelId="{FD742950-10CD-4F2C-A167-8E40409B2DEB}" srcId="{F8E9997F-5EE4-407A-A344-A7D507269D88}" destId="{E0ED7E41-7D9F-475C-A5F5-BC500A8D0690}" srcOrd="2" destOrd="0" parTransId="{1F87508D-164D-4268-9B73-E7C61BA035DE}" sibTransId="{FEAEF73E-9B73-4C2B-9784-A319A8920692}"/>
    <dgm:cxn modelId="{DE3C4C53-9F39-4990-96F7-8BED57B37985}" type="presOf" srcId="{7FDC705B-F8FE-42AB-80B8-420D9D71824A}" destId="{0EECAF59-2E60-45EB-8EB6-0669211E6FC3}" srcOrd="0" destOrd="0" presId="urn:microsoft.com/office/officeart/2005/8/layout/chevron2"/>
    <dgm:cxn modelId="{10EA587E-05F1-4671-90CC-26CFBDF35848}" type="presOf" srcId="{9717CF4C-36CD-453A-9397-8246E69E0B44}" destId="{5E945730-3866-4B5A-A45F-07DE2465B72D}" srcOrd="0" destOrd="0" presId="urn:microsoft.com/office/officeart/2005/8/layout/chevron2"/>
    <dgm:cxn modelId="{89522D99-707D-4ABE-A352-61488674A2C7}" srcId="{7FDC705B-F8FE-42AB-80B8-420D9D71824A}" destId="{41B01D3B-8659-481A-AA7F-9958F29BFB90}" srcOrd="0" destOrd="0" parTransId="{AFD6D9E2-D547-4BB3-81F7-6F94C09D3373}" sibTransId="{2D51C9BF-9A4C-4DEB-B840-18473549C02E}"/>
    <dgm:cxn modelId="{04F295A8-2D53-4935-B48A-F707F277D9FD}" type="presOf" srcId="{F8E9997F-5EE4-407A-A344-A7D507269D88}" destId="{C16779D0-C979-426D-91AA-36FE6BA60727}" srcOrd="0" destOrd="0" presId="urn:microsoft.com/office/officeart/2005/8/layout/chevron2"/>
    <dgm:cxn modelId="{A9F671DA-342C-48CD-AE29-1953523FB891}" type="presOf" srcId="{2C61A18F-7A7E-4048-B962-F276298CBC2B}" destId="{D51F15DC-9BC3-44D2-95B5-9B720F6052C7}" srcOrd="0" destOrd="0" presId="urn:microsoft.com/office/officeart/2005/8/layout/chevron2"/>
    <dgm:cxn modelId="{F07454DB-37B5-4DBC-A5D1-A5CC772AD2E2}" srcId="{E0ED7E41-7D9F-475C-A5F5-BC500A8D0690}" destId="{C7461840-8D35-4953-B6D5-BE6F69EFD251}" srcOrd="0" destOrd="0" parTransId="{F5E8C5DA-F089-462C-8DFE-406D64B2B1BB}" sibTransId="{C71707C4-CCDA-4FE3-9569-85A9C1723EBB}"/>
    <dgm:cxn modelId="{D450CFBB-F325-46D8-A9EF-D1556816143F}" type="presParOf" srcId="{C16779D0-C979-426D-91AA-36FE6BA60727}" destId="{071BE178-7113-43BE-8E9C-A7D5C9BDD179}" srcOrd="0" destOrd="0" presId="urn:microsoft.com/office/officeart/2005/8/layout/chevron2"/>
    <dgm:cxn modelId="{7726E035-5664-4998-9901-5CAA722FC019}" type="presParOf" srcId="{071BE178-7113-43BE-8E9C-A7D5C9BDD179}" destId="{0EECAF59-2E60-45EB-8EB6-0669211E6FC3}" srcOrd="0" destOrd="0" presId="urn:microsoft.com/office/officeart/2005/8/layout/chevron2"/>
    <dgm:cxn modelId="{77C424D6-25C0-4008-8E5B-1D37767BBF3A}" type="presParOf" srcId="{071BE178-7113-43BE-8E9C-A7D5C9BDD179}" destId="{1BE73B29-EDA0-49DB-9624-5A5C7B0379F9}" srcOrd="1" destOrd="0" presId="urn:microsoft.com/office/officeart/2005/8/layout/chevron2"/>
    <dgm:cxn modelId="{97604B31-B863-4781-89C7-137406ED96CC}" type="presParOf" srcId="{C16779D0-C979-426D-91AA-36FE6BA60727}" destId="{BB92C829-F2DF-4678-A3D7-551F2CE2F391}" srcOrd="1" destOrd="0" presId="urn:microsoft.com/office/officeart/2005/8/layout/chevron2"/>
    <dgm:cxn modelId="{CD407B1B-368A-4EED-9BBC-FDD4CD40B513}" type="presParOf" srcId="{C16779D0-C979-426D-91AA-36FE6BA60727}" destId="{D03F1A97-56C3-4D9F-9357-E1E18A1BCC88}" srcOrd="2" destOrd="0" presId="urn:microsoft.com/office/officeart/2005/8/layout/chevron2"/>
    <dgm:cxn modelId="{C79A1FE7-03FF-4487-B66B-79EFC6EF099B}" type="presParOf" srcId="{D03F1A97-56C3-4D9F-9357-E1E18A1BCC88}" destId="{D51F15DC-9BC3-44D2-95B5-9B720F6052C7}" srcOrd="0" destOrd="0" presId="urn:microsoft.com/office/officeart/2005/8/layout/chevron2"/>
    <dgm:cxn modelId="{0F94E0B6-EF39-41D3-AF71-2D1B886667F6}" type="presParOf" srcId="{D03F1A97-56C3-4D9F-9357-E1E18A1BCC88}" destId="{5E945730-3866-4B5A-A45F-07DE2465B72D}" srcOrd="1" destOrd="0" presId="urn:microsoft.com/office/officeart/2005/8/layout/chevron2"/>
    <dgm:cxn modelId="{193183E7-2FD7-46D1-8505-E8A905C2DE24}" type="presParOf" srcId="{C16779D0-C979-426D-91AA-36FE6BA60727}" destId="{F3EA9090-F015-4A19-81EC-35D2AEC34AC4}" srcOrd="3" destOrd="0" presId="urn:microsoft.com/office/officeart/2005/8/layout/chevron2"/>
    <dgm:cxn modelId="{CBA70305-8771-4374-99D0-69AB7E0C1553}" type="presParOf" srcId="{C16779D0-C979-426D-91AA-36FE6BA60727}" destId="{B554431E-739E-4B8C-9E54-160B4AAB6E3A}" srcOrd="4" destOrd="0" presId="urn:microsoft.com/office/officeart/2005/8/layout/chevron2"/>
    <dgm:cxn modelId="{F8CFA104-5EED-47F8-8010-0157F4A4F40B}" type="presParOf" srcId="{B554431E-739E-4B8C-9E54-160B4AAB6E3A}" destId="{61A3C2D2-4C1B-4BD7-AABF-91BDC6F4A438}" srcOrd="0" destOrd="0" presId="urn:microsoft.com/office/officeart/2005/8/layout/chevron2"/>
    <dgm:cxn modelId="{071DCEE8-0042-4201-BC27-7EE850B6A624}" type="presParOf" srcId="{B554431E-739E-4B8C-9E54-160B4AAB6E3A}" destId="{D9B4AC51-8E95-4C49-B6F0-02EE8B7C8E4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CAF59-2E60-45EB-8EB6-0669211E6FC3}">
      <dsp:nvSpPr>
        <dsp:cNvPr id="0" name=""/>
        <dsp:cNvSpPr/>
      </dsp:nvSpPr>
      <dsp:spPr>
        <a:xfrm rot="5400000">
          <a:off x="-213461" y="215666"/>
          <a:ext cx="1423076" cy="996153"/>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it-IT" sz="1300" b="1" kern="1200" dirty="0"/>
            <a:t>Investimenti (decisioni)</a:t>
          </a:r>
        </a:p>
      </dsp:txBody>
      <dsp:txXfrm rot="-5400000">
        <a:off x="1" y="500282"/>
        <a:ext cx="996153" cy="426923"/>
      </dsp:txXfrm>
    </dsp:sp>
    <dsp:sp modelId="{1BE73B29-EDA0-49DB-9624-5A5C7B0379F9}">
      <dsp:nvSpPr>
        <dsp:cNvPr id="0" name=""/>
        <dsp:cNvSpPr/>
      </dsp:nvSpPr>
      <dsp:spPr>
        <a:xfrm rot="5400000">
          <a:off x="4333910" y="-3335552"/>
          <a:ext cx="924999" cy="760051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it-IT" sz="2000" kern="1200" dirty="0"/>
            <a:t>Investimenti effettuati influenzati da pressioni derivanti da motivi economici e di budget</a:t>
          </a:r>
        </a:p>
      </dsp:txBody>
      <dsp:txXfrm rot="-5400000">
        <a:off x="996153" y="47360"/>
        <a:ext cx="7555359" cy="834689"/>
      </dsp:txXfrm>
    </dsp:sp>
    <dsp:sp modelId="{D51F15DC-9BC3-44D2-95B5-9B720F6052C7}">
      <dsp:nvSpPr>
        <dsp:cNvPr id="0" name=""/>
        <dsp:cNvSpPr/>
      </dsp:nvSpPr>
      <dsp:spPr>
        <a:xfrm rot="5400000">
          <a:off x="-213461" y="1442309"/>
          <a:ext cx="1423076" cy="996153"/>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it-IT" sz="1300" b="1" kern="1200" dirty="0"/>
            <a:t>Analisi risultati</a:t>
          </a:r>
        </a:p>
      </dsp:txBody>
      <dsp:txXfrm rot="-5400000">
        <a:off x="1" y="1726925"/>
        <a:ext cx="996153" cy="426923"/>
      </dsp:txXfrm>
    </dsp:sp>
    <dsp:sp modelId="{5E945730-3866-4B5A-A45F-07DE2465B72D}">
      <dsp:nvSpPr>
        <dsp:cNvPr id="0" name=""/>
        <dsp:cNvSpPr/>
      </dsp:nvSpPr>
      <dsp:spPr>
        <a:xfrm rot="5400000">
          <a:off x="4333910" y="-2108909"/>
          <a:ext cx="924999" cy="760051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it-IT" sz="2000" kern="1200" dirty="0"/>
            <a:t>Analisi dei documenti da cui risultano evidenze riguardanti i progetti e i territori in cui si è investito</a:t>
          </a:r>
        </a:p>
      </dsp:txBody>
      <dsp:txXfrm rot="-5400000">
        <a:off x="996153" y="1274003"/>
        <a:ext cx="7555359" cy="834689"/>
      </dsp:txXfrm>
    </dsp:sp>
    <dsp:sp modelId="{61A3C2D2-4C1B-4BD7-AABF-91BDC6F4A438}">
      <dsp:nvSpPr>
        <dsp:cNvPr id="0" name=""/>
        <dsp:cNvSpPr/>
      </dsp:nvSpPr>
      <dsp:spPr>
        <a:xfrm rot="5400000">
          <a:off x="-213461" y="2668952"/>
          <a:ext cx="1423076" cy="996153"/>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it-IT" sz="1300" b="1" kern="1200" dirty="0"/>
            <a:t>Nuove decisioni</a:t>
          </a:r>
        </a:p>
      </dsp:txBody>
      <dsp:txXfrm rot="-5400000">
        <a:off x="1" y="2953568"/>
        <a:ext cx="996153" cy="426923"/>
      </dsp:txXfrm>
    </dsp:sp>
    <dsp:sp modelId="{D9B4AC51-8E95-4C49-B6F0-02EE8B7C8E4B}">
      <dsp:nvSpPr>
        <dsp:cNvPr id="0" name=""/>
        <dsp:cNvSpPr/>
      </dsp:nvSpPr>
      <dsp:spPr>
        <a:xfrm rot="5400000">
          <a:off x="4333910" y="-882266"/>
          <a:ext cx="924999" cy="7600514"/>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it-IT" sz="2000" kern="1200" dirty="0"/>
            <a:t>Migliorare la qualità dei servizi offerti sulla base delle evidenze emerse dall’analisi dei risultati ed effettuare nuove decisioni più mirate</a:t>
          </a:r>
        </a:p>
      </dsp:txBody>
      <dsp:txXfrm rot="-5400000">
        <a:off x="996153" y="2500646"/>
        <a:ext cx="7555359" cy="83468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E8246-C84F-4B31-A1C0-AFDBA3B7FCD4}" type="datetimeFigureOut">
              <a:rPr lang="it-IT" smtClean="0"/>
              <a:t>11/07/2019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723F4-EA24-4480-A7AC-FEE6135C342B}" type="slidenum">
              <a:rPr lang="it-IT" smtClean="0"/>
              <a:t>‹N›</a:t>
            </a:fld>
            <a:endParaRPr lang="it-IT"/>
          </a:p>
        </p:txBody>
      </p:sp>
    </p:spTree>
    <p:extLst>
      <p:ext uri="{BB962C8B-B14F-4D97-AF65-F5344CB8AC3E}">
        <p14:creationId xmlns:p14="http://schemas.microsoft.com/office/powerpoint/2010/main" val="3135742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54A723F4-EA24-4480-A7AC-FEE6135C342B}" type="slidenum">
              <a:rPr lang="it-IT" smtClean="0"/>
              <a:t>20</a:t>
            </a:fld>
            <a:endParaRPr lang="it-IT"/>
          </a:p>
        </p:txBody>
      </p:sp>
    </p:spTree>
    <p:extLst>
      <p:ext uri="{BB962C8B-B14F-4D97-AF65-F5344CB8AC3E}">
        <p14:creationId xmlns:p14="http://schemas.microsoft.com/office/powerpoint/2010/main" val="3570112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8" name="Segnaposto data 7">
            <a:extLst>
              <a:ext uri="{FF2B5EF4-FFF2-40B4-BE49-F238E27FC236}">
                <a16:creationId xmlns:a16="http://schemas.microsoft.com/office/drawing/2014/main" id="{45BBB26E-F217-4109-BEDB-A345843D7EFF}"/>
              </a:ext>
            </a:extLst>
          </p:cNvPr>
          <p:cNvSpPr>
            <a:spLocks noGrp="1"/>
          </p:cNvSpPr>
          <p:nvPr>
            <p:ph type="dt" sz="half" idx="10"/>
          </p:nvPr>
        </p:nvSpPr>
        <p:spPr/>
        <p:txBody>
          <a:bodyPr/>
          <a:lstStyle/>
          <a:p>
            <a:fld id="{7463BA3F-AC1D-465F-81CE-E0CD7ECF72CA}" type="datetime1">
              <a:rPr lang="it-IT" smtClean="0"/>
              <a:t>11/07/2019</a:t>
            </a:fld>
            <a:endParaRPr lang="it-IT"/>
          </a:p>
        </p:txBody>
      </p:sp>
      <p:sp>
        <p:nvSpPr>
          <p:cNvPr id="9" name="Segnaposto piè di pagina 8">
            <a:extLst>
              <a:ext uri="{FF2B5EF4-FFF2-40B4-BE49-F238E27FC236}">
                <a16:creationId xmlns:a16="http://schemas.microsoft.com/office/drawing/2014/main" id="{90CB3E89-1F2E-459D-AF4B-5A579BC0D8A3}"/>
              </a:ext>
            </a:extLst>
          </p:cNvPr>
          <p:cNvSpPr>
            <a:spLocks noGrp="1"/>
          </p:cNvSpPr>
          <p:nvPr>
            <p:ph type="ftr" sz="quarter" idx="11"/>
          </p:nvPr>
        </p:nvSpPr>
        <p:spPr/>
        <p:txBody>
          <a:bodyPr/>
          <a:lstStyle/>
          <a:p>
            <a:endParaRPr lang="it-IT"/>
          </a:p>
        </p:txBody>
      </p:sp>
      <p:sp>
        <p:nvSpPr>
          <p:cNvPr id="10" name="Segnaposto numero diapositiva 9">
            <a:extLst>
              <a:ext uri="{FF2B5EF4-FFF2-40B4-BE49-F238E27FC236}">
                <a16:creationId xmlns:a16="http://schemas.microsoft.com/office/drawing/2014/main" id="{4BE910C7-B68B-4362-B0A6-10514BEAB3B2}"/>
              </a:ext>
            </a:extLst>
          </p:cNvPr>
          <p:cNvSpPr>
            <a:spLocks noGrp="1"/>
          </p:cNvSpPr>
          <p:nvPr>
            <p:ph type="sldNum" sz="quarter" idx="12"/>
          </p:nvPr>
        </p:nvSpPr>
        <p:spPr/>
        <p:txBody>
          <a:bodyPr/>
          <a:lstStyle/>
          <a:p>
            <a:fld id="{2E1BD475-AE54-4A9E-A365-86B6B6A942B5}" type="slidenum">
              <a:rPr lang="it-IT" smtClean="0"/>
              <a:t>‹N›</a:t>
            </a:fld>
            <a:endParaRPr lang="it-IT"/>
          </a:p>
        </p:txBody>
      </p:sp>
    </p:spTree>
    <p:extLst>
      <p:ext uri="{BB962C8B-B14F-4D97-AF65-F5344CB8AC3E}">
        <p14:creationId xmlns:p14="http://schemas.microsoft.com/office/powerpoint/2010/main" val="2638270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2FB92720-9F73-4B23-B7F5-7E62D688ACC8}" type="datetime1">
              <a:rPr lang="it-IT" smtClean="0"/>
              <a:t>11/07/2019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E1BD475-AE54-4A9E-A365-86B6B6A942B5}" type="slidenum">
              <a:rPr lang="it-IT" smtClean="0"/>
              <a:t>‹N›</a:t>
            </a:fld>
            <a:endParaRPr lang="it-IT"/>
          </a:p>
        </p:txBody>
      </p:sp>
    </p:spTree>
    <p:extLst>
      <p:ext uri="{BB962C8B-B14F-4D97-AF65-F5344CB8AC3E}">
        <p14:creationId xmlns:p14="http://schemas.microsoft.com/office/powerpoint/2010/main" val="4062021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1FE60C0-E7CD-40B4-B4D6-55979880C9E1}" type="datetime1">
              <a:rPr lang="it-IT" smtClean="0"/>
              <a:t>11/07/2019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E1BD475-AE54-4A9E-A365-86B6B6A942B5}"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9154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C2D1BEF4-4028-4F1C-BD07-2A4067C3DA9B}" type="datetime1">
              <a:rPr lang="it-IT" smtClean="0"/>
              <a:t>11/07/2019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E1BD475-AE54-4A9E-A365-86B6B6A942B5}" type="slidenum">
              <a:rPr lang="it-IT" smtClean="0"/>
              <a:t>‹N›</a:t>
            </a:fld>
            <a:endParaRPr lang="it-IT"/>
          </a:p>
        </p:txBody>
      </p:sp>
    </p:spTree>
    <p:extLst>
      <p:ext uri="{BB962C8B-B14F-4D97-AF65-F5344CB8AC3E}">
        <p14:creationId xmlns:p14="http://schemas.microsoft.com/office/powerpoint/2010/main" val="920750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9FC5208C-5DE7-414D-A615-177E65DDE6E8}" type="datetime1">
              <a:rPr lang="it-IT" smtClean="0"/>
              <a:t>11/07/2019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E1BD475-AE54-4A9E-A365-86B6B6A942B5}"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8820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7DD0E95-3BBC-40D5-ADE9-832C4681958D}" type="datetime1">
              <a:rPr lang="it-IT" smtClean="0"/>
              <a:t>11/07/2019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E1BD475-AE54-4A9E-A365-86B6B6A942B5}" type="slidenum">
              <a:rPr lang="it-IT" smtClean="0"/>
              <a:t>‹N›</a:t>
            </a:fld>
            <a:endParaRPr lang="it-IT"/>
          </a:p>
        </p:txBody>
      </p:sp>
    </p:spTree>
    <p:extLst>
      <p:ext uri="{BB962C8B-B14F-4D97-AF65-F5344CB8AC3E}">
        <p14:creationId xmlns:p14="http://schemas.microsoft.com/office/powerpoint/2010/main" val="3877554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09BF03A-75AC-44A5-BD6E-3139A34AFB97}" type="datetime1">
              <a:rPr lang="it-IT" smtClean="0"/>
              <a:t>11/07/2019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E1BD475-AE54-4A9E-A365-86B6B6A942B5}" type="slidenum">
              <a:rPr lang="it-IT" smtClean="0"/>
              <a:t>‹N›</a:t>
            </a:fld>
            <a:endParaRPr lang="it-IT"/>
          </a:p>
        </p:txBody>
      </p:sp>
    </p:spTree>
    <p:extLst>
      <p:ext uri="{BB962C8B-B14F-4D97-AF65-F5344CB8AC3E}">
        <p14:creationId xmlns:p14="http://schemas.microsoft.com/office/powerpoint/2010/main" val="73652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5705373-9E86-4CB2-AE93-A0ECB85ACACA}" type="datetime1">
              <a:rPr lang="it-IT" smtClean="0"/>
              <a:t>11/07/2019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E1BD475-AE54-4A9E-A365-86B6B6A942B5}" type="slidenum">
              <a:rPr lang="it-IT" smtClean="0"/>
              <a:t>‹N›</a:t>
            </a:fld>
            <a:endParaRPr lang="it-IT"/>
          </a:p>
        </p:txBody>
      </p:sp>
    </p:spTree>
    <p:extLst>
      <p:ext uri="{BB962C8B-B14F-4D97-AF65-F5344CB8AC3E}">
        <p14:creationId xmlns:p14="http://schemas.microsoft.com/office/powerpoint/2010/main" val="175404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24BF6A0-E63C-4FF1-B228-45B3DF6B9370}" type="datetime1">
              <a:rPr lang="it-IT" smtClean="0"/>
              <a:t>11/07/2019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a:xfrm>
            <a:off x="8590663" y="6041361"/>
            <a:ext cx="683339" cy="360000"/>
          </a:xfrm>
        </p:spPr>
        <p:txBody>
          <a:bodyPr/>
          <a:lstStyle/>
          <a:p>
            <a:fld id="{2E1BD475-AE54-4A9E-A365-86B6B6A942B5}" type="slidenum">
              <a:rPr lang="it-IT" smtClean="0"/>
              <a:t>‹N›</a:t>
            </a:fld>
            <a:endParaRPr lang="it-IT" dirty="0"/>
          </a:p>
        </p:txBody>
      </p:sp>
    </p:spTree>
    <p:extLst>
      <p:ext uri="{BB962C8B-B14F-4D97-AF65-F5344CB8AC3E}">
        <p14:creationId xmlns:p14="http://schemas.microsoft.com/office/powerpoint/2010/main" val="84349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28A451CD-FCDA-4A2D-8CF4-D72BF95C1203}" type="datetime1">
              <a:rPr lang="it-IT" smtClean="0"/>
              <a:t>11/07/2019</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E1BD475-AE54-4A9E-A365-86B6B6A942B5}" type="slidenum">
              <a:rPr lang="it-IT" smtClean="0"/>
              <a:t>‹N›</a:t>
            </a:fld>
            <a:endParaRPr lang="it-IT"/>
          </a:p>
        </p:txBody>
      </p:sp>
    </p:spTree>
    <p:extLst>
      <p:ext uri="{BB962C8B-B14F-4D97-AF65-F5344CB8AC3E}">
        <p14:creationId xmlns:p14="http://schemas.microsoft.com/office/powerpoint/2010/main" val="1146869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C8A8911-5E81-49C6-AAEC-B41953121EF9}" type="datetime1">
              <a:rPr lang="it-IT" smtClean="0"/>
              <a:t>11/07/2019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E1BD475-AE54-4A9E-A365-86B6B6A942B5}" type="slidenum">
              <a:rPr lang="it-IT" smtClean="0"/>
              <a:t>‹N›</a:t>
            </a:fld>
            <a:endParaRPr lang="it-IT"/>
          </a:p>
        </p:txBody>
      </p:sp>
    </p:spTree>
    <p:extLst>
      <p:ext uri="{BB962C8B-B14F-4D97-AF65-F5344CB8AC3E}">
        <p14:creationId xmlns:p14="http://schemas.microsoft.com/office/powerpoint/2010/main" val="1108778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1C160A19-F914-40A0-B58F-7562FFF40938}" type="datetime1">
              <a:rPr lang="it-IT" smtClean="0"/>
              <a:t>11/07/2019</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E1BD475-AE54-4A9E-A365-86B6B6A942B5}" type="slidenum">
              <a:rPr lang="it-IT" smtClean="0"/>
              <a:t>‹N›</a:t>
            </a:fld>
            <a:endParaRPr lang="it-IT"/>
          </a:p>
        </p:txBody>
      </p:sp>
    </p:spTree>
    <p:extLst>
      <p:ext uri="{BB962C8B-B14F-4D97-AF65-F5344CB8AC3E}">
        <p14:creationId xmlns:p14="http://schemas.microsoft.com/office/powerpoint/2010/main" val="58187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5996D404-0974-4A76-9157-CA3D7B97D842}" type="datetime1">
              <a:rPr lang="it-IT" smtClean="0"/>
              <a:t>11/07/2019</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E1BD475-AE54-4A9E-A365-86B6B6A942B5}" type="slidenum">
              <a:rPr lang="it-IT" smtClean="0"/>
              <a:t>‹N›</a:t>
            </a:fld>
            <a:endParaRPr lang="it-IT"/>
          </a:p>
        </p:txBody>
      </p:sp>
    </p:spTree>
    <p:extLst>
      <p:ext uri="{BB962C8B-B14F-4D97-AF65-F5344CB8AC3E}">
        <p14:creationId xmlns:p14="http://schemas.microsoft.com/office/powerpoint/2010/main" val="228019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EF001-9E09-4AEC-B015-87542735EC26}" type="datetime1">
              <a:rPr lang="it-IT" smtClean="0"/>
              <a:t>11/07/2019</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E1BD475-AE54-4A9E-A365-86B6B6A942B5}" type="slidenum">
              <a:rPr lang="it-IT" smtClean="0"/>
              <a:t>‹N›</a:t>
            </a:fld>
            <a:endParaRPr lang="it-IT"/>
          </a:p>
        </p:txBody>
      </p:sp>
    </p:spTree>
    <p:extLst>
      <p:ext uri="{BB962C8B-B14F-4D97-AF65-F5344CB8AC3E}">
        <p14:creationId xmlns:p14="http://schemas.microsoft.com/office/powerpoint/2010/main" val="2578892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9FC6109-EC89-4FE0-80BE-60DFC56D66EF}" type="datetime1">
              <a:rPr lang="it-IT" smtClean="0"/>
              <a:t>11/07/2019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E1BD475-AE54-4A9E-A365-86B6B6A942B5}" type="slidenum">
              <a:rPr lang="it-IT" smtClean="0"/>
              <a:t>‹N›</a:t>
            </a:fld>
            <a:endParaRPr lang="it-IT"/>
          </a:p>
        </p:txBody>
      </p:sp>
    </p:spTree>
    <p:extLst>
      <p:ext uri="{BB962C8B-B14F-4D97-AF65-F5344CB8AC3E}">
        <p14:creationId xmlns:p14="http://schemas.microsoft.com/office/powerpoint/2010/main" val="97439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1499EA60-181C-422D-B289-C853582E24CE}" type="datetime1">
              <a:rPr lang="it-IT" smtClean="0"/>
              <a:t>11/07/2019</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E1BD475-AE54-4A9E-A365-86B6B6A942B5}" type="slidenum">
              <a:rPr lang="it-IT" smtClean="0"/>
              <a:t>‹N›</a:t>
            </a:fld>
            <a:endParaRPr lang="it-IT"/>
          </a:p>
        </p:txBody>
      </p:sp>
    </p:spTree>
    <p:extLst>
      <p:ext uri="{BB962C8B-B14F-4D97-AF65-F5344CB8AC3E}">
        <p14:creationId xmlns:p14="http://schemas.microsoft.com/office/powerpoint/2010/main" val="3181659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63BA3F-AC1D-465F-81CE-E0CD7ECF72CA}" type="datetime1">
              <a:rPr lang="it-IT" smtClean="0"/>
              <a:t>11/07/2019</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1BD475-AE54-4A9E-A365-86B6B6A942B5}" type="slidenum">
              <a:rPr lang="it-IT" smtClean="0"/>
              <a:t>‹N›</a:t>
            </a:fld>
            <a:endParaRPr lang="it-IT" dirty="0"/>
          </a:p>
        </p:txBody>
      </p:sp>
      <p:sp>
        <p:nvSpPr>
          <p:cNvPr id="18" name="Slide Number Placeholder 5">
            <a:extLst>
              <a:ext uri="{FF2B5EF4-FFF2-40B4-BE49-F238E27FC236}">
                <a16:creationId xmlns:a16="http://schemas.microsoft.com/office/drawing/2014/main" id="{D377C1D3-5F4B-4BFF-ABC3-E530FE8DFDFE}"/>
              </a:ext>
            </a:extLst>
          </p:cNvPr>
          <p:cNvSpPr txBox="1">
            <a:spLocks/>
          </p:cNvSpPr>
          <p:nvPr userDrawn="1"/>
        </p:nvSpPr>
        <p:spPr>
          <a:xfrm>
            <a:off x="4633998" y="6041361"/>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E1BD475-AE54-4A9E-A365-86B6B6A942B5}" type="slidenum">
              <a:rPr lang="it-IT" smtClean="0"/>
              <a:pPr/>
              <a:t>‹N›</a:t>
            </a:fld>
            <a:endParaRPr lang="it-IT" dirty="0"/>
          </a:p>
        </p:txBody>
      </p:sp>
    </p:spTree>
    <p:extLst>
      <p:ext uri="{BB962C8B-B14F-4D97-AF65-F5344CB8AC3E}">
        <p14:creationId xmlns:p14="http://schemas.microsoft.com/office/powerpoint/2010/main" val="3676308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5.sv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27">
            <a:extLst>
              <a:ext uri="{FF2B5EF4-FFF2-40B4-BE49-F238E27FC236}">
                <a16:creationId xmlns:a16="http://schemas.microsoft.com/office/drawing/2014/main" id="{230A782D-94B2-42A3-9C33-229482C80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Titolo 1">
            <a:extLst>
              <a:ext uri="{FF2B5EF4-FFF2-40B4-BE49-F238E27FC236}">
                <a16:creationId xmlns:a16="http://schemas.microsoft.com/office/drawing/2014/main" id="{E5E7B94B-A13E-4050-9878-468F5038B9CC}"/>
              </a:ext>
            </a:extLst>
          </p:cNvPr>
          <p:cNvSpPr txBox="1">
            <a:spLocks/>
          </p:cNvSpPr>
          <p:nvPr/>
        </p:nvSpPr>
        <p:spPr>
          <a:xfrm>
            <a:off x="1023275" y="200013"/>
            <a:ext cx="10058400" cy="1450757"/>
          </a:xfrm>
          <a:prstGeom prst="rect">
            <a:avLst/>
          </a:prstGeom>
        </p:spPr>
        <p:txBody>
          <a:bodyPr vert="horz" lIns="91440" tIns="45720" rIns="91440" bIns="45720" rtlCol="0" anchor="b">
            <a:normAutofit fontScale="90000" lnSpcReduction="2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sz="2400" dirty="0"/>
              <a:t> </a:t>
            </a:r>
            <a:r>
              <a:rPr lang="it-IT" sz="4000" dirty="0"/>
              <a:t>Università degli Studi di Bari </a:t>
            </a:r>
            <a:br>
              <a:rPr lang="it-IT" sz="4000" dirty="0"/>
            </a:br>
            <a:r>
              <a:rPr lang="it-IT" sz="4000" dirty="0"/>
              <a:t>Dipartimento di Informatica</a:t>
            </a:r>
            <a:br>
              <a:rPr lang="it-IT" sz="4000" dirty="0"/>
            </a:br>
            <a:r>
              <a:rPr lang="it-IT" sz="4000" dirty="0"/>
              <a:t>  Corso di laurea in Informatica</a:t>
            </a:r>
          </a:p>
        </p:txBody>
      </p:sp>
      <p:sp>
        <p:nvSpPr>
          <p:cNvPr id="20" name="Segnaposto contenuto 2">
            <a:extLst>
              <a:ext uri="{FF2B5EF4-FFF2-40B4-BE49-F238E27FC236}">
                <a16:creationId xmlns:a16="http://schemas.microsoft.com/office/drawing/2014/main" id="{56B230F7-CEBD-4552-805B-0D51B3710B4B}"/>
              </a:ext>
            </a:extLst>
          </p:cNvPr>
          <p:cNvSpPr txBox="1">
            <a:spLocks/>
          </p:cNvSpPr>
          <p:nvPr/>
        </p:nvSpPr>
        <p:spPr>
          <a:xfrm>
            <a:off x="1190845" y="2030915"/>
            <a:ext cx="9419616" cy="3964569"/>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it-IT" dirty="0"/>
              <a:t>  Tesi di Laurea in Metodi per il Ritrovamento dell’Informazione</a:t>
            </a:r>
          </a:p>
          <a:p>
            <a:pPr algn="ctr"/>
            <a:endParaRPr lang="it-IT" dirty="0"/>
          </a:p>
          <a:p>
            <a:pPr algn="ctr"/>
            <a:r>
              <a:rPr lang="it-IT" sz="2400" dirty="0"/>
              <a:t>GESTIONE DELLE POLITICHE DI INNOVAZIONE:</a:t>
            </a:r>
            <a:br>
              <a:rPr lang="it-IT" sz="2400" dirty="0"/>
            </a:br>
            <a:r>
              <a:rPr lang="it-IT" sz="2400" dirty="0"/>
              <a:t>SVILUPPO DI SERVIZI PER LA CAPITALIZZAZIONE DEI RISULTATI DI RICERCA</a:t>
            </a:r>
          </a:p>
          <a:p>
            <a:pPr algn="ctr"/>
            <a:r>
              <a:rPr lang="it-IT" dirty="0"/>
              <a:t>   </a:t>
            </a:r>
          </a:p>
          <a:p>
            <a:pPr marL="1471400" lvl="8"/>
            <a:r>
              <a:rPr lang="it-IT" dirty="0"/>
              <a:t>					</a:t>
            </a:r>
            <a:endParaRPr lang="it-IT" sz="1800" dirty="0"/>
          </a:p>
          <a:p>
            <a:pPr marL="88900" lvl="8" indent="176213" algn="l"/>
            <a:r>
              <a:rPr lang="it-IT" sz="1800" dirty="0"/>
              <a:t>Relatori: Prof. Pasquale Lops								Laureando:</a:t>
            </a:r>
          </a:p>
          <a:p>
            <a:pPr marL="265113" lvl="8" algn="l"/>
            <a:r>
              <a:rPr lang="it-IT" sz="1800" dirty="0"/>
              <a:t>	           Dott. Pierpaolo Basile								Lorenzo Capocchiano</a:t>
            </a:r>
          </a:p>
          <a:p>
            <a:pPr algn="ctr"/>
            <a:endParaRPr lang="it-IT" sz="1600" dirty="0"/>
          </a:p>
          <a:p>
            <a:pPr algn="ctr"/>
            <a:r>
              <a:rPr lang="it-IT" sz="1600" dirty="0"/>
              <a:t>Bari, 18 luglio 2019</a:t>
            </a:r>
          </a:p>
          <a:p>
            <a:pPr algn="ctr"/>
            <a:r>
              <a:rPr lang="it-IT" dirty="0"/>
              <a:t>Anno Accademico 2018/2019</a:t>
            </a:r>
          </a:p>
          <a:p>
            <a:pPr algn="ctr"/>
            <a:endParaRPr lang="it-IT" dirty="0"/>
          </a:p>
          <a:p>
            <a:pPr algn="ctr"/>
            <a:r>
              <a:rPr lang="it-IT" dirty="0"/>
              <a:t> </a:t>
            </a:r>
          </a:p>
        </p:txBody>
      </p:sp>
      <p:pic>
        <p:nvPicPr>
          <p:cNvPr id="21" name="Immagine 20">
            <a:extLst>
              <a:ext uri="{FF2B5EF4-FFF2-40B4-BE49-F238E27FC236}">
                <a16:creationId xmlns:a16="http://schemas.microsoft.com/office/drawing/2014/main" id="{8E15B21E-A66B-4886-9D55-4E06362258C5}"/>
              </a:ext>
            </a:extLst>
          </p:cNvPr>
          <p:cNvPicPr>
            <a:picLocks noChangeAspect="1"/>
          </p:cNvPicPr>
          <p:nvPr/>
        </p:nvPicPr>
        <p:blipFill>
          <a:blip r:embed="rId2"/>
          <a:stretch>
            <a:fillRect/>
          </a:stretch>
        </p:blipFill>
        <p:spPr>
          <a:xfrm>
            <a:off x="1654263" y="285165"/>
            <a:ext cx="1048603" cy="1103472"/>
          </a:xfrm>
          <a:prstGeom prst="rect">
            <a:avLst/>
          </a:prstGeom>
        </p:spPr>
      </p:pic>
      <p:pic>
        <p:nvPicPr>
          <p:cNvPr id="22" name="Immagine 21">
            <a:extLst>
              <a:ext uri="{FF2B5EF4-FFF2-40B4-BE49-F238E27FC236}">
                <a16:creationId xmlns:a16="http://schemas.microsoft.com/office/drawing/2014/main" id="{560AE2C3-9226-4901-A880-19C47301D22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911262" y="432877"/>
            <a:ext cx="2424143" cy="808048"/>
          </a:xfrm>
          <a:prstGeom prst="rect">
            <a:avLst/>
          </a:prstGeom>
          <a:noFill/>
          <a:ln>
            <a:noFill/>
          </a:ln>
        </p:spPr>
      </p:pic>
      <p:cxnSp>
        <p:nvCxnSpPr>
          <p:cNvPr id="23" name="Connettore diritto 22">
            <a:extLst>
              <a:ext uri="{FF2B5EF4-FFF2-40B4-BE49-F238E27FC236}">
                <a16:creationId xmlns:a16="http://schemas.microsoft.com/office/drawing/2014/main" id="{49711185-95EE-4A71-8300-6A1EF5304853}"/>
              </a:ext>
            </a:extLst>
          </p:cNvPr>
          <p:cNvCxnSpPr>
            <a:cxnSpLocks/>
          </p:cNvCxnSpPr>
          <p:nvPr/>
        </p:nvCxnSpPr>
        <p:spPr>
          <a:xfrm>
            <a:off x="1912508" y="4666756"/>
            <a:ext cx="8194717" cy="0"/>
          </a:xfrm>
          <a:prstGeom prst="line">
            <a:avLst/>
          </a:prstGeom>
          <a:ln w="28575">
            <a:solidFill>
              <a:srgbClr val="4A66AC"/>
            </a:solidFill>
          </a:ln>
        </p:spPr>
        <p:style>
          <a:lnRef idx="1">
            <a:schemeClr val="accent1"/>
          </a:lnRef>
          <a:fillRef idx="0">
            <a:schemeClr val="accent1"/>
          </a:fillRef>
          <a:effectRef idx="0">
            <a:schemeClr val="accent1"/>
          </a:effectRef>
          <a:fontRef idx="minor">
            <a:schemeClr val="tx1"/>
          </a:fontRef>
        </p:style>
      </p:cxnSp>
      <p:sp>
        <p:nvSpPr>
          <p:cNvPr id="35" name="Segnaposto numero diapositiva 3">
            <a:extLst>
              <a:ext uri="{FF2B5EF4-FFF2-40B4-BE49-F238E27FC236}">
                <a16:creationId xmlns:a16="http://schemas.microsoft.com/office/drawing/2014/main" id="{169ADCD7-AE6F-4891-99D2-B540FE0769A4}"/>
              </a:ext>
            </a:extLst>
          </p:cNvPr>
          <p:cNvSpPr>
            <a:spLocks noGrp="1"/>
          </p:cNvSpPr>
          <p:nvPr>
            <p:ph type="sldNum" sz="quarter" idx="12"/>
          </p:nvPr>
        </p:nvSpPr>
        <p:spPr>
          <a:xfrm>
            <a:off x="8590663" y="6041362"/>
            <a:ext cx="683339" cy="365125"/>
          </a:xfrm>
        </p:spPr>
        <p:txBody>
          <a:bodyPr/>
          <a:lstStyle/>
          <a:p>
            <a:fld id="{2E1BD475-AE54-4A9E-A365-86B6B6A942B5}" type="slidenum">
              <a:rPr lang="it-IT" sz="1050" smtClean="0"/>
              <a:t>1</a:t>
            </a:fld>
            <a:endParaRPr lang="it-IT" dirty="0"/>
          </a:p>
        </p:txBody>
      </p:sp>
    </p:spTree>
    <p:extLst>
      <p:ext uri="{BB962C8B-B14F-4D97-AF65-F5344CB8AC3E}">
        <p14:creationId xmlns:p14="http://schemas.microsoft.com/office/powerpoint/2010/main" val="468257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Segnaposto numero diapositiva 3">
            <a:extLst>
              <a:ext uri="{FF2B5EF4-FFF2-40B4-BE49-F238E27FC236}">
                <a16:creationId xmlns:a16="http://schemas.microsoft.com/office/drawing/2014/main" id="{E94A5025-48CC-4D8D-A770-7EC82393FAE9}"/>
              </a:ext>
            </a:extLst>
          </p:cNvPr>
          <p:cNvSpPr>
            <a:spLocks noGrp="1"/>
          </p:cNvSpPr>
          <p:nvPr>
            <p:ph type="sldNum" sz="quarter" idx="12"/>
          </p:nvPr>
        </p:nvSpPr>
        <p:spPr/>
        <p:txBody>
          <a:bodyPr/>
          <a:lstStyle/>
          <a:p>
            <a:fld id="{2E1BD475-AE54-4A9E-A365-86B6B6A942B5}" type="slidenum">
              <a:rPr lang="it-IT" smtClean="0"/>
              <a:t>10</a:t>
            </a:fld>
            <a:endParaRPr lang="it-IT"/>
          </a:p>
        </p:txBody>
      </p:sp>
      <p:sp>
        <p:nvSpPr>
          <p:cNvPr id="6" name="Titolo 1">
            <a:extLst>
              <a:ext uri="{FF2B5EF4-FFF2-40B4-BE49-F238E27FC236}">
                <a16:creationId xmlns:a16="http://schemas.microsoft.com/office/drawing/2014/main" id="{05B3EBE5-4C28-431E-8A66-876E21695154}"/>
              </a:ext>
            </a:extLst>
          </p:cNvPr>
          <p:cNvSpPr>
            <a:spLocks noGrp="1"/>
          </p:cNvSpPr>
          <p:nvPr>
            <p:ph type="title"/>
          </p:nvPr>
        </p:nvSpPr>
        <p:spPr>
          <a:xfrm>
            <a:off x="822854" y="374097"/>
            <a:ext cx="7421640" cy="1320800"/>
          </a:xfrm>
        </p:spPr>
        <p:txBody>
          <a:bodyPr vert="horz" lIns="91440" tIns="45720" rIns="91440" bIns="45720" rtlCol="0" anchor="t">
            <a:normAutofit/>
          </a:bodyPr>
          <a:lstStyle/>
          <a:p>
            <a:r>
              <a:rPr lang="en-US" b="1" dirty="0" err="1"/>
              <a:t>Servizio</a:t>
            </a:r>
            <a:r>
              <a:rPr lang="en-US" b="1" dirty="0"/>
              <a:t> di cross-correlation</a:t>
            </a:r>
            <a:endParaRPr lang="en-US" dirty="0"/>
          </a:p>
        </p:txBody>
      </p:sp>
      <p:sp>
        <p:nvSpPr>
          <p:cNvPr id="7" name="CasellaDiTesto 6">
            <a:extLst>
              <a:ext uri="{FF2B5EF4-FFF2-40B4-BE49-F238E27FC236}">
                <a16:creationId xmlns:a16="http://schemas.microsoft.com/office/drawing/2014/main" id="{7ED82111-4693-4FE7-AE48-89821956E6E5}"/>
              </a:ext>
            </a:extLst>
          </p:cNvPr>
          <p:cNvSpPr txBox="1"/>
          <p:nvPr/>
        </p:nvSpPr>
        <p:spPr>
          <a:xfrm>
            <a:off x="822854" y="1163136"/>
            <a:ext cx="8544984" cy="3334246"/>
          </a:xfrm>
          <a:prstGeom prst="rect">
            <a:avLst/>
          </a:prstGeom>
          <a:noFill/>
        </p:spPr>
        <p:txBody>
          <a:bodyPr wrap="square" rtlCol="0">
            <a:spAutoFit/>
          </a:bodyPr>
          <a:lstStyle/>
          <a:p>
            <a:pPr indent="-457200">
              <a:spcBef>
                <a:spcPts val="1000"/>
              </a:spcBef>
              <a:buClr>
                <a:schemeClr val="accent1"/>
              </a:buClr>
              <a:buSzPct val="80000"/>
              <a:buFont typeface="Wingdings 3" charset="2"/>
              <a:buChar char=""/>
            </a:pPr>
            <a:r>
              <a:rPr lang="it-IT" sz="2800" dirty="0">
                <a:solidFill>
                  <a:schemeClr val="tx1">
                    <a:lumMod val="75000"/>
                    <a:lumOff val="25000"/>
                  </a:schemeClr>
                </a:solidFill>
              </a:rPr>
              <a:t>Possibilità di definire nuovi concetti attraverso una descrizione testuale</a:t>
            </a:r>
          </a:p>
          <a:p>
            <a:pPr indent="-457200">
              <a:spcBef>
                <a:spcPts val="1000"/>
              </a:spcBef>
              <a:buClr>
                <a:schemeClr val="accent1"/>
              </a:buClr>
              <a:buSzPct val="80000"/>
              <a:buFont typeface="Wingdings 3" charset="2"/>
              <a:buChar char=""/>
            </a:pPr>
            <a:r>
              <a:rPr lang="it-IT" sz="2800" dirty="0">
                <a:solidFill>
                  <a:schemeClr val="tx1">
                    <a:lumMod val="75000"/>
                    <a:lumOff val="25000"/>
                  </a:schemeClr>
                </a:solidFill>
              </a:rPr>
              <a:t>Dal testo si estraggono i termini utili alla definizione dei concetti</a:t>
            </a:r>
          </a:p>
          <a:p>
            <a:pPr indent="-457200">
              <a:spcBef>
                <a:spcPts val="1000"/>
              </a:spcBef>
              <a:buClr>
                <a:schemeClr val="accent1"/>
              </a:buClr>
              <a:buSzPct val="80000"/>
              <a:buFont typeface="Wingdings 3" charset="2"/>
              <a:buChar char=""/>
            </a:pPr>
            <a:r>
              <a:rPr lang="it-IT" sz="2800" dirty="0">
                <a:solidFill>
                  <a:schemeClr val="tx1">
                    <a:lumMod val="75000"/>
                    <a:lumOff val="25000"/>
                  </a:schemeClr>
                </a:solidFill>
              </a:rPr>
              <a:t>Ogni concetto è somma dei vettori di termini di cui è composto</a:t>
            </a:r>
            <a:endParaRPr lang="it-IT" sz="2600" dirty="0">
              <a:solidFill>
                <a:schemeClr val="tx1">
                  <a:lumMod val="75000"/>
                  <a:lumOff val="25000"/>
                </a:schemeClr>
              </a:solidFill>
            </a:endParaRPr>
          </a:p>
          <a:p>
            <a:endParaRPr lang="it-IT" sz="2600" dirty="0">
              <a:solidFill>
                <a:schemeClr val="tx1">
                  <a:lumMod val="75000"/>
                  <a:lumOff val="25000"/>
                </a:schemeClr>
              </a:solidFill>
            </a:endParaRPr>
          </a:p>
        </p:txBody>
      </p:sp>
      <p:pic>
        <p:nvPicPr>
          <p:cNvPr id="9" name="Immagine 8">
            <a:extLst>
              <a:ext uri="{FF2B5EF4-FFF2-40B4-BE49-F238E27FC236}">
                <a16:creationId xmlns:a16="http://schemas.microsoft.com/office/drawing/2014/main" id="{53C3CA6F-DCAF-4B02-B651-1B428B47F375}"/>
              </a:ext>
            </a:extLst>
          </p:cNvPr>
          <p:cNvPicPr>
            <a:picLocks noChangeAspect="1"/>
          </p:cNvPicPr>
          <p:nvPr/>
        </p:nvPicPr>
        <p:blipFill>
          <a:blip r:embed="rId2"/>
          <a:stretch>
            <a:fillRect/>
          </a:stretch>
        </p:blipFill>
        <p:spPr>
          <a:xfrm>
            <a:off x="3544653" y="3667930"/>
            <a:ext cx="5327182" cy="3112005"/>
          </a:xfrm>
          <a:prstGeom prst="rect">
            <a:avLst/>
          </a:prstGeom>
        </p:spPr>
      </p:pic>
    </p:spTree>
    <p:extLst>
      <p:ext uri="{BB962C8B-B14F-4D97-AF65-F5344CB8AC3E}">
        <p14:creationId xmlns:p14="http://schemas.microsoft.com/office/powerpoint/2010/main" val="1495927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A395643-0D31-40F6-BA20-44BA1605AAD2}"/>
              </a:ext>
            </a:extLst>
          </p:cNvPr>
          <p:cNvSpPr>
            <a:spLocks noGrp="1"/>
          </p:cNvSpPr>
          <p:nvPr>
            <p:ph type="title"/>
          </p:nvPr>
        </p:nvSpPr>
        <p:spPr>
          <a:xfrm>
            <a:off x="1797666" y="456639"/>
            <a:ext cx="8596668" cy="1320800"/>
          </a:xfrm>
        </p:spPr>
        <p:txBody>
          <a:bodyPr>
            <a:normAutofit/>
          </a:bodyPr>
          <a:lstStyle/>
          <a:p>
            <a:pPr algn="ctr"/>
            <a:r>
              <a:rPr lang="it-IT" b="1" dirty="0"/>
              <a:t>Cross-</a:t>
            </a:r>
            <a:r>
              <a:rPr lang="it-IT" b="1" dirty="0" err="1"/>
              <a:t>correlation</a:t>
            </a:r>
            <a:r>
              <a:rPr lang="it-IT" b="1" dirty="0"/>
              <a:t> Matrix: Servizio web</a:t>
            </a:r>
            <a:endParaRPr lang="it-IT"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CasellaDiTesto 3">
            <a:extLst>
              <a:ext uri="{FF2B5EF4-FFF2-40B4-BE49-F238E27FC236}">
                <a16:creationId xmlns:a16="http://schemas.microsoft.com/office/drawing/2014/main" id="{238A1A9E-6177-49BA-89A8-F80488DF7BC2}"/>
              </a:ext>
            </a:extLst>
          </p:cNvPr>
          <p:cNvSpPr txBox="1"/>
          <p:nvPr/>
        </p:nvSpPr>
        <p:spPr>
          <a:xfrm>
            <a:off x="1115295" y="1402837"/>
            <a:ext cx="9961410" cy="1200329"/>
          </a:xfrm>
          <a:prstGeom prst="rect">
            <a:avLst/>
          </a:prstGeom>
          <a:noFill/>
        </p:spPr>
        <p:txBody>
          <a:bodyPr wrap="square" rtlCol="0">
            <a:spAutoFit/>
          </a:bodyPr>
          <a:lstStyle/>
          <a:p>
            <a:pPr>
              <a:spcBef>
                <a:spcPts val="1000"/>
              </a:spcBef>
              <a:buClr>
                <a:schemeClr val="accent1"/>
              </a:buClr>
              <a:buSzPct val="80000"/>
            </a:pPr>
            <a:r>
              <a:rPr lang="it-IT" sz="2400" dirty="0">
                <a:solidFill>
                  <a:schemeClr val="tx1">
                    <a:lumMod val="75000"/>
                    <a:lumOff val="25000"/>
                  </a:schemeClr>
                </a:solidFill>
              </a:rPr>
              <a:t>Il caso d’uso è stato realizzato come servizio web. La creazione di una nuova matrice avviene mediante definizione delle dimensioni e della collezione su cui devono essere estratti i concetti</a:t>
            </a:r>
          </a:p>
        </p:txBody>
      </p:sp>
      <p:pic>
        <p:nvPicPr>
          <p:cNvPr id="14" name="Immagine 13" descr="Immagine che contiene screenshot&#10;&#10;Descrizione generata automaticamente">
            <a:extLst>
              <a:ext uri="{FF2B5EF4-FFF2-40B4-BE49-F238E27FC236}">
                <a16:creationId xmlns:a16="http://schemas.microsoft.com/office/drawing/2014/main" id="{BABDBD6D-B322-4094-8384-81AE5A2C44F8}"/>
              </a:ext>
            </a:extLst>
          </p:cNvPr>
          <p:cNvPicPr/>
          <p:nvPr/>
        </p:nvPicPr>
        <p:blipFill rotWithShape="1">
          <a:blip r:embed="rId2"/>
          <a:srcRect t="14023" b="5134"/>
          <a:stretch/>
        </p:blipFill>
        <p:spPr>
          <a:xfrm>
            <a:off x="1915807" y="2653574"/>
            <a:ext cx="7924800" cy="3741756"/>
          </a:xfrm>
          <a:prstGeom prst="rect">
            <a:avLst/>
          </a:prstGeom>
          <a:noFill/>
          <a:ln>
            <a:noFill/>
            <a:prstDash/>
          </a:ln>
        </p:spPr>
      </p:pic>
      <p:sp>
        <p:nvSpPr>
          <p:cNvPr id="15" name="CasellaDiTesto 14">
            <a:extLst>
              <a:ext uri="{FF2B5EF4-FFF2-40B4-BE49-F238E27FC236}">
                <a16:creationId xmlns:a16="http://schemas.microsoft.com/office/drawing/2014/main" id="{A7AA72E8-CD5C-49CE-9844-07F96CC2CFA9}"/>
              </a:ext>
            </a:extLst>
          </p:cNvPr>
          <p:cNvSpPr txBox="1"/>
          <p:nvPr/>
        </p:nvSpPr>
        <p:spPr>
          <a:xfrm>
            <a:off x="8932331" y="4006002"/>
            <a:ext cx="2810936" cy="1323439"/>
          </a:xfrm>
          <a:prstGeom prst="rect">
            <a:avLst/>
          </a:prstGeom>
          <a:noFill/>
        </p:spPr>
        <p:txBody>
          <a:bodyPr wrap="square" rtlCol="0">
            <a:spAutoFit/>
          </a:bodyPr>
          <a:lstStyle/>
          <a:p>
            <a:pPr marL="285750" indent="-285750">
              <a:spcBef>
                <a:spcPts val="1000"/>
              </a:spcBef>
              <a:buClr>
                <a:schemeClr val="accent1"/>
              </a:buClr>
              <a:buSzPct val="80000"/>
              <a:buFont typeface="Wingdings 3" charset="2"/>
              <a:buChar char=""/>
            </a:pPr>
            <a:r>
              <a:rPr lang="it-IT" sz="2000" dirty="0">
                <a:solidFill>
                  <a:schemeClr val="tx1">
                    <a:lumMod val="75000"/>
                    <a:lumOff val="25000"/>
                  </a:schemeClr>
                </a:solidFill>
              </a:rPr>
              <a:t>La mancanza di un’informazione inibisce il proseguimento</a:t>
            </a:r>
          </a:p>
        </p:txBody>
      </p:sp>
      <p:sp>
        <p:nvSpPr>
          <p:cNvPr id="5" name="Segnaposto numero diapositiva 4">
            <a:extLst>
              <a:ext uri="{FF2B5EF4-FFF2-40B4-BE49-F238E27FC236}">
                <a16:creationId xmlns:a16="http://schemas.microsoft.com/office/drawing/2014/main" id="{2DC34359-BAF3-4099-B55A-28F38A99DB2E}"/>
              </a:ext>
            </a:extLst>
          </p:cNvPr>
          <p:cNvSpPr>
            <a:spLocks noGrp="1"/>
          </p:cNvSpPr>
          <p:nvPr>
            <p:ph type="sldNum" sz="quarter" idx="12"/>
          </p:nvPr>
        </p:nvSpPr>
        <p:spPr/>
        <p:txBody>
          <a:bodyPr/>
          <a:lstStyle/>
          <a:p>
            <a:fld id="{2E1BD475-AE54-4A9E-A365-86B6B6A942B5}" type="slidenum">
              <a:rPr lang="it-IT" smtClean="0"/>
              <a:t>11</a:t>
            </a:fld>
            <a:endParaRPr lang="it-IT"/>
          </a:p>
        </p:txBody>
      </p:sp>
    </p:spTree>
    <p:extLst>
      <p:ext uri="{BB962C8B-B14F-4D97-AF65-F5344CB8AC3E}">
        <p14:creationId xmlns:p14="http://schemas.microsoft.com/office/powerpoint/2010/main" val="4288732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nvGrpSpPr>
          <p:cNvPr id="3" name="Gruppo 2">
            <a:extLst>
              <a:ext uri="{FF2B5EF4-FFF2-40B4-BE49-F238E27FC236}">
                <a16:creationId xmlns:a16="http://schemas.microsoft.com/office/drawing/2014/main" id="{C386F244-884E-4BCF-B8CC-1AD189C707E5}"/>
              </a:ext>
            </a:extLst>
          </p:cNvPr>
          <p:cNvGrpSpPr/>
          <p:nvPr/>
        </p:nvGrpSpPr>
        <p:grpSpPr>
          <a:xfrm>
            <a:off x="2019300" y="2242719"/>
            <a:ext cx="8070273" cy="3887917"/>
            <a:chOff x="2236236" y="1794124"/>
            <a:chExt cx="7719528" cy="3938347"/>
          </a:xfrm>
        </p:grpSpPr>
        <p:pic>
          <p:nvPicPr>
            <p:cNvPr id="11" name="Immagine 10" descr="Immagine che contiene screenshot&#10;&#10;Descrizione generata automaticamente">
              <a:extLst>
                <a:ext uri="{FF2B5EF4-FFF2-40B4-BE49-F238E27FC236}">
                  <a16:creationId xmlns:a16="http://schemas.microsoft.com/office/drawing/2014/main" id="{587A7EC7-E745-4966-95C2-93DA179AB123}"/>
                </a:ext>
              </a:extLst>
            </p:cNvPr>
            <p:cNvPicPr/>
            <p:nvPr/>
          </p:nvPicPr>
          <p:blipFill rotWithShape="1">
            <a:blip r:embed="rId2"/>
            <a:srcRect t="11978"/>
            <a:stretch/>
          </p:blipFill>
          <p:spPr>
            <a:xfrm>
              <a:off x="2236236" y="1794124"/>
              <a:ext cx="7719528" cy="3938347"/>
            </a:xfrm>
            <a:prstGeom prst="rect">
              <a:avLst/>
            </a:prstGeom>
            <a:noFill/>
            <a:ln>
              <a:noFill/>
              <a:prstDash/>
            </a:ln>
          </p:spPr>
        </p:pic>
        <p:pic>
          <p:nvPicPr>
            <p:cNvPr id="13" name="Elemento grafico 14" descr="Dorso della mano con indice che punta verso destra">
              <a:extLst>
                <a:ext uri="{FF2B5EF4-FFF2-40B4-BE49-F238E27FC236}">
                  <a16:creationId xmlns:a16="http://schemas.microsoft.com/office/drawing/2014/main" id="{5FD57A11-4D32-4AEE-BCD9-B51D4F3CFB19}"/>
                </a:ext>
              </a:extLst>
            </p:cNvPr>
            <p:cNvPicPr/>
            <p:nvPr/>
          </p:nvPicPr>
          <p:blipFill>
            <a:blip r:embed="rId3">
              <a:extLst>
                <a:ext uri="{96DAC541-7B7A-43D3-8B79-37D633B846F1}">
                  <asvg:svgBlip xmlns:asvg="http://schemas.microsoft.com/office/drawing/2016/SVG/main" r:embed="rId4"/>
                </a:ext>
              </a:extLst>
            </a:blip>
            <a:stretch>
              <a:fillRect/>
            </a:stretch>
          </p:blipFill>
          <p:spPr>
            <a:xfrm rot="16200004">
              <a:off x="3725981" y="4094910"/>
              <a:ext cx="195580" cy="195580"/>
            </a:xfrm>
            <a:prstGeom prst="rect">
              <a:avLst/>
            </a:prstGeom>
            <a:noFill/>
            <a:ln>
              <a:noFill/>
              <a:prstDash/>
            </a:ln>
          </p:spPr>
        </p:pic>
      </p:grpSp>
      <p:sp>
        <p:nvSpPr>
          <p:cNvPr id="4" name="CasellaDiTesto 3">
            <a:extLst>
              <a:ext uri="{FF2B5EF4-FFF2-40B4-BE49-F238E27FC236}">
                <a16:creationId xmlns:a16="http://schemas.microsoft.com/office/drawing/2014/main" id="{238A1A9E-6177-49BA-89A8-F80488DF7BC2}"/>
              </a:ext>
            </a:extLst>
          </p:cNvPr>
          <p:cNvSpPr txBox="1"/>
          <p:nvPr/>
        </p:nvSpPr>
        <p:spPr>
          <a:xfrm>
            <a:off x="1882519" y="1226020"/>
            <a:ext cx="8830490" cy="830997"/>
          </a:xfrm>
          <a:prstGeom prst="rect">
            <a:avLst/>
          </a:prstGeom>
          <a:noFill/>
        </p:spPr>
        <p:txBody>
          <a:bodyPr wrap="square" rtlCol="0">
            <a:spAutoFit/>
          </a:bodyPr>
          <a:lstStyle/>
          <a:p>
            <a:pPr>
              <a:spcBef>
                <a:spcPts val="1000"/>
              </a:spcBef>
              <a:buClr>
                <a:schemeClr val="accent1"/>
              </a:buClr>
              <a:buSzPct val="80000"/>
            </a:pPr>
            <a:r>
              <a:rPr lang="it-IT" sz="2400" dirty="0">
                <a:solidFill>
                  <a:schemeClr val="tx1">
                    <a:lumMod val="75000"/>
                    <a:lumOff val="25000"/>
                  </a:schemeClr>
                </a:solidFill>
              </a:rPr>
              <a:t>La matrice è interattiva e dinamica e può essere modificata cliccando su appostiti bottoni </a:t>
            </a:r>
          </a:p>
        </p:txBody>
      </p:sp>
      <p:sp>
        <p:nvSpPr>
          <p:cNvPr id="6" name="Segnaposto numero diapositiva 5">
            <a:extLst>
              <a:ext uri="{FF2B5EF4-FFF2-40B4-BE49-F238E27FC236}">
                <a16:creationId xmlns:a16="http://schemas.microsoft.com/office/drawing/2014/main" id="{DAF5EBED-A4FD-4AD9-B69C-6FC883FD39D0}"/>
              </a:ext>
            </a:extLst>
          </p:cNvPr>
          <p:cNvSpPr>
            <a:spLocks noGrp="1"/>
          </p:cNvSpPr>
          <p:nvPr>
            <p:ph type="sldNum" sz="quarter" idx="12"/>
          </p:nvPr>
        </p:nvSpPr>
        <p:spPr/>
        <p:txBody>
          <a:bodyPr/>
          <a:lstStyle/>
          <a:p>
            <a:fld id="{2E1BD475-AE54-4A9E-A365-86B6B6A942B5}" type="slidenum">
              <a:rPr lang="it-IT" smtClean="0"/>
              <a:t>12</a:t>
            </a:fld>
            <a:endParaRPr lang="it-IT"/>
          </a:p>
        </p:txBody>
      </p:sp>
      <p:sp>
        <p:nvSpPr>
          <p:cNvPr id="14" name="Titolo 1">
            <a:extLst>
              <a:ext uri="{FF2B5EF4-FFF2-40B4-BE49-F238E27FC236}">
                <a16:creationId xmlns:a16="http://schemas.microsoft.com/office/drawing/2014/main" id="{1E2F1883-0277-47C7-AA3D-A8E98E6FA6E9}"/>
              </a:ext>
            </a:extLst>
          </p:cNvPr>
          <p:cNvSpPr txBox="1">
            <a:spLocks/>
          </p:cNvSpPr>
          <p:nvPr/>
        </p:nvSpPr>
        <p:spPr>
          <a:xfrm>
            <a:off x="1797666" y="45663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b="1"/>
              <a:t>Cross-correlation Matrix: Servizio web</a:t>
            </a:r>
            <a:endParaRPr lang="it-IT" dirty="0"/>
          </a:p>
        </p:txBody>
      </p:sp>
    </p:spTree>
    <p:extLst>
      <p:ext uri="{BB962C8B-B14F-4D97-AF65-F5344CB8AC3E}">
        <p14:creationId xmlns:p14="http://schemas.microsoft.com/office/powerpoint/2010/main" val="3499857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A395643-0D31-40F6-BA20-44BA1605AAD2}"/>
              </a:ext>
            </a:extLst>
          </p:cNvPr>
          <p:cNvSpPr>
            <a:spLocks noGrp="1"/>
          </p:cNvSpPr>
          <p:nvPr>
            <p:ph type="title"/>
          </p:nvPr>
        </p:nvSpPr>
        <p:spPr>
          <a:xfrm>
            <a:off x="1579873" y="597763"/>
            <a:ext cx="8596668" cy="1320800"/>
          </a:xfrm>
        </p:spPr>
        <p:txBody>
          <a:bodyPr>
            <a:normAutofit/>
          </a:bodyPr>
          <a:lstStyle/>
          <a:p>
            <a:pPr algn="ctr"/>
            <a:r>
              <a:rPr lang="it-IT" b="1" dirty="0"/>
              <a:t>Cross-</a:t>
            </a:r>
            <a:r>
              <a:rPr lang="it-IT" b="1" dirty="0" err="1"/>
              <a:t>correlation</a:t>
            </a:r>
            <a:r>
              <a:rPr lang="it-IT" b="1" dirty="0"/>
              <a:t> Matrix: Servizio web</a:t>
            </a:r>
            <a:endParaRPr lang="it-IT"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asellaDiTesto 2">
            <a:extLst>
              <a:ext uri="{FF2B5EF4-FFF2-40B4-BE49-F238E27FC236}">
                <a16:creationId xmlns:a16="http://schemas.microsoft.com/office/drawing/2014/main" id="{33C10874-8606-45DD-92D5-EFA392D2527F}"/>
              </a:ext>
            </a:extLst>
          </p:cNvPr>
          <p:cNvSpPr txBox="1"/>
          <p:nvPr/>
        </p:nvSpPr>
        <p:spPr>
          <a:xfrm>
            <a:off x="710572" y="1315997"/>
            <a:ext cx="2575900" cy="1200329"/>
          </a:xfrm>
          <a:prstGeom prst="rect">
            <a:avLst/>
          </a:prstGeom>
          <a:noFill/>
        </p:spPr>
        <p:txBody>
          <a:bodyPr wrap="square" rtlCol="0">
            <a:spAutoFit/>
          </a:bodyPr>
          <a:lstStyle/>
          <a:p>
            <a:pPr marL="285750" indent="-285750">
              <a:spcBef>
                <a:spcPts val="1000"/>
              </a:spcBef>
              <a:buClr>
                <a:schemeClr val="accent1"/>
              </a:buClr>
              <a:buSzPct val="80000"/>
              <a:buFont typeface="Wingdings 3" charset="2"/>
              <a:buChar char=""/>
            </a:pPr>
            <a:r>
              <a:rPr lang="it-IT" dirty="0">
                <a:solidFill>
                  <a:schemeClr val="tx1">
                    <a:lumMod val="75000"/>
                    <a:lumOff val="25000"/>
                  </a:schemeClr>
                </a:solidFill>
              </a:rPr>
              <a:t>Definizione di uno dei concetti della matrice tramite testo</a:t>
            </a:r>
          </a:p>
        </p:txBody>
      </p:sp>
      <p:pic>
        <p:nvPicPr>
          <p:cNvPr id="7" name="Immagine 6" descr="Immagine che contiene screenshot&#10;&#10;Descrizione generata automaticamente">
            <a:extLst>
              <a:ext uri="{FF2B5EF4-FFF2-40B4-BE49-F238E27FC236}">
                <a16:creationId xmlns:a16="http://schemas.microsoft.com/office/drawing/2014/main" id="{47007DBA-8EAC-4EAE-8755-5729516FDB98}"/>
              </a:ext>
            </a:extLst>
          </p:cNvPr>
          <p:cNvPicPr/>
          <p:nvPr/>
        </p:nvPicPr>
        <p:blipFill rotWithShape="1">
          <a:blip r:embed="rId2"/>
          <a:srcRect l="9612" t="941" r="12438" b="6624"/>
          <a:stretch/>
        </p:blipFill>
        <p:spPr>
          <a:xfrm>
            <a:off x="3712367" y="1258163"/>
            <a:ext cx="4767266" cy="4732982"/>
          </a:xfrm>
          <a:prstGeom prst="rect">
            <a:avLst/>
          </a:prstGeom>
          <a:noFill/>
          <a:ln>
            <a:noFill/>
            <a:prstDash/>
          </a:ln>
        </p:spPr>
      </p:pic>
      <p:grpSp>
        <p:nvGrpSpPr>
          <p:cNvPr id="22" name="Gruppo 21">
            <a:extLst>
              <a:ext uri="{FF2B5EF4-FFF2-40B4-BE49-F238E27FC236}">
                <a16:creationId xmlns:a16="http://schemas.microsoft.com/office/drawing/2014/main" id="{910ED9C4-EF50-40D8-8ABD-6B3296080C2E}"/>
              </a:ext>
            </a:extLst>
          </p:cNvPr>
          <p:cNvGrpSpPr/>
          <p:nvPr/>
        </p:nvGrpSpPr>
        <p:grpSpPr>
          <a:xfrm>
            <a:off x="4106231" y="4798503"/>
            <a:ext cx="785374" cy="375489"/>
            <a:chOff x="4106231" y="4739780"/>
            <a:chExt cx="785374" cy="375489"/>
          </a:xfrm>
        </p:grpSpPr>
        <p:sp>
          <p:nvSpPr>
            <p:cNvPr id="9" name="Ovale 38">
              <a:extLst>
                <a:ext uri="{FF2B5EF4-FFF2-40B4-BE49-F238E27FC236}">
                  <a16:creationId xmlns:a16="http://schemas.microsoft.com/office/drawing/2014/main" id="{90360A59-C11E-41DA-8D8C-4BBE1D51C900}"/>
                </a:ext>
              </a:extLst>
            </p:cNvPr>
            <p:cNvSpPr/>
            <p:nvPr/>
          </p:nvSpPr>
          <p:spPr>
            <a:xfrm>
              <a:off x="4106231" y="4739780"/>
              <a:ext cx="785374" cy="27516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9046" cap="flat">
              <a:solidFill>
                <a:srgbClr val="FF0000"/>
              </a:solidFill>
              <a:prstDash val="solid"/>
              <a:miter/>
            </a:ln>
          </p:spPr>
          <p:txBody>
            <a:bodyPr lIns="0" tIns="0" rIns="0" bIns="0"/>
            <a:lstStyle/>
            <a:p>
              <a:endParaRPr lang="it-IT"/>
            </a:p>
          </p:txBody>
        </p:sp>
        <p:pic>
          <p:nvPicPr>
            <p:cNvPr id="13" name="Elemento grafico 14" descr="Dorso della mano con indice che punta verso destra">
              <a:extLst>
                <a:ext uri="{FF2B5EF4-FFF2-40B4-BE49-F238E27FC236}">
                  <a16:creationId xmlns:a16="http://schemas.microsoft.com/office/drawing/2014/main" id="{89E63C32-CADF-411B-9F72-584AE13AEB60}"/>
                </a:ext>
              </a:extLst>
            </p:cNvPr>
            <p:cNvPicPr/>
            <p:nvPr/>
          </p:nvPicPr>
          <p:blipFill>
            <a:blip r:embed="rId3">
              <a:extLst>
                <a:ext uri="{96DAC541-7B7A-43D3-8B79-37D633B846F1}">
                  <asvg:svgBlip xmlns:asvg="http://schemas.microsoft.com/office/drawing/2016/SVG/main" r:embed="rId4"/>
                </a:ext>
              </a:extLst>
            </a:blip>
            <a:stretch>
              <a:fillRect/>
            </a:stretch>
          </p:blipFill>
          <p:spPr>
            <a:xfrm rot="16200004">
              <a:off x="4332162" y="4897411"/>
              <a:ext cx="217864" cy="217851"/>
            </a:xfrm>
            <a:prstGeom prst="rect">
              <a:avLst/>
            </a:prstGeom>
            <a:noFill/>
            <a:ln>
              <a:noFill/>
              <a:prstDash/>
            </a:ln>
          </p:spPr>
        </p:pic>
      </p:grpSp>
      <p:sp>
        <p:nvSpPr>
          <p:cNvPr id="5" name="CasellaDiTesto 4">
            <a:extLst>
              <a:ext uri="{FF2B5EF4-FFF2-40B4-BE49-F238E27FC236}">
                <a16:creationId xmlns:a16="http://schemas.microsoft.com/office/drawing/2014/main" id="{EF7D654A-8C4E-4A77-AF10-98BE9AC57725}"/>
              </a:ext>
            </a:extLst>
          </p:cNvPr>
          <p:cNvSpPr txBox="1"/>
          <p:nvPr/>
        </p:nvSpPr>
        <p:spPr>
          <a:xfrm>
            <a:off x="710572" y="3098276"/>
            <a:ext cx="2927571" cy="1200329"/>
          </a:xfrm>
          <a:prstGeom prst="rect">
            <a:avLst/>
          </a:prstGeom>
          <a:noFill/>
        </p:spPr>
        <p:txBody>
          <a:bodyPr wrap="square" rtlCol="0">
            <a:spAutoFit/>
          </a:bodyPr>
          <a:lstStyle/>
          <a:p>
            <a:pPr marL="285750" indent="-285750">
              <a:spcBef>
                <a:spcPts val="1000"/>
              </a:spcBef>
              <a:buClr>
                <a:schemeClr val="accent1"/>
              </a:buClr>
              <a:buSzPct val="80000"/>
              <a:buFont typeface="Wingdings 3" charset="2"/>
              <a:buChar char=""/>
            </a:pPr>
            <a:r>
              <a:rPr lang="it-IT" dirty="0">
                <a:solidFill>
                  <a:schemeClr val="tx1">
                    <a:lumMod val="75000"/>
                    <a:lumOff val="25000"/>
                  </a:schemeClr>
                </a:solidFill>
              </a:rPr>
              <a:t>Lista di termini             (n-grammi) per aiutare l’utente a definire il concetto</a:t>
            </a:r>
          </a:p>
        </p:txBody>
      </p:sp>
      <p:cxnSp>
        <p:nvCxnSpPr>
          <p:cNvPr id="14" name="Connettore 2 13">
            <a:extLst>
              <a:ext uri="{FF2B5EF4-FFF2-40B4-BE49-F238E27FC236}">
                <a16:creationId xmlns:a16="http://schemas.microsoft.com/office/drawing/2014/main" id="{99B4B0E5-835E-493B-ADAB-97552966E015}"/>
              </a:ext>
            </a:extLst>
          </p:cNvPr>
          <p:cNvCxnSpPr>
            <a:cxnSpLocks/>
          </p:cNvCxnSpPr>
          <p:nvPr/>
        </p:nvCxnSpPr>
        <p:spPr>
          <a:xfrm>
            <a:off x="2409323" y="4298605"/>
            <a:ext cx="1528832" cy="581950"/>
          </a:xfrm>
          <a:prstGeom prst="straightConnector1">
            <a:avLst/>
          </a:prstGeom>
          <a:ln w="57150">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8D78CB97-538D-470C-9904-E12B0AE8D6E9}"/>
              </a:ext>
            </a:extLst>
          </p:cNvPr>
          <p:cNvCxnSpPr>
            <a:cxnSpLocks/>
          </p:cNvCxnSpPr>
          <p:nvPr/>
        </p:nvCxnSpPr>
        <p:spPr>
          <a:xfrm>
            <a:off x="2492791" y="2320251"/>
            <a:ext cx="1739575" cy="664768"/>
          </a:xfrm>
          <a:prstGeom prst="straightConnector1">
            <a:avLst/>
          </a:prstGeom>
          <a:ln w="57150">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6" name="Segnaposto numero diapositiva 5">
            <a:extLst>
              <a:ext uri="{FF2B5EF4-FFF2-40B4-BE49-F238E27FC236}">
                <a16:creationId xmlns:a16="http://schemas.microsoft.com/office/drawing/2014/main" id="{30994460-3953-4223-B138-A1DFC55F8124}"/>
              </a:ext>
            </a:extLst>
          </p:cNvPr>
          <p:cNvSpPr>
            <a:spLocks noGrp="1"/>
          </p:cNvSpPr>
          <p:nvPr>
            <p:ph type="sldNum" sz="quarter" idx="12"/>
          </p:nvPr>
        </p:nvSpPr>
        <p:spPr/>
        <p:txBody>
          <a:bodyPr/>
          <a:lstStyle/>
          <a:p>
            <a:fld id="{2E1BD475-AE54-4A9E-A365-86B6B6A942B5}" type="slidenum">
              <a:rPr lang="it-IT" smtClean="0"/>
              <a:t>13</a:t>
            </a:fld>
            <a:endParaRPr lang="it-IT"/>
          </a:p>
        </p:txBody>
      </p:sp>
    </p:spTree>
    <p:extLst>
      <p:ext uri="{BB962C8B-B14F-4D97-AF65-F5344CB8AC3E}">
        <p14:creationId xmlns:p14="http://schemas.microsoft.com/office/powerpoint/2010/main" val="847367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a:extLst>
              <a:ext uri="{FF2B5EF4-FFF2-40B4-BE49-F238E27FC236}">
                <a16:creationId xmlns:a16="http://schemas.microsoft.com/office/drawing/2014/main" id="{33306DA5-156A-49C5-8C3C-3D65BD6107AA}"/>
              </a:ext>
            </a:extLst>
          </p:cNvPr>
          <p:cNvPicPr>
            <a:picLocks noChangeAspect="1"/>
          </p:cNvPicPr>
          <p:nvPr/>
        </p:nvPicPr>
        <p:blipFill>
          <a:blip r:embed="rId2"/>
          <a:stretch>
            <a:fillRect/>
          </a:stretch>
        </p:blipFill>
        <p:spPr>
          <a:xfrm>
            <a:off x="1579873" y="1202578"/>
            <a:ext cx="4552196" cy="5093881"/>
          </a:xfrm>
          <a:prstGeom prst="rect">
            <a:avLst/>
          </a:prstGeom>
        </p:spPr>
      </p:pic>
      <p:sp>
        <p:nvSpPr>
          <p:cNvPr id="2" name="Titolo 1">
            <a:extLst>
              <a:ext uri="{FF2B5EF4-FFF2-40B4-BE49-F238E27FC236}">
                <a16:creationId xmlns:a16="http://schemas.microsoft.com/office/drawing/2014/main" id="{0A395643-0D31-40F6-BA20-44BA1605AAD2}"/>
              </a:ext>
            </a:extLst>
          </p:cNvPr>
          <p:cNvSpPr>
            <a:spLocks noGrp="1"/>
          </p:cNvSpPr>
          <p:nvPr>
            <p:ph type="title"/>
          </p:nvPr>
        </p:nvSpPr>
        <p:spPr>
          <a:xfrm>
            <a:off x="1579873" y="597763"/>
            <a:ext cx="8596668" cy="1320800"/>
          </a:xfrm>
        </p:spPr>
        <p:txBody>
          <a:bodyPr>
            <a:normAutofit/>
          </a:bodyPr>
          <a:lstStyle/>
          <a:p>
            <a:pPr algn="ctr"/>
            <a:r>
              <a:rPr lang="it-IT" b="1" dirty="0"/>
              <a:t>Cross-</a:t>
            </a:r>
            <a:r>
              <a:rPr lang="it-IT" b="1" dirty="0" err="1"/>
              <a:t>correlation</a:t>
            </a:r>
            <a:r>
              <a:rPr lang="it-IT" b="1" dirty="0"/>
              <a:t> Matrix: Servizio web</a:t>
            </a:r>
            <a:endParaRPr lang="it-IT"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Ovale 38">
            <a:extLst>
              <a:ext uri="{FF2B5EF4-FFF2-40B4-BE49-F238E27FC236}">
                <a16:creationId xmlns:a16="http://schemas.microsoft.com/office/drawing/2014/main" id="{B99D2AC1-330D-4892-86D8-9C3469F568E3}"/>
              </a:ext>
            </a:extLst>
          </p:cNvPr>
          <p:cNvSpPr/>
          <p:nvPr/>
        </p:nvSpPr>
        <p:spPr>
          <a:xfrm>
            <a:off x="5282749" y="5051117"/>
            <a:ext cx="581025" cy="247015"/>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9046" cap="flat">
            <a:solidFill>
              <a:srgbClr val="FF0000"/>
            </a:solidFill>
            <a:prstDash val="solid"/>
            <a:miter/>
          </a:ln>
        </p:spPr>
        <p:txBody>
          <a:bodyPr lIns="0" tIns="0" rIns="0" bIns="0"/>
          <a:lstStyle/>
          <a:p>
            <a:endParaRPr lang="it-IT"/>
          </a:p>
        </p:txBody>
      </p:sp>
      <p:pic>
        <p:nvPicPr>
          <p:cNvPr id="13" name="Elemento grafico 14" descr="Dorso della mano con indice che punta verso destra">
            <a:extLst>
              <a:ext uri="{FF2B5EF4-FFF2-40B4-BE49-F238E27FC236}">
                <a16:creationId xmlns:a16="http://schemas.microsoft.com/office/drawing/2014/main" id="{F92405EA-B84B-424C-9B1E-5E73DF01C8A4}"/>
              </a:ext>
            </a:extLst>
          </p:cNvPr>
          <p:cNvPicPr/>
          <p:nvPr/>
        </p:nvPicPr>
        <p:blipFill>
          <a:blip r:embed="rId3">
            <a:extLst>
              <a:ext uri="{96DAC541-7B7A-43D3-8B79-37D633B846F1}">
                <asvg:svgBlip xmlns:asvg="http://schemas.microsoft.com/office/drawing/2016/SVG/main" r:embed="rId4"/>
              </a:ext>
            </a:extLst>
          </a:blip>
          <a:stretch>
            <a:fillRect/>
          </a:stretch>
        </p:blipFill>
        <p:spPr>
          <a:xfrm rot="16200004">
            <a:off x="5439594" y="5202882"/>
            <a:ext cx="195580" cy="195580"/>
          </a:xfrm>
          <a:prstGeom prst="rect">
            <a:avLst/>
          </a:prstGeom>
          <a:noFill/>
          <a:ln>
            <a:noFill/>
            <a:prstDash/>
          </a:ln>
        </p:spPr>
      </p:pic>
      <p:sp>
        <p:nvSpPr>
          <p:cNvPr id="4" name="CasellaDiTesto 3">
            <a:extLst>
              <a:ext uri="{FF2B5EF4-FFF2-40B4-BE49-F238E27FC236}">
                <a16:creationId xmlns:a16="http://schemas.microsoft.com/office/drawing/2014/main" id="{31809582-ED63-443B-A674-D7C2CAEA3354}"/>
              </a:ext>
            </a:extLst>
          </p:cNvPr>
          <p:cNvSpPr txBox="1"/>
          <p:nvPr/>
        </p:nvSpPr>
        <p:spPr>
          <a:xfrm>
            <a:off x="6294945" y="2089476"/>
            <a:ext cx="3446012" cy="707886"/>
          </a:xfrm>
          <a:prstGeom prst="rect">
            <a:avLst/>
          </a:prstGeom>
          <a:noFill/>
        </p:spPr>
        <p:txBody>
          <a:bodyPr wrap="square" rtlCol="0">
            <a:spAutoFit/>
          </a:bodyPr>
          <a:lstStyle/>
          <a:p>
            <a:pPr marL="285750" indent="-285750">
              <a:spcBef>
                <a:spcPts val="1000"/>
              </a:spcBef>
              <a:buClr>
                <a:schemeClr val="accent1"/>
              </a:buClr>
              <a:buSzPct val="80000"/>
              <a:buFont typeface="Wingdings 3" charset="2"/>
              <a:buChar char=""/>
            </a:pPr>
            <a:r>
              <a:rPr lang="it-IT" sz="2000" dirty="0">
                <a:solidFill>
                  <a:schemeClr val="tx1">
                    <a:lumMod val="75000"/>
                    <a:lumOff val="25000"/>
                  </a:schemeClr>
                </a:solidFill>
              </a:rPr>
              <a:t>Etichetta che specifica il nuovo concetto</a:t>
            </a:r>
          </a:p>
        </p:txBody>
      </p:sp>
      <p:sp>
        <p:nvSpPr>
          <p:cNvPr id="14" name="CasellaDiTesto 13">
            <a:extLst>
              <a:ext uri="{FF2B5EF4-FFF2-40B4-BE49-F238E27FC236}">
                <a16:creationId xmlns:a16="http://schemas.microsoft.com/office/drawing/2014/main" id="{2AFA8473-249A-4152-A109-998BA7D120CC}"/>
              </a:ext>
            </a:extLst>
          </p:cNvPr>
          <p:cNvSpPr txBox="1"/>
          <p:nvPr/>
        </p:nvSpPr>
        <p:spPr>
          <a:xfrm>
            <a:off x="6294944" y="3243438"/>
            <a:ext cx="3748707" cy="707886"/>
          </a:xfrm>
          <a:prstGeom prst="rect">
            <a:avLst/>
          </a:prstGeom>
          <a:noFill/>
        </p:spPr>
        <p:txBody>
          <a:bodyPr wrap="square" rtlCol="0">
            <a:spAutoFit/>
          </a:bodyPr>
          <a:lstStyle/>
          <a:p>
            <a:pPr marL="285750" indent="-285750">
              <a:spcBef>
                <a:spcPts val="1000"/>
              </a:spcBef>
              <a:buClr>
                <a:schemeClr val="accent1"/>
              </a:buClr>
              <a:buSzPct val="80000"/>
              <a:buFont typeface="Wingdings 3" charset="2"/>
              <a:buChar char=""/>
            </a:pPr>
            <a:r>
              <a:rPr lang="it-IT" sz="2000" dirty="0">
                <a:solidFill>
                  <a:schemeClr val="tx1">
                    <a:lumMod val="75000"/>
                    <a:lumOff val="25000"/>
                  </a:schemeClr>
                </a:solidFill>
              </a:rPr>
              <a:t>Testo per la definizione semantica del concetto</a:t>
            </a:r>
          </a:p>
        </p:txBody>
      </p:sp>
      <p:sp>
        <p:nvSpPr>
          <p:cNvPr id="5" name="CasellaDiTesto 4">
            <a:extLst>
              <a:ext uri="{FF2B5EF4-FFF2-40B4-BE49-F238E27FC236}">
                <a16:creationId xmlns:a16="http://schemas.microsoft.com/office/drawing/2014/main" id="{8B28418D-3031-4930-ACF0-9E154CE46DE1}"/>
              </a:ext>
            </a:extLst>
          </p:cNvPr>
          <p:cNvSpPr txBox="1"/>
          <p:nvPr/>
        </p:nvSpPr>
        <p:spPr>
          <a:xfrm>
            <a:off x="6294945" y="4936798"/>
            <a:ext cx="5360215" cy="1323439"/>
          </a:xfrm>
          <a:prstGeom prst="rect">
            <a:avLst/>
          </a:prstGeom>
          <a:noFill/>
        </p:spPr>
        <p:txBody>
          <a:bodyPr wrap="square" rtlCol="0">
            <a:spAutoFit/>
          </a:bodyPr>
          <a:lstStyle/>
          <a:p>
            <a:pPr marL="285750" indent="-285750">
              <a:spcBef>
                <a:spcPts val="1000"/>
              </a:spcBef>
              <a:buClr>
                <a:schemeClr val="accent1"/>
              </a:buClr>
              <a:buSzPct val="80000"/>
              <a:buFont typeface="Wingdings 3" charset="2"/>
              <a:buChar char=""/>
            </a:pPr>
            <a:r>
              <a:rPr lang="it-IT" sz="2000" dirty="0">
                <a:solidFill>
                  <a:schemeClr val="tx1">
                    <a:lumMod val="75000"/>
                    <a:lumOff val="25000"/>
                  </a:schemeClr>
                </a:solidFill>
              </a:rPr>
              <a:t>Estrazione automatica di token dal testo fornito e, per ogni token estratto, ricerca dei termini più simili ad esso nella collezione. </a:t>
            </a:r>
          </a:p>
        </p:txBody>
      </p:sp>
      <p:sp>
        <p:nvSpPr>
          <p:cNvPr id="7" name="Segnaposto numero diapositiva 6">
            <a:extLst>
              <a:ext uri="{FF2B5EF4-FFF2-40B4-BE49-F238E27FC236}">
                <a16:creationId xmlns:a16="http://schemas.microsoft.com/office/drawing/2014/main" id="{3A948FAA-D852-443E-B5F0-7B4173F682F0}"/>
              </a:ext>
            </a:extLst>
          </p:cNvPr>
          <p:cNvSpPr>
            <a:spLocks noGrp="1"/>
          </p:cNvSpPr>
          <p:nvPr>
            <p:ph type="sldNum" sz="quarter" idx="12"/>
          </p:nvPr>
        </p:nvSpPr>
        <p:spPr/>
        <p:txBody>
          <a:bodyPr/>
          <a:lstStyle/>
          <a:p>
            <a:fld id="{2E1BD475-AE54-4A9E-A365-86B6B6A942B5}" type="slidenum">
              <a:rPr lang="it-IT" smtClean="0"/>
              <a:t>14</a:t>
            </a:fld>
            <a:endParaRPr lang="it-IT"/>
          </a:p>
        </p:txBody>
      </p:sp>
    </p:spTree>
    <p:extLst>
      <p:ext uri="{BB962C8B-B14F-4D97-AF65-F5344CB8AC3E}">
        <p14:creationId xmlns:p14="http://schemas.microsoft.com/office/powerpoint/2010/main" val="1922804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A395643-0D31-40F6-BA20-44BA1605AAD2}"/>
              </a:ext>
            </a:extLst>
          </p:cNvPr>
          <p:cNvSpPr>
            <a:spLocks noGrp="1"/>
          </p:cNvSpPr>
          <p:nvPr>
            <p:ph type="title"/>
          </p:nvPr>
        </p:nvSpPr>
        <p:spPr>
          <a:xfrm>
            <a:off x="1579873" y="597763"/>
            <a:ext cx="8596668" cy="1320800"/>
          </a:xfrm>
        </p:spPr>
        <p:txBody>
          <a:bodyPr>
            <a:normAutofit/>
          </a:bodyPr>
          <a:lstStyle/>
          <a:p>
            <a:pPr algn="ctr"/>
            <a:r>
              <a:rPr lang="it-IT" b="1" dirty="0"/>
              <a:t>Cross-</a:t>
            </a:r>
            <a:r>
              <a:rPr lang="it-IT" b="1" dirty="0" err="1"/>
              <a:t>correlation</a:t>
            </a:r>
            <a:r>
              <a:rPr lang="it-IT" b="1" dirty="0"/>
              <a:t> Matrix: Servizio web</a:t>
            </a:r>
            <a:endParaRPr lang="it-IT"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CasellaDiTesto 3">
            <a:extLst>
              <a:ext uri="{FF2B5EF4-FFF2-40B4-BE49-F238E27FC236}">
                <a16:creationId xmlns:a16="http://schemas.microsoft.com/office/drawing/2014/main" id="{AE72FF4E-C266-465A-91B8-85C0CA482526}"/>
              </a:ext>
            </a:extLst>
          </p:cNvPr>
          <p:cNvSpPr txBox="1"/>
          <p:nvPr/>
        </p:nvSpPr>
        <p:spPr>
          <a:xfrm>
            <a:off x="6034975" y="3297803"/>
            <a:ext cx="3413404" cy="1107996"/>
          </a:xfrm>
          <a:prstGeom prst="rect">
            <a:avLst/>
          </a:prstGeom>
          <a:noFill/>
        </p:spPr>
        <p:txBody>
          <a:bodyPr wrap="square" rtlCol="0">
            <a:spAutoFit/>
          </a:bodyPr>
          <a:lstStyle/>
          <a:p>
            <a:pPr marL="285750" indent="-285750">
              <a:spcBef>
                <a:spcPts val="1000"/>
              </a:spcBef>
              <a:buClr>
                <a:schemeClr val="accent1"/>
              </a:buClr>
              <a:buSzPct val="80000"/>
              <a:buFont typeface="Wingdings 3" charset="2"/>
              <a:buChar char=""/>
            </a:pPr>
            <a:r>
              <a:rPr lang="it-IT" sz="2200" dirty="0">
                <a:solidFill>
                  <a:schemeClr val="tx1">
                    <a:lumMod val="75000"/>
                    <a:lumOff val="25000"/>
                  </a:schemeClr>
                </a:solidFill>
              </a:rPr>
              <a:t>Tokens estratti dal testo: Selezionati di default</a:t>
            </a:r>
          </a:p>
        </p:txBody>
      </p:sp>
      <p:sp>
        <p:nvSpPr>
          <p:cNvPr id="15" name="CasellaDiTesto 14">
            <a:extLst>
              <a:ext uri="{FF2B5EF4-FFF2-40B4-BE49-F238E27FC236}">
                <a16:creationId xmlns:a16="http://schemas.microsoft.com/office/drawing/2014/main" id="{FD72D65F-F36F-4BD9-9357-A9FD196A63F9}"/>
              </a:ext>
            </a:extLst>
          </p:cNvPr>
          <p:cNvSpPr txBox="1"/>
          <p:nvPr/>
        </p:nvSpPr>
        <p:spPr>
          <a:xfrm>
            <a:off x="6034975" y="4548711"/>
            <a:ext cx="3844834" cy="1107996"/>
          </a:xfrm>
          <a:prstGeom prst="rect">
            <a:avLst/>
          </a:prstGeom>
          <a:noFill/>
        </p:spPr>
        <p:txBody>
          <a:bodyPr wrap="square" rtlCol="0">
            <a:spAutoFit/>
          </a:bodyPr>
          <a:lstStyle/>
          <a:p>
            <a:pPr marL="285750" indent="-285750">
              <a:spcBef>
                <a:spcPts val="1000"/>
              </a:spcBef>
              <a:buClr>
                <a:schemeClr val="accent1"/>
              </a:buClr>
              <a:buSzPct val="80000"/>
              <a:buFont typeface="Wingdings 3" charset="2"/>
              <a:buChar char=""/>
            </a:pPr>
            <a:r>
              <a:rPr lang="it-IT" sz="2200" dirty="0">
                <a:solidFill>
                  <a:schemeClr val="tx1">
                    <a:lumMod val="75000"/>
                    <a:lumOff val="25000"/>
                  </a:schemeClr>
                </a:solidFill>
              </a:rPr>
              <a:t>Tokens con significato simile: Deselezionati di default</a:t>
            </a:r>
          </a:p>
        </p:txBody>
      </p:sp>
      <p:sp>
        <p:nvSpPr>
          <p:cNvPr id="5" name="Segnaposto numero diapositiva 4">
            <a:extLst>
              <a:ext uri="{FF2B5EF4-FFF2-40B4-BE49-F238E27FC236}">
                <a16:creationId xmlns:a16="http://schemas.microsoft.com/office/drawing/2014/main" id="{8DC2D7F8-D7BF-4304-B731-1860FFB2C5D3}"/>
              </a:ext>
            </a:extLst>
          </p:cNvPr>
          <p:cNvSpPr>
            <a:spLocks noGrp="1"/>
          </p:cNvSpPr>
          <p:nvPr>
            <p:ph type="sldNum" sz="quarter" idx="12"/>
          </p:nvPr>
        </p:nvSpPr>
        <p:spPr/>
        <p:txBody>
          <a:bodyPr/>
          <a:lstStyle/>
          <a:p>
            <a:fld id="{2E1BD475-AE54-4A9E-A365-86B6B6A942B5}" type="slidenum">
              <a:rPr lang="it-IT" smtClean="0"/>
              <a:t>15</a:t>
            </a:fld>
            <a:endParaRPr lang="it-IT"/>
          </a:p>
        </p:txBody>
      </p:sp>
      <p:pic>
        <p:nvPicPr>
          <p:cNvPr id="6" name="Immagine 5">
            <a:extLst>
              <a:ext uri="{FF2B5EF4-FFF2-40B4-BE49-F238E27FC236}">
                <a16:creationId xmlns:a16="http://schemas.microsoft.com/office/drawing/2014/main" id="{05FB23CE-8056-4677-98AB-6847695432F4}"/>
              </a:ext>
            </a:extLst>
          </p:cNvPr>
          <p:cNvPicPr>
            <a:picLocks noChangeAspect="1"/>
          </p:cNvPicPr>
          <p:nvPr/>
        </p:nvPicPr>
        <p:blipFill>
          <a:blip r:embed="rId2"/>
          <a:stretch>
            <a:fillRect/>
          </a:stretch>
        </p:blipFill>
        <p:spPr>
          <a:xfrm>
            <a:off x="1167700" y="1280449"/>
            <a:ext cx="4867275" cy="4943475"/>
          </a:xfrm>
          <a:prstGeom prst="rect">
            <a:avLst/>
          </a:prstGeom>
        </p:spPr>
      </p:pic>
      <p:sp>
        <p:nvSpPr>
          <p:cNvPr id="13" name="CasellaDiTesto 12">
            <a:extLst>
              <a:ext uri="{FF2B5EF4-FFF2-40B4-BE49-F238E27FC236}">
                <a16:creationId xmlns:a16="http://schemas.microsoft.com/office/drawing/2014/main" id="{6BF82CDB-6272-43CE-9D52-7CFDA22D926A}"/>
              </a:ext>
            </a:extLst>
          </p:cNvPr>
          <p:cNvSpPr txBox="1"/>
          <p:nvPr/>
        </p:nvSpPr>
        <p:spPr>
          <a:xfrm>
            <a:off x="6034974" y="2176588"/>
            <a:ext cx="4867275" cy="769441"/>
          </a:xfrm>
          <a:prstGeom prst="rect">
            <a:avLst/>
          </a:prstGeom>
          <a:noFill/>
        </p:spPr>
        <p:txBody>
          <a:bodyPr wrap="square" rtlCol="0">
            <a:spAutoFit/>
          </a:bodyPr>
          <a:lstStyle/>
          <a:p>
            <a:pPr marL="285750" indent="-285750">
              <a:spcBef>
                <a:spcPts val="1000"/>
              </a:spcBef>
              <a:buClr>
                <a:schemeClr val="accent1"/>
              </a:buClr>
              <a:buSzPct val="80000"/>
              <a:buFont typeface="Wingdings 3" charset="2"/>
              <a:buChar char=""/>
            </a:pPr>
            <a:r>
              <a:rPr lang="it-IT" sz="2200" dirty="0">
                <a:solidFill>
                  <a:schemeClr val="tx1">
                    <a:lumMod val="75000"/>
                    <a:lumOff val="25000"/>
                  </a:schemeClr>
                </a:solidFill>
              </a:rPr>
              <a:t>Il concetto è definito come somma semantica dei termini selezionati</a:t>
            </a:r>
          </a:p>
        </p:txBody>
      </p:sp>
    </p:spTree>
    <p:extLst>
      <p:ext uri="{BB962C8B-B14F-4D97-AF65-F5344CB8AC3E}">
        <p14:creationId xmlns:p14="http://schemas.microsoft.com/office/powerpoint/2010/main" val="2164375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A395643-0D31-40F6-BA20-44BA1605AAD2}"/>
              </a:ext>
            </a:extLst>
          </p:cNvPr>
          <p:cNvSpPr>
            <a:spLocks noGrp="1"/>
          </p:cNvSpPr>
          <p:nvPr>
            <p:ph type="title"/>
          </p:nvPr>
        </p:nvSpPr>
        <p:spPr>
          <a:xfrm>
            <a:off x="1579873" y="597763"/>
            <a:ext cx="8596668" cy="1320800"/>
          </a:xfrm>
        </p:spPr>
        <p:txBody>
          <a:bodyPr>
            <a:normAutofit/>
          </a:bodyPr>
          <a:lstStyle/>
          <a:p>
            <a:pPr algn="ctr"/>
            <a:r>
              <a:rPr lang="it-IT" b="1" dirty="0"/>
              <a:t>Cross-</a:t>
            </a:r>
            <a:r>
              <a:rPr lang="it-IT" b="1" dirty="0" err="1"/>
              <a:t>correlation</a:t>
            </a:r>
            <a:r>
              <a:rPr lang="it-IT" b="1" dirty="0"/>
              <a:t> Matrix: Servizio web</a:t>
            </a:r>
            <a:endParaRPr lang="it-IT"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nvGrpSpPr>
          <p:cNvPr id="3" name="Gruppo 2">
            <a:extLst>
              <a:ext uri="{FF2B5EF4-FFF2-40B4-BE49-F238E27FC236}">
                <a16:creationId xmlns:a16="http://schemas.microsoft.com/office/drawing/2014/main" id="{43775CE8-C6A4-41B4-8392-747812E20CDD}"/>
              </a:ext>
            </a:extLst>
          </p:cNvPr>
          <p:cNvGrpSpPr/>
          <p:nvPr/>
        </p:nvGrpSpPr>
        <p:grpSpPr>
          <a:xfrm>
            <a:off x="1856826" y="2723465"/>
            <a:ext cx="8276584" cy="3928718"/>
            <a:chOff x="1124060" y="2602994"/>
            <a:chExt cx="9508294" cy="4255006"/>
          </a:xfrm>
        </p:grpSpPr>
        <p:pic>
          <p:nvPicPr>
            <p:cNvPr id="14" name="Immagine 13" descr="Immagine che contiene screenshot&#10;&#10;Descrizione generata automaticamente">
              <a:extLst>
                <a:ext uri="{FF2B5EF4-FFF2-40B4-BE49-F238E27FC236}">
                  <a16:creationId xmlns:a16="http://schemas.microsoft.com/office/drawing/2014/main" id="{4330C858-9816-462B-8E90-C1B0784531F2}"/>
                </a:ext>
              </a:extLst>
            </p:cNvPr>
            <p:cNvPicPr/>
            <p:nvPr/>
          </p:nvPicPr>
          <p:blipFill rotWithShape="1">
            <a:blip r:embed="rId2"/>
            <a:srcRect t="9041"/>
            <a:stretch/>
          </p:blipFill>
          <p:spPr>
            <a:xfrm>
              <a:off x="1124060" y="2602994"/>
              <a:ext cx="9508294" cy="4255006"/>
            </a:xfrm>
            <a:prstGeom prst="rect">
              <a:avLst/>
            </a:prstGeom>
            <a:noFill/>
            <a:ln>
              <a:noFill/>
              <a:prstDash/>
            </a:ln>
          </p:spPr>
        </p:pic>
        <p:sp>
          <p:nvSpPr>
            <p:cNvPr id="15" name="Ovale 38">
              <a:extLst>
                <a:ext uri="{FF2B5EF4-FFF2-40B4-BE49-F238E27FC236}">
                  <a16:creationId xmlns:a16="http://schemas.microsoft.com/office/drawing/2014/main" id="{74781CE8-FC9B-4246-9145-7E7468727C0E}"/>
                </a:ext>
              </a:extLst>
            </p:cNvPr>
            <p:cNvSpPr/>
            <p:nvPr/>
          </p:nvSpPr>
          <p:spPr>
            <a:xfrm>
              <a:off x="6804993" y="3443960"/>
              <a:ext cx="510207" cy="277877"/>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a:moveTo>
                    <a:pt x="f37" y="f50"/>
                  </a:moveTo>
                  <a:arcTo wR="f47" hR="f48" stAng="f1" swAng="f0"/>
                  <a:close/>
                </a:path>
              </a:pathLst>
            </a:custGeom>
            <a:noFill/>
            <a:ln w="19046" cap="flat">
              <a:solidFill>
                <a:srgbClr val="FF0000"/>
              </a:solidFill>
              <a:prstDash val="solid"/>
              <a:miter/>
            </a:ln>
          </p:spPr>
          <p:txBody>
            <a:bodyPr lIns="0" tIns="0" rIns="0" bIns="0"/>
            <a:lstStyle/>
            <a:p>
              <a:endParaRPr lang="it-IT"/>
            </a:p>
          </p:txBody>
        </p:sp>
        <p:pic>
          <p:nvPicPr>
            <p:cNvPr id="16" name="Elemento grafico 14" descr="Dorso della mano con indice che punta verso destra">
              <a:extLst>
                <a:ext uri="{FF2B5EF4-FFF2-40B4-BE49-F238E27FC236}">
                  <a16:creationId xmlns:a16="http://schemas.microsoft.com/office/drawing/2014/main" id="{905022AF-D66E-4515-8D7B-DA154FD2D036}"/>
                </a:ext>
              </a:extLst>
            </p:cNvPr>
            <p:cNvPicPr/>
            <p:nvPr/>
          </p:nvPicPr>
          <p:blipFill>
            <a:blip r:embed="rId3">
              <a:extLst>
                <a:ext uri="{96DAC541-7B7A-43D3-8B79-37D633B846F1}">
                  <asvg:svgBlip xmlns:asvg="http://schemas.microsoft.com/office/drawing/2016/SVG/main" r:embed="rId4"/>
                </a:ext>
              </a:extLst>
            </a:blip>
            <a:stretch>
              <a:fillRect/>
            </a:stretch>
          </p:blipFill>
          <p:spPr>
            <a:xfrm rot="16200004">
              <a:off x="6982818" y="3618974"/>
              <a:ext cx="173290" cy="205725"/>
            </a:xfrm>
            <a:prstGeom prst="rect">
              <a:avLst/>
            </a:prstGeom>
            <a:noFill/>
            <a:ln>
              <a:noFill/>
              <a:prstDash/>
            </a:ln>
          </p:spPr>
        </p:pic>
      </p:grpSp>
      <p:sp>
        <p:nvSpPr>
          <p:cNvPr id="9" name="CasellaDiTesto 8">
            <a:extLst>
              <a:ext uri="{FF2B5EF4-FFF2-40B4-BE49-F238E27FC236}">
                <a16:creationId xmlns:a16="http://schemas.microsoft.com/office/drawing/2014/main" id="{3C9DBE70-F8F5-4338-83D3-7D577FB5AF90}"/>
              </a:ext>
            </a:extLst>
          </p:cNvPr>
          <p:cNvSpPr txBox="1"/>
          <p:nvPr/>
        </p:nvSpPr>
        <p:spPr>
          <a:xfrm>
            <a:off x="1579873" y="1402665"/>
            <a:ext cx="8830490" cy="1200329"/>
          </a:xfrm>
          <a:prstGeom prst="rect">
            <a:avLst/>
          </a:prstGeom>
          <a:noFill/>
        </p:spPr>
        <p:txBody>
          <a:bodyPr wrap="square" rtlCol="0">
            <a:spAutoFit/>
          </a:bodyPr>
          <a:lstStyle/>
          <a:p>
            <a:pPr>
              <a:spcBef>
                <a:spcPts val="1000"/>
              </a:spcBef>
              <a:buClr>
                <a:schemeClr val="accent1"/>
              </a:buClr>
              <a:buSzPct val="80000"/>
            </a:pPr>
            <a:r>
              <a:rPr lang="it-IT" sz="2400" dirty="0">
                <a:solidFill>
                  <a:schemeClr val="tx1">
                    <a:lumMod val="75000"/>
                    <a:lumOff val="25000"/>
                  </a:schemeClr>
                </a:solidFill>
              </a:rPr>
              <a:t>Una volta completato il processo di definizione dei concetti sulle righe e sulle colonne, la matrice sarà come quella mostrata in figura </a:t>
            </a:r>
          </a:p>
        </p:txBody>
      </p:sp>
      <p:sp>
        <p:nvSpPr>
          <p:cNvPr id="5" name="Segnaposto numero diapositiva 4">
            <a:extLst>
              <a:ext uri="{FF2B5EF4-FFF2-40B4-BE49-F238E27FC236}">
                <a16:creationId xmlns:a16="http://schemas.microsoft.com/office/drawing/2014/main" id="{3228EB3E-8B79-4B30-A248-BC7D710A179A}"/>
              </a:ext>
            </a:extLst>
          </p:cNvPr>
          <p:cNvSpPr>
            <a:spLocks noGrp="1"/>
          </p:cNvSpPr>
          <p:nvPr>
            <p:ph type="sldNum" sz="quarter" idx="12"/>
          </p:nvPr>
        </p:nvSpPr>
        <p:spPr/>
        <p:txBody>
          <a:bodyPr/>
          <a:lstStyle/>
          <a:p>
            <a:fld id="{2E1BD475-AE54-4A9E-A365-86B6B6A942B5}" type="slidenum">
              <a:rPr lang="it-IT" smtClean="0"/>
              <a:t>16</a:t>
            </a:fld>
            <a:endParaRPr lang="it-IT"/>
          </a:p>
        </p:txBody>
      </p:sp>
      <p:pic>
        <p:nvPicPr>
          <p:cNvPr id="6" name="Elemento grafico 5" descr="Lente di ingrandimento">
            <a:extLst>
              <a:ext uri="{FF2B5EF4-FFF2-40B4-BE49-F238E27FC236}">
                <a16:creationId xmlns:a16="http://schemas.microsoft.com/office/drawing/2014/main" id="{AA6BB3E6-469E-4AE6-820E-4DBB35AC879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2058590" y="4813891"/>
            <a:ext cx="1161369" cy="1161369"/>
          </a:xfrm>
          <a:prstGeom prst="rect">
            <a:avLst/>
          </a:prstGeom>
        </p:spPr>
      </p:pic>
      <p:sp>
        <p:nvSpPr>
          <p:cNvPr id="17" name="Fumetto: ovale 16">
            <a:extLst>
              <a:ext uri="{FF2B5EF4-FFF2-40B4-BE49-F238E27FC236}">
                <a16:creationId xmlns:a16="http://schemas.microsoft.com/office/drawing/2014/main" id="{47C951E7-CCA8-4E31-B80C-39241510F7AC}"/>
              </a:ext>
            </a:extLst>
          </p:cNvPr>
          <p:cNvSpPr/>
          <p:nvPr/>
        </p:nvSpPr>
        <p:spPr>
          <a:xfrm>
            <a:off x="3916898" y="3688848"/>
            <a:ext cx="2128938" cy="1696056"/>
          </a:xfrm>
          <a:prstGeom prst="wedgeEllipseCallout">
            <a:avLst>
              <a:gd name="adj1" fmla="val -94638"/>
              <a:gd name="adj2" fmla="val 40474"/>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it-IT" sz="1400" dirty="0"/>
              <a:t>Cultural </a:t>
            </a:r>
            <a:r>
              <a:rPr lang="it-IT" sz="1400" dirty="0" err="1"/>
              <a:t>ancoring</a:t>
            </a:r>
            <a:r>
              <a:rPr lang="it-IT" sz="1400" dirty="0"/>
              <a:t>:</a:t>
            </a:r>
          </a:p>
          <a:p>
            <a:pPr algn="ctr"/>
            <a:endParaRPr lang="it-IT" sz="1400" dirty="0"/>
          </a:p>
        </p:txBody>
      </p:sp>
      <p:graphicFrame>
        <p:nvGraphicFramePr>
          <p:cNvPr id="7" name="Tabella 6">
            <a:extLst>
              <a:ext uri="{FF2B5EF4-FFF2-40B4-BE49-F238E27FC236}">
                <a16:creationId xmlns:a16="http://schemas.microsoft.com/office/drawing/2014/main" id="{E2527594-FA5C-4EF3-81E4-DB3326CBCE30}"/>
              </a:ext>
            </a:extLst>
          </p:cNvPr>
          <p:cNvGraphicFramePr>
            <a:graphicFrameLocks noGrp="1"/>
          </p:cNvGraphicFramePr>
          <p:nvPr>
            <p:extLst>
              <p:ext uri="{D42A27DB-BD31-4B8C-83A1-F6EECF244321}">
                <p14:modId xmlns:p14="http://schemas.microsoft.com/office/powerpoint/2010/main" val="1876155886"/>
              </p:ext>
            </p:extLst>
          </p:nvPr>
        </p:nvGraphicFramePr>
        <p:xfrm>
          <a:off x="4292509" y="4230156"/>
          <a:ext cx="1364108" cy="1485900"/>
        </p:xfrm>
        <a:graphic>
          <a:graphicData uri="http://schemas.openxmlformats.org/drawingml/2006/table">
            <a:tbl>
              <a:tblPr bandRow="1">
                <a:tableStyleId>{5C22544A-7EE6-4342-B048-85BDC9FD1C3A}</a:tableStyleId>
              </a:tblPr>
              <a:tblGrid>
                <a:gridCol w="1364108">
                  <a:extLst>
                    <a:ext uri="{9D8B030D-6E8A-4147-A177-3AD203B41FA5}">
                      <a16:colId xmlns:a16="http://schemas.microsoft.com/office/drawing/2014/main" val="1382022002"/>
                    </a:ext>
                  </a:extLst>
                </a:gridCol>
              </a:tblGrid>
              <a:tr h="232177">
                <a:tc>
                  <a:txBody>
                    <a:bodyPr/>
                    <a:lstStyle/>
                    <a:p>
                      <a:r>
                        <a:rPr lang="it-IT" sz="1050" dirty="0"/>
                        <a:t>Cultural                  +</a:t>
                      </a:r>
                    </a:p>
                  </a:txBody>
                  <a:tcPr/>
                </a:tc>
                <a:extLst>
                  <a:ext uri="{0D108BD9-81ED-4DB2-BD59-A6C34878D82A}">
                    <a16:rowId xmlns:a16="http://schemas.microsoft.com/office/drawing/2014/main" val="705160593"/>
                  </a:ext>
                </a:extLst>
              </a:tr>
              <a:tr h="232177">
                <a:tc>
                  <a:txBody>
                    <a:bodyPr/>
                    <a:lstStyle/>
                    <a:p>
                      <a:r>
                        <a:rPr lang="it-IT" sz="1050" dirty="0" err="1"/>
                        <a:t>Mediterranean</a:t>
                      </a:r>
                      <a:r>
                        <a:rPr lang="it-IT" sz="1050" dirty="0"/>
                        <a:t>        +</a:t>
                      </a:r>
                    </a:p>
                  </a:txBody>
                  <a:tcPr/>
                </a:tc>
                <a:extLst>
                  <a:ext uri="{0D108BD9-81ED-4DB2-BD59-A6C34878D82A}">
                    <a16:rowId xmlns:a16="http://schemas.microsoft.com/office/drawing/2014/main" val="3106242351"/>
                  </a:ext>
                </a:extLst>
              </a:tr>
              <a:tr h="232177">
                <a:tc>
                  <a:txBody>
                    <a:bodyPr/>
                    <a:lstStyle/>
                    <a:p>
                      <a:r>
                        <a:rPr lang="it-IT" sz="1050" dirty="0"/>
                        <a:t>New                       +</a:t>
                      </a:r>
                    </a:p>
                  </a:txBody>
                  <a:tcPr/>
                </a:tc>
                <a:extLst>
                  <a:ext uri="{0D108BD9-81ED-4DB2-BD59-A6C34878D82A}">
                    <a16:rowId xmlns:a16="http://schemas.microsoft.com/office/drawing/2014/main" val="3127678262"/>
                  </a:ext>
                </a:extLst>
              </a:tr>
              <a:tr h="232177">
                <a:tc>
                  <a:txBody>
                    <a:bodyPr/>
                    <a:lstStyle/>
                    <a:p>
                      <a:r>
                        <a:rPr lang="it-IT" sz="1050" dirty="0"/>
                        <a:t>…</a:t>
                      </a:r>
                    </a:p>
                  </a:txBody>
                  <a:tcPr/>
                </a:tc>
                <a:extLst>
                  <a:ext uri="{0D108BD9-81ED-4DB2-BD59-A6C34878D82A}">
                    <a16:rowId xmlns:a16="http://schemas.microsoft.com/office/drawing/2014/main" val="1857373906"/>
                  </a:ext>
                </a:extLst>
              </a:tr>
            </a:tbl>
          </a:graphicData>
        </a:graphic>
      </p:graphicFrame>
    </p:spTree>
    <p:extLst>
      <p:ext uri="{BB962C8B-B14F-4D97-AF65-F5344CB8AC3E}">
        <p14:creationId xmlns:p14="http://schemas.microsoft.com/office/powerpoint/2010/main" val="146191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A395643-0D31-40F6-BA20-44BA1605AAD2}"/>
              </a:ext>
            </a:extLst>
          </p:cNvPr>
          <p:cNvSpPr>
            <a:spLocks noGrp="1"/>
          </p:cNvSpPr>
          <p:nvPr>
            <p:ph type="title"/>
          </p:nvPr>
        </p:nvSpPr>
        <p:spPr>
          <a:xfrm>
            <a:off x="1579873" y="597763"/>
            <a:ext cx="8596668" cy="1320800"/>
          </a:xfrm>
        </p:spPr>
        <p:txBody>
          <a:bodyPr>
            <a:normAutofit/>
          </a:bodyPr>
          <a:lstStyle/>
          <a:p>
            <a:pPr algn="ctr"/>
            <a:r>
              <a:rPr lang="it-IT" b="1" dirty="0"/>
              <a:t>Cross-</a:t>
            </a:r>
            <a:r>
              <a:rPr lang="it-IT" b="1" dirty="0" err="1"/>
              <a:t>correlation</a:t>
            </a:r>
            <a:r>
              <a:rPr lang="it-IT" b="1" dirty="0"/>
              <a:t> Matrix: Servizio web</a:t>
            </a:r>
            <a:endParaRPr lang="it-IT"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9" name="Immagine 8">
            <a:extLst>
              <a:ext uri="{FF2B5EF4-FFF2-40B4-BE49-F238E27FC236}">
                <a16:creationId xmlns:a16="http://schemas.microsoft.com/office/drawing/2014/main" id="{FE6B688B-9BE3-4A3A-9716-A19DD93BED24}"/>
              </a:ext>
            </a:extLst>
          </p:cNvPr>
          <p:cNvPicPr/>
          <p:nvPr/>
        </p:nvPicPr>
        <p:blipFill rotWithShape="1">
          <a:blip r:embed="rId2"/>
          <a:srcRect t="2939"/>
          <a:stretch/>
        </p:blipFill>
        <p:spPr>
          <a:xfrm>
            <a:off x="1489364" y="1430378"/>
            <a:ext cx="9213272" cy="3095884"/>
          </a:xfrm>
          <a:prstGeom prst="rect">
            <a:avLst/>
          </a:prstGeom>
          <a:noFill/>
          <a:ln>
            <a:noFill/>
            <a:prstDash/>
          </a:ln>
        </p:spPr>
      </p:pic>
      <p:sp>
        <p:nvSpPr>
          <p:cNvPr id="3" name="CasellaDiTesto 2">
            <a:extLst>
              <a:ext uri="{FF2B5EF4-FFF2-40B4-BE49-F238E27FC236}">
                <a16:creationId xmlns:a16="http://schemas.microsoft.com/office/drawing/2014/main" id="{766F0334-D999-4974-8D2B-28E8D84E0797}"/>
              </a:ext>
            </a:extLst>
          </p:cNvPr>
          <p:cNvSpPr txBox="1"/>
          <p:nvPr/>
        </p:nvSpPr>
        <p:spPr>
          <a:xfrm>
            <a:off x="1088352" y="4703460"/>
            <a:ext cx="10134600" cy="1697901"/>
          </a:xfrm>
          <a:prstGeom prst="rect">
            <a:avLst/>
          </a:prstGeom>
          <a:noFill/>
        </p:spPr>
        <p:txBody>
          <a:bodyPr wrap="square" rtlCol="0">
            <a:spAutoFit/>
          </a:bodyPr>
          <a:lstStyle/>
          <a:p>
            <a:pPr>
              <a:spcBef>
                <a:spcPts val="1000"/>
              </a:spcBef>
              <a:buClr>
                <a:schemeClr val="accent1"/>
              </a:buClr>
              <a:buSzPct val="80000"/>
            </a:pPr>
            <a:r>
              <a:rPr lang="it-IT" sz="2400" dirty="0">
                <a:solidFill>
                  <a:schemeClr val="tx1">
                    <a:lumMod val="75000"/>
                    <a:lumOff val="25000"/>
                  </a:schemeClr>
                </a:solidFill>
              </a:rPr>
              <a:t>Risultato del riempimento della prima riga con il metodo del ‘</a:t>
            </a:r>
            <a:r>
              <a:rPr lang="it-IT" sz="2400" i="1" dirty="0" err="1">
                <a:solidFill>
                  <a:schemeClr val="tx1">
                    <a:lumMod val="75000"/>
                    <a:lumOff val="25000"/>
                  </a:schemeClr>
                </a:solidFill>
              </a:rPr>
              <a:t>CombSUM</a:t>
            </a:r>
            <a:r>
              <a:rPr lang="it-IT" sz="2400" dirty="0">
                <a:solidFill>
                  <a:schemeClr val="tx1">
                    <a:lumMod val="75000"/>
                    <a:lumOff val="25000"/>
                  </a:schemeClr>
                </a:solidFill>
              </a:rPr>
              <a:t>’, accanto ad ogni termine c’è uno score di rilevanza </a:t>
            </a:r>
          </a:p>
          <a:p>
            <a:pPr>
              <a:spcBef>
                <a:spcPts val="1000"/>
              </a:spcBef>
              <a:buClr>
                <a:schemeClr val="accent1"/>
              </a:buClr>
              <a:buSzPct val="80000"/>
            </a:pPr>
            <a:r>
              <a:rPr lang="it-IT" sz="2400" dirty="0">
                <a:solidFill>
                  <a:schemeClr val="tx1">
                    <a:lumMod val="75000"/>
                    <a:lumOff val="25000"/>
                  </a:schemeClr>
                </a:solidFill>
              </a:rPr>
              <a:t>Ogni termine è collegato ad una ricerca tramite il motore di ricerca semantico sviluppato per questo progetto</a:t>
            </a:r>
          </a:p>
        </p:txBody>
      </p:sp>
      <p:sp>
        <p:nvSpPr>
          <p:cNvPr id="5" name="Segnaposto numero diapositiva 4">
            <a:extLst>
              <a:ext uri="{FF2B5EF4-FFF2-40B4-BE49-F238E27FC236}">
                <a16:creationId xmlns:a16="http://schemas.microsoft.com/office/drawing/2014/main" id="{48904389-2DA7-4E42-B28E-1EC7D85CE89B}"/>
              </a:ext>
            </a:extLst>
          </p:cNvPr>
          <p:cNvSpPr>
            <a:spLocks noGrp="1"/>
          </p:cNvSpPr>
          <p:nvPr>
            <p:ph type="sldNum" sz="quarter" idx="12"/>
          </p:nvPr>
        </p:nvSpPr>
        <p:spPr/>
        <p:txBody>
          <a:bodyPr/>
          <a:lstStyle/>
          <a:p>
            <a:fld id="{2E1BD475-AE54-4A9E-A365-86B6B6A942B5}" type="slidenum">
              <a:rPr lang="it-IT" smtClean="0"/>
              <a:t>17</a:t>
            </a:fld>
            <a:endParaRPr lang="it-IT"/>
          </a:p>
        </p:txBody>
      </p:sp>
    </p:spTree>
    <p:extLst>
      <p:ext uri="{BB962C8B-B14F-4D97-AF65-F5344CB8AC3E}">
        <p14:creationId xmlns:p14="http://schemas.microsoft.com/office/powerpoint/2010/main" val="1561192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A395643-0D31-40F6-BA20-44BA1605AAD2}"/>
              </a:ext>
            </a:extLst>
          </p:cNvPr>
          <p:cNvSpPr>
            <a:spLocks noGrp="1"/>
          </p:cNvSpPr>
          <p:nvPr>
            <p:ph type="title"/>
          </p:nvPr>
        </p:nvSpPr>
        <p:spPr>
          <a:xfrm>
            <a:off x="421298" y="438404"/>
            <a:ext cx="11303612" cy="1320800"/>
          </a:xfrm>
        </p:spPr>
        <p:txBody>
          <a:bodyPr>
            <a:normAutofit/>
          </a:bodyPr>
          <a:lstStyle/>
          <a:p>
            <a:pPr algn="ctr"/>
            <a:r>
              <a:rPr lang="it-IT" b="1" dirty="0"/>
              <a:t>Cross-</a:t>
            </a:r>
            <a:r>
              <a:rPr lang="it-IT" b="1" dirty="0" err="1"/>
              <a:t>correlation</a:t>
            </a:r>
            <a:r>
              <a:rPr lang="it-IT" b="1" dirty="0"/>
              <a:t> Matrix: Funzionalità aggiuntive</a:t>
            </a:r>
            <a:endParaRPr lang="it-IT"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asellaDiTesto 2">
            <a:extLst>
              <a:ext uri="{FF2B5EF4-FFF2-40B4-BE49-F238E27FC236}">
                <a16:creationId xmlns:a16="http://schemas.microsoft.com/office/drawing/2014/main" id="{766F0334-D999-4974-8D2B-28E8D84E0797}"/>
              </a:ext>
            </a:extLst>
          </p:cNvPr>
          <p:cNvSpPr txBox="1"/>
          <p:nvPr/>
        </p:nvSpPr>
        <p:spPr>
          <a:xfrm>
            <a:off x="1280537" y="1069219"/>
            <a:ext cx="10134600" cy="461665"/>
          </a:xfrm>
          <a:prstGeom prst="rect">
            <a:avLst/>
          </a:prstGeom>
          <a:noFill/>
        </p:spPr>
        <p:txBody>
          <a:bodyPr wrap="square" rtlCol="0">
            <a:spAutoFit/>
          </a:bodyPr>
          <a:lstStyle/>
          <a:p>
            <a:pPr>
              <a:spcBef>
                <a:spcPts val="1000"/>
              </a:spcBef>
              <a:buClr>
                <a:schemeClr val="accent1"/>
              </a:buClr>
              <a:buSzPct val="80000"/>
            </a:pPr>
            <a:r>
              <a:rPr lang="it-IT" sz="2400" dirty="0">
                <a:solidFill>
                  <a:schemeClr val="tx1">
                    <a:lumMod val="75000"/>
                    <a:lumOff val="25000"/>
                  </a:schemeClr>
                </a:solidFill>
              </a:rPr>
              <a:t>Ricerca del concetto emerso dalla matrice di correlazione</a:t>
            </a:r>
          </a:p>
        </p:txBody>
      </p:sp>
      <p:pic>
        <p:nvPicPr>
          <p:cNvPr id="11" name="Immagine 10" descr="Immagine che contiene screenshot&#10;&#10;Descrizione generata automaticamente">
            <a:extLst>
              <a:ext uri="{FF2B5EF4-FFF2-40B4-BE49-F238E27FC236}">
                <a16:creationId xmlns:a16="http://schemas.microsoft.com/office/drawing/2014/main" id="{4E11189F-4D80-42D4-BD14-C9BC286174ED}"/>
              </a:ext>
            </a:extLst>
          </p:cNvPr>
          <p:cNvPicPr/>
          <p:nvPr/>
        </p:nvPicPr>
        <p:blipFill>
          <a:blip r:embed="rId2"/>
          <a:stretch>
            <a:fillRect/>
          </a:stretch>
        </p:blipFill>
        <p:spPr>
          <a:xfrm>
            <a:off x="1280537" y="1530884"/>
            <a:ext cx="9340856" cy="4085382"/>
          </a:xfrm>
          <a:prstGeom prst="rect">
            <a:avLst/>
          </a:prstGeom>
          <a:noFill/>
          <a:ln>
            <a:noFill/>
            <a:prstDash/>
          </a:ln>
        </p:spPr>
      </p:pic>
      <p:sp>
        <p:nvSpPr>
          <p:cNvPr id="5" name="Segnaposto numero diapositiva 4">
            <a:extLst>
              <a:ext uri="{FF2B5EF4-FFF2-40B4-BE49-F238E27FC236}">
                <a16:creationId xmlns:a16="http://schemas.microsoft.com/office/drawing/2014/main" id="{A439B6A8-E53B-4025-B72C-0447F56B3830}"/>
              </a:ext>
            </a:extLst>
          </p:cNvPr>
          <p:cNvSpPr>
            <a:spLocks noGrp="1"/>
          </p:cNvSpPr>
          <p:nvPr>
            <p:ph type="sldNum" sz="quarter" idx="12"/>
          </p:nvPr>
        </p:nvSpPr>
        <p:spPr/>
        <p:txBody>
          <a:bodyPr/>
          <a:lstStyle/>
          <a:p>
            <a:fld id="{2E1BD475-AE54-4A9E-A365-86B6B6A942B5}" type="slidenum">
              <a:rPr lang="it-IT" smtClean="0"/>
              <a:t>18</a:t>
            </a:fld>
            <a:endParaRPr lang="it-IT"/>
          </a:p>
        </p:txBody>
      </p:sp>
    </p:spTree>
    <p:extLst>
      <p:ext uri="{BB962C8B-B14F-4D97-AF65-F5344CB8AC3E}">
        <p14:creationId xmlns:p14="http://schemas.microsoft.com/office/powerpoint/2010/main" val="58470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A395643-0D31-40F6-BA20-44BA1605AAD2}"/>
              </a:ext>
            </a:extLst>
          </p:cNvPr>
          <p:cNvSpPr>
            <a:spLocks noGrp="1"/>
          </p:cNvSpPr>
          <p:nvPr>
            <p:ph type="title"/>
          </p:nvPr>
        </p:nvSpPr>
        <p:spPr>
          <a:xfrm>
            <a:off x="952712" y="597763"/>
            <a:ext cx="9850990" cy="1320800"/>
          </a:xfrm>
        </p:spPr>
        <p:txBody>
          <a:bodyPr>
            <a:normAutofit/>
          </a:bodyPr>
          <a:lstStyle/>
          <a:p>
            <a:pPr algn="ctr"/>
            <a:r>
              <a:rPr lang="it-IT" b="1" dirty="0"/>
              <a:t>Cross-</a:t>
            </a:r>
            <a:r>
              <a:rPr lang="it-IT" b="1" dirty="0" err="1"/>
              <a:t>correlation</a:t>
            </a:r>
            <a:r>
              <a:rPr lang="it-IT" b="1" dirty="0"/>
              <a:t> Matrix: Interpretazione</a:t>
            </a:r>
            <a:endParaRPr lang="it-IT"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asellaDiTesto 2">
            <a:extLst>
              <a:ext uri="{FF2B5EF4-FFF2-40B4-BE49-F238E27FC236}">
                <a16:creationId xmlns:a16="http://schemas.microsoft.com/office/drawing/2014/main" id="{766F0334-D999-4974-8D2B-28E8D84E0797}"/>
              </a:ext>
            </a:extLst>
          </p:cNvPr>
          <p:cNvSpPr txBox="1"/>
          <p:nvPr/>
        </p:nvSpPr>
        <p:spPr>
          <a:xfrm>
            <a:off x="1128610" y="2012658"/>
            <a:ext cx="3072100" cy="830997"/>
          </a:xfrm>
          <a:prstGeom prst="rect">
            <a:avLst/>
          </a:prstGeom>
          <a:noFill/>
        </p:spPr>
        <p:txBody>
          <a:bodyPr wrap="square" numCol="1" rtlCol="0">
            <a:spAutoFit/>
          </a:bodyPr>
          <a:lstStyle/>
          <a:p>
            <a:pPr marL="285750" indent="-285750">
              <a:spcBef>
                <a:spcPts val="1000"/>
              </a:spcBef>
              <a:buClr>
                <a:schemeClr val="accent1"/>
              </a:buClr>
              <a:buSzPct val="80000"/>
              <a:buFont typeface="Wingdings 3" charset="2"/>
              <a:buChar char=""/>
            </a:pPr>
            <a:r>
              <a:rPr lang="it-IT" sz="2400" dirty="0">
                <a:solidFill>
                  <a:schemeClr val="tx1">
                    <a:lumMod val="75000"/>
                    <a:lumOff val="25000"/>
                  </a:schemeClr>
                </a:solidFill>
              </a:rPr>
              <a:t>Tabella di analisi descrittiva</a:t>
            </a:r>
          </a:p>
        </p:txBody>
      </p:sp>
      <p:sp>
        <p:nvSpPr>
          <p:cNvPr id="5" name="Segnaposto numero diapositiva 4">
            <a:extLst>
              <a:ext uri="{FF2B5EF4-FFF2-40B4-BE49-F238E27FC236}">
                <a16:creationId xmlns:a16="http://schemas.microsoft.com/office/drawing/2014/main" id="{48904389-2DA7-4E42-B28E-1EC7D85CE89B}"/>
              </a:ext>
            </a:extLst>
          </p:cNvPr>
          <p:cNvSpPr>
            <a:spLocks noGrp="1"/>
          </p:cNvSpPr>
          <p:nvPr>
            <p:ph type="sldNum" sz="quarter" idx="12"/>
          </p:nvPr>
        </p:nvSpPr>
        <p:spPr/>
        <p:txBody>
          <a:bodyPr/>
          <a:lstStyle/>
          <a:p>
            <a:fld id="{2E1BD475-AE54-4A9E-A365-86B6B6A942B5}" type="slidenum">
              <a:rPr lang="it-IT" smtClean="0"/>
              <a:t>19</a:t>
            </a:fld>
            <a:endParaRPr lang="it-IT"/>
          </a:p>
        </p:txBody>
      </p:sp>
      <p:graphicFrame>
        <p:nvGraphicFramePr>
          <p:cNvPr id="7" name="Tabella 6">
            <a:extLst>
              <a:ext uri="{FF2B5EF4-FFF2-40B4-BE49-F238E27FC236}">
                <a16:creationId xmlns:a16="http://schemas.microsoft.com/office/drawing/2014/main" id="{AE8D2978-8A56-4A90-B70A-7F00A439DF78}"/>
              </a:ext>
            </a:extLst>
          </p:cNvPr>
          <p:cNvGraphicFramePr>
            <a:graphicFrameLocks noGrp="1"/>
          </p:cNvGraphicFramePr>
          <p:nvPr>
            <p:extLst>
              <p:ext uri="{D42A27DB-BD31-4B8C-83A1-F6EECF244321}">
                <p14:modId xmlns:p14="http://schemas.microsoft.com/office/powerpoint/2010/main" val="3000828505"/>
              </p:ext>
            </p:extLst>
          </p:nvPr>
        </p:nvGraphicFramePr>
        <p:xfrm>
          <a:off x="4310825" y="1810352"/>
          <a:ext cx="5765232" cy="1872774"/>
        </p:xfrm>
        <a:graphic>
          <a:graphicData uri="http://schemas.openxmlformats.org/drawingml/2006/table">
            <a:tbl>
              <a:tblPr/>
              <a:tblGrid>
                <a:gridCol w="919474">
                  <a:extLst>
                    <a:ext uri="{9D8B030D-6E8A-4147-A177-3AD203B41FA5}">
                      <a16:colId xmlns:a16="http://schemas.microsoft.com/office/drawing/2014/main" val="2914786657"/>
                    </a:ext>
                  </a:extLst>
                </a:gridCol>
                <a:gridCol w="2330514">
                  <a:extLst>
                    <a:ext uri="{9D8B030D-6E8A-4147-A177-3AD203B41FA5}">
                      <a16:colId xmlns:a16="http://schemas.microsoft.com/office/drawing/2014/main" val="51567623"/>
                    </a:ext>
                  </a:extLst>
                </a:gridCol>
                <a:gridCol w="2515244">
                  <a:extLst>
                    <a:ext uri="{9D8B030D-6E8A-4147-A177-3AD203B41FA5}">
                      <a16:colId xmlns:a16="http://schemas.microsoft.com/office/drawing/2014/main" val="879362852"/>
                    </a:ext>
                  </a:extLst>
                </a:gridCol>
              </a:tblGrid>
              <a:tr h="267539">
                <a:tc>
                  <a:txBody>
                    <a:bodyPr/>
                    <a:lstStyle/>
                    <a:p>
                      <a:pPr algn="just" fontAlgn="auto">
                        <a:spcAft>
                          <a:spcPts val="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endParaRPr lang="it-IT"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fontAlgn="auto">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Community-scale partnership</a:t>
                      </a:r>
                      <a:endParaRPr lang="it-IT" sz="18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fontAlgn="auto">
                        <a:spcAft>
                          <a:spcPts val="0"/>
                        </a:spcAft>
                      </a:pPr>
                      <a:r>
                        <a:rPr lang="en-GB"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Territorial innovation</a:t>
                      </a:r>
                      <a:endParaRPr lang="it-IT" sz="18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340160592"/>
                  </a:ext>
                </a:extLst>
              </a:tr>
              <a:tr h="1605235">
                <a:tc>
                  <a:txBody>
                    <a:bodyPr/>
                    <a:lstStyle/>
                    <a:p>
                      <a:pPr algn="just" fontAlgn="auto">
                        <a:spcAft>
                          <a:spcPts val="0"/>
                        </a:spcAft>
                      </a:pPr>
                      <a:r>
                        <a:rPr lang="en-GB"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Cultural Anchoring</a:t>
                      </a:r>
                      <a:endParaRPr lang="it-IT"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just" fontAlgn="auto">
                        <a:spcAft>
                          <a:spcPts val="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In the MED projects observed, the Cultural Anchoring of innovations promotes the formation of Community-scale Partnerships in the participating regions/countries by leveraging the contribution of a number of local and national institutions (scientific, cultural, educational etc.).</a:t>
                      </a:r>
                      <a:endParaRPr lang="it-IT"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auto">
                        <a:spcAft>
                          <a:spcPts val="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Further, Cultural Anchoring also facilitates Territorial Innovation by taking stock of the diversity of cultures and languages as well as the artistic heritage and wealth of the Mediterranean according to a process that is also mediated by business culture and the cultural infrastructures operating in the region.</a:t>
                      </a:r>
                      <a:endParaRPr lang="it-IT"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9729206"/>
                  </a:ext>
                </a:extLst>
              </a:tr>
            </a:tbl>
          </a:graphicData>
        </a:graphic>
      </p:graphicFrame>
      <p:sp>
        <p:nvSpPr>
          <p:cNvPr id="13" name="CasellaDiTesto 12">
            <a:extLst>
              <a:ext uri="{FF2B5EF4-FFF2-40B4-BE49-F238E27FC236}">
                <a16:creationId xmlns:a16="http://schemas.microsoft.com/office/drawing/2014/main" id="{6B9058CF-9C4A-4047-B11C-D681C2A0F88F}"/>
              </a:ext>
            </a:extLst>
          </p:cNvPr>
          <p:cNvSpPr txBox="1"/>
          <p:nvPr/>
        </p:nvSpPr>
        <p:spPr>
          <a:xfrm>
            <a:off x="1218526" y="4379026"/>
            <a:ext cx="3072100" cy="830997"/>
          </a:xfrm>
          <a:prstGeom prst="rect">
            <a:avLst/>
          </a:prstGeom>
          <a:noFill/>
        </p:spPr>
        <p:txBody>
          <a:bodyPr wrap="square" numCol="1" rtlCol="0">
            <a:spAutoFit/>
          </a:bodyPr>
          <a:lstStyle/>
          <a:p>
            <a:pPr marL="285750" indent="-285750">
              <a:spcBef>
                <a:spcPts val="1000"/>
              </a:spcBef>
              <a:buClr>
                <a:schemeClr val="accent1"/>
              </a:buClr>
              <a:buSzPct val="80000"/>
              <a:buFont typeface="Wingdings 3" charset="2"/>
              <a:buChar char=""/>
            </a:pPr>
            <a:r>
              <a:rPr lang="it-IT" sz="2400" dirty="0">
                <a:solidFill>
                  <a:schemeClr val="tx1">
                    <a:lumMod val="75000"/>
                    <a:lumOff val="25000"/>
                  </a:schemeClr>
                </a:solidFill>
              </a:rPr>
              <a:t>Tabella di analisi prescrittiva</a:t>
            </a:r>
          </a:p>
        </p:txBody>
      </p:sp>
      <p:graphicFrame>
        <p:nvGraphicFramePr>
          <p:cNvPr id="14" name="Tabella 13">
            <a:extLst>
              <a:ext uri="{FF2B5EF4-FFF2-40B4-BE49-F238E27FC236}">
                <a16:creationId xmlns:a16="http://schemas.microsoft.com/office/drawing/2014/main" id="{8E438DDD-57EB-4B8C-B0DD-A8CABC7018DA}"/>
              </a:ext>
            </a:extLst>
          </p:cNvPr>
          <p:cNvGraphicFramePr>
            <a:graphicFrameLocks noGrp="1"/>
          </p:cNvGraphicFramePr>
          <p:nvPr>
            <p:extLst>
              <p:ext uri="{D42A27DB-BD31-4B8C-83A1-F6EECF244321}">
                <p14:modId xmlns:p14="http://schemas.microsoft.com/office/powerpoint/2010/main" val="2857105144"/>
              </p:ext>
            </p:extLst>
          </p:nvPr>
        </p:nvGraphicFramePr>
        <p:xfrm>
          <a:off x="4342424" y="3980547"/>
          <a:ext cx="5731153" cy="2167147"/>
        </p:xfrm>
        <a:graphic>
          <a:graphicData uri="http://schemas.openxmlformats.org/drawingml/2006/table">
            <a:tbl>
              <a:tblPr/>
              <a:tblGrid>
                <a:gridCol w="896669">
                  <a:extLst>
                    <a:ext uri="{9D8B030D-6E8A-4147-A177-3AD203B41FA5}">
                      <a16:colId xmlns:a16="http://schemas.microsoft.com/office/drawing/2014/main" val="1808685707"/>
                    </a:ext>
                  </a:extLst>
                </a:gridCol>
                <a:gridCol w="2398922">
                  <a:extLst>
                    <a:ext uri="{9D8B030D-6E8A-4147-A177-3AD203B41FA5}">
                      <a16:colId xmlns:a16="http://schemas.microsoft.com/office/drawing/2014/main" val="3384807993"/>
                    </a:ext>
                  </a:extLst>
                </a:gridCol>
                <a:gridCol w="2435562">
                  <a:extLst>
                    <a:ext uri="{9D8B030D-6E8A-4147-A177-3AD203B41FA5}">
                      <a16:colId xmlns:a16="http://schemas.microsoft.com/office/drawing/2014/main" val="2625062279"/>
                    </a:ext>
                  </a:extLst>
                </a:gridCol>
              </a:tblGrid>
              <a:tr h="219983">
                <a:tc>
                  <a:txBody>
                    <a:bodyPr/>
                    <a:lstStyle/>
                    <a:p>
                      <a:pPr algn="just" fontAlgn="auto">
                        <a:spcAft>
                          <a:spcPts val="0"/>
                        </a:spcAft>
                      </a:pPr>
                      <a:r>
                        <a:rPr lang="en-GB" sz="1100"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it-IT" sz="1100" kern="120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just" fontAlgn="auto">
                        <a:spcAft>
                          <a:spcPts val="0"/>
                        </a:spcAft>
                      </a:pPr>
                      <a:r>
                        <a:rPr lang="en-GB" sz="11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Community-scale partnership</a:t>
                      </a:r>
                      <a:endParaRPr lang="it-IT" sz="1100" kern="12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just" fontAlgn="auto">
                        <a:spcAft>
                          <a:spcPts val="0"/>
                        </a:spcAft>
                      </a:pPr>
                      <a:r>
                        <a:rPr lang="en-GB" sz="11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Territorial innovation</a:t>
                      </a:r>
                      <a:endParaRPr lang="it-IT" sz="1100" kern="12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extLst>
                  <a:ext uri="{0D108BD9-81ED-4DB2-BD59-A6C34878D82A}">
                    <a16:rowId xmlns:a16="http://schemas.microsoft.com/office/drawing/2014/main" val="3438457587"/>
                  </a:ext>
                </a:extLst>
              </a:tr>
              <a:tr h="1947164">
                <a:tc>
                  <a:txBody>
                    <a:bodyPr/>
                    <a:lstStyle/>
                    <a:p>
                      <a:pPr algn="just" fontAlgn="auto">
                        <a:spcAft>
                          <a:spcPts val="0"/>
                        </a:spcAft>
                      </a:pPr>
                      <a:r>
                        <a:rPr lang="en-GB" sz="11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Cultural Anchoring</a:t>
                      </a:r>
                      <a:endParaRPr lang="it-IT" sz="1100" kern="12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just" fontAlgn="auto">
                        <a:spcAft>
                          <a:spcPts val="0"/>
                        </a:spcAft>
                      </a:pPr>
                      <a:r>
                        <a:rPr lang="en-GB" sz="11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Cultural Anchoring of innovations does not materialise per se, but with the help of “intermediary institutions” that the MED programme financially supports. It is however crucial not to stop the process at individual product/process level but move towards the formation of Community-scale Partnerships that can reinforce the message fuelled by those innovations.</a:t>
                      </a:r>
                      <a:endParaRPr lang="it-IT" sz="1100" kern="12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auto">
                        <a:spcAft>
                          <a:spcPts val="0"/>
                        </a:spcAft>
                      </a:pPr>
                      <a:r>
                        <a:rPr lang="en-GB" sz="11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Obviously, Cultural Anchoring may bring a socio-cultural component to Territorial Innovation leveraging the deep historical roots of the regions of the Mediterranean. However, it is important not to lose sight of the business implications of this operation that needs to achieve market success and financial sustainability.</a:t>
                      </a:r>
                      <a:endParaRPr lang="it-IT" sz="1100" kern="1200" dirty="0">
                        <a:solidFill>
                          <a:srgbClr val="000000"/>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9154676"/>
                  </a:ext>
                </a:extLst>
              </a:tr>
            </a:tbl>
          </a:graphicData>
        </a:graphic>
      </p:graphicFrame>
      <p:sp>
        <p:nvSpPr>
          <p:cNvPr id="16" name="CasellaDiTesto 15">
            <a:extLst>
              <a:ext uri="{FF2B5EF4-FFF2-40B4-BE49-F238E27FC236}">
                <a16:creationId xmlns:a16="http://schemas.microsoft.com/office/drawing/2014/main" id="{7CC836C0-8E7B-41BC-B8DA-0BD4C40BEC69}"/>
              </a:ext>
            </a:extLst>
          </p:cNvPr>
          <p:cNvSpPr txBox="1"/>
          <p:nvPr/>
        </p:nvSpPr>
        <p:spPr>
          <a:xfrm>
            <a:off x="952712" y="1325596"/>
            <a:ext cx="9961105" cy="461665"/>
          </a:xfrm>
          <a:prstGeom prst="rect">
            <a:avLst/>
          </a:prstGeom>
          <a:noFill/>
        </p:spPr>
        <p:txBody>
          <a:bodyPr wrap="square" numCol="1" rtlCol="0">
            <a:spAutoFit/>
          </a:bodyPr>
          <a:lstStyle/>
          <a:p>
            <a:pPr>
              <a:spcBef>
                <a:spcPts val="1000"/>
              </a:spcBef>
              <a:buClr>
                <a:schemeClr val="accent1"/>
              </a:buClr>
              <a:buSzPct val="80000"/>
            </a:pPr>
            <a:r>
              <a:rPr lang="it-IT" sz="2400" dirty="0">
                <a:solidFill>
                  <a:schemeClr val="tx1">
                    <a:lumMod val="75000"/>
                    <a:lumOff val="25000"/>
                  </a:schemeClr>
                </a:solidFill>
              </a:rPr>
              <a:t>Interpretazione dei risultati ottenuti </a:t>
            </a:r>
            <a:r>
              <a:rPr lang="it-IT" sz="2400" dirty="0">
                <a:solidFill>
                  <a:schemeClr val="tx1">
                    <a:lumMod val="75000"/>
                    <a:lumOff val="25000"/>
                  </a:schemeClr>
                </a:solidFill>
                <a:sym typeface="Wingdings" panose="05000000000000000000" pitchFamily="2" charset="2"/>
              </a:rPr>
              <a:t> Stesura tabelle</a:t>
            </a:r>
            <a:endParaRPr lang="it-IT" sz="2400" dirty="0">
              <a:solidFill>
                <a:schemeClr val="tx1">
                  <a:lumMod val="75000"/>
                  <a:lumOff val="25000"/>
                </a:schemeClr>
              </a:solidFill>
            </a:endParaRPr>
          </a:p>
        </p:txBody>
      </p:sp>
    </p:spTree>
    <p:extLst>
      <p:ext uri="{BB962C8B-B14F-4D97-AF65-F5344CB8AC3E}">
        <p14:creationId xmlns:p14="http://schemas.microsoft.com/office/powerpoint/2010/main" val="3151064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Sottotitolo 2">
            <a:extLst>
              <a:ext uri="{FF2B5EF4-FFF2-40B4-BE49-F238E27FC236}">
                <a16:creationId xmlns:a16="http://schemas.microsoft.com/office/drawing/2014/main" id="{51038AE2-1D40-4042-BC9F-C96AFDC16674}"/>
              </a:ext>
            </a:extLst>
          </p:cNvPr>
          <p:cNvSpPr txBox="1">
            <a:spLocks/>
          </p:cNvSpPr>
          <p:nvPr/>
        </p:nvSpPr>
        <p:spPr>
          <a:xfrm>
            <a:off x="845771" y="1895700"/>
            <a:ext cx="9016686" cy="406599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it-IT" sz="2800" dirty="0"/>
              <a:t>Il processo di </a:t>
            </a:r>
            <a:r>
              <a:rPr lang="it-IT" sz="2800" u="sng" dirty="0"/>
              <a:t>policy making</a:t>
            </a:r>
            <a:r>
              <a:rPr lang="it-IT" sz="2800" dirty="0"/>
              <a:t> necessita di una grande quantità di </a:t>
            </a:r>
            <a:r>
              <a:rPr lang="it-IT" sz="2800" i="1" dirty="0">
                <a:effectLst>
                  <a:outerShdw blurRad="38100" dist="38100" dir="2700000" algn="tl">
                    <a:srgbClr val="000000">
                      <a:alpha val="43137"/>
                    </a:srgbClr>
                  </a:outerShdw>
                </a:effectLst>
              </a:rPr>
              <a:t>informazioni</a:t>
            </a:r>
          </a:p>
          <a:p>
            <a:endParaRPr lang="it-IT" sz="2800" dirty="0"/>
          </a:p>
          <a:p>
            <a:r>
              <a:rPr lang="it-IT" sz="2800" dirty="0"/>
              <a:t>La quantità di </a:t>
            </a:r>
            <a:r>
              <a:rPr lang="it-IT" sz="2800" i="1" dirty="0">
                <a:effectLst>
                  <a:outerShdw blurRad="38100" dist="38100" dir="2700000" algn="tl">
                    <a:srgbClr val="000000">
                      <a:alpha val="43137"/>
                    </a:srgbClr>
                  </a:outerShdw>
                </a:effectLst>
              </a:rPr>
              <a:t>dati</a:t>
            </a:r>
            <a:r>
              <a:rPr lang="it-IT" sz="2800" dirty="0"/>
              <a:t> a disposizione è talmente elevata da risultare impossibile da analizzare per intero </a:t>
            </a:r>
          </a:p>
          <a:p>
            <a:endParaRPr lang="it-IT" sz="2800" dirty="0"/>
          </a:p>
          <a:p>
            <a:r>
              <a:rPr lang="it-IT" sz="2800" dirty="0"/>
              <a:t>Bisogno di realizzare un sistema che analizzi in modo automatico i risultati ottenuti dagli investimenti effettuati</a:t>
            </a:r>
          </a:p>
        </p:txBody>
      </p:sp>
      <p:sp>
        <p:nvSpPr>
          <p:cNvPr id="20" name="Titolo 1">
            <a:extLst>
              <a:ext uri="{FF2B5EF4-FFF2-40B4-BE49-F238E27FC236}">
                <a16:creationId xmlns:a16="http://schemas.microsoft.com/office/drawing/2014/main" id="{4EEB2BB9-7C5B-4972-8BBD-440975915F74}"/>
              </a:ext>
            </a:extLst>
          </p:cNvPr>
          <p:cNvSpPr txBox="1">
            <a:spLocks/>
          </p:cNvSpPr>
          <p:nvPr/>
        </p:nvSpPr>
        <p:spPr>
          <a:xfrm>
            <a:off x="879032" y="896307"/>
            <a:ext cx="7766936" cy="565678"/>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it-IT" sz="4000" b="1" dirty="0"/>
              <a:t>OBIETTIVI</a:t>
            </a:r>
            <a:endParaRPr lang="it-IT" sz="3400" b="1" dirty="0"/>
          </a:p>
        </p:txBody>
      </p:sp>
      <p:sp>
        <p:nvSpPr>
          <p:cNvPr id="21" name="Segnaposto numero diapositiva 3">
            <a:extLst>
              <a:ext uri="{FF2B5EF4-FFF2-40B4-BE49-F238E27FC236}">
                <a16:creationId xmlns:a16="http://schemas.microsoft.com/office/drawing/2014/main" id="{0C0375EA-F691-458F-BF00-E7F3ADFF6E1B}"/>
              </a:ext>
            </a:extLst>
          </p:cNvPr>
          <p:cNvSpPr>
            <a:spLocks noGrp="1"/>
          </p:cNvSpPr>
          <p:nvPr>
            <p:ph type="sldNum" sz="quarter" idx="12"/>
          </p:nvPr>
        </p:nvSpPr>
        <p:spPr>
          <a:xfrm>
            <a:off x="8590663" y="6041362"/>
            <a:ext cx="683339" cy="365125"/>
          </a:xfrm>
        </p:spPr>
        <p:txBody>
          <a:bodyPr/>
          <a:lstStyle/>
          <a:p>
            <a:fld id="{2E1BD475-AE54-4A9E-A365-86B6B6A942B5}" type="slidenum">
              <a:rPr lang="it-IT" smtClean="0"/>
              <a:t>2</a:t>
            </a:fld>
            <a:endParaRPr lang="it-IT" dirty="0"/>
          </a:p>
        </p:txBody>
      </p:sp>
    </p:spTree>
    <p:extLst>
      <p:ext uri="{BB962C8B-B14F-4D97-AF65-F5344CB8AC3E}">
        <p14:creationId xmlns:p14="http://schemas.microsoft.com/office/powerpoint/2010/main" val="240770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A395643-0D31-40F6-BA20-44BA1605AAD2}"/>
              </a:ext>
            </a:extLst>
          </p:cNvPr>
          <p:cNvSpPr>
            <a:spLocks noGrp="1"/>
          </p:cNvSpPr>
          <p:nvPr>
            <p:ph type="title"/>
          </p:nvPr>
        </p:nvSpPr>
        <p:spPr>
          <a:xfrm>
            <a:off x="572253" y="411918"/>
            <a:ext cx="11047494" cy="1320800"/>
          </a:xfrm>
        </p:spPr>
        <p:txBody>
          <a:bodyPr>
            <a:normAutofit/>
          </a:bodyPr>
          <a:lstStyle/>
          <a:p>
            <a:pPr algn="ctr"/>
            <a:r>
              <a:rPr lang="it-IT" b="1" dirty="0"/>
              <a:t>Cross-</a:t>
            </a:r>
            <a:r>
              <a:rPr lang="it-IT" b="1" dirty="0" err="1"/>
              <a:t>correlation</a:t>
            </a:r>
            <a:r>
              <a:rPr lang="it-IT" b="1" dirty="0"/>
              <a:t> Matrix: Funzionalità aggiuntive</a:t>
            </a:r>
            <a:endParaRPr lang="it-IT"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asellaDiTesto 2">
            <a:extLst>
              <a:ext uri="{FF2B5EF4-FFF2-40B4-BE49-F238E27FC236}">
                <a16:creationId xmlns:a16="http://schemas.microsoft.com/office/drawing/2014/main" id="{766F0334-D999-4974-8D2B-28E8D84E0797}"/>
              </a:ext>
            </a:extLst>
          </p:cNvPr>
          <p:cNvSpPr txBox="1"/>
          <p:nvPr/>
        </p:nvSpPr>
        <p:spPr>
          <a:xfrm>
            <a:off x="1077781" y="1084708"/>
            <a:ext cx="10326833" cy="1328569"/>
          </a:xfrm>
          <a:prstGeom prst="rect">
            <a:avLst/>
          </a:prstGeom>
          <a:noFill/>
        </p:spPr>
        <p:txBody>
          <a:bodyPr wrap="square" rtlCol="0">
            <a:spAutoFit/>
          </a:bodyPr>
          <a:lstStyle/>
          <a:p>
            <a:pPr>
              <a:spcBef>
                <a:spcPts val="1000"/>
              </a:spcBef>
              <a:buClr>
                <a:schemeClr val="accent1"/>
              </a:buClr>
              <a:buSzPct val="80000"/>
            </a:pPr>
            <a:r>
              <a:rPr lang="it-IT" sz="2400" dirty="0">
                <a:solidFill>
                  <a:schemeClr val="tx1">
                    <a:lumMod val="75000"/>
                    <a:lumOff val="25000"/>
                  </a:schemeClr>
                </a:solidFill>
              </a:rPr>
              <a:t>Lista di matrici già realizzate con relative informazioni</a:t>
            </a:r>
          </a:p>
          <a:p>
            <a:pPr>
              <a:spcBef>
                <a:spcPts val="1000"/>
              </a:spcBef>
              <a:buClr>
                <a:schemeClr val="accent1"/>
              </a:buClr>
              <a:buSzPct val="80000"/>
            </a:pPr>
            <a:r>
              <a:rPr lang="it-IT" sz="2400" dirty="0">
                <a:solidFill>
                  <a:schemeClr val="tx1">
                    <a:lumMod val="75000"/>
                    <a:lumOff val="25000"/>
                  </a:schemeClr>
                </a:solidFill>
              </a:rPr>
              <a:t>È possibile caricare una matrice già creata e riutilizzarla apponendo modifiche </a:t>
            </a:r>
          </a:p>
        </p:txBody>
      </p:sp>
      <p:pic>
        <p:nvPicPr>
          <p:cNvPr id="9" name="Immagine 8" descr="Immagine che contiene screenshot&#10;&#10;Descrizione generata automaticamente">
            <a:extLst>
              <a:ext uri="{FF2B5EF4-FFF2-40B4-BE49-F238E27FC236}">
                <a16:creationId xmlns:a16="http://schemas.microsoft.com/office/drawing/2014/main" id="{5A1F8312-E15A-444A-BF83-4A0EBAEF40FE}"/>
              </a:ext>
            </a:extLst>
          </p:cNvPr>
          <p:cNvPicPr/>
          <p:nvPr/>
        </p:nvPicPr>
        <p:blipFill rotWithShape="1">
          <a:blip r:embed="rId3"/>
          <a:srcRect t="12428"/>
          <a:stretch/>
        </p:blipFill>
        <p:spPr>
          <a:xfrm>
            <a:off x="1077781" y="2273096"/>
            <a:ext cx="8211616" cy="3884082"/>
          </a:xfrm>
          <a:prstGeom prst="rect">
            <a:avLst/>
          </a:prstGeom>
          <a:noFill/>
          <a:ln>
            <a:noFill/>
            <a:prstDash/>
          </a:ln>
        </p:spPr>
      </p:pic>
      <p:sp>
        <p:nvSpPr>
          <p:cNvPr id="13" name="CasellaDiTesto 12">
            <a:extLst>
              <a:ext uri="{FF2B5EF4-FFF2-40B4-BE49-F238E27FC236}">
                <a16:creationId xmlns:a16="http://schemas.microsoft.com/office/drawing/2014/main" id="{BAC8D82D-BAED-4D34-8145-8868A0F9931C}"/>
              </a:ext>
            </a:extLst>
          </p:cNvPr>
          <p:cNvSpPr txBox="1"/>
          <p:nvPr/>
        </p:nvSpPr>
        <p:spPr>
          <a:xfrm>
            <a:off x="8929434" y="2913601"/>
            <a:ext cx="2813832" cy="769441"/>
          </a:xfrm>
          <a:prstGeom prst="rect">
            <a:avLst/>
          </a:prstGeom>
          <a:noFill/>
        </p:spPr>
        <p:txBody>
          <a:bodyPr wrap="square" rtlCol="0">
            <a:spAutoFit/>
          </a:bodyPr>
          <a:lstStyle/>
          <a:p>
            <a:pPr marL="285750" indent="-285750">
              <a:spcBef>
                <a:spcPts val="1000"/>
              </a:spcBef>
              <a:buClr>
                <a:schemeClr val="accent1"/>
              </a:buClr>
              <a:buSzPct val="80000"/>
              <a:buFont typeface="Wingdings 3" charset="2"/>
              <a:buChar char=""/>
            </a:pPr>
            <a:r>
              <a:rPr lang="it-IT" sz="2200" dirty="0">
                <a:solidFill>
                  <a:schemeClr val="tx1">
                    <a:lumMod val="75000"/>
                    <a:lumOff val="25000"/>
                  </a:schemeClr>
                </a:solidFill>
              </a:rPr>
              <a:t>Creazione nuova matrice</a:t>
            </a:r>
          </a:p>
        </p:txBody>
      </p:sp>
      <p:sp>
        <p:nvSpPr>
          <p:cNvPr id="14" name="CasellaDiTesto 13">
            <a:extLst>
              <a:ext uri="{FF2B5EF4-FFF2-40B4-BE49-F238E27FC236}">
                <a16:creationId xmlns:a16="http://schemas.microsoft.com/office/drawing/2014/main" id="{B6191420-C919-43E9-9383-076FDAE47F2A}"/>
              </a:ext>
            </a:extLst>
          </p:cNvPr>
          <p:cNvSpPr txBox="1"/>
          <p:nvPr/>
        </p:nvSpPr>
        <p:spPr>
          <a:xfrm>
            <a:off x="8929435" y="4409688"/>
            <a:ext cx="2813832" cy="769441"/>
          </a:xfrm>
          <a:prstGeom prst="rect">
            <a:avLst/>
          </a:prstGeom>
          <a:noFill/>
        </p:spPr>
        <p:txBody>
          <a:bodyPr wrap="square" rtlCol="0">
            <a:spAutoFit/>
          </a:bodyPr>
          <a:lstStyle/>
          <a:p>
            <a:pPr marL="285750" indent="-285750">
              <a:spcBef>
                <a:spcPts val="1000"/>
              </a:spcBef>
              <a:buClr>
                <a:schemeClr val="accent1"/>
              </a:buClr>
              <a:buSzPct val="80000"/>
              <a:buFont typeface="Wingdings 3" charset="2"/>
              <a:buChar char=""/>
            </a:pPr>
            <a:r>
              <a:rPr lang="it-IT" sz="2200" dirty="0">
                <a:solidFill>
                  <a:schemeClr val="tx1">
                    <a:lumMod val="75000"/>
                    <a:lumOff val="25000"/>
                  </a:schemeClr>
                </a:solidFill>
              </a:rPr>
              <a:t>Visualizza o cancella matrice</a:t>
            </a:r>
          </a:p>
        </p:txBody>
      </p:sp>
      <p:sp>
        <p:nvSpPr>
          <p:cNvPr id="5" name="Segnaposto numero diapositiva 4">
            <a:extLst>
              <a:ext uri="{FF2B5EF4-FFF2-40B4-BE49-F238E27FC236}">
                <a16:creationId xmlns:a16="http://schemas.microsoft.com/office/drawing/2014/main" id="{1FA49999-BD03-4744-A4EA-00EE379542EC}"/>
              </a:ext>
            </a:extLst>
          </p:cNvPr>
          <p:cNvSpPr>
            <a:spLocks noGrp="1"/>
          </p:cNvSpPr>
          <p:nvPr>
            <p:ph type="sldNum" sz="quarter" idx="12"/>
          </p:nvPr>
        </p:nvSpPr>
        <p:spPr/>
        <p:txBody>
          <a:bodyPr/>
          <a:lstStyle/>
          <a:p>
            <a:fld id="{2E1BD475-AE54-4A9E-A365-86B6B6A942B5}" type="slidenum">
              <a:rPr lang="it-IT" smtClean="0"/>
              <a:t>20</a:t>
            </a:fld>
            <a:endParaRPr lang="it-IT"/>
          </a:p>
        </p:txBody>
      </p:sp>
    </p:spTree>
    <p:extLst>
      <p:ext uri="{BB962C8B-B14F-4D97-AF65-F5344CB8AC3E}">
        <p14:creationId xmlns:p14="http://schemas.microsoft.com/office/powerpoint/2010/main" val="3134922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A395643-0D31-40F6-BA20-44BA1605AAD2}"/>
              </a:ext>
            </a:extLst>
          </p:cNvPr>
          <p:cNvSpPr>
            <a:spLocks noGrp="1"/>
          </p:cNvSpPr>
          <p:nvPr>
            <p:ph type="title"/>
          </p:nvPr>
        </p:nvSpPr>
        <p:spPr>
          <a:xfrm>
            <a:off x="572253" y="411918"/>
            <a:ext cx="11047494" cy="1320800"/>
          </a:xfrm>
        </p:spPr>
        <p:txBody>
          <a:bodyPr>
            <a:normAutofit/>
          </a:bodyPr>
          <a:lstStyle/>
          <a:p>
            <a:pPr algn="ctr"/>
            <a:r>
              <a:rPr lang="it-IT" b="1" dirty="0"/>
              <a:t>Cross-</a:t>
            </a:r>
            <a:r>
              <a:rPr lang="it-IT" b="1" dirty="0" err="1"/>
              <a:t>correlation</a:t>
            </a:r>
            <a:r>
              <a:rPr lang="it-IT" b="1" dirty="0"/>
              <a:t> Matrix: Funzionalità aggiuntive</a:t>
            </a:r>
            <a:endParaRPr lang="it-IT"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1" name="Immagine 10">
            <a:extLst>
              <a:ext uri="{FF2B5EF4-FFF2-40B4-BE49-F238E27FC236}">
                <a16:creationId xmlns:a16="http://schemas.microsoft.com/office/drawing/2014/main" id="{B24BF4EE-D939-4858-A042-451A7DE7C4AD}"/>
              </a:ext>
            </a:extLst>
          </p:cNvPr>
          <p:cNvPicPr/>
          <p:nvPr/>
        </p:nvPicPr>
        <p:blipFill>
          <a:blip r:embed="rId2"/>
          <a:stretch>
            <a:fillRect/>
          </a:stretch>
        </p:blipFill>
        <p:spPr>
          <a:xfrm>
            <a:off x="1421689" y="1195554"/>
            <a:ext cx="5210012" cy="5007764"/>
          </a:xfrm>
          <a:prstGeom prst="rect">
            <a:avLst/>
          </a:prstGeom>
          <a:noFill/>
          <a:ln>
            <a:noFill/>
            <a:prstDash/>
          </a:ln>
        </p:spPr>
      </p:pic>
      <p:pic>
        <p:nvPicPr>
          <p:cNvPr id="15" name="Elemento grafico 14" descr="Dorso della mano con indice che punta verso destra">
            <a:extLst>
              <a:ext uri="{FF2B5EF4-FFF2-40B4-BE49-F238E27FC236}">
                <a16:creationId xmlns:a16="http://schemas.microsoft.com/office/drawing/2014/main" id="{B8DD9C60-7F21-4C57-8B17-9C636BF8F56C}"/>
              </a:ext>
            </a:extLst>
          </p:cNvPr>
          <p:cNvPicPr/>
          <p:nvPr/>
        </p:nvPicPr>
        <p:blipFill>
          <a:blip r:embed="rId3">
            <a:extLst>
              <a:ext uri="{96DAC541-7B7A-43D3-8B79-37D633B846F1}">
                <asvg:svgBlip xmlns:asvg="http://schemas.microsoft.com/office/drawing/2016/SVG/main" r:embed="rId4"/>
              </a:ext>
            </a:extLst>
          </a:blip>
          <a:stretch>
            <a:fillRect/>
          </a:stretch>
        </p:blipFill>
        <p:spPr>
          <a:xfrm rot="16200004">
            <a:off x="5679675" y="5547821"/>
            <a:ext cx="260116" cy="229250"/>
          </a:xfrm>
          <a:prstGeom prst="rect">
            <a:avLst/>
          </a:prstGeom>
          <a:noFill/>
          <a:ln>
            <a:noFill/>
            <a:prstDash/>
          </a:ln>
        </p:spPr>
      </p:pic>
      <p:sp>
        <p:nvSpPr>
          <p:cNvPr id="16" name="CasellaDiTesto 15">
            <a:extLst>
              <a:ext uri="{FF2B5EF4-FFF2-40B4-BE49-F238E27FC236}">
                <a16:creationId xmlns:a16="http://schemas.microsoft.com/office/drawing/2014/main" id="{3387040B-6959-409D-9199-E1BD5651E265}"/>
              </a:ext>
            </a:extLst>
          </p:cNvPr>
          <p:cNvSpPr txBox="1"/>
          <p:nvPr/>
        </p:nvSpPr>
        <p:spPr>
          <a:xfrm>
            <a:off x="6955798" y="1361767"/>
            <a:ext cx="4597334" cy="2554545"/>
          </a:xfrm>
          <a:prstGeom prst="rect">
            <a:avLst/>
          </a:prstGeom>
          <a:noFill/>
        </p:spPr>
        <p:txBody>
          <a:bodyPr wrap="square" rtlCol="0">
            <a:spAutoFit/>
          </a:bodyPr>
          <a:lstStyle/>
          <a:p>
            <a:pPr>
              <a:spcBef>
                <a:spcPts val="1000"/>
              </a:spcBef>
              <a:buClr>
                <a:schemeClr val="accent1"/>
              </a:buClr>
              <a:buSzPct val="80000"/>
            </a:pPr>
            <a:r>
              <a:rPr lang="it-IT" sz="3200" dirty="0">
                <a:solidFill>
                  <a:schemeClr val="tx1">
                    <a:lumMod val="75000"/>
                    <a:lumOff val="25000"/>
                  </a:schemeClr>
                </a:solidFill>
              </a:rPr>
              <a:t>Salvataggio di una matrice creata con specifica delle informazioni ad essa relative</a:t>
            </a:r>
          </a:p>
        </p:txBody>
      </p:sp>
      <p:sp>
        <p:nvSpPr>
          <p:cNvPr id="4" name="Segnaposto numero diapositiva 3">
            <a:extLst>
              <a:ext uri="{FF2B5EF4-FFF2-40B4-BE49-F238E27FC236}">
                <a16:creationId xmlns:a16="http://schemas.microsoft.com/office/drawing/2014/main" id="{E876AB5F-0492-4D4F-9C26-FAF6E5D22DD7}"/>
              </a:ext>
            </a:extLst>
          </p:cNvPr>
          <p:cNvSpPr>
            <a:spLocks noGrp="1"/>
          </p:cNvSpPr>
          <p:nvPr>
            <p:ph type="sldNum" sz="quarter" idx="12"/>
          </p:nvPr>
        </p:nvSpPr>
        <p:spPr/>
        <p:txBody>
          <a:bodyPr/>
          <a:lstStyle/>
          <a:p>
            <a:fld id="{2E1BD475-AE54-4A9E-A365-86B6B6A942B5}" type="slidenum">
              <a:rPr lang="it-IT" smtClean="0"/>
              <a:t>21</a:t>
            </a:fld>
            <a:endParaRPr lang="it-IT"/>
          </a:p>
        </p:txBody>
      </p:sp>
    </p:spTree>
    <p:extLst>
      <p:ext uri="{BB962C8B-B14F-4D97-AF65-F5344CB8AC3E}">
        <p14:creationId xmlns:p14="http://schemas.microsoft.com/office/powerpoint/2010/main" val="849263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A395643-0D31-40F6-BA20-44BA1605AAD2}"/>
              </a:ext>
            </a:extLst>
          </p:cNvPr>
          <p:cNvSpPr>
            <a:spLocks noGrp="1"/>
          </p:cNvSpPr>
          <p:nvPr>
            <p:ph type="title"/>
          </p:nvPr>
        </p:nvSpPr>
        <p:spPr>
          <a:xfrm>
            <a:off x="1579873" y="597763"/>
            <a:ext cx="8596668" cy="1320800"/>
          </a:xfrm>
        </p:spPr>
        <p:txBody>
          <a:bodyPr>
            <a:normAutofit/>
          </a:bodyPr>
          <a:lstStyle/>
          <a:p>
            <a:pPr algn="ctr"/>
            <a:r>
              <a:rPr lang="it-IT" sz="4000" b="1" dirty="0"/>
              <a:t>Conclusioni</a:t>
            </a:r>
            <a:endParaRPr lang="it-IT"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asellaDiTesto 2">
            <a:extLst>
              <a:ext uri="{FF2B5EF4-FFF2-40B4-BE49-F238E27FC236}">
                <a16:creationId xmlns:a16="http://schemas.microsoft.com/office/drawing/2014/main" id="{766F0334-D999-4974-8D2B-28E8D84E0797}"/>
              </a:ext>
            </a:extLst>
          </p:cNvPr>
          <p:cNvSpPr txBox="1"/>
          <p:nvPr/>
        </p:nvSpPr>
        <p:spPr>
          <a:xfrm>
            <a:off x="1028700" y="1781507"/>
            <a:ext cx="10134600" cy="3190617"/>
          </a:xfrm>
          <a:prstGeom prst="rect">
            <a:avLst/>
          </a:prstGeom>
          <a:noFill/>
        </p:spPr>
        <p:txBody>
          <a:bodyPr wrap="square" rtlCol="0">
            <a:spAutoFit/>
          </a:bodyPr>
          <a:lstStyle/>
          <a:p>
            <a:pPr marL="285750" indent="-285750">
              <a:spcBef>
                <a:spcPts val="1000"/>
              </a:spcBef>
              <a:buClr>
                <a:schemeClr val="accent1"/>
              </a:buClr>
              <a:buSzPct val="80000"/>
              <a:buFont typeface="Wingdings 3" charset="2"/>
              <a:buChar char=""/>
            </a:pPr>
            <a:r>
              <a:rPr lang="it-IT" sz="2800" dirty="0">
                <a:solidFill>
                  <a:schemeClr val="tx1">
                    <a:lumMod val="75000"/>
                    <a:lumOff val="25000"/>
                  </a:schemeClr>
                </a:solidFill>
              </a:rPr>
              <a:t>Informazioni ricavabili dai testi arricchite tramite la correlazione di concetti</a:t>
            </a:r>
          </a:p>
          <a:p>
            <a:pPr marL="285750" indent="-285750">
              <a:spcBef>
                <a:spcPts val="1000"/>
              </a:spcBef>
              <a:buClr>
                <a:schemeClr val="accent1"/>
              </a:buClr>
              <a:buSzPct val="80000"/>
              <a:buFont typeface="Wingdings 3" charset="2"/>
              <a:buChar char=""/>
            </a:pPr>
            <a:r>
              <a:rPr lang="it-IT" sz="2800" dirty="0">
                <a:solidFill>
                  <a:schemeClr val="tx1">
                    <a:lumMod val="75000"/>
                    <a:lumOff val="25000"/>
                  </a:schemeClr>
                </a:solidFill>
              </a:rPr>
              <a:t>Buoni risultati ottenuti dal riempimento tramite il </a:t>
            </a:r>
            <a:r>
              <a:rPr lang="it-IT" sz="2800" dirty="0" err="1">
                <a:solidFill>
                  <a:schemeClr val="tx1">
                    <a:lumMod val="75000"/>
                    <a:lumOff val="25000"/>
                  </a:schemeClr>
                </a:solidFill>
              </a:rPr>
              <a:t>combSUM</a:t>
            </a:r>
            <a:endParaRPr lang="it-IT" sz="2800" dirty="0">
              <a:solidFill>
                <a:schemeClr val="tx1">
                  <a:lumMod val="75000"/>
                  <a:lumOff val="25000"/>
                </a:schemeClr>
              </a:solidFill>
            </a:endParaRPr>
          </a:p>
          <a:p>
            <a:pPr marL="285750" indent="-285750">
              <a:spcBef>
                <a:spcPts val="1000"/>
              </a:spcBef>
              <a:buClr>
                <a:schemeClr val="accent1"/>
              </a:buClr>
              <a:buSzPct val="80000"/>
              <a:buFont typeface="Wingdings 3" charset="2"/>
              <a:buChar char=""/>
            </a:pPr>
            <a:r>
              <a:rPr lang="it-IT" sz="2800" dirty="0">
                <a:solidFill>
                  <a:schemeClr val="tx1">
                    <a:lumMod val="75000"/>
                    <a:lumOff val="25000"/>
                  </a:schemeClr>
                </a:solidFill>
              </a:rPr>
              <a:t>Connessioni latenti tra diversi temi ora </a:t>
            </a:r>
            <a:r>
              <a:rPr lang="it-IT" sz="2800">
                <a:solidFill>
                  <a:schemeClr val="tx1">
                    <a:lumMod val="75000"/>
                    <a:lumOff val="25000"/>
                  </a:schemeClr>
                </a:solidFill>
              </a:rPr>
              <a:t>rese intuitive</a:t>
            </a:r>
            <a:endParaRPr lang="it-IT" sz="2800" dirty="0">
              <a:solidFill>
                <a:schemeClr val="tx1">
                  <a:lumMod val="75000"/>
                  <a:lumOff val="25000"/>
                </a:schemeClr>
              </a:solidFill>
            </a:endParaRPr>
          </a:p>
          <a:p>
            <a:pPr>
              <a:spcBef>
                <a:spcPts val="1000"/>
              </a:spcBef>
              <a:buClr>
                <a:schemeClr val="accent1"/>
              </a:buClr>
              <a:buSzPct val="80000"/>
            </a:pPr>
            <a:r>
              <a:rPr lang="it-IT" sz="2800" dirty="0">
                <a:solidFill>
                  <a:schemeClr val="tx1">
                    <a:lumMod val="75000"/>
                    <a:lumOff val="25000"/>
                  </a:schemeClr>
                </a:solidFill>
              </a:rPr>
              <a:t>--------------------------------------------------------------------</a:t>
            </a:r>
          </a:p>
          <a:p>
            <a:pPr marL="457200" indent="-457200">
              <a:spcBef>
                <a:spcPts val="1000"/>
              </a:spcBef>
              <a:buClr>
                <a:schemeClr val="accent1"/>
              </a:buClr>
              <a:buSzPct val="80000"/>
              <a:buFont typeface="Wingdings 2" panose="05020102010507070707" pitchFamily="18" charset="2"/>
              <a:buChar char=""/>
            </a:pPr>
            <a:r>
              <a:rPr lang="it-IT" sz="2800" dirty="0">
                <a:solidFill>
                  <a:schemeClr val="tx1">
                    <a:lumMod val="75000"/>
                    <a:lumOff val="25000"/>
                  </a:schemeClr>
                </a:solidFill>
              </a:rPr>
              <a:t>Risultati in celle diverse troppo simili in alcuni casi</a:t>
            </a:r>
          </a:p>
        </p:txBody>
      </p:sp>
      <p:sp>
        <p:nvSpPr>
          <p:cNvPr id="5" name="Segnaposto numero diapositiva 4">
            <a:extLst>
              <a:ext uri="{FF2B5EF4-FFF2-40B4-BE49-F238E27FC236}">
                <a16:creationId xmlns:a16="http://schemas.microsoft.com/office/drawing/2014/main" id="{A4FD00BE-E74B-43AF-A165-2D0A7BD94DBC}"/>
              </a:ext>
            </a:extLst>
          </p:cNvPr>
          <p:cNvSpPr>
            <a:spLocks noGrp="1"/>
          </p:cNvSpPr>
          <p:nvPr>
            <p:ph type="sldNum" sz="quarter" idx="12"/>
          </p:nvPr>
        </p:nvSpPr>
        <p:spPr/>
        <p:txBody>
          <a:bodyPr/>
          <a:lstStyle/>
          <a:p>
            <a:fld id="{2E1BD475-AE54-4A9E-A365-86B6B6A942B5}" type="slidenum">
              <a:rPr lang="it-IT" smtClean="0"/>
              <a:t>22</a:t>
            </a:fld>
            <a:endParaRPr lang="it-IT"/>
          </a:p>
        </p:txBody>
      </p:sp>
    </p:spTree>
    <p:extLst>
      <p:ext uri="{BB962C8B-B14F-4D97-AF65-F5344CB8AC3E}">
        <p14:creationId xmlns:p14="http://schemas.microsoft.com/office/powerpoint/2010/main" val="4015733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A395643-0D31-40F6-BA20-44BA1605AAD2}"/>
              </a:ext>
            </a:extLst>
          </p:cNvPr>
          <p:cNvSpPr>
            <a:spLocks noGrp="1"/>
          </p:cNvSpPr>
          <p:nvPr>
            <p:ph type="title"/>
          </p:nvPr>
        </p:nvSpPr>
        <p:spPr>
          <a:xfrm>
            <a:off x="1579873" y="597763"/>
            <a:ext cx="8596668" cy="1320800"/>
          </a:xfrm>
        </p:spPr>
        <p:txBody>
          <a:bodyPr>
            <a:normAutofit/>
          </a:bodyPr>
          <a:lstStyle/>
          <a:p>
            <a:pPr algn="ctr"/>
            <a:r>
              <a:rPr lang="it-IT" sz="4000" b="1" dirty="0"/>
              <a:t>Sviluppi futuri</a:t>
            </a:r>
            <a:endParaRPr lang="it-IT" sz="4000"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asellaDiTesto 2">
            <a:extLst>
              <a:ext uri="{FF2B5EF4-FFF2-40B4-BE49-F238E27FC236}">
                <a16:creationId xmlns:a16="http://schemas.microsoft.com/office/drawing/2014/main" id="{766F0334-D999-4974-8D2B-28E8D84E0797}"/>
              </a:ext>
            </a:extLst>
          </p:cNvPr>
          <p:cNvSpPr txBox="1"/>
          <p:nvPr/>
        </p:nvSpPr>
        <p:spPr>
          <a:xfrm>
            <a:off x="1028700" y="1781507"/>
            <a:ext cx="10134600" cy="4052391"/>
          </a:xfrm>
          <a:prstGeom prst="rect">
            <a:avLst/>
          </a:prstGeom>
          <a:noFill/>
        </p:spPr>
        <p:txBody>
          <a:bodyPr wrap="square" rtlCol="0">
            <a:spAutoFit/>
          </a:bodyPr>
          <a:lstStyle/>
          <a:p>
            <a:pPr marL="285750" indent="-285750">
              <a:spcBef>
                <a:spcPts val="1000"/>
              </a:spcBef>
              <a:buClr>
                <a:schemeClr val="accent1"/>
              </a:buClr>
              <a:buSzPct val="80000"/>
              <a:buFont typeface="Wingdings 3" charset="2"/>
              <a:buChar char=""/>
            </a:pPr>
            <a:r>
              <a:rPr lang="it-IT" sz="2800" dirty="0">
                <a:solidFill>
                  <a:schemeClr val="tx1">
                    <a:lumMod val="75000"/>
                    <a:lumOff val="25000"/>
                  </a:schemeClr>
                </a:solidFill>
              </a:rPr>
              <a:t>Confrontare diversi metodi di combinazione di liste alternativi al </a:t>
            </a:r>
            <a:r>
              <a:rPr lang="it-IT" sz="2800" dirty="0" err="1">
                <a:solidFill>
                  <a:schemeClr val="tx1">
                    <a:lumMod val="75000"/>
                    <a:lumOff val="25000"/>
                  </a:schemeClr>
                </a:solidFill>
              </a:rPr>
              <a:t>CombSUM</a:t>
            </a:r>
            <a:endParaRPr lang="it-IT" sz="2800" dirty="0">
              <a:solidFill>
                <a:schemeClr val="tx1">
                  <a:lumMod val="75000"/>
                  <a:lumOff val="25000"/>
                </a:schemeClr>
              </a:solidFill>
            </a:endParaRPr>
          </a:p>
          <a:p>
            <a:pPr marL="285750" indent="-285750">
              <a:spcBef>
                <a:spcPts val="1000"/>
              </a:spcBef>
              <a:buClr>
                <a:schemeClr val="accent1"/>
              </a:buClr>
              <a:buSzPct val="80000"/>
              <a:buFont typeface="Wingdings 3" charset="2"/>
              <a:buChar char=""/>
            </a:pPr>
            <a:r>
              <a:rPr lang="it-IT" sz="2800" dirty="0">
                <a:solidFill>
                  <a:schemeClr val="tx1">
                    <a:lumMod val="75000"/>
                    <a:lumOff val="25000"/>
                  </a:schemeClr>
                </a:solidFill>
              </a:rPr>
              <a:t>Coinvolgere esperti del dominio per rilevare, ed eventualmente correggere, risultati indesiderati</a:t>
            </a:r>
          </a:p>
          <a:p>
            <a:pPr marL="285750" indent="-285750">
              <a:spcBef>
                <a:spcPts val="1000"/>
              </a:spcBef>
              <a:buClr>
                <a:schemeClr val="accent1"/>
              </a:buClr>
              <a:buSzPct val="80000"/>
              <a:buFont typeface="Wingdings 3" charset="2"/>
              <a:buChar char=""/>
            </a:pPr>
            <a:r>
              <a:rPr lang="it-IT" sz="2800" dirty="0">
                <a:solidFill>
                  <a:schemeClr val="tx1">
                    <a:lumMod val="75000"/>
                    <a:lumOff val="25000"/>
                  </a:schemeClr>
                </a:solidFill>
              </a:rPr>
              <a:t>Ridurre i tempi di riempimento di matrici (soprattutto con matrici con molti termini)</a:t>
            </a:r>
          </a:p>
          <a:p>
            <a:pPr marL="285750" indent="-285750">
              <a:spcBef>
                <a:spcPts val="1000"/>
              </a:spcBef>
              <a:buClr>
                <a:schemeClr val="accent1"/>
              </a:buClr>
              <a:buSzPct val="80000"/>
              <a:buFont typeface="Wingdings 3" charset="2"/>
              <a:buChar char=""/>
            </a:pPr>
            <a:endParaRPr lang="it-IT" sz="2800" dirty="0">
              <a:solidFill>
                <a:schemeClr val="tx1">
                  <a:lumMod val="75000"/>
                  <a:lumOff val="25000"/>
                </a:schemeClr>
              </a:solidFill>
            </a:endParaRPr>
          </a:p>
          <a:p>
            <a:pPr marL="285750" indent="-285750">
              <a:spcBef>
                <a:spcPts val="1000"/>
              </a:spcBef>
              <a:buClr>
                <a:schemeClr val="accent1"/>
              </a:buClr>
              <a:buSzPct val="80000"/>
              <a:buFont typeface="Wingdings 3" charset="2"/>
              <a:buChar char=""/>
            </a:pPr>
            <a:endParaRPr lang="it-IT" sz="2800" dirty="0">
              <a:solidFill>
                <a:schemeClr val="tx1">
                  <a:lumMod val="75000"/>
                  <a:lumOff val="25000"/>
                </a:schemeClr>
              </a:solidFill>
            </a:endParaRPr>
          </a:p>
        </p:txBody>
      </p:sp>
      <p:sp>
        <p:nvSpPr>
          <p:cNvPr id="5" name="Segnaposto numero diapositiva 4">
            <a:extLst>
              <a:ext uri="{FF2B5EF4-FFF2-40B4-BE49-F238E27FC236}">
                <a16:creationId xmlns:a16="http://schemas.microsoft.com/office/drawing/2014/main" id="{453B0FED-1F38-454D-8716-4226F4EDFBFF}"/>
              </a:ext>
            </a:extLst>
          </p:cNvPr>
          <p:cNvSpPr>
            <a:spLocks noGrp="1"/>
          </p:cNvSpPr>
          <p:nvPr>
            <p:ph type="sldNum" sz="quarter" idx="12"/>
          </p:nvPr>
        </p:nvSpPr>
        <p:spPr/>
        <p:txBody>
          <a:bodyPr/>
          <a:lstStyle/>
          <a:p>
            <a:fld id="{2E1BD475-AE54-4A9E-A365-86B6B6A942B5}" type="slidenum">
              <a:rPr lang="it-IT" smtClean="0"/>
              <a:t>23</a:t>
            </a:fld>
            <a:endParaRPr lang="it-IT"/>
          </a:p>
        </p:txBody>
      </p:sp>
    </p:spTree>
    <p:extLst>
      <p:ext uri="{BB962C8B-B14F-4D97-AF65-F5344CB8AC3E}">
        <p14:creationId xmlns:p14="http://schemas.microsoft.com/office/powerpoint/2010/main" val="2186310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Segnaposto numero diapositiva 4">
            <a:extLst>
              <a:ext uri="{FF2B5EF4-FFF2-40B4-BE49-F238E27FC236}">
                <a16:creationId xmlns:a16="http://schemas.microsoft.com/office/drawing/2014/main" id="{453B0FED-1F38-454D-8716-4226F4EDFBFF}"/>
              </a:ext>
            </a:extLst>
          </p:cNvPr>
          <p:cNvSpPr>
            <a:spLocks noGrp="1"/>
          </p:cNvSpPr>
          <p:nvPr>
            <p:ph type="sldNum" sz="quarter" idx="12"/>
          </p:nvPr>
        </p:nvSpPr>
        <p:spPr/>
        <p:txBody>
          <a:bodyPr/>
          <a:lstStyle/>
          <a:p>
            <a:fld id="{2E1BD475-AE54-4A9E-A365-86B6B6A942B5}" type="slidenum">
              <a:rPr lang="it-IT" smtClean="0"/>
              <a:t>24</a:t>
            </a:fld>
            <a:endParaRPr lang="it-IT"/>
          </a:p>
        </p:txBody>
      </p:sp>
      <p:sp>
        <p:nvSpPr>
          <p:cNvPr id="11" name="Segnaposto contenuto 2">
            <a:extLst>
              <a:ext uri="{FF2B5EF4-FFF2-40B4-BE49-F238E27FC236}">
                <a16:creationId xmlns:a16="http://schemas.microsoft.com/office/drawing/2014/main" id="{ED6A503D-5525-4765-BBFE-BC6939D58E8F}"/>
              </a:ext>
            </a:extLst>
          </p:cNvPr>
          <p:cNvSpPr>
            <a:spLocks noGrp="1"/>
          </p:cNvSpPr>
          <p:nvPr>
            <p:ph idx="1"/>
          </p:nvPr>
        </p:nvSpPr>
        <p:spPr>
          <a:xfrm>
            <a:off x="677334" y="1826760"/>
            <a:ext cx="8596668" cy="3880773"/>
          </a:xfrm>
        </p:spPr>
        <p:txBody>
          <a:bodyPr>
            <a:normAutofit/>
          </a:bodyPr>
          <a:lstStyle/>
          <a:p>
            <a:pPr marL="0" indent="0" algn="ctr">
              <a:spcBef>
                <a:spcPct val="0"/>
              </a:spcBef>
              <a:buNone/>
            </a:pPr>
            <a:r>
              <a:rPr lang="it-IT" sz="8000" b="1" dirty="0">
                <a:solidFill>
                  <a:schemeClr val="accent1"/>
                </a:solidFill>
                <a:latin typeface="+mj-lt"/>
                <a:ea typeface="+mj-ea"/>
                <a:cs typeface="+mj-cs"/>
              </a:rPr>
              <a:t>Grazie per l’attenzione</a:t>
            </a:r>
          </a:p>
        </p:txBody>
      </p:sp>
    </p:spTree>
    <p:extLst>
      <p:ext uri="{BB962C8B-B14F-4D97-AF65-F5344CB8AC3E}">
        <p14:creationId xmlns:p14="http://schemas.microsoft.com/office/powerpoint/2010/main" val="3292694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p:nvSpPr>
          <p:cNvPr id="2" name="Titolo 1">
            <a:extLst>
              <a:ext uri="{FF2B5EF4-FFF2-40B4-BE49-F238E27FC236}">
                <a16:creationId xmlns:a16="http://schemas.microsoft.com/office/drawing/2014/main" id="{0A395643-0D31-40F6-BA20-44BA1605AAD2}"/>
              </a:ext>
            </a:extLst>
          </p:cNvPr>
          <p:cNvSpPr>
            <a:spLocks noGrp="1"/>
          </p:cNvSpPr>
          <p:nvPr>
            <p:ph type="title"/>
          </p:nvPr>
        </p:nvSpPr>
        <p:spPr>
          <a:xfrm>
            <a:off x="1402081" y="602723"/>
            <a:ext cx="9387838" cy="1320800"/>
          </a:xfrm>
        </p:spPr>
        <p:txBody>
          <a:bodyPr>
            <a:normAutofit/>
          </a:bodyPr>
          <a:lstStyle/>
          <a:p>
            <a:r>
              <a:rPr lang="it-IT" b="1" dirty="0"/>
              <a:t>Processo di capitalizzazione dei risultati</a:t>
            </a:r>
            <a:endParaRPr lang="it-IT"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Segnaposto numero diapositiva 4">
            <a:extLst>
              <a:ext uri="{FF2B5EF4-FFF2-40B4-BE49-F238E27FC236}">
                <a16:creationId xmlns:a16="http://schemas.microsoft.com/office/drawing/2014/main" id="{7E780CF2-2AA0-45FB-8CB8-58FA81F1BC5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E1BD475-AE54-4A9E-A365-86B6B6A942B5}" type="slidenum">
              <a:rPr kumimoji="0" lang="it-IT" sz="900" b="0" i="0" u="none" strike="noStrike" kern="1200" cap="none" spc="0" normalizeH="0" baseline="0" noProof="0" smtClean="0">
                <a:ln>
                  <a:noFill/>
                </a:ln>
                <a:solidFill>
                  <a:srgbClr val="4A66AC"/>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it-IT" sz="900" b="0" i="0" u="none" strike="noStrike" kern="1200" cap="none" spc="0" normalizeH="0" baseline="0" noProof="0" dirty="0">
              <a:ln>
                <a:noFill/>
              </a:ln>
              <a:solidFill>
                <a:srgbClr val="4A66AC"/>
              </a:solidFill>
              <a:effectLst/>
              <a:uLnTx/>
              <a:uFillTx/>
              <a:latin typeface="Trebuchet MS" panose="020B0603020202020204"/>
              <a:ea typeface="+mn-ea"/>
              <a:cs typeface="+mn-cs"/>
            </a:endParaRPr>
          </a:p>
        </p:txBody>
      </p:sp>
      <p:graphicFrame>
        <p:nvGraphicFramePr>
          <p:cNvPr id="14" name="Segnaposto contenuto 13">
            <a:extLst>
              <a:ext uri="{FF2B5EF4-FFF2-40B4-BE49-F238E27FC236}">
                <a16:creationId xmlns:a16="http://schemas.microsoft.com/office/drawing/2014/main" id="{FAB10ABA-F969-42A9-A7CF-9B338CFB8E8E}"/>
              </a:ext>
            </a:extLst>
          </p:cNvPr>
          <p:cNvGraphicFramePr>
            <a:graphicFrameLocks noGrp="1"/>
          </p:cNvGraphicFramePr>
          <p:nvPr>
            <p:ph idx="1"/>
            <p:extLst>
              <p:ext uri="{D42A27DB-BD31-4B8C-83A1-F6EECF244321}">
                <p14:modId xmlns:p14="http://schemas.microsoft.com/office/powerpoint/2010/main" val="3369691362"/>
              </p:ext>
            </p:extLst>
          </p:nvPr>
        </p:nvGraphicFramePr>
        <p:xfrm>
          <a:off x="1797665" y="2042056"/>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CasellaDiTesto 14">
            <a:extLst>
              <a:ext uri="{FF2B5EF4-FFF2-40B4-BE49-F238E27FC236}">
                <a16:creationId xmlns:a16="http://schemas.microsoft.com/office/drawing/2014/main" id="{E8C2DA6B-9CF4-4207-968F-1E80A387ADB5}"/>
              </a:ext>
            </a:extLst>
          </p:cNvPr>
          <p:cNvSpPr txBox="1"/>
          <p:nvPr/>
        </p:nvSpPr>
        <p:spPr>
          <a:xfrm>
            <a:off x="2102374" y="1367246"/>
            <a:ext cx="7987251" cy="400110"/>
          </a:xfrm>
          <a:prstGeom prst="rect">
            <a:avLst/>
          </a:prstGeom>
          <a:noFill/>
        </p:spPr>
        <p:txBody>
          <a:bodyPr wrap="none" rtlCol="0">
            <a:spAutoFit/>
          </a:bodyPr>
          <a:lstStyle/>
          <a:p>
            <a:r>
              <a:rPr lang="it-IT" sz="2000" dirty="0"/>
              <a:t>Processo di difficile risoluzione, bisogna tener conto di molti fattori</a:t>
            </a:r>
          </a:p>
        </p:txBody>
      </p:sp>
    </p:spTree>
    <p:extLst>
      <p:ext uri="{BB962C8B-B14F-4D97-AF65-F5344CB8AC3E}">
        <p14:creationId xmlns:p14="http://schemas.microsoft.com/office/powerpoint/2010/main" val="145119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Segnaposto numero diapositiva 4">
            <a:extLst>
              <a:ext uri="{FF2B5EF4-FFF2-40B4-BE49-F238E27FC236}">
                <a16:creationId xmlns:a16="http://schemas.microsoft.com/office/drawing/2014/main" id="{7E780CF2-2AA0-45FB-8CB8-58FA81F1BC5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E1BD475-AE54-4A9E-A365-86B6B6A942B5}" type="slidenum">
              <a:rPr kumimoji="0" lang="it-IT" sz="900" b="0" i="0" u="none" strike="noStrike" kern="1200" cap="none" spc="0" normalizeH="0" baseline="0" noProof="0" smtClean="0">
                <a:ln>
                  <a:noFill/>
                </a:ln>
                <a:solidFill>
                  <a:srgbClr val="4A66AC"/>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it-IT" sz="900" b="0" i="0" u="none" strike="noStrike" kern="1200" cap="none" spc="0" normalizeH="0" baseline="0" noProof="0" dirty="0">
              <a:ln>
                <a:noFill/>
              </a:ln>
              <a:solidFill>
                <a:srgbClr val="4A66AC"/>
              </a:solidFill>
              <a:effectLst/>
              <a:uLnTx/>
              <a:uFillTx/>
              <a:latin typeface="Trebuchet MS" panose="020B0603020202020204"/>
              <a:ea typeface="+mn-ea"/>
              <a:cs typeface="+mn-cs"/>
            </a:endParaRPr>
          </a:p>
        </p:txBody>
      </p:sp>
      <p:sp>
        <p:nvSpPr>
          <p:cNvPr id="11" name="Titolo 1">
            <a:extLst>
              <a:ext uri="{FF2B5EF4-FFF2-40B4-BE49-F238E27FC236}">
                <a16:creationId xmlns:a16="http://schemas.microsoft.com/office/drawing/2014/main" id="{D8240052-8BCC-4097-9980-409AE4790388}"/>
              </a:ext>
            </a:extLst>
          </p:cNvPr>
          <p:cNvSpPr>
            <a:spLocks noGrp="1"/>
          </p:cNvSpPr>
          <p:nvPr>
            <p:ph type="title"/>
          </p:nvPr>
        </p:nvSpPr>
        <p:spPr>
          <a:xfrm>
            <a:off x="1333502" y="609600"/>
            <a:ext cx="8596668" cy="1320800"/>
          </a:xfrm>
        </p:spPr>
        <p:txBody>
          <a:bodyPr>
            <a:normAutofit/>
          </a:bodyPr>
          <a:lstStyle/>
          <a:p>
            <a:r>
              <a:rPr lang="it-IT" b="1" dirty="0"/>
              <a:t>Sistemi basati su dati non strutturati</a:t>
            </a:r>
            <a:br>
              <a:rPr lang="it-IT" b="1" dirty="0"/>
            </a:br>
            <a:endParaRPr lang="it-IT" dirty="0"/>
          </a:p>
        </p:txBody>
      </p:sp>
      <p:sp>
        <p:nvSpPr>
          <p:cNvPr id="13" name="Segnaposto contenuto 2">
            <a:extLst>
              <a:ext uri="{FF2B5EF4-FFF2-40B4-BE49-F238E27FC236}">
                <a16:creationId xmlns:a16="http://schemas.microsoft.com/office/drawing/2014/main" id="{F8354B27-2DC0-4B2E-8556-DCFD9D118B46}"/>
              </a:ext>
            </a:extLst>
          </p:cNvPr>
          <p:cNvSpPr>
            <a:spLocks noGrp="1"/>
          </p:cNvSpPr>
          <p:nvPr>
            <p:ph idx="1"/>
          </p:nvPr>
        </p:nvSpPr>
        <p:spPr>
          <a:xfrm>
            <a:off x="943265" y="1291038"/>
            <a:ext cx="6833329" cy="4558617"/>
          </a:xfrm>
        </p:spPr>
        <p:txBody>
          <a:bodyPr anchor="t">
            <a:normAutofit/>
          </a:bodyPr>
          <a:lstStyle/>
          <a:p>
            <a:r>
              <a:rPr lang="it-IT" sz="2000" dirty="0"/>
              <a:t>TESTO: Fonte primaria di dati da cui ricaviamo informazioni	</a:t>
            </a:r>
            <a:r>
              <a:rPr lang="it-IT" sz="2000" dirty="0">
                <a:latin typeface="Arial Rounded MT Bold" panose="020F0704030504030204" pitchFamily="34" charset="0"/>
              </a:rPr>
              <a:t>	</a:t>
            </a:r>
          </a:p>
          <a:p>
            <a:pPr lvl="5"/>
            <a:endParaRPr lang="it-IT" sz="1600" dirty="0">
              <a:latin typeface="Arial Rounded MT Bold" panose="020F0704030504030204" pitchFamily="34" charset="0"/>
            </a:endParaRPr>
          </a:p>
          <a:p>
            <a:pPr lvl="5"/>
            <a:endParaRPr lang="it-IT" dirty="0">
              <a:latin typeface="Arial Rounded MT Bold" panose="020F0704030504030204" pitchFamily="34" charset="0"/>
            </a:endParaRPr>
          </a:p>
          <a:p>
            <a:endParaRPr lang="it-IT" dirty="0">
              <a:latin typeface="Arial Rounded MT Bold" panose="020F0704030504030204" pitchFamily="34" charset="0"/>
            </a:endParaRPr>
          </a:p>
          <a:p>
            <a:endParaRPr lang="it-IT" dirty="0">
              <a:latin typeface="Arial Rounded MT Bold" panose="020F0704030504030204" pitchFamily="34" charset="0"/>
            </a:endParaRPr>
          </a:p>
          <a:p>
            <a:r>
              <a:rPr lang="it-IT" sz="2000" dirty="0"/>
              <a:t>IMMAGINI: Rumore che deve essere in qualche modo trattato </a:t>
            </a:r>
          </a:p>
          <a:p>
            <a:endParaRPr lang="it-IT" dirty="0"/>
          </a:p>
          <a:p>
            <a:endParaRPr lang="it-IT" dirty="0"/>
          </a:p>
          <a:p>
            <a:endParaRPr lang="it-IT" dirty="0"/>
          </a:p>
          <a:p>
            <a:endParaRPr lang="it-IT" dirty="0"/>
          </a:p>
        </p:txBody>
      </p:sp>
      <p:pic>
        <p:nvPicPr>
          <p:cNvPr id="16" name="Elemento grafico 15">
            <a:extLst>
              <a:ext uri="{FF2B5EF4-FFF2-40B4-BE49-F238E27FC236}">
                <a16:creationId xmlns:a16="http://schemas.microsoft.com/office/drawing/2014/main" id="{5C98BABF-36E8-4EB6-88EF-51AAFAD69E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4726" y="3859007"/>
            <a:ext cx="1809426" cy="1809426"/>
          </a:xfrm>
          <a:prstGeom prst="rect">
            <a:avLst/>
          </a:prstGeom>
        </p:spPr>
      </p:pic>
      <p:pic>
        <p:nvPicPr>
          <p:cNvPr id="17" name="Immagine 16" descr="Immagine che contiene screenshot&#10;&#10;Descrizione generata automaticamente">
            <a:extLst>
              <a:ext uri="{FF2B5EF4-FFF2-40B4-BE49-F238E27FC236}">
                <a16:creationId xmlns:a16="http://schemas.microsoft.com/office/drawing/2014/main" id="{B15F5A95-9072-487A-9990-4DE50EB2CF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6645" y="2227278"/>
            <a:ext cx="2619352" cy="3571844"/>
          </a:xfrm>
          <a:prstGeom prst="rect">
            <a:avLst/>
          </a:prstGeom>
        </p:spPr>
      </p:pic>
      <p:pic>
        <p:nvPicPr>
          <p:cNvPr id="18" name="Elemento grafico 17">
            <a:extLst>
              <a:ext uri="{FF2B5EF4-FFF2-40B4-BE49-F238E27FC236}">
                <a16:creationId xmlns:a16="http://schemas.microsoft.com/office/drawing/2014/main" id="{B0A337E4-1DA9-4A15-9655-75E6DBC4E4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14345" y="1810914"/>
            <a:ext cx="1679807" cy="1601848"/>
          </a:xfrm>
          <a:prstGeom prst="rect">
            <a:avLst/>
          </a:prstGeom>
        </p:spPr>
      </p:pic>
      <p:sp>
        <p:nvSpPr>
          <p:cNvPr id="19" name="Freccia a gallone 18">
            <a:extLst>
              <a:ext uri="{FF2B5EF4-FFF2-40B4-BE49-F238E27FC236}">
                <a16:creationId xmlns:a16="http://schemas.microsoft.com/office/drawing/2014/main" id="{6E86ADB3-D923-49E5-9BCF-C24580C0112C}"/>
              </a:ext>
            </a:extLst>
          </p:cNvPr>
          <p:cNvSpPr/>
          <p:nvPr/>
        </p:nvSpPr>
        <p:spPr>
          <a:xfrm>
            <a:off x="7560329" y="3000200"/>
            <a:ext cx="1177292" cy="1717613"/>
          </a:xfrm>
          <a:prstGeom prst="chevron">
            <a:avLst>
              <a:gd name="adj" fmla="val 69251"/>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0" name="CasellaDiTesto 19">
            <a:extLst>
              <a:ext uri="{FF2B5EF4-FFF2-40B4-BE49-F238E27FC236}">
                <a16:creationId xmlns:a16="http://schemas.microsoft.com/office/drawing/2014/main" id="{5569514E-C483-4144-8F44-0136778F2FF1}"/>
              </a:ext>
            </a:extLst>
          </p:cNvPr>
          <p:cNvSpPr txBox="1"/>
          <p:nvPr/>
        </p:nvSpPr>
        <p:spPr>
          <a:xfrm>
            <a:off x="8445319" y="1199153"/>
            <a:ext cx="2969702" cy="1292662"/>
          </a:xfrm>
          <a:prstGeom prst="rect">
            <a:avLst/>
          </a:prstGeom>
          <a:noFill/>
        </p:spPr>
        <p:txBody>
          <a:bodyPr wrap="square" rtlCol="0">
            <a:spAutoFit/>
          </a:bodyPr>
          <a:lstStyle/>
          <a:p>
            <a:pPr marL="285750" indent="-285750">
              <a:spcBef>
                <a:spcPts val="1000"/>
              </a:spcBef>
              <a:buClr>
                <a:schemeClr val="accent1"/>
              </a:buClr>
              <a:buSzPct val="80000"/>
              <a:buFont typeface="Wingdings 3" charset="2"/>
              <a:buChar char=""/>
            </a:pPr>
            <a:r>
              <a:rPr lang="it-IT" sz="2000" dirty="0">
                <a:solidFill>
                  <a:schemeClr val="tx1">
                    <a:lumMod val="75000"/>
                    <a:lumOff val="25000"/>
                  </a:schemeClr>
                </a:solidFill>
              </a:rPr>
              <a:t>METADATI: Informazioni nascoste relative ai file</a:t>
            </a:r>
          </a:p>
          <a:p>
            <a:endParaRPr lang="it-IT" dirty="0"/>
          </a:p>
        </p:txBody>
      </p:sp>
    </p:spTree>
    <p:extLst>
      <p:ext uri="{BB962C8B-B14F-4D97-AF65-F5344CB8AC3E}">
        <p14:creationId xmlns:p14="http://schemas.microsoft.com/office/powerpoint/2010/main" val="258685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0A395643-0D31-40F6-BA20-44BA1605AAD2}"/>
              </a:ext>
            </a:extLst>
          </p:cNvPr>
          <p:cNvSpPr>
            <a:spLocks noGrp="1"/>
          </p:cNvSpPr>
          <p:nvPr>
            <p:ph type="title"/>
          </p:nvPr>
        </p:nvSpPr>
        <p:spPr>
          <a:xfrm>
            <a:off x="1797665" y="550463"/>
            <a:ext cx="8596668" cy="1320800"/>
          </a:xfrm>
        </p:spPr>
        <p:txBody>
          <a:bodyPr>
            <a:normAutofit/>
          </a:bodyPr>
          <a:lstStyle/>
          <a:p>
            <a:r>
              <a:rPr lang="it-IT" b="1" dirty="0"/>
              <a:t>Analisi dei risultati - Prime possibilità</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CasellaDiTesto 17">
            <a:extLst>
              <a:ext uri="{FF2B5EF4-FFF2-40B4-BE49-F238E27FC236}">
                <a16:creationId xmlns:a16="http://schemas.microsoft.com/office/drawing/2014/main" id="{CE00A0BB-0F78-4550-AE9B-98ED1926D13A}"/>
              </a:ext>
            </a:extLst>
          </p:cNvPr>
          <p:cNvSpPr txBox="1"/>
          <p:nvPr/>
        </p:nvSpPr>
        <p:spPr>
          <a:xfrm>
            <a:off x="960349" y="1258163"/>
            <a:ext cx="10537448" cy="1200329"/>
          </a:xfrm>
          <a:prstGeom prst="rect">
            <a:avLst/>
          </a:prstGeom>
          <a:noFill/>
        </p:spPr>
        <p:txBody>
          <a:bodyPr wrap="square" rtlCol="0">
            <a:spAutoFit/>
          </a:bodyPr>
          <a:lstStyle/>
          <a:p>
            <a:pPr>
              <a:spcBef>
                <a:spcPts val="1000"/>
              </a:spcBef>
              <a:buClr>
                <a:schemeClr val="accent1"/>
              </a:buClr>
              <a:buSzPct val="80000"/>
            </a:pPr>
            <a:r>
              <a:rPr lang="it-IT" sz="3600" dirty="0">
                <a:solidFill>
                  <a:schemeClr val="tx1">
                    <a:lumMod val="75000"/>
                    <a:lumOff val="25000"/>
                  </a:schemeClr>
                </a:solidFill>
              </a:rPr>
              <a:t>Capire chi sta lavorando e quanto budget è stato investito su certi temi utilizzando:</a:t>
            </a:r>
          </a:p>
        </p:txBody>
      </p:sp>
      <p:sp>
        <p:nvSpPr>
          <p:cNvPr id="4" name="Segnaposto numero diapositiva 3">
            <a:extLst>
              <a:ext uri="{FF2B5EF4-FFF2-40B4-BE49-F238E27FC236}">
                <a16:creationId xmlns:a16="http://schemas.microsoft.com/office/drawing/2014/main" id="{E94A5025-48CC-4D8D-A770-7EC82393FAE9}"/>
              </a:ext>
            </a:extLst>
          </p:cNvPr>
          <p:cNvSpPr>
            <a:spLocks noGrp="1"/>
          </p:cNvSpPr>
          <p:nvPr>
            <p:ph type="sldNum" sz="quarter" idx="12"/>
          </p:nvPr>
        </p:nvSpPr>
        <p:spPr/>
        <p:txBody>
          <a:bodyPr/>
          <a:lstStyle/>
          <a:p>
            <a:fld id="{2E1BD475-AE54-4A9E-A365-86B6B6A942B5}" type="slidenum">
              <a:rPr lang="it-IT" smtClean="0"/>
              <a:t>5</a:t>
            </a:fld>
            <a:endParaRPr lang="it-IT" dirty="0"/>
          </a:p>
        </p:txBody>
      </p:sp>
      <p:pic>
        <p:nvPicPr>
          <p:cNvPr id="3" name="Immagine 2">
            <a:extLst>
              <a:ext uri="{FF2B5EF4-FFF2-40B4-BE49-F238E27FC236}">
                <a16:creationId xmlns:a16="http://schemas.microsoft.com/office/drawing/2014/main" id="{837BAE4D-E021-482E-B3CA-DF933A312BF5}"/>
              </a:ext>
            </a:extLst>
          </p:cNvPr>
          <p:cNvPicPr>
            <a:picLocks noChangeAspect="1"/>
          </p:cNvPicPr>
          <p:nvPr/>
        </p:nvPicPr>
        <p:blipFill>
          <a:blip r:embed="rId2"/>
          <a:stretch>
            <a:fillRect/>
          </a:stretch>
        </p:blipFill>
        <p:spPr>
          <a:xfrm>
            <a:off x="6229073" y="3100325"/>
            <a:ext cx="5034034" cy="3035082"/>
          </a:xfrm>
          <a:prstGeom prst="rect">
            <a:avLst/>
          </a:prstGeom>
        </p:spPr>
      </p:pic>
      <p:sp>
        <p:nvSpPr>
          <p:cNvPr id="5" name="CasellaDiTesto 4">
            <a:extLst>
              <a:ext uri="{FF2B5EF4-FFF2-40B4-BE49-F238E27FC236}">
                <a16:creationId xmlns:a16="http://schemas.microsoft.com/office/drawing/2014/main" id="{42BDB96B-DFF8-48E3-A333-62B820C763E3}"/>
              </a:ext>
            </a:extLst>
          </p:cNvPr>
          <p:cNvSpPr txBox="1"/>
          <p:nvPr/>
        </p:nvSpPr>
        <p:spPr>
          <a:xfrm>
            <a:off x="1446799" y="2516326"/>
            <a:ext cx="9298401" cy="1272143"/>
          </a:xfrm>
          <a:prstGeom prst="rect">
            <a:avLst/>
          </a:prstGeom>
          <a:noFill/>
        </p:spPr>
        <p:txBody>
          <a:bodyPr wrap="square" numCol="2" rtlCol="0">
            <a:spAutoFit/>
          </a:bodyPr>
          <a:lstStyle/>
          <a:p>
            <a:pPr marL="342900" indent="-342900">
              <a:spcBef>
                <a:spcPts val="1000"/>
              </a:spcBef>
              <a:buClr>
                <a:schemeClr val="accent1"/>
              </a:buClr>
              <a:buSzPct val="80000"/>
              <a:buFont typeface="Wingdings 3" charset="2"/>
              <a:buChar char=""/>
            </a:pPr>
            <a:r>
              <a:rPr lang="it-IT" sz="2000" dirty="0">
                <a:solidFill>
                  <a:schemeClr val="tx1">
                    <a:lumMod val="75000"/>
                    <a:lumOff val="25000"/>
                  </a:schemeClr>
                </a:solidFill>
              </a:rPr>
              <a:t>Motore di ricerca semantico</a:t>
            </a:r>
          </a:p>
          <a:p>
            <a:pPr marL="342900" indent="-342900">
              <a:spcBef>
                <a:spcPts val="1000"/>
              </a:spcBef>
              <a:buClr>
                <a:schemeClr val="accent1"/>
              </a:buClr>
              <a:buSzPct val="80000"/>
              <a:buFont typeface="Wingdings 3" charset="2"/>
              <a:buChar char=""/>
            </a:pPr>
            <a:endParaRPr lang="it-IT" sz="2000" dirty="0">
              <a:solidFill>
                <a:schemeClr val="tx1">
                  <a:lumMod val="75000"/>
                  <a:lumOff val="25000"/>
                </a:schemeClr>
              </a:solidFill>
            </a:endParaRPr>
          </a:p>
          <a:p>
            <a:pPr marL="342900" indent="-342900">
              <a:spcBef>
                <a:spcPts val="1000"/>
              </a:spcBef>
              <a:buClr>
                <a:schemeClr val="accent1"/>
              </a:buClr>
              <a:buSzPct val="80000"/>
              <a:buFont typeface="Wingdings 3" charset="2"/>
              <a:buChar char=""/>
            </a:pPr>
            <a:endParaRPr lang="it-IT" sz="2000" dirty="0">
              <a:solidFill>
                <a:schemeClr val="tx1">
                  <a:lumMod val="75000"/>
                  <a:lumOff val="25000"/>
                </a:schemeClr>
              </a:solidFill>
            </a:endParaRPr>
          </a:p>
          <a:p>
            <a:pPr marL="342900" indent="-342900">
              <a:spcBef>
                <a:spcPts val="1000"/>
              </a:spcBef>
              <a:buClr>
                <a:schemeClr val="accent1"/>
              </a:buClr>
              <a:buSzPct val="80000"/>
              <a:buFont typeface="Wingdings 3" charset="2"/>
              <a:buChar char=""/>
            </a:pPr>
            <a:r>
              <a:rPr lang="it-IT" sz="2000" dirty="0">
                <a:solidFill>
                  <a:schemeClr val="tx1">
                    <a:lumMod val="75000"/>
                    <a:lumOff val="25000"/>
                  </a:schemeClr>
                </a:solidFill>
              </a:rPr>
              <a:t>Mappe, geo tagging e dati strutturati</a:t>
            </a:r>
          </a:p>
          <a:p>
            <a:endParaRPr lang="it-IT" dirty="0"/>
          </a:p>
        </p:txBody>
      </p:sp>
      <p:pic>
        <p:nvPicPr>
          <p:cNvPr id="6" name="Immagine 5">
            <a:extLst>
              <a:ext uri="{FF2B5EF4-FFF2-40B4-BE49-F238E27FC236}">
                <a16:creationId xmlns:a16="http://schemas.microsoft.com/office/drawing/2014/main" id="{A0F138C9-AE64-472F-A482-160D07BCC87D}"/>
              </a:ext>
            </a:extLst>
          </p:cNvPr>
          <p:cNvPicPr>
            <a:picLocks noChangeAspect="1"/>
          </p:cNvPicPr>
          <p:nvPr/>
        </p:nvPicPr>
        <p:blipFill>
          <a:blip r:embed="rId3"/>
          <a:stretch>
            <a:fillRect/>
          </a:stretch>
        </p:blipFill>
        <p:spPr>
          <a:xfrm>
            <a:off x="1139734" y="3092763"/>
            <a:ext cx="4562652" cy="3042644"/>
          </a:xfrm>
          <a:prstGeom prst="rect">
            <a:avLst/>
          </a:prstGeom>
        </p:spPr>
      </p:pic>
    </p:spTree>
    <p:extLst>
      <p:ext uri="{BB962C8B-B14F-4D97-AF65-F5344CB8AC3E}">
        <p14:creationId xmlns:p14="http://schemas.microsoft.com/office/powerpoint/2010/main" val="72754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0A395643-0D31-40F6-BA20-44BA1605AAD2}"/>
              </a:ext>
            </a:extLst>
          </p:cNvPr>
          <p:cNvSpPr>
            <a:spLocks noGrp="1"/>
          </p:cNvSpPr>
          <p:nvPr>
            <p:ph type="title"/>
          </p:nvPr>
        </p:nvSpPr>
        <p:spPr>
          <a:xfrm>
            <a:off x="1579872" y="597763"/>
            <a:ext cx="8765911" cy="1320800"/>
          </a:xfrm>
        </p:spPr>
        <p:txBody>
          <a:bodyPr>
            <a:normAutofit/>
          </a:bodyPr>
          <a:lstStyle/>
          <a:p>
            <a:r>
              <a:rPr lang="it-IT" b="1" dirty="0"/>
              <a:t>Analisi dei risultati - Ulteriori possibilità</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CasellaDiTesto 17">
            <a:extLst>
              <a:ext uri="{FF2B5EF4-FFF2-40B4-BE49-F238E27FC236}">
                <a16:creationId xmlns:a16="http://schemas.microsoft.com/office/drawing/2014/main" id="{CE00A0BB-0F78-4550-AE9B-98ED1926D13A}"/>
              </a:ext>
            </a:extLst>
          </p:cNvPr>
          <p:cNvSpPr txBox="1"/>
          <p:nvPr/>
        </p:nvSpPr>
        <p:spPr>
          <a:xfrm>
            <a:off x="1369408" y="1954039"/>
            <a:ext cx="9242720" cy="3118803"/>
          </a:xfrm>
          <a:prstGeom prst="rect">
            <a:avLst/>
          </a:prstGeom>
          <a:noFill/>
        </p:spPr>
        <p:txBody>
          <a:bodyPr wrap="square" rtlCol="0">
            <a:spAutoFit/>
          </a:bodyPr>
          <a:lstStyle/>
          <a:p>
            <a:pPr marL="571500" indent="-571500">
              <a:spcBef>
                <a:spcPts val="1000"/>
              </a:spcBef>
              <a:buClr>
                <a:schemeClr val="accent1"/>
              </a:buClr>
              <a:buSzPct val="80000"/>
              <a:buFont typeface="Wingdings 3" charset="2"/>
              <a:buChar char=""/>
            </a:pPr>
            <a:r>
              <a:rPr lang="it-IT" sz="3600" dirty="0">
                <a:solidFill>
                  <a:schemeClr val="tx1">
                    <a:lumMod val="75000"/>
                    <a:lumOff val="25000"/>
                  </a:schemeClr>
                </a:solidFill>
              </a:rPr>
              <a:t>Queste analisi potrebbero non essere sufficienti</a:t>
            </a:r>
          </a:p>
          <a:p>
            <a:pPr>
              <a:spcBef>
                <a:spcPts val="1000"/>
              </a:spcBef>
              <a:buClr>
                <a:schemeClr val="accent1"/>
              </a:buClr>
              <a:buSzPct val="80000"/>
            </a:pPr>
            <a:endParaRPr lang="it-IT" sz="3600" dirty="0">
              <a:solidFill>
                <a:schemeClr val="tx1">
                  <a:lumMod val="75000"/>
                  <a:lumOff val="25000"/>
                </a:schemeClr>
              </a:solidFill>
            </a:endParaRPr>
          </a:p>
          <a:p>
            <a:pPr marL="571500" indent="-571500">
              <a:spcBef>
                <a:spcPts val="1000"/>
              </a:spcBef>
              <a:buClr>
                <a:schemeClr val="accent1"/>
              </a:buClr>
              <a:buSzPct val="80000"/>
              <a:buFont typeface="Wingdings 3" charset="2"/>
              <a:buChar char=""/>
            </a:pPr>
            <a:r>
              <a:rPr lang="it-IT" sz="3600" dirty="0">
                <a:solidFill>
                  <a:schemeClr val="tx1">
                    <a:lumMod val="75000"/>
                    <a:lumOff val="25000"/>
                  </a:schemeClr>
                </a:solidFill>
              </a:rPr>
              <a:t>Esigenza di incrociare concetti complessi </a:t>
            </a:r>
            <a:r>
              <a:rPr lang="en-US" sz="3600" dirty="0">
                <a:solidFill>
                  <a:schemeClr val="tx1">
                    <a:lumMod val="75000"/>
                    <a:lumOff val="25000"/>
                  </a:schemeClr>
                </a:solidFill>
              </a:rPr>
              <a:t>per </a:t>
            </a:r>
            <a:r>
              <a:rPr lang="en-US" sz="3600" dirty="0" err="1">
                <a:solidFill>
                  <a:schemeClr val="tx1">
                    <a:lumMod val="75000"/>
                    <a:lumOff val="25000"/>
                  </a:schemeClr>
                </a:solidFill>
              </a:rPr>
              <a:t>generarne</a:t>
            </a:r>
            <a:r>
              <a:rPr lang="en-US" sz="3600" dirty="0">
                <a:solidFill>
                  <a:schemeClr val="tx1">
                    <a:lumMod val="75000"/>
                    <a:lumOff val="25000"/>
                  </a:schemeClr>
                </a:solidFill>
              </a:rPr>
              <a:t> di </a:t>
            </a:r>
            <a:r>
              <a:rPr lang="en-US" sz="3600" dirty="0" err="1">
                <a:solidFill>
                  <a:schemeClr val="tx1">
                    <a:lumMod val="75000"/>
                    <a:lumOff val="25000"/>
                  </a:schemeClr>
                </a:solidFill>
              </a:rPr>
              <a:t>nuovi</a:t>
            </a:r>
            <a:endParaRPr lang="it-IT" sz="3600" dirty="0">
              <a:solidFill>
                <a:schemeClr val="tx1">
                  <a:lumMod val="75000"/>
                  <a:lumOff val="25000"/>
                </a:schemeClr>
              </a:solidFill>
            </a:endParaRPr>
          </a:p>
        </p:txBody>
      </p:sp>
      <p:sp>
        <p:nvSpPr>
          <p:cNvPr id="4" name="Segnaposto numero diapositiva 3">
            <a:extLst>
              <a:ext uri="{FF2B5EF4-FFF2-40B4-BE49-F238E27FC236}">
                <a16:creationId xmlns:a16="http://schemas.microsoft.com/office/drawing/2014/main" id="{E94A5025-48CC-4D8D-A770-7EC82393FAE9}"/>
              </a:ext>
            </a:extLst>
          </p:cNvPr>
          <p:cNvSpPr>
            <a:spLocks noGrp="1"/>
          </p:cNvSpPr>
          <p:nvPr>
            <p:ph type="sldNum" sz="quarter" idx="12"/>
          </p:nvPr>
        </p:nvSpPr>
        <p:spPr/>
        <p:txBody>
          <a:bodyPr/>
          <a:lstStyle/>
          <a:p>
            <a:fld id="{2E1BD475-AE54-4A9E-A365-86B6B6A942B5}" type="slidenum">
              <a:rPr lang="it-IT" smtClean="0"/>
              <a:t>6</a:t>
            </a:fld>
            <a:endParaRPr lang="it-IT"/>
          </a:p>
        </p:txBody>
      </p:sp>
    </p:spTree>
    <p:extLst>
      <p:ext uri="{BB962C8B-B14F-4D97-AF65-F5344CB8AC3E}">
        <p14:creationId xmlns:p14="http://schemas.microsoft.com/office/powerpoint/2010/main" val="411986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Segnaposto numero diapositiva 3">
            <a:extLst>
              <a:ext uri="{FF2B5EF4-FFF2-40B4-BE49-F238E27FC236}">
                <a16:creationId xmlns:a16="http://schemas.microsoft.com/office/drawing/2014/main" id="{E94A5025-48CC-4D8D-A770-7EC82393FAE9}"/>
              </a:ext>
            </a:extLst>
          </p:cNvPr>
          <p:cNvSpPr>
            <a:spLocks noGrp="1"/>
          </p:cNvSpPr>
          <p:nvPr>
            <p:ph type="sldNum" sz="quarter" idx="12"/>
          </p:nvPr>
        </p:nvSpPr>
        <p:spPr/>
        <p:txBody>
          <a:bodyPr/>
          <a:lstStyle/>
          <a:p>
            <a:fld id="{2E1BD475-AE54-4A9E-A365-86B6B6A942B5}" type="slidenum">
              <a:rPr lang="it-IT" smtClean="0"/>
              <a:t>7</a:t>
            </a:fld>
            <a:endParaRPr lang="it-IT"/>
          </a:p>
        </p:txBody>
      </p:sp>
      <p:sp>
        <p:nvSpPr>
          <p:cNvPr id="11" name="Titolo 1">
            <a:extLst>
              <a:ext uri="{FF2B5EF4-FFF2-40B4-BE49-F238E27FC236}">
                <a16:creationId xmlns:a16="http://schemas.microsoft.com/office/drawing/2014/main" id="{8D81E059-0E5D-42B9-9E6E-00E072E072F4}"/>
              </a:ext>
            </a:extLst>
          </p:cNvPr>
          <p:cNvSpPr>
            <a:spLocks noGrp="1"/>
          </p:cNvSpPr>
          <p:nvPr>
            <p:ph type="title"/>
          </p:nvPr>
        </p:nvSpPr>
        <p:spPr>
          <a:xfrm>
            <a:off x="1309049" y="326014"/>
            <a:ext cx="7421640" cy="1320800"/>
          </a:xfrm>
        </p:spPr>
        <p:txBody>
          <a:bodyPr vert="horz" lIns="91440" tIns="45720" rIns="91440" bIns="45720" rtlCol="0" anchor="t">
            <a:normAutofit/>
          </a:bodyPr>
          <a:lstStyle/>
          <a:p>
            <a:r>
              <a:rPr lang="en-US" b="1" dirty="0"/>
              <a:t>Talia vision vs MED projects</a:t>
            </a:r>
            <a:endParaRPr lang="en-US" dirty="0"/>
          </a:p>
        </p:txBody>
      </p:sp>
      <p:sp>
        <p:nvSpPr>
          <p:cNvPr id="13" name="CasellaDiTesto 12">
            <a:extLst>
              <a:ext uri="{FF2B5EF4-FFF2-40B4-BE49-F238E27FC236}">
                <a16:creationId xmlns:a16="http://schemas.microsoft.com/office/drawing/2014/main" id="{ACBEF9D1-58A8-4A5B-AA01-211910E5FFE4}"/>
              </a:ext>
            </a:extLst>
          </p:cNvPr>
          <p:cNvSpPr txBox="1"/>
          <p:nvPr/>
        </p:nvSpPr>
        <p:spPr>
          <a:xfrm>
            <a:off x="1168787" y="2280227"/>
            <a:ext cx="9914478" cy="4257834"/>
          </a:xfrm>
          <a:prstGeom prst="rect">
            <a:avLst/>
          </a:prstGeom>
        </p:spPr>
        <p:txBody>
          <a:bodyPr vert="horz" lIns="91440" tIns="45720" rIns="91440" bIns="45720" numCol="2" rtlCol="0">
            <a:normAutofit fontScale="92500" lnSpcReduction="10000"/>
          </a:bodyPr>
          <a:lstStyle/>
          <a:p>
            <a:pPr>
              <a:spcBef>
                <a:spcPts val="1000"/>
              </a:spcBef>
              <a:buClr>
                <a:schemeClr val="accent1"/>
              </a:buClr>
              <a:buSzPct val="80000"/>
              <a:buFont typeface="Wingdings 3" charset="2"/>
              <a:buChar char=""/>
            </a:pPr>
            <a:r>
              <a:rPr lang="it-IT" sz="2800" b="1" dirty="0">
                <a:solidFill>
                  <a:schemeClr val="tx1">
                    <a:lumMod val="75000"/>
                    <a:lumOff val="25000"/>
                  </a:schemeClr>
                </a:solidFill>
              </a:rPr>
              <a:t> La visione di TALIA è basata su tre elementi:</a:t>
            </a:r>
          </a:p>
          <a:p>
            <a:pPr marL="971550" lvl="1" indent="-514350">
              <a:spcBef>
                <a:spcPts val="1000"/>
              </a:spcBef>
              <a:buClr>
                <a:schemeClr val="accent1"/>
              </a:buClr>
              <a:buSzPct val="80000"/>
              <a:buFont typeface="+mj-lt"/>
              <a:buAutoNum type="arabicPeriod"/>
            </a:pPr>
            <a:r>
              <a:rPr lang="it-IT" sz="2800" dirty="0">
                <a:solidFill>
                  <a:schemeClr val="tx1">
                    <a:lumMod val="75000"/>
                    <a:lumOff val="25000"/>
                  </a:schemeClr>
                </a:solidFill>
              </a:rPr>
              <a:t>Community scale partnership</a:t>
            </a:r>
          </a:p>
          <a:p>
            <a:pPr marL="971550" lvl="1" indent="-514350">
              <a:spcBef>
                <a:spcPts val="1000"/>
              </a:spcBef>
              <a:buClr>
                <a:schemeClr val="accent1"/>
              </a:buClr>
              <a:buSzPct val="80000"/>
              <a:buFont typeface="+mj-lt"/>
              <a:buAutoNum type="arabicPeriod"/>
            </a:pPr>
            <a:r>
              <a:rPr lang="it-IT" sz="2800" dirty="0" err="1">
                <a:solidFill>
                  <a:schemeClr val="tx1">
                    <a:lumMod val="75000"/>
                    <a:lumOff val="25000"/>
                  </a:schemeClr>
                </a:solidFill>
              </a:rPr>
              <a:t>Territorial</a:t>
            </a:r>
            <a:r>
              <a:rPr lang="it-IT" sz="2800" dirty="0">
                <a:solidFill>
                  <a:schemeClr val="tx1">
                    <a:lumMod val="75000"/>
                    <a:lumOff val="25000"/>
                  </a:schemeClr>
                </a:solidFill>
              </a:rPr>
              <a:t> </a:t>
            </a:r>
            <a:r>
              <a:rPr lang="it-IT" sz="2800" dirty="0" err="1">
                <a:solidFill>
                  <a:schemeClr val="tx1">
                    <a:lumMod val="75000"/>
                    <a:lumOff val="25000"/>
                  </a:schemeClr>
                </a:solidFill>
              </a:rPr>
              <a:t>innovation</a:t>
            </a:r>
            <a:endParaRPr lang="it-IT" sz="2800" dirty="0">
              <a:solidFill>
                <a:schemeClr val="tx1">
                  <a:lumMod val="75000"/>
                  <a:lumOff val="25000"/>
                </a:schemeClr>
              </a:solidFill>
            </a:endParaRPr>
          </a:p>
          <a:p>
            <a:pPr marL="971550" lvl="1" indent="-514350">
              <a:spcBef>
                <a:spcPts val="1000"/>
              </a:spcBef>
              <a:buClr>
                <a:schemeClr val="accent1"/>
              </a:buClr>
              <a:buSzPct val="80000"/>
              <a:buFont typeface="+mj-lt"/>
              <a:buAutoNum type="arabicPeriod"/>
            </a:pPr>
            <a:r>
              <a:rPr lang="it-IT" sz="2800" dirty="0" err="1">
                <a:solidFill>
                  <a:schemeClr val="tx1">
                    <a:lumMod val="75000"/>
                    <a:lumOff val="25000"/>
                  </a:schemeClr>
                </a:solidFill>
              </a:rPr>
              <a:t>Translocal</a:t>
            </a:r>
            <a:r>
              <a:rPr lang="it-IT" sz="2800" dirty="0">
                <a:solidFill>
                  <a:schemeClr val="tx1">
                    <a:lumMod val="75000"/>
                    <a:lumOff val="25000"/>
                  </a:schemeClr>
                </a:solidFill>
              </a:rPr>
              <a:t> </a:t>
            </a:r>
            <a:r>
              <a:rPr lang="it-IT" sz="2800" dirty="0" err="1">
                <a:solidFill>
                  <a:schemeClr val="tx1">
                    <a:lumMod val="75000"/>
                    <a:lumOff val="25000"/>
                  </a:schemeClr>
                </a:solidFill>
              </a:rPr>
              <a:t>socio-economic</a:t>
            </a:r>
            <a:r>
              <a:rPr lang="it-IT" sz="2800" dirty="0">
                <a:solidFill>
                  <a:schemeClr val="tx1">
                    <a:lumMod val="75000"/>
                    <a:lumOff val="25000"/>
                  </a:schemeClr>
                </a:solidFill>
              </a:rPr>
              <a:t> </a:t>
            </a:r>
            <a:r>
              <a:rPr lang="it-IT" sz="2800" dirty="0" err="1">
                <a:solidFill>
                  <a:schemeClr val="tx1">
                    <a:lumMod val="75000"/>
                    <a:lumOff val="25000"/>
                  </a:schemeClr>
                </a:solidFill>
              </a:rPr>
              <a:t>ecosystem</a:t>
            </a:r>
            <a:endParaRPr lang="it-IT" sz="2800" dirty="0">
              <a:solidFill>
                <a:schemeClr val="tx1">
                  <a:lumMod val="75000"/>
                  <a:lumOff val="25000"/>
                </a:schemeClr>
              </a:solidFill>
            </a:endParaRPr>
          </a:p>
          <a:p>
            <a:pPr marL="0" lvl="1" indent="-457200">
              <a:spcBef>
                <a:spcPts val="1000"/>
              </a:spcBef>
              <a:buClr>
                <a:schemeClr val="accent1"/>
              </a:buClr>
              <a:buSzPct val="80000"/>
              <a:buFont typeface="Wingdings 3" charset="2"/>
              <a:buChar char=""/>
            </a:pPr>
            <a:endParaRPr lang="en-US" sz="2800" dirty="0">
              <a:solidFill>
                <a:schemeClr val="tx1">
                  <a:lumMod val="75000"/>
                  <a:lumOff val="25000"/>
                </a:schemeClr>
              </a:solidFill>
            </a:endParaRPr>
          </a:p>
          <a:p>
            <a:pPr marL="0" lvl="1" indent="-457200">
              <a:spcBef>
                <a:spcPts val="1000"/>
              </a:spcBef>
              <a:buClr>
                <a:schemeClr val="accent1"/>
              </a:buClr>
              <a:buSzPct val="80000"/>
              <a:buFont typeface="Wingdings 3" charset="2"/>
              <a:buChar char=""/>
            </a:pPr>
            <a:endParaRPr lang="en-US" sz="2800" dirty="0">
              <a:solidFill>
                <a:schemeClr val="tx1">
                  <a:lumMod val="75000"/>
                  <a:lumOff val="25000"/>
                </a:schemeClr>
              </a:solidFill>
            </a:endParaRPr>
          </a:p>
          <a:p>
            <a:pPr marL="0" lvl="1" indent="-457200">
              <a:spcBef>
                <a:spcPts val="1000"/>
              </a:spcBef>
              <a:buClr>
                <a:schemeClr val="accent1"/>
              </a:buClr>
              <a:buSzPct val="80000"/>
              <a:buFont typeface="Wingdings 3" charset="2"/>
              <a:buChar char=""/>
            </a:pPr>
            <a:r>
              <a:rPr lang="en-US" sz="2800" b="1" dirty="0">
                <a:solidFill>
                  <a:schemeClr val="tx1">
                    <a:lumMod val="75000"/>
                    <a:lumOff val="25000"/>
                  </a:schemeClr>
                </a:solidFill>
              </a:rPr>
              <a:t>Le </a:t>
            </a:r>
            <a:r>
              <a:rPr lang="en-US" sz="2800" b="1" dirty="0" err="1">
                <a:solidFill>
                  <a:schemeClr val="tx1">
                    <a:lumMod val="75000"/>
                    <a:lumOff val="25000"/>
                  </a:schemeClr>
                </a:solidFill>
              </a:rPr>
              <a:t>caratteristiche</a:t>
            </a:r>
            <a:r>
              <a:rPr lang="en-US" sz="2800" b="1" dirty="0">
                <a:solidFill>
                  <a:schemeClr val="tx1">
                    <a:lumMod val="75000"/>
                    <a:lumOff val="25000"/>
                  </a:schemeClr>
                </a:solidFill>
              </a:rPr>
              <a:t> </a:t>
            </a:r>
            <a:r>
              <a:rPr lang="en-US" sz="2800" b="1" dirty="0" err="1">
                <a:solidFill>
                  <a:schemeClr val="tx1">
                    <a:lumMod val="75000"/>
                    <a:lumOff val="25000"/>
                  </a:schemeClr>
                </a:solidFill>
              </a:rPr>
              <a:t>dei</a:t>
            </a:r>
            <a:r>
              <a:rPr lang="en-US" sz="2800" b="1" dirty="0">
                <a:solidFill>
                  <a:schemeClr val="tx1">
                    <a:lumMod val="75000"/>
                    <a:lumOff val="25000"/>
                  </a:schemeClr>
                </a:solidFill>
              </a:rPr>
              <a:t> </a:t>
            </a:r>
            <a:r>
              <a:rPr lang="en-US" sz="2800" b="1" dirty="0" err="1">
                <a:solidFill>
                  <a:schemeClr val="tx1">
                    <a:lumMod val="75000"/>
                    <a:lumOff val="25000"/>
                  </a:schemeClr>
                </a:solidFill>
              </a:rPr>
              <a:t>progetti</a:t>
            </a:r>
            <a:r>
              <a:rPr lang="en-US" sz="2800" b="1" dirty="0">
                <a:solidFill>
                  <a:schemeClr val="tx1">
                    <a:lumMod val="75000"/>
                    <a:lumOff val="25000"/>
                  </a:schemeClr>
                </a:solidFill>
              </a:rPr>
              <a:t> MED </a:t>
            </a:r>
            <a:r>
              <a:rPr lang="en-US" sz="2800" b="1" dirty="0" err="1">
                <a:solidFill>
                  <a:schemeClr val="tx1">
                    <a:lumMod val="75000"/>
                    <a:lumOff val="25000"/>
                  </a:schemeClr>
                </a:solidFill>
              </a:rPr>
              <a:t>sono</a:t>
            </a:r>
            <a:r>
              <a:rPr lang="en-US" sz="2800" b="1" dirty="0">
                <a:solidFill>
                  <a:schemeClr val="tx1">
                    <a:lumMod val="75000"/>
                    <a:lumOff val="25000"/>
                  </a:schemeClr>
                </a:solidFill>
              </a:rPr>
              <a:t>:</a:t>
            </a:r>
          </a:p>
          <a:p>
            <a:pPr marL="971550" lvl="3" indent="-514350">
              <a:spcBef>
                <a:spcPts val="1000"/>
              </a:spcBef>
              <a:buClr>
                <a:schemeClr val="accent1"/>
              </a:buClr>
              <a:buSzPct val="80000"/>
              <a:buFont typeface="+mj-lt"/>
              <a:buAutoNum type="alphaLcPeriod"/>
            </a:pPr>
            <a:r>
              <a:rPr lang="en-US" sz="2800" dirty="0">
                <a:solidFill>
                  <a:schemeClr val="tx1">
                    <a:lumMod val="75000"/>
                    <a:lumOff val="25000"/>
                  </a:schemeClr>
                </a:solidFill>
              </a:rPr>
              <a:t>Cultural anchoring</a:t>
            </a:r>
          </a:p>
          <a:p>
            <a:pPr marL="971550" lvl="3" indent="-514350">
              <a:spcBef>
                <a:spcPts val="1000"/>
              </a:spcBef>
              <a:buClr>
                <a:schemeClr val="accent1"/>
              </a:buClr>
              <a:buSzPct val="80000"/>
              <a:buFont typeface="+mj-lt"/>
              <a:buAutoNum type="alphaLcPeriod"/>
            </a:pPr>
            <a:r>
              <a:rPr lang="en-US" sz="2800" dirty="0">
                <a:solidFill>
                  <a:schemeClr val="tx1">
                    <a:lumMod val="75000"/>
                    <a:lumOff val="25000"/>
                  </a:schemeClr>
                </a:solidFill>
              </a:rPr>
              <a:t>Open networked people</a:t>
            </a:r>
          </a:p>
          <a:p>
            <a:pPr marL="971550" lvl="3" indent="-514350">
              <a:spcBef>
                <a:spcPts val="1000"/>
              </a:spcBef>
              <a:buClr>
                <a:schemeClr val="accent1"/>
              </a:buClr>
              <a:buSzPct val="80000"/>
              <a:buFont typeface="+mj-lt"/>
              <a:buAutoNum type="alphaLcPeriod"/>
            </a:pPr>
            <a:r>
              <a:rPr lang="en-US" sz="2800" dirty="0">
                <a:solidFill>
                  <a:schemeClr val="tx1">
                    <a:lumMod val="75000"/>
                    <a:lumOff val="25000"/>
                  </a:schemeClr>
                </a:solidFill>
              </a:rPr>
              <a:t>Innovation mixes</a:t>
            </a:r>
          </a:p>
          <a:p>
            <a:pPr marL="971550" lvl="3" indent="-514350">
              <a:spcBef>
                <a:spcPts val="1000"/>
              </a:spcBef>
              <a:buClr>
                <a:schemeClr val="accent1"/>
              </a:buClr>
              <a:buSzPct val="80000"/>
              <a:buFont typeface="+mj-lt"/>
              <a:buAutoNum type="alphaLcPeriod"/>
            </a:pPr>
            <a:r>
              <a:rPr lang="en-US" sz="2800" dirty="0">
                <a:solidFill>
                  <a:schemeClr val="tx1">
                    <a:lumMod val="75000"/>
                    <a:lumOff val="25000"/>
                  </a:schemeClr>
                </a:solidFill>
              </a:rPr>
              <a:t>New Business models</a:t>
            </a:r>
          </a:p>
          <a:p>
            <a:pPr marL="971550" lvl="3" indent="-514350">
              <a:spcBef>
                <a:spcPts val="1000"/>
              </a:spcBef>
              <a:buClr>
                <a:schemeClr val="accent1"/>
              </a:buClr>
              <a:buSzPct val="80000"/>
              <a:buFont typeface="+mj-lt"/>
              <a:buAutoNum type="alphaLcPeriod"/>
            </a:pPr>
            <a:r>
              <a:rPr lang="en-US" sz="2800" dirty="0">
                <a:solidFill>
                  <a:schemeClr val="tx1">
                    <a:lumMod val="75000"/>
                    <a:lumOff val="25000"/>
                  </a:schemeClr>
                </a:solidFill>
              </a:rPr>
              <a:t>Shared values</a:t>
            </a:r>
          </a:p>
          <a:p>
            <a:pPr marL="971550" lvl="3" indent="-514350">
              <a:spcBef>
                <a:spcPts val="1000"/>
              </a:spcBef>
              <a:buClr>
                <a:schemeClr val="accent1"/>
              </a:buClr>
              <a:buSzPct val="80000"/>
              <a:buFont typeface="+mj-lt"/>
              <a:buAutoNum type="alphaLcPeriod"/>
            </a:pPr>
            <a:r>
              <a:rPr lang="en-US" sz="2800" dirty="0">
                <a:solidFill>
                  <a:schemeClr val="tx1">
                    <a:lumMod val="75000"/>
                    <a:lumOff val="25000"/>
                  </a:schemeClr>
                </a:solidFill>
              </a:rPr>
              <a:t>Collective learning</a:t>
            </a:r>
          </a:p>
          <a:p>
            <a:pPr marL="971550" lvl="1" indent="-514350">
              <a:spcBef>
                <a:spcPts val="1000"/>
              </a:spcBef>
              <a:buClr>
                <a:schemeClr val="accent1"/>
              </a:buClr>
              <a:buSzPct val="80000"/>
              <a:buFont typeface="+mj-lt"/>
              <a:buAutoNum type="arabicPeriod"/>
            </a:pPr>
            <a:endParaRPr lang="en-US" sz="2800" dirty="0">
              <a:solidFill>
                <a:schemeClr val="tx1">
                  <a:lumMod val="75000"/>
                  <a:lumOff val="25000"/>
                </a:schemeClr>
              </a:solidFill>
            </a:endParaRPr>
          </a:p>
        </p:txBody>
      </p:sp>
      <p:sp>
        <p:nvSpPr>
          <p:cNvPr id="14" name="CasellaDiTesto 13">
            <a:extLst>
              <a:ext uri="{FF2B5EF4-FFF2-40B4-BE49-F238E27FC236}">
                <a16:creationId xmlns:a16="http://schemas.microsoft.com/office/drawing/2014/main" id="{18EC7C8E-01CC-4FD1-BE15-59006CCF1874}"/>
              </a:ext>
            </a:extLst>
          </p:cNvPr>
          <p:cNvSpPr txBox="1"/>
          <p:nvPr/>
        </p:nvSpPr>
        <p:spPr>
          <a:xfrm>
            <a:off x="842597" y="1115441"/>
            <a:ext cx="8755071" cy="867930"/>
          </a:xfrm>
          <a:prstGeom prst="rect">
            <a:avLst/>
          </a:prstGeom>
          <a:noFill/>
        </p:spPr>
        <p:txBody>
          <a:bodyPr wrap="square" rtlCol="0">
            <a:spAutoFit/>
          </a:bodyPr>
          <a:lstStyle/>
          <a:p>
            <a:pPr lvl="1">
              <a:lnSpc>
                <a:spcPct val="90000"/>
              </a:lnSpc>
              <a:spcBef>
                <a:spcPts val="1000"/>
              </a:spcBef>
              <a:buClr>
                <a:schemeClr val="accent1"/>
              </a:buClr>
              <a:buSzPct val="80000"/>
            </a:pPr>
            <a:r>
              <a:rPr lang="it-IT" sz="2800" dirty="0">
                <a:solidFill>
                  <a:schemeClr val="tx1">
                    <a:lumMod val="75000"/>
                    <a:lumOff val="25000"/>
                  </a:schemeClr>
                </a:solidFill>
              </a:rPr>
              <a:t>Esigenza di confrontare ed incrociare gli elementi di TALIA e dei progetti MED</a:t>
            </a:r>
          </a:p>
        </p:txBody>
      </p:sp>
    </p:spTree>
    <p:extLst>
      <p:ext uri="{BB962C8B-B14F-4D97-AF65-F5344CB8AC3E}">
        <p14:creationId xmlns:p14="http://schemas.microsoft.com/office/powerpoint/2010/main" val="3281466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Segnaposto numero diapositiva 3">
            <a:extLst>
              <a:ext uri="{FF2B5EF4-FFF2-40B4-BE49-F238E27FC236}">
                <a16:creationId xmlns:a16="http://schemas.microsoft.com/office/drawing/2014/main" id="{E94A5025-48CC-4D8D-A770-7EC82393FAE9}"/>
              </a:ext>
            </a:extLst>
          </p:cNvPr>
          <p:cNvSpPr>
            <a:spLocks noGrp="1"/>
          </p:cNvSpPr>
          <p:nvPr>
            <p:ph type="sldNum" sz="quarter" idx="12"/>
          </p:nvPr>
        </p:nvSpPr>
        <p:spPr/>
        <p:txBody>
          <a:bodyPr/>
          <a:lstStyle/>
          <a:p>
            <a:fld id="{2E1BD475-AE54-4A9E-A365-86B6B6A942B5}" type="slidenum">
              <a:rPr lang="it-IT" smtClean="0"/>
              <a:t>8</a:t>
            </a:fld>
            <a:endParaRPr lang="it-IT"/>
          </a:p>
        </p:txBody>
      </p:sp>
      <p:sp>
        <p:nvSpPr>
          <p:cNvPr id="6" name="Titolo 1">
            <a:extLst>
              <a:ext uri="{FF2B5EF4-FFF2-40B4-BE49-F238E27FC236}">
                <a16:creationId xmlns:a16="http://schemas.microsoft.com/office/drawing/2014/main" id="{3EFC07CC-AD6F-4B3D-905E-5C8D3E587CFF}"/>
              </a:ext>
            </a:extLst>
          </p:cNvPr>
          <p:cNvSpPr>
            <a:spLocks noGrp="1"/>
          </p:cNvSpPr>
          <p:nvPr>
            <p:ph type="title"/>
          </p:nvPr>
        </p:nvSpPr>
        <p:spPr>
          <a:xfrm>
            <a:off x="1166396" y="234955"/>
            <a:ext cx="8723938" cy="1320800"/>
          </a:xfrm>
        </p:spPr>
        <p:txBody>
          <a:bodyPr vert="horz" lIns="91440" tIns="45720" rIns="91440" bIns="45720" rtlCol="0" anchor="t">
            <a:normAutofit/>
          </a:bodyPr>
          <a:lstStyle/>
          <a:p>
            <a:r>
              <a:rPr lang="en-US" b="1" dirty="0"/>
              <a:t>Talia vision vs MED projects: </a:t>
            </a:r>
            <a:r>
              <a:rPr lang="en-US" b="1" dirty="0" err="1"/>
              <a:t>caso</a:t>
            </a:r>
            <a:r>
              <a:rPr lang="en-US" b="1" dirty="0"/>
              <a:t> </a:t>
            </a:r>
            <a:r>
              <a:rPr lang="en-US" b="1" dirty="0" err="1"/>
              <a:t>d’uso</a:t>
            </a:r>
            <a:endParaRPr lang="en-US" dirty="0"/>
          </a:p>
        </p:txBody>
      </p:sp>
      <p:sp>
        <p:nvSpPr>
          <p:cNvPr id="7" name="CasellaDiTesto 6">
            <a:extLst>
              <a:ext uri="{FF2B5EF4-FFF2-40B4-BE49-F238E27FC236}">
                <a16:creationId xmlns:a16="http://schemas.microsoft.com/office/drawing/2014/main" id="{9A74878F-A7CA-46A1-84E8-E96DFDCEB6EA}"/>
              </a:ext>
            </a:extLst>
          </p:cNvPr>
          <p:cNvSpPr txBox="1"/>
          <p:nvPr/>
        </p:nvSpPr>
        <p:spPr>
          <a:xfrm>
            <a:off x="1013022" y="1151309"/>
            <a:ext cx="9914478" cy="4257834"/>
          </a:xfrm>
          <a:prstGeom prst="rect">
            <a:avLst/>
          </a:prstGeom>
        </p:spPr>
        <p:txBody>
          <a:bodyPr vert="horz" lIns="91440" tIns="45720" rIns="91440" bIns="45720" numCol="1" rtlCol="0">
            <a:normAutofit/>
          </a:bodyPr>
          <a:lstStyle/>
          <a:p>
            <a:pPr>
              <a:spcBef>
                <a:spcPts val="1000"/>
              </a:spcBef>
              <a:buClr>
                <a:schemeClr val="accent1"/>
              </a:buClr>
              <a:buSzPct val="80000"/>
              <a:buFont typeface="Wingdings 3" charset="2"/>
              <a:buChar char=""/>
            </a:pPr>
            <a:r>
              <a:rPr lang="it-IT" sz="2800" b="1" dirty="0">
                <a:solidFill>
                  <a:schemeClr val="tx1">
                    <a:lumMod val="75000"/>
                    <a:lumOff val="25000"/>
                  </a:schemeClr>
                </a:solidFill>
              </a:rPr>
              <a:t>Matrice che metta in relazione le caratteristiche comuni</a:t>
            </a:r>
          </a:p>
          <a:p>
            <a:pPr marL="971550" lvl="1" indent="-514350">
              <a:spcBef>
                <a:spcPts val="1000"/>
              </a:spcBef>
              <a:buClr>
                <a:schemeClr val="accent1"/>
              </a:buClr>
              <a:buSzPct val="80000"/>
              <a:buFont typeface="+mj-lt"/>
              <a:buAutoNum type="arabicPeriod"/>
            </a:pPr>
            <a:endParaRPr lang="en-US" sz="2800" dirty="0">
              <a:solidFill>
                <a:schemeClr val="tx1">
                  <a:lumMod val="75000"/>
                  <a:lumOff val="25000"/>
                </a:schemeClr>
              </a:solidFill>
            </a:endParaRPr>
          </a:p>
        </p:txBody>
      </p:sp>
      <p:graphicFrame>
        <p:nvGraphicFramePr>
          <p:cNvPr id="9" name="Tabella 8">
            <a:extLst>
              <a:ext uri="{FF2B5EF4-FFF2-40B4-BE49-F238E27FC236}">
                <a16:creationId xmlns:a16="http://schemas.microsoft.com/office/drawing/2014/main" id="{B6E6484E-6466-4CBC-8F17-2EE80373F379}"/>
              </a:ext>
            </a:extLst>
          </p:cNvPr>
          <p:cNvGraphicFramePr>
            <a:graphicFrameLocks noGrp="1"/>
          </p:cNvGraphicFramePr>
          <p:nvPr>
            <p:extLst>
              <p:ext uri="{D42A27DB-BD31-4B8C-83A1-F6EECF244321}">
                <p14:modId xmlns:p14="http://schemas.microsoft.com/office/powerpoint/2010/main" val="3577195210"/>
              </p:ext>
            </p:extLst>
          </p:nvPr>
        </p:nvGraphicFramePr>
        <p:xfrm>
          <a:off x="2177437" y="2304213"/>
          <a:ext cx="7341327" cy="3141715"/>
        </p:xfrm>
        <a:graphic>
          <a:graphicData uri="http://schemas.openxmlformats.org/drawingml/2006/table">
            <a:tbl>
              <a:tblPr firstRow="1" bandRow="1">
                <a:tableStyleId>{5C22544A-7EE6-4342-B048-85BDC9FD1C3A}</a:tableStyleId>
              </a:tblPr>
              <a:tblGrid>
                <a:gridCol w="1594272">
                  <a:extLst>
                    <a:ext uri="{9D8B030D-6E8A-4147-A177-3AD203B41FA5}">
                      <a16:colId xmlns:a16="http://schemas.microsoft.com/office/drawing/2014/main" val="20000"/>
                    </a:ext>
                  </a:extLst>
                </a:gridCol>
                <a:gridCol w="2076391">
                  <a:extLst>
                    <a:ext uri="{9D8B030D-6E8A-4147-A177-3AD203B41FA5}">
                      <a16:colId xmlns:a16="http://schemas.microsoft.com/office/drawing/2014/main" val="20001"/>
                    </a:ext>
                  </a:extLst>
                </a:gridCol>
                <a:gridCol w="1835332">
                  <a:extLst>
                    <a:ext uri="{9D8B030D-6E8A-4147-A177-3AD203B41FA5}">
                      <a16:colId xmlns:a16="http://schemas.microsoft.com/office/drawing/2014/main" val="20002"/>
                    </a:ext>
                  </a:extLst>
                </a:gridCol>
                <a:gridCol w="1835332">
                  <a:extLst>
                    <a:ext uri="{9D8B030D-6E8A-4147-A177-3AD203B41FA5}">
                      <a16:colId xmlns:a16="http://schemas.microsoft.com/office/drawing/2014/main" val="20003"/>
                    </a:ext>
                  </a:extLst>
                </a:gridCol>
              </a:tblGrid>
              <a:tr h="865109">
                <a:tc>
                  <a:txBody>
                    <a:bodyPr/>
                    <a:lstStyle/>
                    <a:p>
                      <a:endParaRPr lang="it-IT" dirty="0"/>
                    </a:p>
                  </a:txBody>
                  <a:tcPr/>
                </a:tc>
                <a:tc>
                  <a:txBody>
                    <a:bodyPr/>
                    <a:lstStyle/>
                    <a:p>
                      <a:r>
                        <a:rPr lang="it-IT" dirty="0"/>
                        <a:t>Community-scale partnership</a:t>
                      </a:r>
                    </a:p>
                  </a:txBody>
                  <a:tcPr/>
                </a:tc>
                <a:tc>
                  <a:txBody>
                    <a:bodyPr/>
                    <a:lstStyle/>
                    <a:p>
                      <a:r>
                        <a:rPr lang="it-IT" dirty="0" err="1"/>
                        <a:t>Territorial</a:t>
                      </a:r>
                      <a:r>
                        <a:rPr lang="it-IT" dirty="0"/>
                        <a:t> </a:t>
                      </a:r>
                      <a:r>
                        <a:rPr lang="it-IT" dirty="0" err="1"/>
                        <a:t>innovation</a:t>
                      </a:r>
                      <a:endParaRPr lang="it-IT" dirty="0"/>
                    </a:p>
                  </a:txBody>
                  <a:tcPr/>
                </a:tc>
                <a:tc>
                  <a:txBody>
                    <a:bodyPr/>
                    <a:lstStyle/>
                    <a:p>
                      <a:r>
                        <a:rPr lang="it-IT" dirty="0"/>
                        <a:t>Trans-</a:t>
                      </a:r>
                      <a:r>
                        <a:rPr lang="it-IT" dirty="0" err="1"/>
                        <a:t>local</a:t>
                      </a:r>
                      <a:r>
                        <a:rPr lang="it-IT" dirty="0"/>
                        <a:t> </a:t>
                      </a:r>
                      <a:r>
                        <a:rPr lang="it-IT" dirty="0" err="1"/>
                        <a:t>socio-economic</a:t>
                      </a:r>
                      <a:r>
                        <a:rPr lang="it-IT" dirty="0"/>
                        <a:t> </a:t>
                      </a:r>
                      <a:br>
                        <a:rPr lang="it-IT" dirty="0"/>
                      </a:br>
                      <a:r>
                        <a:rPr lang="it-IT" dirty="0" err="1"/>
                        <a:t>ecosystem</a:t>
                      </a:r>
                      <a:endParaRPr lang="it-IT" dirty="0"/>
                    </a:p>
                  </a:txBody>
                  <a:tcPr/>
                </a:tc>
                <a:extLst>
                  <a:ext uri="{0D108BD9-81ED-4DB2-BD59-A6C34878D82A}">
                    <a16:rowId xmlns:a16="http://schemas.microsoft.com/office/drawing/2014/main" val="10000"/>
                  </a:ext>
                </a:extLst>
              </a:tr>
              <a:tr h="764275">
                <a:tc>
                  <a:txBody>
                    <a:bodyPr/>
                    <a:lstStyle/>
                    <a:p>
                      <a:r>
                        <a:rPr lang="it-IT" dirty="0"/>
                        <a:t>Cultural</a:t>
                      </a:r>
                      <a:r>
                        <a:rPr lang="it-IT" baseline="0" dirty="0"/>
                        <a:t> </a:t>
                      </a:r>
                      <a:r>
                        <a:rPr lang="it-IT" baseline="0" dirty="0" err="1"/>
                        <a:t>anchoring</a:t>
                      </a:r>
                      <a:endParaRPr lang="it-IT" dirty="0"/>
                    </a:p>
                  </a:txBody>
                  <a:tcPr/>
                </a:tc>
                <a:tc>
                  <a:txBody>
                    <a:bodyPr/>
                    <a:lstStyle/>
                    <a:p>
                      <a:endParaRPr lang="it-IT"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10001"/>
                  </a:ext>
                </a:extLst>
              </a:tr>
              <a:tr h="490228">
                <a:tc>
                  <a:txBody>
                    <a:bodyPr/>
                    <a:lstStyle/>
                    <a:p>
                      <a:r>
                        <a:rPr lang="it-IT" sz="1400" dirty="0"/>
                        <a:t>Open </a:t>
                      </a:r>
                      <a:r>
                        <a:rPr lang="it-IT" sz="1400" dirty="0" err="1"/>
                        <a:t>networked</a:t>
                      </a:r>
                      <a:r>
                        <a:rPr lang="it-IT" sz="1400" dirty="0"/>
                        <a:t> </a:t>
                      </a:r>
                      <a:r>
                        <a:rPr lang="it-IT" sz="1400" dirty="0" err="1"/>
                        <a:t>people</a:t>
                      </a:r>
                      <a:endParaRPr lang="it-IT" sz="1400" dirty="0"/>
                    </a:p>
                  </a:txBody>
                  <a:tcPr/>
                </a:tc>
                <a:tc>
                  <a:txBody>
                    <a:bodyPr/>
                    <a:lstStyle/>
                    <a:p>
                      <a:endParaRPr lang="it-IT" sz="1400"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10002"/>
                  </a:ext>
                </a:extLst>
              </a:tr>
              <a:tr h="346043">
                <a:tc>
                  <a:txBody>
                    <a:bodyPr/>
                    <a:lstStyle/>
                    <a:p>
                      <a:r>
                        <a:rPr lang="it-IT" sz="1400" dirty="0" err="1"/>
                        <a:t>Innovation</a:t>
                      </a:r>
                      <a:r>
                        <a:rPr lang="it-IT" sz="1400" dirty="0"/>
                        <a:t> </a:t>
                      </a:r>
                      <a:r>
                        <a:rPr lang="it-IT" sz="1400" dirty="0" err="1"/>
                        <a:t>mixes</a:t>
                      </a:r>
                      <a:endParaRPr lang="it-IT" sz="1400" dirty="0"/>
                    </a:p>
                  </a:txBody>
                  <a:tcPr/>
                </a:tc>
                <a:tc>
                  <a:txBody>
                    <a:bodyPr/>
                    <a:lstStyle/>
                    <a:p>
                      <a:endParaRPr lang="it-IT" sz="1400" dirty="0"/>
                    </a:p>
                  </a:txBody>
                  <a:tcPr/>
                </a:tc>
                <a:tc>
                  <a:txBody>
                    <a:bodyPr/>
                    <a:lstStyle/>
                    <a:p>
                      <a:endParaRPr lang="it-IT" dirty="0"/>
                    </a:p>
                  </a:txBody>
                  <a:tcPr/>
                </a:tc>
                <a:tc>
                  <a:txBody>
                    <a:bodyPr/>
                    <a:lstStyle/>
                    <a:p>
                      <a:endParaRPr lang="it-IT" dirty="0"/>
                    </a:p>
                  </a:txBody>
                  <a:tcPr/>
                </a:tc>
                <a:extLst>
                  <a:ext uri="{0D108BD9-81ED-4DB2-BD59-A6C34878D82A}">
                    <a16:rowId xmlns:a16="http://schemas.microsoft.com/office/drawing/2014/main" val="10003"/>
                  </a:ext>
                </a:extLst>
              </a:tr>
              <a:tr h="490228">
                <a:tc>
                  <a:txBody>
                    <a:bodyPr/>
                    <a:lstStyle/>
                    <a:p>
                      <a:pPr algn="ctr"/>
                      <a:r>
                        <a:rPr lang="it-IT" sz="1400"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black"/>
                          </a:solidFill>
                          <a:effectLst/>
                          <a:uLnTx/>
                          <a:uFillTx/>
                          <a:latin typeface="+mn-lt"/>
                          <a:ea typeface="+mn-ea"/>
                          <a:cs typeface="+mn-cs"/>
                        </a:rPr>
                        <a:t>...</a:t>
                      </a:r>
                    </a:p>
                    <a:p>
                      <a:endParaRPr lang="it-IT"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black"/>
                          </a:solidFill>
                          <a:effectLst/>
                          <a:uLnTx/>
                          <a:uFillTx/>
                          <a:latin typeface="+mn-lt"/>
                          <a:ea typeface="+mn-ea"/>
                          <a:cs typeface="+mn-cs"/>
                        </a:rPr>
                        <a:t>...</a:t>
                      </a:r>
                    </a:p>
                    <a:p>
                      <a:endParaRPr lang="it-IT"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dirty="0">
                          <a:ln>
                            <a:noFill/>
                          </a:ln>
                          <a:solidFill>
                            <a:prstClr val="black"/>
                          </a:solidFill>
                          <a:effectLst/>
                          <a:uLnTx/>
                          <a:uFillTx/>
                          <a:latin typeface="+mn-lt"/>
                          <a:ea typeface="+mn-ea"/>
                          <a:cs typeface="+mn-cs"/>
                        </a:rPr>
                        <a:t>...</a:t>
                      </a:r>
                    </a:p>
                    <a:p>
                      <a:endParaRPr lang="it-IT" dirty="0"/>
                    </a:p>
                  </a:txBody>
                  <a:tcPr/>
                </a:tc>
                <a:extLst>
                  <a:ext uri="{0D108BD9-81ED-4DB2-BD59-A6C34878D82A}">
                    <a16:rowId xmlns:a16="http://schemas.microsoft.com/office/drawing/2014/main" val="10004"/>
                  </a:ext>
                </a:extLst>
              </a:tr>
            </a:tbl>
          </a:graphicData>
        </a:graphic>
      </p:graphicFrame>
      <p:sp>
        <p:nvSpPr>
          <p:cNvPr id="11" name="Fumetto: ovale 10">
            <a:extLst>
              <a:ext uri="{FF2B5EF4-FFF2-40B4-BE49-F238E27FC236}">
                <a16:creationId xmlns:a16="http://schemas.microsoft.com/office/drawing/2014/main" id="{213C7C98-24A2-453E-8A54-47CFFE20D34E}"/>
              </a:ext>
            </a:extLst>
          </p:cNvPr>
          <p:cNvSpPr/>
          <p:nvPr/>
        </p:nvSpPr>
        <p:spPr>
          <a:xfrm>
            <a:off x="877033" y="1917543"/>
            <a:ext cx="1437295" cy="1221376"/>
          </a:xfrm>
          <a:prstGeom prst="wedgeEllipseCallout">
            <a:avLst>
              <a:gd name="adj1" fmla="val 31280"/>
              <a:gd name="adj2" fmla="val 7529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Caratteristiche dei progetti MED</a:t>
            </a:r>
          </a:p>
        </p:txBody>
      </p:sp>
      <p:sp>
        <p:nvSpPr>
          <p:cNvPr id="13" name="Fumetto: ovale 12">
            <a:extLst>
              <a:ext uri="{FF2B5EF4-FFF2-40B4-BE49-F238E27FC236}">
                <a16:creationId xmlns:a16="http://schemas.microsoft.com/office/drawing/2014/main" id="{FA8B630C-D67F-46B3-9610-DCEC194AFC44}"/>
              </a:ext>
            </a:extLst>
          </p:cNvPr>
          <p:cNvSpPr/>
          <p:nvPr/>
        </p:nvSpPr>
        <p:spPr>
          <a:xfrm>
            <a:off x="9855873" y="1599143"/>
            <a:ext cx="1887394" cy="1181498"/>
          </a:xfrm>
          <a:prstGeom prst="wedgeEllipseCallout">
            <a:avLst>
              <a:gd name="adj1" fmla="val -62525"/>
              <a:gd name="adj2" fmla="val 52073"/>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Vision di TALIA</a:t>
            </a:r>
          </a:p>
        </p:txBody>
      </p:sp>
      <p:sp>
        <p:nvSpPr>
          <p:cNvPr id="14" name="Fumetto: ovale 13">
            <a:extLst>
              <a:ext uri="{FF2B5EF4-FFF2-40B4-BE49-F238E27FC236}">
                <a16:creationId xmlns:a16="http://schemas.microsoft.com/office/drawing/2014/main" id="{2F4A3B66-77F5-438A-B5D7-A50671D0B48B}"/>
              </a:ext>
            </a:extLst>
          </p:cNvPr>
          <p:cNvSpPr/>
          <p:nvPr/>
        </p:nvSpPr>
        <p:spPr>
          <a:xfrm>
            <a:off x="3067100" y="3834450"/>
            <a:ext cx="4552072" cy="2449042"/>
          </a:xfrm>
          <a:prstGeom prst="wedgeEllipseCallout">
            <a:avLst>
              <a:gd name="adj1" fmla="val -45557"/>
              <a:gd name="adj2" fmla="val -6396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b="1" dirty="0">
                <a:solidFill>
                  <a:schemeClr val="tx1"/>
                </a:solidFill>
              </a:rPr>
              <a:t>Non presente nel dizionario:</a:t>
            </a:r>
            <a:br>
              <a:rPr lang="it-IT" dirty="0">
                <a:solidFill>
                  <a:schemeClr val="tx1"/>
                </a:solidFill>
              </a:rPr>
            </a:br>
            <a:r>
              <a:rPr lang="it-IT" dirty="0">
                <a:solidFill>
                  <a:schemeClr val="tx1"/>
                </a:solidFill>
              </a:rPr>
              <a:t>Nuovi prodotti e servizi che hanno una relazione tra la loro proposta di valore e lo specifico patrimonio culturale del Mediterraneo</a:t>
            </a:r>
          </a:p>
        </p:txBody>
      </p:sp>
      <p:sp>
        <p:nvSpPr>
          <p:cNvPr id="15" name="Fumetto: ovale 14">
            <a:extLst>
              <a:ext uri="{FF2B5EF4-FFF2-40B4-BE49-F238E27FC236}">
                <a16:creationId xmlns:a16="http://schemas.microsoft.com/office/drawing/2014/main" id="{24483284-B88F-49BC-9DCA-9E3CDAF96AFF}"/>
              </a:ext>
            </a:extLst>
          </p:cNvPr>
          <p:cNvSpPr/>
          <p:nvPr/>
        </p:nvSpPr>
        <p:spPr>
          <a:xfrm>
            <a:off x="5848100" y="1966348"/>
            <a:ext cx="2351714" cy="1481432"/>
          </a:xfrm>
          <a:prstGeom prst="wedgeEllipseCallout">
            <a:avLst>
              <a:gd name="adj1" fmla="val -78717"/>
              <a:gd name="adj2" fmla="val 5513"/>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it-IT" b="1" dirty="0">
                <a:solidFill>
                  <a:schemeClr val="tx1"/>
                </a:solidFill>
              </a:rPr>
              <a:t>Non presente nel dizionario</a:t>
            </a:r>
            <a:br>
              <a:rPr lang="it-IT" dirty="0">
                <a:solidFill>
                  <a:schemeClr val="tx1"/>
                </a:solidFill>
              </a:rPr>
            </a:br>
            <a:endParaRPr lang="it-IT" dirty="0">
              <a:solidFill>
                <a:schemeClr val="tx1"/>
              </a:solidFill>
            </a:endParaRPr>
          </a:p>
        </p:txBody>
      </p:sp>
    </p:spTree>
    <p:extLst>
      <p:ext uri="{BB962C8B-B14F-4D97-AF65-F5344CB8AC3E}">
        <p14:creationId xmlns:p14="http://schemas.microsoft.com/office/powerpoint/2010/main" val="139395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Segnaposto numero diapositiva 3">
            <a:extLst>
              <a:ext uri="{FF2B5EF4-FFF2-40B4-BE49-F238E27FC236}">
                <a16:creationId xmlns:a16="http://schemas.microsoft.com/office/drawing/2014/main" id="{E94A5025-48CC-4D8D-A770-7EC82393FAE9}"/>
              </a:ext>
            </a:extLst>
          </p:cNvPr>
          <p:cNvSpPr>
            <a:spLocks noGrp="1"/>
          </p:cNvSpPr>
          <p:nvPr>
            <p:ph type="sldNum" sz="quarter" idx="12"/>
          </p:nvPr>
        </p:nvSpPr>
        <p:spPr/>
        <p:txBody>
          <a:bodyPr/>
          <a:lstStyle/>
          <a:p>
            <a:fld id="{2E1BD475-AE54-4A9E-A365-86B6B6A942B5}" type="slidenum">
              <a:rPr lang="it-IT" smtClean="0"/>
              <a:t>9</a:t>
            </a:fld>
            <a:endParaRPr lang="it-IT" dirty="0"/>
          </a:p>
        </p:txBody>
      </p:sp>
      <p:pic>
        <p:nvPicPr>
          <p:cNvPr id="6" name="Immagine 5">
            <a:extLst>
              <a:ext uri="{FF2B5EF4-FFF2-40B4-BE49-F238E27FC236}">
                <a16:creationId xmlns:a16="http://schemas.microsoft.com/office/drawing/2014/main" id="{F817E733-A88E-438A-A4F3-630C333DA409}"/>
              </a:ext>
            </a:extLst>
          </p:cNvPr>
          <p:cNvPicPr/>
          <p:nvPr/>
        </p:nvPicPr>
        <p:blipFill>
          <a:blip r:embed="rId2"/>
          <a:srcRect b="13974"/>
          <a:stretch>
            <a:fillRect/>
          </a:stretch>
        </p:blipFill>
        <p:spPr>
          <a:xfrm>
            <a:off x="4249605" y="1011737"/>
            <a:ext cx="6819686" cy="4834526"/>
          </a:xfrm>
          <a:prstGeom prst="rect">
            <a:avLst/>
          </a:prstGeom>
          <a:noFill/>
          <a:ln>
            <a:noFill/>
            <a:prstDash/>
          </a:ln>
        </p:spPr>
      </p:pic>
      <p:sp>
        <p:nvSpPr>
          <p:cNvPr id="7" name="Titolo 1">
            <a:extLst>
              <a:ext uri="{FF2B5EF4-FFF2-40B4-BE49-F238E27FC236}">
                <a16:creationId xmlns:a16="http://schemas.microsoft.com/office/drawing/2014/main" id="{482788E4-12DB-4510-ACB2-6AB387A1F49D}"/>
              </a:ext>
            </a:extLst>
          </p:cNvPr>
          <p:cNvSpPr>
            <a:spLocks noGrp="1"/>
          </p:cNvSpPr>
          <p:nvPr>
            <p:ph type="title"/>
          </p:nvPr>
        </p:nvSpPr>
        <p:spPr>
          <a:xfrm>
            <a:off x="817857" y="328305"/>
            <a:ext cx="11398884" cy="1320800"/>
          </a:xfrm>
        </p:spPr>
        <p:txBody>
          <a:bodyPr vert="horz" lIns="91440" tIns="45720" rIns="91440" bIns="45720" rtlCol="0" anchor="t">
            <a:normAutofit/>
          </a:bodyPr>
          <a:lstStyle/>
          <a:p>
            <a:r>
              <a:rPr lang="en-US" b="1" dirty="0"/>
              <a:t>Cross-correlation Matrix</a:t>
            </a:r>
            <a:endParaRPr lang="en-US" dirty="0"/>
          </a:p>
        </p:txBody>
      </p:sp>
      <p:sp>
        <p:nvSpPr>
          <p:cNvPr id="9" name="CasellaDiTesto 8">
            <a:extLst>
              <a:ext uri="{FF2B5EF4-FFF2-40B4-BE49-F238E27FC236}">
                <a16:creationId xmlns:a16="http://schemas.microsoft.com/office/drawing/2014/main" id="{68B5CBC5-96B5-4B5A-B0A6-D1E698A82586}"/>
              </a:ext>
            </a:extLst>
          </p:cNvPr>
          <p:cNvSpPr txBox="1"/>
          <p:nvPr/>
        </p:nvSpPr>
        <p:spPr>
          <a:xfrm>
            <a:off x="817857" y="1520605"/>
            <a:ext cx="4482495"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it-IT" sz="3200" dirty="0">
                <a:solidFill>
                  <a:schemeClr val="tx1">
                    <a:lumMod val="75000"/>
                    <a:lumOff val="25000"/>
                  </a:schemeClr>
                </a:solidFill>
              </a:rPr>
              <a:t> R</a:t>
            </a:r>
            <a:r>
              <a:rPr lang="en-US" sz="3200" dirty="0" err="1">
                <a:solidFill>
                  <a:schemeClr val="tx1">
                    <a:lumMod val="75000"/>
                    <a:lumOff val="25000"/>
                  </a:schemeClr>
                </a:solidFill>
              </a:rPr>
              <a:t>ealizzare</a:t>
            </a:r>
            <a:r>
              <a:rPr lang="en-US" sz="3200" dirty="0">
                <a:solidFill>
                  <a:schemeClr val="tx1">
                    <a:lumMod val="75000"/>
                    <a:lumOff val="25000"/>
                  </a:schemeClr>
                </a:solidFill>
              </a:rPr>
              <a:t> una </a:t>
            </a:r>
            <a:r>
              <a:rPr lang="en-US" sz="3200" dirty="0" err="1">
                <a:solidFill>
                  <a:schemeClr val="tx1">
                    <a:lumMod val="75000"/>
                    <a:lumOff val="25000"/>
                  </a:schemeClr>
                </a:solidFill>
              </a:rPr>
              <a:t>matrice</a:t>
            </a:r>
            <a:r>
              <a:rPr lang="en-US" sz="3200" dirty="0">
                <a:solidFill>
                  <a:schemeClr val="tx1">
                    <a:lumMod val="75000"/>
                    <a:lumOff val="25000"/>
                  </a:schemeClr>
                </a:solidFill>
              </a:rPr>
              <a:t> di </a:t>
            </a:r>
            <a:r>
              <a:rPr lang="en-US" sz="3200" dirty="0" err="1">
                <a:solidFill>
                  <a:schemeClr val="tx1">
                    <a:lumMod val="75000"/>
                    <a:lumOff val="25000"/>
                  </a:schemeClr>
                </a:solidFill>
              </a:rPr>
              <a:t>correlazione</a:t>
            </a:r>
            <a:r>
              <a:rPr lang="en-US" sz="3200" dirty="0">
                <a:solidFill>
                  <a:schemeClr val="tx1">
                    <a:lumMod val="75000"/>
                    <a:lumOff val="25000"/>
                  </a:schemeClr>
                </a:solidFill>
              </a:rPr>
              <a:t> </a:t>
            </a:r>
            <a:r>
              <a:rPr lang="en-US" sz="3200" dirty="0" err="1">
                <a:solidFill>
                  <a:schemeClr val="tx1">
                    <a:lumMod val="75000"/>
                    <a:lumOff val="25000"/>
                  </a:schemeClr>
                </a:solidFill>
              </a:rPr>
              <a:t>tra</a:t>
            </a:r>
            <a:r>
              <a:rPr lang="en-US" sz="3200" dirty="0">
                <a:solidFill>
                  <a:schemeClr val="tx1">
                    <a:lumMod val="75000"/>
                    <a:lumOff val="25000"/>
                  </a:schemeClr>
                </a:solidFill>
              </a:rPr>
              <a:t> </a:t>
            </a:r>
            <a:r>
              <a:rPr lang="en-US" sz="3200" dirty="0" err="1">
                <a:solidFill>
                  <a:schemeClr val="tx1">
                    <a:lumMod val="75000"/>
                    <a:lumOff val="25000"/>
                  </a:schemeClr>
                </a:solidFill>
              </a:rPr>
              <a:t>concetti</a:t>
            </a:r>
            <a:r>
              <a:rPr lang="en-US" sz="3200" dirty="0">
                <a:solidFill>
                  <a:schemeClr val="tx1">
                    <a:lumMod val="75000"/>
                    <a:lumOff val="25000"/>
                  </a:schemeClr>
                </a:solidFill>
              </a:rPr>
              <a:t> a </a:t>
            </a:r>
            <a:r>
              <a:rPr lang="en-US" sz="3200" dirty="0" err="1">
                <a:solidFill>
                  <a:schemeClr val="tx1">
                    <a:lumMod val="75000"/>
                    <a:lumOff val="25000"/>
                  </a:schemeClr>
                </a:solidFill>
              </a:rPr>
              <a:t>partire</a:t>
            </a:r>
            <a:r>
              <a:rPr lang="en-US" sz="3200" dirty="0">
                <a:solidFill>
                  <a:schemeClr val="tx1">
                    <a:lumMod val="75000"/>
                    <a:lumOff val="25000"/>
                  </a:schemeClr>
                </a:solidFill>
              </a:rPr>
              <a:t> da </a:t>
            </a:r>
            <a:r>
              <a:rPr lang="en-US" sz="3200" dirty="0" err="1">
                <a:solidFill>
                  <a:schemeClr val="tx1">
                    <a:lumMod val="75000"/>
                    <a:lumOff val="25000"/>
                  </a:schemeClr>
                </a:solidFill>
              </a:rPr>
              <a:t>definizioni</a:t>
            </a:r>
            <a:r>
              <a:rPr lang="en-US" sz="3200" dirty="0">
                <a:solidFill>
                  <a:schemeClr val="tx1">
                    <a:lumMod val="75000"/>
                    <a:lumOff val="25000"/>
                  </a:schemeClr>
                </a:solidFill>
              </a:rPr>
              <a:t> </a:t>
            </a:r>
            <a:r>
              <a:rPr lang="en-US" sz="3200" dirty="0" err="1">
                <a:solidFill>
                  <a:schemeClr val="tx1">
                    <a:lumMod val="75000"/>
                    <a:lumOff val="25000"/>
                  </a:schemeClr>
                </a:solidFill>
              </a:rPr>
              <a:t>basate</a:t>
            </a:r>
            <a:r>
              <a:rPr lang="en-US" sz="3200" dirty="0">
                <a:solidFill>
                  <a:schemeClr val="tx1">
                    <a:lumMod val="75000"/>
                    <a:lumOff val="25000"/>
                  </a:schemeClr>
                </a:solidFill>
              </a:rPr>
              <a:t> sui </a:t>
            </a:r>
            <a:r>
              <a:rPr lang="en-US" sz="3200" dirty="0" err="1">
                <a:solidFill>
                  <a:schemeClr val="tx1">
                    <a:lumMod val="75000"/>
                    <a:lumOff val="25000"/>
                  </a:schemeClr>
                </a:solidFill>
              </a:rPr>
              <a:t>risultati</a:t>
            </a:r>
            <a:r>
              <a:rPr lang="en-US" sz="3200" dirty="0">
                <a:solidFill>
                  <a:schemeClr val="tx1">
                    <a:lumMod val="75000"/>
                    <a:lumOff val="25000"/>
                  </a:schemeClr>
                </a:solidFill>
              </a:rPr>
              <a:t> </a:t>
            </a:r>
            <a:r>
              <a:rPr lang="en-US" sz="3200" dirty="0" err="1">
                <a:solidFill>
                  <a:schemeClr val="tx1">
                    <a:lumMod val="75000"/>
                    <a:lumOff val="25000"/>
                  </a:schemeClr>
                </a:solidFill>
              </a:rPr>
              <a:t>dei</a:t>
            </a:r>
            <a:r>
              <a:rPr lang="en-US" sz="3200" dirty="0">
                <a:solidFill>
                  <a:schemeClr val="tx1">
                    <a:lumMod val="75000"/>
                    <a:lumOff val="25000"/>
                  </a:schemeClr>
                </a:solidFill>
              </a:rPr>
              <a:t> </a:t>
            </a:r>
            <a:r>
              <a:rPr lang="en-US" sz="3200" dirty="0" err="1">
                <a:solidFill>
                  <a:schemeClr val="tx1">
                    <a:lumMod val="75000"/>
                    <a:lumOff val="25000"/>
                  </a:schemeClr>
                </a:solidFill>
              </a:rPr>
              <a:t>progetti</a:t>
            </a:r>
            <a:r>
              <a:rPr lang="en-US" sz="3200" dirty="0">
                <a:solidFill>
                  <a:schemeClr val="tx1">
                    <a:lumMod val="75000"/>
                    <a:lumOff val="25000"/>
                  </a:schemeClr>
                </a:solidFill>
              </a:rPr>
              <a:t> di </a:t>
            </a:r>
            <a:r>
              <a:rPr lang="en-US" sz="3200" dirty="0" err="1">
                <a:solidFill>
                  <a:schemeClr val="tx1">
                    <a:lumMod val="75000"/>
                    <a:lumOff val="25000"/>
                  </a:schemeClr>
                </a:solidFill>
              </a:rPr>
              <a:t>ricerca</a:t>
            </a:r>
            <a:endParaRPr lang="en-US" sz="3200" dirty="0">
              <a:solidFill>
                <a:schemeClr val="tx1">
                  <a:lumMod val="75000"/>
                  <a:lumOff val="25000"/>
                </a:schemeClr>
              </a:solidFill>
            </a:endParaRPr>
          </a:p>
          <a:p>
            <a:pPr>
              <a:spcBef>
                <a:spcPts val="1000"/>
              </a:spcBef>
              <a:buClr>
                <a:schemeClr val="accent1"/>
              </a:buClr>
              <a:buSzPct val="80000"/>
            </a:pPr>
            <a:endParaRPr lang="en-US" sz="2800" dirty="0">
              <a:solidFill>
                <a:schemeClr val="tx1">
                  <a:lumMod val="75000"/>
                  <a:lumOff val="25000"/>
                </a:schemeClr>
              </a:solidFill>
            </a:endParaRPr>
          </a:p>
        </p:txBody>
      </p:sp>
      <p:sp>
        <p:nvSpPr>
          <p:cNvPr id="11" name="CasellaDiTesto 10">
            <a:extLst>
              <a:ext uri="{FF2B5EF4-FFF2-40B4-BE49-F238E27FC236}">
                <a16:creationId xmlns:a16="http://schemas.microsoft.com/office/drawing/2014/main" id="{775BB7F9-E178-4B54-88B8-B664D378066B}"/>
              </a:ext>
            </a:extLst>
          </p:cNvPr>
          <p:cNvSpPr txBox="1"/>
          <p:nvPr/>
        </p:nvSpPr>
        <p:spPr>
          <a:xfrm>
            <a:off x="5715455" y="2132107"/>
            <a:ext cx="3887987" cy="369332"/>
          </a:xfrm>
          <a:prstGeom prst="rect">
            <a:avLst/>
          </a:prstGeom>
          <a:noFill/>
        </p:spPr>
        <p:txBody>
          <a:bodyPr wrap="none" rtlCol="0">
            <a:spAutoFit/>
          </a:bodyPr>
          <a:lstStyle/>
          <a:p>
            <a:r>
              <a:rPr lang="it-IT" dirty="0"/>
              <a:t>Prototipo di matrice di correlazione</a:t>
            </a:r>
          </a:p>
        </p:txBody>
      </p:sp>
    </p:spTree>
    <p:extLst>
      <p:ext uri="{BB962C8B-B14F-4D97-AF65-F5344CB8AC3E}">
        <p14:creationId xmlns:p14="http://schemas.microsoft.com/office/powerpoint/2010/main" val="1305653490"/>
      </p:ext>
    </p:extLst>
  </p:cSld>
  <p:clrMapOvr>
    <a:masterClrMapping/>
  </p:clrMapOvr>
</p:sld>
</file>

<file path=ppt/theme/theme1.xml><?xml version="1.0" encoding="utf-8"?>
<a:theme xmlns:a="http://schemas.openxmlformats.org/drawingml/2006/main" name="Sfaccettatura">
  <a:themeElements>
    <a:clrScheme name="Blu cal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822</TotalTime>
  <Words>1028</Words>
  <Application>Microsoft Office PowerPoint</Application>
  <PresentationFormat>Widescreen</PresentationFormat>
  <Paragraphs>172</Paragraphs>
  <Slides>24</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24</vt:i4>
      </vt:variant>
    </vt:vector>
  </HeadingPairs>
  <TitlesOfParts>
    <vt:vector size="31" baseType="lpstr">
      <vt:lpstr>Arial</vt:lpstr>
      <vt:lpstr>Arial Rounded MT Bold</vt:lpstr>
      <vt:lpstr>Calibri</vt:lpstr>
      <vt:lpstr>Trebuchet MS</vt:lpstr>
      <vt:lpstr>Wingdings 2</vt:lpstr>
      <vt:lpstr>Wingdings 3</vt:lpstr>
      <vt:lpstr>Sfaccettatura</vt:lpstr>
      <vt:lpstr>Presentazione standard di PowerPoint</vt:lpstr>
      <vt:lpstr>Presentazione standard di PowerPoint</vt:lpstr>
      <vt:lpstr>Processo di capitalizzazione dei risultati</vt:lpstr>
      <vt:lpstr>Sistemi basati su dati non strutturati </vt:lpstr>
      <vt:lpstr>Analisi dei risultati - Prime possibilità</vt:lpstr>
      <vt:lpstr>Analisi dei risultati - Ulteriori possibilità</vt:lpstr>
      <vt:lpstr>Talia vision vs MED projects</vt:lpstr>
      <vt:lpstr>Talia vision vs MED projects: caso d’uso</vt:lpstr>
      <vt:lpstr>Cross-correlation Matrix</vt:lpstr>
      <vt:lpstr>Servizio di cross-correlation</vt:lpstr>
      <vt:lpstr>Cross-correlation Matrix: Servizio web</vt:lpstr>
      <vt:lpstr>Presentazione standard di PowerPoint</vt:lpstr>
      <vt:lpstr>Cross-correlation Matrix: Servizio web</vt:lpstr>
      <vt:lpstr>Cross-correlation Matrix: Servizio web</vt:lpstr>
      <vt:lpstr>Cross-correlation Matrix: Servizio web</vt:lpstr>
      <vt:lpstr>Cross-correlation Matrix: Servizio web</vt:lpstr>
      <vt:lpstr>Cross-correlation Matrix: Servizio web</vt:lpstr>
      <vt:lpstr>Cross-correlation Matrix: Funzionalità aggiuntive</vt:lpstr>
      <vt:lpstr>Cross-correlation Matrix: Interpretazione</vt:lpstr>
      <vt:lpstr>Cross-correlation Matrix: Funzionalità aggiuntive</vt:lpstr>
      <vt:lpstr>Cross-correlation Matrix: Funzionalità aggiuntive</vt:lpstr>
      <vt:lpstr>Conclusioni</vt:lpstr>
      <vt:lpstr>Sviluppi futuri</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GESTIONE DELLE POLITICHE DI INNOVAZIONE: SVILUPPO DI SERVIZI PER LA CAPITALIZZAZIONE DEI RISULTATI DI RICERCA</dc:title>
  <dc:creator>Lorenzo Capocchiano</dc:creator>
  <cp:lastModifiedBy>Lorenzo Capocchiano</cp:lastModifiedBy>
  <cp:revision>78</cp:revision>
  <dcterms:created xsi:type="dcterms:W3CDTF">2019-06-29T07:46:47Z</dcterms:created>
  <dcterms:modified xsi:type="dcterms:W3CDTF">2019-07-11T08:23:00Z</dcterms:modified>
</cp:coreProperties>
</file>