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74" r:id="rId2"/>
    <p:sldId id="275" r:id="rId3"/>
    <p:sldId id="270" r:id="rId4"/>
    <p:sldId id="258" r:id="rId5"/>
    <p:sldId id="259" r:id="rId6"/>
    <p:sldId id="260" r:id="rId7"/>
    <p:sldId id="261" r:id="rId8"/>
    <p:sldId id="262" r:id="rId9"/>
    <p:sldId id="263" r:id="rId10"/>
    <p:sldId id="271" r:id="rId11"/>
    <p:sldId id="265" r:id="rId12"/>
    <p:sldId id="266" r:id="rId13"/>
    <p:sldId id="267" r:id="rId14"/>
    <p:sldId id="268" r:id="rId15"/>
    <p:sldId id="269"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1" autoAdjust="0"/>
    <p:restoredTop sz="94660"/>
  </p:normalViewPr>
  <p:slideViewPr>
    <p:cSldViewPr snapToGrid="0">
      <p:cViewPr>
        <p:scale>
          <a:sx n="80" d="100"/>
          <a:sy n="80" d="100"/>
        </p:scale>
        <p:origin x="715"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984B034-B63C-4489-BB90-3D0C38E716E8}" type="datetimeFigureOut">
              <a:rPr lang="it-IT" smtClean="0"/>
              <a:t>01/07/2019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3D5F987-EE5B-4A2A-8383-21462D0AC263}"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428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984B034-B63C-4489-BB90-3D0C38E716E8}" type="datetimeFigureOut">
              <a:rPr lang="it-IT" smtClean="0"/>
              <a:t>01/07/2019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3D5F987-EE5B-4A2A-8383-21462D0AC263}" type="slidenum">
              <a:rPr lang="it-IT" smtClean="0"/>
              <a:t>‹N›</a:t>
            </a:fld>
            <a:endParaRPr lang="it-IT"/>
          </a:p>
        </p:txBody>
      </p:sp>
    </p:spTree>
    <p:extLst>
      <p:ext uri="{BB962C8B-B14F-4D97-AF65-F5344CB8AC3E}">
        <p14:creationId xmlns:p14="http://schemas.microsoft.com/office/powerpoint/2010/main" val="3996624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984B034-B63C-4489-BB90-3D0C38E716E8}" type="datetimeFigureOut">
              <a:rPr lang="it-IT" smtClean="0"/>
              <a:t>01/07/2019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3D5F987-EE5B-4A2A-8383-21462D0AC263}" type="slidenum">
              <a:rPr lang="it-IT" smtClean="0"/>
              <a:t>‹N›</a:t>
            </a:fld>
            <a:endParaRPr lang="it-IT"/>
          </a:p>
        </p:txBody>
      </p:sp>
    </p:spTree>
    <p:extLst>
      <p:ext uri="{BB962C8B-B14F-4D97-AF65-F5344CB8AC3E}">
        <p14:creationId xmlns:p14="http://schemas.microsoft.com/office/powerpoint/2010/main" val="3675839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984B034-B63C-4489-BB90-3D0C38E716E8}" type="datetimeFigureOut">
              <a:rPr lang="it-IT" smtClean="0"/>
              <a:t>01/07/2019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3D5F987-EE5B-4A2A-8383-21462D0AC263}" type="slidenum">
              <a:rPr lang="it-IT" smtClean="0"/>
              <a:t>‹N›</a:t>
            </a:fld>
            <a:endParaRPr lang="it-IT"/>
          </a:p>
        </p:txBody>
      </p:sp>
    </p:spTree>
    <p:extLst>
      <p:ext uri="{BB962C8B-B14F-4D97-AF65-F5344CB8AC3E}">
        <p14:creationId xmlns:p14="http://schemas.microsoft.com/office/powerpoint/2010/main" val="1143702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5984B034-B63C-4489-BB90-3D0C38E716E8}" type="datetimeFigureOut">
              <a:rPr lang="it-IT" smtClean="0"/>
              <a:t>01/07/2019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3D5F987-EE5B-4A2A-8383-21462D0AC263}"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89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984B034-B63C-4489-BB90-3D0C38E716E8}" type="datetimeFigureOut">
              <a:rPr lang="it-IT" smtClean="0"/>
              <a:t>01/07/2019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3D5F987-EE5B-4A2A-8383-21462D0AC263}" type="slidenum">
              <a:rPr lang="it-IT" smtClean="0"/>
              <a:t>‹N›</a:t>
            </a:fld>
            <a:endParaRPr lang="it-IT"/>
          </a:p>
        </p:txBody>
      </p:sp>
    </p:spTree>
    <p:extLst>
      <p:ext uri="{BB962C8B-B14F-4D97-AF65-F5344CB8AC3E}">
        <p14:creationId xmlns:p14="http://schemas.microsoft.com/office/powerpoint/2010/main" val="1958816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984B034-B63C-4489-BB90-3D0C38E716E8}" type="datetimeFigureOut">
              <a:rPr lang="it-IT" smtClean="0"/>
              <a:t>01/07/2019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43D5F987-EE5B-4A2A-8383-21462D0AC263}" type="slidenum">
              <a:rPr lang="it-IT" smtClean="0"/>
              <a:t>‹N›</a:t>
            </a:fld>
            <a:endParaRPr lang="it-IT"/>
          </a:p>
        </p:txBody>
      </p:sp>
    </p:spTree>
    <p:extLst>
      <p:ext uri="{BB962C8B-B14F-4D97-AF65-F5344CB8AC3E}">
        <p14:creationId xmlns:p14="http://schemas.microsoft.com/office/powerpoint/2010/main" val="3444614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984B034-B63C-4489-BB90-3D0C38E716E8}" type="datetimeFigureOut">
              <a:rPr lang="it-IT" smtClean="0"/>
              <a:t>01/07/2019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43D5F987-EE5B-4A2A-8383-21462D0AC263}" type="slidenum">
              <a:rPr lang="it-IT" smtClean="0"/>
              <a:t>‹N›</a:t>
            </a:fld>
            <a:endParaRPr lang="it-IT"/>
          </a:p>
        </p:txBody>
      </p:sp>
    </p:spTree>
    <p:extLst>
      <p:ext uri="{BB962C8B-B14F-4D97-AF65-F5344CB8AC3E}">
        <p14:creationId xmlns:p14="http://schemas.microsoft.com/office/powerpoint/2010/main" val="2930311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984B034-B63C-4489-BB90-3D0C38E716E8}" type="datetimeFigureOut">
              <a:rPr lang="it-IT" smtClean="0"/>
              <a:t>01/07/2019</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43D5F987-EE5B-4A2A-8383-21462D0AC263}" type="slidenum">
              <a:rPr lang="it-IT" smtClean="0"/>
              <a:t>‹N›</a:t>
            </a:fld>
            <a:endParaRPr lang="it-IT"/>
          </a:p>
        </p:txBody>
      </p:sp>
    </p:spTree>
    <p:extLst>
      <p:ext uri="{BB962C8B-B14F-4D97-AF65-F5344CB8AC3E}">
        <p14:creationId xmlns:p14="http://schemas.microsoft.com/office/powerpoint/2010/main" val="419463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984B034-B63C-4489-BB90-3D0C38E716E8}" type="datetimeFigureOut">
              <a:rPr lang="it-IT" smtClean="0"/>
              <a:t>01/07/2019</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3D5F987-EE5B-4A2A-8383-21462D0AC263}" type="slidenum">
              <a:rPr lang="it-IT" smtClean="0"/>
              <a:t>‹N›</a:t>
            </a:fld>
            <a:endParaRPr lang="it-IT"/>
          </a:p>
        </p:txBody>
      </p:sp>
    </p:spTree>
    <p:extLst>
      <p:ext uri="{BB962C8B-B14F-4D97-AF65-F5344CB8AC3E}">
        <p14:creationId xmlns:p14="http://schemas.microsoft.com/office/powerpoint/2010/main" val="2230753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5984B034-B63C-4489-BB90-3D0C38E716E8}" type="datetimeFigureOut">
              <a:rPr lang="it-IT" smtClean="0"/>
              <a:t>01/07/2019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3D5F987-EE5B-4A2A-8383-21462D0AC263}" type="slidenum">
              <a:rPr lang="it-IT" smtClean="0"/>
              <a:t>‹N›</a:t>
            </a:fld>
            <a:endParaRPr lang="it-IT"/>
          </a:p>
        </p:txBody>
      </p:sp>
    </p:spTree>
    <p:extLst>
      <p:ext uri="{BB962C8B-B14F-4D97-AF65-F5344CB8AC3E}">
        <p14:creationId xmlns:p14="http://schemas.microsoft.com/office/powerpoint/2010/main" val="369263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984B034-B63C-4489-BB90-3D0C38E716E8}" type="datetimeFigureOut">
              <a:rPr lang="it-IT" smtClean="0"/>
              <a:t>01/07/2019</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3D5F987-EE5B-4A2A-8383-21462D0AC263}"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580006"/>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2E3CDF-4DB5-4162-9A04-6F5975E69893}"/>
              </a:ext>
            </a:extLst>
          </p:cNvPr>
          <p:cNvSpPr>
            <a:spLocks noGrp="1"/>
          </p:cNvSpPr>
          <p:nvPr>
            <p:ph type="title"/>
          </p:nvPr>
        </p:nvSpPr>
        <p:spPr/>
        <p:txBody>
          <a:bodyPr>
            <a:normAutofit/>
          </a:bodyPr>
          <a:lstStyle/>
          <a:p>
            <a:pPr algn="ctr"/>
            <a:r>
              <a:rPr lang="it-IT" sz="1400" dirty="0"/>
              <a:t>    </a:t>
            </a:r>
            <a:r>
              <a:rPr lang="it-IT" sz="3200" dirty="0"/>
              <a:t>Università degli studi di bari </a:t>
            </a:r>
            <a:br>
              <a:rPr lang="it-IT" sz="3200" dirty="0"/>
            </a:br>
            <a:r>
              <a:rPr lang="it-IT" sz="3200" dirty="0" err="1"/>
              <a:t>Falcolta</a:t>
            </a:r>
            <a:r>
              <a:rPr lang="it-IT" sz="3200" dirty="0"/>
              <a:t> di Informatica</a:t>
            </a:r>
            <a:br>
              <a:rPr lang="it-IT" sz="3200" dirty="0"/>
            </a:br>
            <a:r>
              <a:rPr lang="it-IT" sz="3200" dirty="0"/>
              <a:t>   Corso di laurea in Informatica</a:t>
            </a:r>
          </a:p>
        </p:txBody>
      </p:sp>
      <p:sp>
        <p:nvSpPr>
          <p:cNvPr id="3" name="Segnaposto contenuto 2">
            <a:extLst>
              <a:ext uri="{FF2B5EF4-FFF2-40B4-BE49-F238E27FC236}">
                <a16:creationId xmlns:a16="http://schemas.microsoft.com/office/drawing/2014/main" id="{B5725BD4-A128-4940-9EC5-F1CE37FCF9CE}"/>
              </a:ext>
            </a:extLst>
          </p:cNvPr>
          <p:cNvSpPr>
            <a:spLocks noGrp="1"/>
          </p:cNvSpPr>
          <p:nvPr>
            <p:ph idx="1"/>
          </p:nvPr>
        </p:nvSpPr>
        <p:spPr>
          <a:xfrm>
            <a:off x="1097280" y="1854971"/>
            <a:ext cx="10058400" cy="4023360"/>
          </a:xfrm>
        </p:spPr>
        <p:txBody>
          <a:bodyPr/>
          <a:lstStyle/>
          <a:p>
            <a:pPr marL="1471400" lvl="8" indent="0" algn="ctr">
              <a:buNone/>
            </a:pPr>
            <a:r>
              <a:rPr lang="it-IT" dirty="0"/>
              <a:t>Un motore di ricerca semantico per la gestione delle politiche di innovazione</a:t>
            </a:r>
          </a:p>
          <a:p>
            <a:pPr marL="1471400" lvl="8" indent="0">
              <a:buNone/>
            </a:pPr>
            <a:endParaRPr lang="it-IT" dirty="0"/>
          </a:p>
          <a:p>
            <a:pPr marL="1471400" lvl="8" indent="0">
              <a:buNone/>
            </a:pPr>
            <a:endParaRPr lang="it-IT" dirty="0"/>
          </a:p>
          <a:p>
            <a:pPr marL="1471400" lvl="8" indent="0">
              <a:buNone/>
            </a:pPr>
            <a:endParaRPr lang="it-IT" dirty="0"/>
          </a:p>
          <a:p>
            <a:pPr marL="1471400" lvl="8" indent="0">
              <a:buNone/>
            </a:pPr>
            <a:endParaRPr lang="it-IT" dirty="0"/>
          </a:p>
          <a:p>
            <a:pPr marL="1471400" lvl="8" indent="0">
              <a:buNone/>
            </a:pPr>
            <a:r>
              <a:rPr lang="it-IT" dirty="0"/>
              <a:t>								18 luglio 2019</a:t>
            </a:r>
          </a:p>
          <a:p>
            <a:pPr marL="1471400" lvl="8" indent="0">
              <a:buNone/>
            </a:pPr>
            <a:endParaRPr lang="it-IT" dirty="0"/>
          </a:p>
          <a:p>
            <a:pPr marL="1471400" lvl="8" indent="0">
              <a:buNone/>
            </a:pPr>
            <a:endParaRPr lang="it-IT" dirty="0"/>
          </a:p>
          <a:p>
            <a:pPr marL="1471400" lvl="8" indent="0">
              <a:buNone/>
            </a:pPr>
            <a:r>
              <a:rPr lang="it-IT" dirty="0" err="1"/>
              <a:t>Relatori:Prof</a:t>
            </a:r>
            <a:r>
              <a:rPr lang="it-IT" dirty="0"/>
              <a:t>. Pasquale Lops</a:t>
            </a:r>
          </a:p>
          <a:p>
            <a:pPr marL="1471400" lvl="8" indent="0">
              <a:buNone/>
            </a:pPr>
            <a:r>
              <a:rPr lang="it-IT" dirty="0"/>
              <a:t>	        Prof. Pierpaolo Basile</a:t>
            </a:r>
          </a:p>
          <a:p>
            <a:pPr marL="1471400" lvl="8" indent="0">
              <a:buNone/>
            </a:pPr>
            <a:endParaRPr lang="it-IT" dirty="0"/>
          </a:p>
          <a:p>
            <a:pPr marL="1471400" lvl="8" indent="0">
              <a:buNone/>
            </a:pPr>
            <a:endParaRPr lang="it-IT" dirty="0"/>
          </a:p>
          <a:p>
            <a:pPr marL="1471400" lvl="8" indent="0">
              <a:buNone/>
            </a:pPr>
            <a:r>
              <a:rPr lang="it-IT" dirty="0"/>
              <a:t>			Anno Accademico 2018/2019</a:t>
            </a:r>
          </a:p>
        </p:txBody>
      </p:sp>
    </p:spTree>
    <p:extLst>
      <p:ext uri="{BB962C8B-B14F-4D97-AF65-F5344CB8AC3E}">
        <p14:creationId xmlns:p14="http://schemas.microsoft.com/office/powerpoint/2010/main" val="105337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2134B7-1EEB-4666-8A8A-C80446BBF9FC}"/>
              </a:ext>
            </a:extLst>
          </p:cNvPr>
          <p:cNvSpPr>
            <a:spLocks noGrp="1"/>
          </p:cNvSpPr>
          <p:nvPr>
            <p:ph type="title"/>
          </p:nvPr>
        </p:nvSpPr>
        <p:spPr/>
        <p:txBody>
          <a:bodyPr/>
          <a:lstStyle/>
          <a:p>
            <a:r>
              <a:rPr lang="it-IT" dirty="0"/>
              <a:t>Dettagli del documento ritrovato </a:t>
            </a:r>
          </a:p>
        </p:txBody>
      </p:sp>
      <p:sp>
        <p:nvSpPr>
          <p:cNvPr id="3" name="Segnaposto contenuto 2">
            <a:extLst>
              <a:ext uri="{FF2B5EF4-FFF2-40B4-BE49-F238E27FC236}">
                <a16:creationId xmlns:a16="http://schemas.microsoft.com/office/drawing/2014/main" id="{FCEED2B7-2BA9-469E-A051-3712612FC6F7}"/>
              </a:ext>
            </a:extLst>
          </p:cNvPr>
          <p:cNvSpPr>
            <a:spLocks noGrp="1"/>
          </p:cNvSpPr>
          <p:nvPr>
            <p:ph idx="1"/>
          </p:nvPr>
        </p:nvSpPr>
        <p:spPr>
          <a:xfrm>
            <a:off x="1171576" y="1737360"/>
            <a:ext cx="4838700" cy="2390949"/>
          </a:xfrm>
        </p:spPr>
        <p:txBody>
          <a:bodyPr/>
          <a:lstStyle/>
          <a:p>
            <a:endParaRPr lang="it-IT" dirty="0"/>
          </a:p>
          <a:p>
            <a:r>
              <a:rPr lang="it-IT" dirty="0"/>
              <a:t>Cliccando il bottone DELIVERABLE DETAILS verranno mostrate informazioni aggiuntive relative al documento ritrovato, come, ad esempio, le parole chiave di un documento o la data di creazione dello stesso.</a:t>
            </a:r>
          </a:p>
          <a:p>
            <a:endParaRPr lang="it-IT" dirty="0"/>
          </a:p>
          <a:p>
            <a:endParaRPr lang="it-IT" dirty="0"/>
          </a:p>
        </p:txBody>
      </p:sp>
      <p:pic>
        <p:nvPicPr>
          <p:cNvPr id="6" name="Segnaposto contenuto 5">
            <a:extLst>
              <a:ext uri="{FF2B5EF4-FFF2-40B4-BE49-F238E27FC236}">
                <a16:creationId xmlns:a16="http://schemas.microsoft.com/office/drawing/2014/main" id="{CB21816F-68D7-40D6-8F78-AB9A53952BCA}"/>
              </a:ext>
            </a:extLst>
          </p:cNvPr>
          <p:cNvPicPr>
            <a:picLocks/>
          </p:cNvPicPr>
          <p:nvPr/>
        </p:nvPicPr>
        <p:blipFill rotWithShape="1">
          <a:blip r:embed="rId2"/>
          <a:srcRect r="50872"/>
          <a:stretch/>
        </p:blipFill>
        <p:spPr>
          <a:xfrm>
            <a:off x="6286501" y="2059439"/>
            <a:ext cx="5210174" cy="3588886"/>
          </a:xfrm>
          <a:prstGeom prst="rect">
            <a:avLst/>
          </a:prstGeom>
          <a:noFill/>
          <a:ln>
            <a:noFill/>
            <a:prstDash/>
          </a:ln>
        </p:spPr>
      </p:pic>
    </p:spTree>
    <p:extLst>
      <p:ext uri="{BB962C8B-B14F-4D97-AF65-F5344CB8AC3E}">
        <p14:creationId xmlns:p14="http://schemas.microsoft.com/office/powerpoint/2010/main" val="3788377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6FDC52-8E52-404A-A8F1-9807ED37304A}"/>
              </a:ext>
            </a:extLst>
          </p:cNvPr>
          <p:cNvSpPr>
            <a:spLocks noGrp="1"/>
          </p:cNvSpPr>
          <p:nvPr>
            <p:ph type="title"/>
          </p:nvPr>
        </p:nvSpPr>
        <p:spPr/>
        <p:txBody>
          <a:bodyPr/>
          <a:lstStyle/>
          <a:p>
            <a:r>
              <a:rPr lang="it-IT" dirty="0"/>
              <a:t>Dettagli sui partners di progetto</a:t>
            </a:r>
          </a:p>
        </p:txBody>
      </p:sp>
      <p:sp>
        <p:nvSpPr>
          <p:cNvPr id="3" name="Segnaposto contenuto 2">
            <a:extLst>
              <a:ext uri="{FF2B5EF4-FFF2-40B4-BE49-F238E27FC236}">
                <a16:creationId xmlns:a16="http://schemas.microsoft.com/office/drawing/2014/main" id="{60C11218-4AA7-40FD-9F61-B3134904419E}"/>
              </a:ext>
            </a:extLst>
          </p:cNvPr>
          <p:cNvSpPr>
            <a:spLocks noGrp="1"/>
          </p:cNvSpPr>
          <p:nvPr>
            <p:ph idx="1"/>
          </p:nvPr>
        </p:nvSpPr>
        <p:spPr>
          <a:xfrm>
            <a:off x="1202054" y="1864784"/>
            <a:ext cx="4493895" cy="3354916"/>
          </a:xfrm>
        </p:spPr>
        <p:txBody>
          <a:bodyPr/>
          <a:lstStyle/>
          <a:p>
            <a:pPr marL="0" indent="0">
              <a:buNone/>
            </a:pPr>
            <a:endParaRPr lang="it-IT" dirty="0"/>
          </a:p>
          <a:p>
            <a:pPr marL="0" indent="0">
              <a:buNone/>
            </a:pPr>
            <a:r>
              <a:rPr lang="it-IT" dirty="0"/>
              <a:t>Il bottone PARTNERS DETAILS, invece, ha come compito quello di visualizzare la lista dei Partners coinvolti nel progetto assieme alle corrispettive caratteristiche per ognuno di essi, come il nome e il budget investito.</a:t>
            </a:r>
          </a:p>
          <a:p>
            <a:endParaRPr lang="it-IT" dirty="0"/>
          </a:p>
        </p:txBody>
      </p:sp>
      <p:pic>
        <p:nvPicPr>
          <p:cNvPr id="5" name="Segnaposto contenuto 4">
            <a:extLst>
              <a:ext uri="{FF2B5EF4-FFF2-40B4-BE49-F238E27FC236}">
                <a16:creationId xmlns:a16="http://schemas.microsoft.com/office/drawing/2014/main" id="{5B86B3F8-FF12-4429-849E-8A96EB063855}"/>
              </a:ext>
            </a:extLst>
          </p:cNvPr>
          <p:cNvPicPr>
            <a:picLocks noGrp="1"/>
          </p:cNvPicPr>
          <p:nvPr>
            <p:ph sz="half" idx="4294967295"/>
          </p:nvPr>
        </p:nvPicPr>
        <p:blipFill rotWithShape="1">
          <a:blip r:embed="rId2"/>
          <a:srcRect l="49262"/>
          <a:stretch/>
        </p:blipFill>
        <p:spPr>
          <a:xfrm>
            <a:off x="6267450" y="2303015"/>
            <a:ext cx="4888230" cy="3116710"/>
          </a:xfrm>
          <a:prstGeom prst="rect">
            <a:avLst/>
          </a:prstGeom>
          <a:noFill/>
          <a:ln>
            <a:noFill/>
            <a:prstDash/>
          </a:ln>
        </p:spPr>
      </p:pic>
    </p:spTree>
    <p:extLst>
      <p:ext uri="{BB962C8B-B14F-4D97-AF65-F5344CB8AC3E}">
        <p14:creationId xmlns:p14="http://schemas.microsoft.com/office/powerpoint/2010/main" val="684883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738A70-914A-4836-922C-0F83DAC31DCA}"/>
              </a:ext>
            </a:extLst>
          </p:cNvPr>
          <p:cNvSpPr>
            <a:spLocks noGrp="1"/>
          </p:cNvSpPr>
          <p:nvPr>
            <p:ph type="title"/>
          </p:nvPr>
        </p:nvSpPr>
        <p:spPr/>
        <p:txBody>
          <a:bodyPr/>
          <a:lstStyle/>
          <a:p>
            <a:r>
              <a:rPr lang="it-IT" dirty="0"/>
              <a:t>Score di rilevanza </a:t>
            </a:r>
          </a:p>
        </p:txBody>
      </p:sp>
      <p:sp>
        <p:nvSpPr>
          <p:cNvPr id="3" name="Segnaposto contenuto 2">
            <a:extLst>
              <a:ext uri="{FF2B5EF4-FFF2-40B4-BE49-F238E27FC236}">
                <a16:creationId xmlns:a16="http://schemas.microsoft.com/office/drawing/2014/main" id="{9742C0B1-5902-4F96-B4A7-F5CAF7E29633}"/>
              </a:ext>
            </a:extLst>
          </p:cNvPr>
          <p:cNvSpPr>
            <a:spLocks noGrp="1"/>
          </p:cNvSpPr>
          <p:nvPr>
            <p:ph sz="half" idx="1"/>
          </p:nvPr>
        </p:nvSpPr>
        <p:spPr>
          <a:xfrm>
            <a:off x="1097278" y="1617134"/>
            <a:ext cx="9900090" cy="4023360"/>
          </a:xfrm>
        </p:spPr>
        <p:txBody>
          <a:bodyPr/>
          <a:lstStyle/>
          <a:p>
            <a:endParaRPr lang="it-IT" dirty="0"/>
          </a:p>
          <a:p>
            <a:r>
              <a:rPr lang="it-IT" dirty="0"/>
              <a:t>I documenti restituiti dalla funzione di ricerca semantica hanno una rilevanza rispetto alla </a:t>
            </a:r>
            <a:r>
              <a:rPr lang="it-IT" dirty="0" err="1"/>
              <a:t>query</a:t>
            </a:r>
            <a:r>
              <a:rPr lang="it-IT" dirty="0"/>
              <a:t>. Essa viene rappresenta attraverso uno score numerico che viene associato a ciascun documento nel processo di ritrovamento, di valore compreso tra zero e uno. </a:t>
            </a:r>
          </a:p>
          <a:p>
            <a:r>
              <a:rPr lang="it-IT" dirty="0"/>
              <a:t>Questo score viene rappresentato nell’interfaccia attraverso una barra colorata in blu posizionata in alto a destra per ogni documento ritrovato.</a:t>
            </a:r>
          </a:p>
        </p:txBody>
      </p:sp>
      <p:pic>
        <p:nvPicPr>
          <p:cNvPr id="5" name="Segnaposto contenuto 4">
            <a:extLst>
              <a:ext uri="{FF2B5EF4-FFF2-40B4-BE49-F238E27FC236}">
                <a16:creationId xmlns:a16="http://schemas.microsoft.com/office/drawing/2014/main" id="{8CF09925-CD76-4007-A9FB-D83511308E98}"/>
              </a:ext>
            </a:extLst>
          </p:cNvPr>
          <p:cNvPicPr>
            <a:picLocks noGrp="1" noChangeAspect="1"/>
          </p:cNvPicPr>
          <p:nvPr>
            <p:ph sz="half" idx="2"/>
          </p:nvPr>
        </p:nvPicPr>
        <p:blipFill>
          <a:blip r:embed="rId2"/>
          <a:stretch>
            <a:fillRect/>
          </a:stretch>
        </p:blipFill>
        <p:spPr>
          <a:xfrm>
            <a:off x="1194632" y="4072256"/>
            <a:ext cx="9863695" cy="1905212"/>
          </a:xfrm>
          <a:prstGeom prst="rect">
            <a:avLst/>
          </a:prstGeom>
        </p:spPr>
      </p:pic>
    </p:spTree>
    <p:extLst>
      <p:ext uri="{BB962C8B-B14F-4D97-AF65-F5344CB8AC3E}">
        <p14:creationId xmlns:p14="http://schemas.microsoft.com/office/powerpoint/2010/main" val="466450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4B72B5-208C-457B-B3A8-2514C762C295}"/>
              </a:ext>
            </a:extLst>
          </p:cNvPr>
          <p:cNvSpPr>
            <a:spLocks noGrp="1"/>
          </p:cNvSpPr>
          <p:nvPr>
            <p:ph type="title"/>
          </p:nvPr>
        </p:nvSpPr>
        <p:spPr/>
        <p:txBody>
          <a:bodyPr/>
          <a:lstStyle/>
          <a:p>
            <a:r>
              <a:rPr lang="it-IT" dirty="0" err="1"/>
              <a:t>Summarization</a:t>
            </a:r>
            <a:r>
              <a:rPr lang="it-IT" dirty="0"/>
              <a:t> </a:t>
            </a:r>
          </a:p>
        </p:txBody>
      </p:sp>
      <p:sp>
        <p:nvSpPr>
          <p:cNvPr id="3" name="Segnaposto contenuto 2">
            <a:extLst>
              <a:ext uri="{FF2B5EF4-FFF2-40B4-BE49-F238E27FC236}">
                <a16:creationId xmlns:a16="http://schemas.microsoft.com/office/drawing/2014/main" id="{9BDC9C9C-9120-4FF6-AF02-5EA070DF7F99}"/>
              </a:ext>
            </a:extLst>
          </p:cNvPr>
          <p:cNvSpPr>
            <a:spLocks noGrp="1"/>
          </p:cNvSpPr>
          <p:nvPr>
            <p:ph idx="1"/>
          </p:nvPr>
        </p:nvSpPr>
        <p:spPr/>
        <p:txBody>
          <a:bodyPr/>
          <a:lstStyle/>
          <a:p>
            <a:r>
              <a:rPr lang="it-IT" dirty="0"/>
              <a:t>Per aiutare l’utente a capire effettivamente se il documento restituito durante la ricerca contiene informazioni utili per soddisfare il suo bisogno informativo, vista la lunghezza dei documenti, si è scelto di avvalersi di un servizio che, dato il corpo di un documento, effettua un riassunto automatico del testo. </a:t>
            </a:r>
          </a:p>
          <a:p>
            <a:r>
              <a:rPr lang="it-IT" dirty="0"/>
              <a:t>Nell’interfaccia questo servizio può essere richiamato attraverso il bottone ‘’</a:t>
            </a:r>
            <a:r>
              <a:rPr lang="it-IT" i="1" dirty="0" err="1"/>
              <a:t>Summarization</a:t>
            </a:r>
            <a:r>
              <a:rPr lang="it-IT" i="1" dirty="0"/>
              <a:t>’’</a:t>
            </a:r>
            <a:r>
              <a:rPr lang="it-IT" dirty="0"/>
              <a:t> presente per ogni documento ritrovato</a:t>
            </a:r>
          </a:p>
        </p:txBody>
      </p:sp>
      <p:pic>
        <p:nvPicPr>
          <p:cNvPr id="12" name="Segnaposto contenuto 11">
            <a:extLst>
              <a:ext uri="{FF2B5EF4-FFF2-40B4-BE49-F238E27FC236}">
                <a16:creationId xmlns:a16="http://schemas.microsoft.com/office/drawing/2014/main" id="{80897EDD-59EC-448F-B816-90017E7147A1}"/>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797396" y="3977865"/>
            <a:ext cx="10658168" cy="2066278"/>
          </a:xfrm>
        </p:spPr>
      </p:pic>
    </p:spTree>
    <p:extLst>
      <p:ext uri="{BB962C8B-B14F-4D97-AF65-F5344CB8AC3E}">
        <p14:creationId xmlns:p14="http://schemas.microsoft.com/office/powerpoint/2010/main" val="1183773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C4DA87-3EB3-431E-83ED-423DD30D03E2}"/>
              </a:ext>
            </a:extLst>
          </p:cNvPr>
          <p:cNvSpPr>
            <a:spLocks noGrp="1"/>
          </p:cNvSpPr>
          <p:nvPr>
            <p:ph type="title"/>
          </p:nvPr>
        </p:nvSpPr>
        <p:spPr/>
        <p:txBody>
          <a:bodyPr/>
          <a:lstStyle/>
          <a:p>
            <a:r>
              <a:rPr lang="it-IT" dirty="0"/>
              <a:t>Servizio per le mappe</a:t>
            </a:r>
          </a:p>
        </p:txBody>
      </p:sp>
      <p:sp>
        <p:nvSpPr>
          <p:cNvPr id="3" name="Segnaposto contenuto 2">
            <a:extLst>
              <a:ext uri="{FF2B5EF4-FFF2-40B4-BE49-F238E27FC236}">
                <a16:creationId xmlns:a16="http://schemas.microsoft.com/office/drawing/2014/main" id="{2A902E99-D39C-4E4C-A346-D4C6BA689585}"/>
              </a:ext>
            </a:extLst>
          </p:cNvPr>
          <p:cNvSpPr>
            <a:spLocks noGrp="1"/>
          </p:cNvSpPr>
          <p:nvPr>
            <p:ph idx="1"/>
          </p:nvPr>
        </p:nvSpPr>
        <p:spPr/>
        <p:txBody>
          <a:bodyPr>
            <a:normAutofit/>
          </a:bodyPr>
          <a:lstStyle/>
          <a:p>
            <a:r>
              <a:rPr lang="it-IT" dirty="0"/>
              <a:t>Cliccando sul pulsante SHOW MAP appare un popup che dà la possibilità di scegliere tra tre diversi modelli di rappresentazione geografica dei risultati di ricerca.</a:t>
            </a:r>
          </a:p>
          <a:p>
            <a:endParaRPr lang="it-IT" dirty="0"/>
          </a:p>
        </p:txBody>
      </p:sp>
      <p:pic>
        <p:nvPicPr>
          <p:cNvPr id="5" name="Segnaposto contenuto 4">
            <a:extLst>
              <a:ext uri="{FF2B5EF4-FFF2-40B4-BE49-F238E27FC236}">
                <a16:creationId xmlns:a16="http://schemas.microsoft.com/office/drawing/2014/main" id="{F2232B98-89D3-4EE6-9AA2-1CAC84596226}"/>
              </a:ext>
            </a:extLst>
          </p:cNvPr>
          <p:cNvPicPr>
            <a:picLocks noGrp="1"/>
          </p:cNvPicPr>
          <p:nvPr>
            <p:ph sz="half" idx="4294967295"/>
          </p:nvPr>
        </p:nvPicPr>
        <p:blipFill rotWithShape="1">
          <a:blip r:embed="rId2"/>
          <a:srcRect l="47879" b="23624"/>
          <a:stretch/>
        </p:blipFill>
        <p:spPr>
          <a:xfrm>
            <a:off x="1550670" y="2610035"/>
            <a:ext cx="4440555" cy="3171640"/>
          </a:xfrm>
          <a:prstGeom prst="rect">
            <a:avLst/>
          </a:prstGeom>
          <a:noFill/>
          <a:ln>
            <a:noFill/>
            <a:prstDash/>
          </a:ln>
        </p:spPr>
      </p:pic>
      <p:pic>
        <p:nvPicPr>
          <p:cNvPr id="6" name="Immagine 5">
            <a:extLst>
              <a:ext uri="{FF2B5EF4-FFF2-40B4-BE49-F238E27FC236}">
                <a16:creationId xmlns:a16="http://schemas.microsoft.com/office/drawing/2014/main" id="{00D2C201-407C-4718-A07B-2D7EF2DDBCCD}"/>
              </a:ext>
            </a:extLst>
          </p:cNvPr>
          <p:cNvPicPr/>
          <p:nvPr/>
        </p:nvPicPr>
        <p:blipFill rotWithShape="1">
          <a:blip r:embed="rId3"/>
          <a:srcRect l="25823" r="23653" b="3018"/>
          <a:stretch/>
        </p:blipFill>
        <p:spPr>
          <a:xfrm>
            <a:off x="6677025" y="2610035"/>
            <a:ext cx="4509135" cy="3367433"/>
          </a:xfrm>
          <a:prstGeom prst="rect">
            <a:avLst/>
          </a:prstGeom>
          <a:noFill/>
          <a:ln>
            <a:noFill/>
            <a:prstDash/>
          </a:ln>
        </p:spPr>
      </p:pic>
    </p:spTree>
    <p:extLst>
      <p:ext uri="{BB962C8B-B14F-4D97-AF65-F5344CB8AC3E}">
        <p14:creationId xmlns:p14="http://schemas.microsoft.com/office/powerpoint/2010/main" val="4047557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6836C3-3FA9-4504-9E6B-9C1CC5156805}"/>
              </a:ext>
            </a:extLst>
          </p:cNvPr>
          <p:cNvSpPr>
            <a:spLocks noGrp="1"/>
          </p:cNvSpPr>
          <p:nvPr>
            <p:ph type="title"/>
          </p:nvPr>
        </p:nvSpPr>
        <p:spPr/>
        <p:txBody>
          <a:bodyPr/>
          <a:lstStyle/>
          <a:p>
            <a:r>
              <a:rPr lang="it-IT" dirty="0"/>
              <a:t>Conclusioni</a:t>
            </a:r>
          </a:p>
        </p:txBody>
      </p:sp>
      <p:sp>
        <p:nvSpPr>
          <p:cNvPr id="6" name="Segnaposto contenuto 5">
            <a:extLst>
              <a:ext uri="{FF2B5EF4-FFF2-40B4-BE49-F238E27FC236}">
                <a16:creationId xmlns:a16="http://schemas.microsoft.com/office/drawing/2014/main" id="{A2E951CA-5015-4BED-98E4-9D93EFDD5AE9}"/>
              </a:ext>
            </a:extLst>
          </p:cNvPr>
          <p:cNvSpPr>
            <a:spLocks noGrp="1"/>
          </p:cNvSpPr>
          <p:nvPr>
            <p:ph idx="1"/>
          </p:nvPr>
        </p:nvSpPr>
        <p:spPr>
          <a:xfrm>
            <a:off x="1097280" y="2036233"/>
            <a:ext cx="9465945" cy="3364441"/>
          </a:xfrm>
        </p:spPr>
        <p:txBody>
          <a:bodyPr>
            <a:normAutofit/>
          </a:bodyPr>
          <a:lstStyle/>
          <a:p>
            <a:r>
              <a:rPr lang="it-IT" dirty="0"/>
              <a:t>Lo sviluppo della funzionalità di ricerca semantica come servizio web ha assunto un ruolo importante nel rendere tale servizio accessibile agli utenti in modo più semplice. </a:t>
            </a:r>
          </a:p>
          <a:p>
            <a:r>
              <a:rPr lang="it-IT" dirty="0"/>
              <a:t>Le funzionalità di ritrovamento di concetti simili a quelli presenti nella </a:t>
            </a:r>
            <a:r>
              <a:rPr lang="it-IT" dirty="0" err="1"/>
              <a:t>query</a:t>
            </a:r>
            <a:r>
              <a:rPr lang="it-IT" dirty="0"/>
              <a:t> dell’utente e la possibilità di esplorare le collezioni attraverso le ricerche svolte a partire dai concetti ritrovati, può supportare notevolmente l’utente nel soddisfare il proprio bisogno informativo esplorando le connessioni semantiche presenti nelle collezioni. </a:t>
            </a:r>
          </a:p>
          <a:p>
            <a:r>
              <a:rPr lang="it-IT" dirty="0"/>
              <a:t>La rappresentazione semantica dei testi è stata, inoltre, utilmente sfruttata nell’implementazione del servizio di “</a:t>
            </a:r>
            <a:r>
              <a:rPr lang="it-IT" dirty="0" err="1"/>
              <a:t>Summarization</a:t>
            </a:r>
            <a:r>
              <a:rPr lang="it-IT" dirty="0"/>
              <a:t>”, che permette all’utente di visionare una parte ridotta del contenuto di ogni documento.</a:t>
            </a:r>
          </a:p>
          <a:p>
            <a:endParaRPr lang="it-IT" dirty="0"/>
          </a:p>
        </p:txBody>
      </p:sp>
    </p:spTree>
    <p:extLst>
      <p:ext uri="{BB962C8B-B14F-4D97-AF65-F5344CB8AC3E}">
        <p14:creationId xmlns:p14="http://schemas.microsoft.com/office/powerpoint/2010/main" val="3803878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AECBA4-BFBD-4E17-8A86-B4640ED918A4}"/>
              </a:ext>
            </a:extLst>
          </p:cNvPr>
          <p:cNvSpPr>
            <a:spLocks noGrp="1"/>
          </p:cNvSpPr>
          <p:nvPr>
            <p:ph type="title"/>
          </p:nvPr>
        </p:nvSpPr>
        <p:spPr/>
        <p:txBody>
          <a:bodyPr/>
          <a:lstStyle/>
          <a:p>
            <a:r>
              <a:rPr lang="it-IT" dirty="0"/>
              <a:t>Sviluppi futuri</a:t>
            </a:r>
          </a:p>
        </p:txBody>
      </p:sp>
      <p:sp>
        <p:nvSpPr>
          <p:cNvPr id="3" name="Segnaposto contenuto 2">
            <a:extLst>
              <a:ext uri="{FF2B5EF4-FFF2-40B4-BE49-F238E27FC236}">
                <a16:creationId xmlns:a16="http://schemas.microsoft.com/office/drawing/2014/main" id="{7DBFE346-3F2E-40F3-AB62-17DFF7F7BEA5}"/>
              </a:ext>
            </a:extLst>
          </p:cNvPr>
          <p:cNvSpPr>
            <a:spLocks noGrp="1"/>
          </p:cNvSpPr>
          <p:nvPr>
            <p:ph idx="1"/>
          </p:nvPr>
        </p:nvSpPr>
        <p:spPr/>
        <p:txBody>
          <a:bodyPr>
            <a:normAutofit/>
          </a:bodyPr>
          <a:lstStyle/>
          <a:p>
            <a:r>
              <a:rPr lang="it-IT" dirty="0"/>
              <a:t>Gli sviluppi futuri del progetto di tesi sono molteplici, sia dal punto di vista del miglioramento tecnico delle funzionalità del Semantic Framework, sia da quello di ulteriori scenari possibili nei quali il sistema potrebbe essere impiegato.</a:t>
            </a:r>
          </a:p>
          <a:p>
            <a:pPr>
              <a:buFont typeface="Wingdings" panose="05000000000000000000" pitchFamily="2" charset="2"/>
              <a:buChar char="§"/>
            </a:pPr>
            <a:r>
              <a:rPr lang="it-IT" dirty="0"/>
              <a:t> Il  sistema di supporto alle decisioni può essere facilmente esteso alle collezioni di documenti  attinenti alle altre Community, in modo tale da supportarne la crescita.</a:t>
            </a:r>
          </a:p>
          <a:p>
            <a:pPr>
              <a:buFont typeface="Wingdings" panose="05000000000000000000" pitchFamily="2" charset="2"/>
              <a:buChar char="§"/>
            </a:pPr>
            <a:r>
              <a:rPr lang="it-IT" dirty="0"/>
              <a:t> Il sistema potrebbe anche beneficiare della presenza di una maggiore quantità di documenti,  che renderebbero i risultati delle operazioni di analisi dei documenti ancor più significativi. </a:t>
            </a:r>
          </a:p>
          <a:p>
            <a:pPr marL="176213" indent="-176213">
              <a:buFont typeface="Wingdings" panose="05000000000000000000" pitchFamily="2" charset="2"/>
              <a:buChar char="§"/>
            </a:pPr>
            <a:r>
              <a:rPr lang="it-IT" dirty="0"/>
              <a:t>Il motore di ricerca semantico, può integrare una funzione di </a:t>
            </a:r>
            <a:r>
              <a:rPr lang="it-IT" dirty="0" err="1"/>
              <a:t>relevance</a:t>
            </a:r>
            <a:r>
              <a:rPr lang="it-IT" dirty="0"/>
              <a:t> feedback per migliorare ancor più i risultati di ricerca restituiti a ciascun utente.</a:t>
            </a:r>
          </a:p>
          <a:p>
            <a:endParaRPr lang="it-IT" dirty="0"/>
          </a:p>
          <a:p>
            <a:endParaRPr lang="it-IT" dirty="0"/>
          </a:p>
          <a:p>
            <a:endParaRPr lang="it-IT" dirty="0"/>
          </a:p>
        </p:txBody>
      </p:sp>
    </p:spTree>
    <p:extLst>
      <p:ext uri="{BB962C8B-B14F-4D97-AF65-F5344CB8AC3E}">
        <p14:creationId xmlns:p14="http://schemas.microsoft.com/office/powerpoint/2010/main" val="3736419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7A4290DE-FDEC-4892-BC67-038254E81B2B}"/>
              </a:ext>
            </a:extLst>
          </p:cNvPr>
          <p:cNvSpPr>
            <a:spLocks noGrp="1"/>
          </p:cNvSpPr>
          <p:nvPr>
            <p:ph type="ctrTitle"/>
          </p:nvPr>
        </p:nvSpPr>
        <p:spPr>
          <a:xfrm>
            <a:off x="1066800" y="1999488"/>
            <a:ext cx="10058400" cy="1429512"/>
          </a:xfrm>
        </p:spPr>
        <p:txBody>
          <a:bodyPr/>
          <a:lstStyle/>
          <a:p>
            <a:pPr algn="ctr"/>
            <a:r>
              <a:rPr lang="it-IT" dirty="0"/>
              <a:t>Grazie per l’attenzione!</a:t>
            </a:r>
          </a:p>
        </p:txBody>
      </p:sp>
      <p:sp>
        <p:nvSpPr>
          <p:cNvPr id="5" name="Sottotitolo 4">
            <a:extLst>
              <a:ext uri="{FF2B5EF4-FFF2-40B4-BE49-F238E27FC236}">
                <a16:creationId xmlns:a16="http://schemas.microsoft.com/office/drawing/2014/main" id="{C0C410F9-6A2E-4DC8-8EE2-5DB6B46CE238}"/>
              </a:ext>
            </a:extLst>
          </p:cNvPr>
          <p:cNvSpPr>
            <a:spLocks noGrp="1"/>
          </p:cNvSpPr>
          <p:nvPr>
            <p:ph type="subTitle" idx="1"/>
          </p:nvPr>
        </p:nvSpPr>
        <p:spPr/>
        <p:txBody>
          <a:bodyPr/>
          <a:lstStyle/>
          <a:p>
            <a:endParaRPr lang="it-IT" dirty="0"/>
          </a:p>
        </p:txBody>
      </p:sp>
    </p:spTree>
    <p:extLst>
      <p:ext uri="{BB962C8B-B14F-4D97-AF65-F5344CB8AC3E}">
        <p14:creationId xmlns:p14="http://schemas.microsoft.com/office/powerpoint/2010/main" val="932905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40A610-CE82-42E7-B1AD-9BB9760CF1E7}"/>
              </a:ext>
            </a:extLst>
          </p:cNvPr>
          <p:cNvSpPr>
            <a:spLocks noGrp="1"/>
          </p:cNvSpPr>
          <p:nvPr>
            <p:ph type="title"/>
          </p:nvPr>
        </p:nvSpPr>
        <p:spPr>
          <a:xfrm>
            <a:off x="1066800" y="263527"/>
            <a:ext cx="10058400" cy="1450757"/>
          </a:xfrm>
        </p:spPr>
        <p:txBody>
          <a:bodyPr>
            <a:normAutofit fontScale="90000"/>
          </a:bodyPr>
          <a:lstStyle/>
          <a:p>
            <a:pPr algn="ctr"/>
            <a:r>
              <a:rPr lang="it-IT" sz="2400" dirty="0"/>
              <a:t> </a:t>
            </a:r>
            <a:r>
              <a:rPr lang="it-IT" sz="4000" dirty="0"/>
              <a:t>Università degli Studi di Bari </a:t>
            </a:r>
            <a:br>
              <a:rPr lang="it-IT" sz="4000" dirty="0"/>
            </a:br>
            <a:r>
              <a:rPr lang="it-IT" sz="4000" dirty="0"/>
              <a:t>Dipartimento di Informatica</a:t>
            </a:r>
            <a:br>
              <a:rPr lang="it-IT" sz="4000" dirty="0"/>
            </a:br>
            <a:r>
              <a:rPr lang="it-IT" sz="4000" dirty="0"/>
              <a:t>  Corso di laurea in Informatica</a:t>
            </a:r>
          </a:p>
        </p:txBody>
      </p:sp>
      <p:sp>
        <p:nvSpPr>
          <p:cNvPr id="3" name="Segnaposto contenuto 2">
            <a:extLst>
              <a:ext uri="{FF2B5EF4-FFF2-40B4-BE49-F238E27FC236}">
                <a16:creationId xmlns:a16="http://schemas.microsoft.com/office/drawing/2014/main" id="{740CD760-8AF5-4F22-902C-3A816EA88718}"/>
              </a:ext>
            </a:extLst>
          </p:cNvPr>
          <p:cNvSpPr>
            <a:spLocks noGrp="1"/>
          </p:cNvSpPr>
          <p:nvPr>
            <p:ph idx="1"/>
          </p:nvPr>
        </p:nvSpPr>
        <p:spPr>
          <a:xfrm>
            <a:off x="1097279" y="1845734"/>
            <a:ext cx="10219649" cy="4023360"/>
          </a:xfrm>
        </p:spPr>
        <p:txBody>
          <a:bodyPr>
            <a:noAutofit/>
          </a:bodyPr>
          <a:lstStyle/>
          <a:p>
            <a:pPr marL="0" indent="0" algn="ctr">
              <a:buNone/>
            </a:pPr>
            <a:r>
              <a:rPr lang="it-IT" dirty="0"/>
              <a:t>  Tesi di Laurea in Metodi per il Ritrovamento dell’Informazione</a:t>
            </a:r>
          </a:p>
          <a:p>
            <a:pPr algn="ctr"/>
            <a:endParaRPr lang="it-IT" dirty="0"/>
          </a:p>
          <a:p>
            <a:pPr algn="ctr"/>
            <a:r>
              <a:rPr lang="it-IT" dirty="0"/>
              <a:t>   </a:t>
            </a:r>
            <a:r>
              <a:rPr lang="it-IT" sz="3600" dirty="0"/>
              <a:t>Un motore di ricerca semantico per la gestione delle politiche di innovazione</a:t>
            </a:r>
          </a:p>
          <a:p>
            <a:pPr marL="1471400" lvl="8" indent="0" algn="r">
              <a:buNone/>
            </a:pPr>
            <a:endParaRPr lang="it-IT" dirty="0"/>
          </a:p>
          <a:p>
            <a:pPr marL="1471400" lvl="8" indent="0" algn="r">
              <a:buNone/>
            </a:pPr>
            <a:endParaRPr lang="it-IT" dirty="0"/>
          </a:p>
          <a:p>
            <a:pPr marL="1471400" lvl="8" indent="0" algn="ctr">
              <a:buNone/>
            </a:pPr>
            <a:r>
              <a:rPr lang="it-IT" dirty="0"/>
              <a:t>					</a:t>
            </a:r>
            <a:endParaRPr lang="it-IT" sz="1800" dirty="0"/>
          </a:p>
          <a:p>
            <a:pPr marL="806450" lvl="8" indent="0">
              <a:buNone/>
            </a:pPr>
            <a:r>
              <a:rPr lang="it-IT" sz="1800" dirty="0"/>
              <a:t>Relatori: Prof. Pasquale Lops</a:t>
            </a:r>
          </a:p>
          <a:p>
            <a:pPr marL="895350" lvl="8" indent="0">
              <a:buNone/>
            </a:pPr>
            <a:r>
              <a:rPr lang="it-IT" sz="1800" dirty="0"/>
              <a:t>	              Dott. Pierpaolo Basile</a:t>
            </a:r>
          </a:p>
          <a:p>
            <a:pPr marL="0" indent="0" algn="ctr">
              <a:buNone/>
            </a:pPr>
            <a:r>
              <a:rPr lang="it-IT" dirty="0"/>
              <a:t>  								</a:t>
            </a:r>
            <a:r>
              <a:rPr lang="it-IT" sz="1600" dirty="0"/>
              <a:t>Bari, 18 luglio 2019</a:t>
            </a:r>
          </a:p>
          <a:p>
            <a:pPr marL="0" indent="0" algn="ctr">
              <a:buNone/>
            </a:pPr>
            <a:r>
              <a:rPr lang="it-IT" dirty="0"/>
              <a:t>Anno Accademico 2018/2019</a:t>
            </a:r>
          </a:p>
          <a:p>
            <a:pPr algn="ctr"/>
            <a:endParaRPr lang="it-IT" dirty="0"/>
          </a:p>
          <a:p>
            <a:pPr marL="0" indent="0" algn="ctr">
              <a:buNone/>
            </a:pPr>
            <a:r>
              <a:rPr lang="it-IT" dirty="0"/>
              <a:t> </a:t>
            </a:r>
          </a:p>
        </p:txBody>
      </p:sp>
      <p:pic>
        <p:nvPicPr>
          <p:cNvPr id="4" name="Immagine 3">
            <a:extLst>
              <a:ext uri="{FF2B5EF4-FFF2-40B4-BE49-F238E27FC236}">
                <a16:creationId xmlns:a16="http://schemas.microsoft.com/office/drawing/2014/main" id="{71FA6AD5-D9C8-49A1-83F3-BD44681FC713}"/>
              </a:ext>
            </a:extLst>
          </p:cNvPr>
          <p:cNvPicPr>
            <a:picLocks noChangeAspect="1"/>
          </p:cNvPicPr>
          <p:nvPr/>
        </p:nvPicPr>
        <p:blipFill>
          <a:blip r:embed="rId2"/>
          <a:stretch>
            <a:fillRect/>
          </a:stretch>
        </p:blipFill>
        <p:spPr>
          <a:xfrm>
            <a:off x="1697788" y="348679"/>
            <a:ext cx="1048603" cy="1103472"/>
          </a:xfrm>
          <a:prstGeom prst="rect">
            <a:avLst/>
          </a:prstGeom>
        </p:spPr>
      </p:pic>
      <p:pic>
        <p:nvPicPr>
          <p:cNvPr id="6" name="Immagine 5">
            <a:extLst>
              <a:ext uri="{FF2B5EF4-FFF2-40B4-BE49-F238E27FC236}">
                <a16:creationId xmlns:a16="http://schemas.microsoft.com/office/drawing/2014/main" id="{CD58CEA3-9851-47D6-B088-56298DC784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2783" y="584882"/>
            <a:ext cx="2424145" cy="808048"/>
          </a:xfrm>
          <a:prstGeom prst="rect">
            <a:avLst/>
          </a:prstGeom>
        </p:spPr>
      </p:pic>
    </p:spTree>
    <p:extLst>
      <p:ext uri="{BB962C8B-B14F-4D97-AF65-F5344CB8AC3E}">
        <p14:creationId xmlns:p14="http://schemas.microsoft.com/office/powerpoint/2010/main" val="2826465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7FDB49-E5D8-449E-B06A-862536C099BA}"/>
              </a:ext>
            </a:extLst>
          </p:cNvPr>
          <p:cNvSpPr>
            <a:spLocks noGrp="1"/>
          </p:cNvSpPr>
          <p:nvPr>
            <p:ph type="title"/>
          </p:nvPr>
        </p:nvSpPr>
        <p:spPr/>
        <p:txBody>
          <a:bodyPr/>
          <a:lstStyle/>
          <a:p>
            <a:r>
              <a:rPr lang="it-IT" dirty="0"/>
              <a:t>Semantic Framework</a:t>
            </a:r>
          </a:p>
        </p:txBody>
      </p:sp>
      <p:sp>
        <p:nvSpPr>
          <p:cNvPr id="3" name="Segnaposto contenuto 2">
            <a:extLst>
              <a:ext uri="{FF2B5EF4-FFF2-40B4-BE49-F238E27FC236}">
                <a16:creationId xmlns:a16="http://schemas.microsoft.com/office/drawing/2014/main" id="{BA05F288-13C7-4D37-AD6F-B3BB8636CAED}"/>
              </a:ext>
            </a:extLst>
          </p:cNvPr>
          <p:cNvSpPr>
            <a:spLocks noGrp="1"/>
          </p:cNvSpPr>
          <p:nvPr>
            <p:ph idx="1"/>
          </p:nvPr>
        </p:nvSpPr>
        <p:spPr>
          <a:xfrm>
            <a:off x="658761" y="1845734"/>
            <a:ext cx="10795820" cy="1583266"/>
          </a:xfrm>
        </p:spPr>
        <p:txBody>
          <a:bodyPr>
            <a:normAutofit/>
          </a:bodyPr>
          <a:lstStyle/>
          <a:p>
            <a:pPr algn="ctr"/>
            <a:r>
              <a:rPr lang="it-IT" sz="2200" dirty="0"/>
              <a:t>Per il progetto TALIA è stato sviluppato un sistema di supporto decisionale basato sull’analisi intelligente del contenuto testuale dei documenti scritti in ogni progetto finanziato nell’ambito del programma </a:t>
            </a:r>
            <a:r>
              <a:rPr lang="it-IT" sz="2200" dirty="0" err="1"/>
              <a:t>Interreg-Med</a:t>
            </a:r>
            <a:r>
              <a:rPr lang="it-IT" sz="2200" dirty="0"/>
              <a:t>. Il sistema di supporto decisionale è basato sul Semantic Framework, una piattaforma per l’indicizzazione e l’analisi semantica dei documenti. </a:t>
            </a:r>
          </a:p>
        </p:txBody>
      </p:sp>
      <p:pic>
        <p:nvPicPr>
          <p:cNvPr id="4" name="Immagine 3">
            <a:extLst>
              <a:ext uri="{FF2B5EF4-FFF2-40B4-BE49-F238E27FC236}">
                <a16:creationId xmlns:a16="http://schemas.microsoft.com/office/drawing/2014/main" id="{6C89D4D4-3CAC-49C0-AC82-78F7DC024198}"/>
              </a:ext>
            </a:extLst>
          </p:cNvPr>
          <p:cNvPicPr>
            <a:picLocks noChangeAspect="1"/>
          </p:cNvPicPr>
          <p:nvPr/>
        </p:nvPicPr>
        <p:blipFill>
          <a:blip r:embed="rId2"/>
          <a:stretch>
            <a:fillRect/>
          </a:stretch>
        </p:blipFill>
        <p:spPr>
          <a:xfrm>
            <a:off x="4391487" y="3203536"/>
            <a:ext cx="3409025" cy="2645893"/>
          </a:xfrm>
          <a:prstGeom prst="rect">
            <a:avLst/>
          </a:prstGeom>
        </p:spPr>
      </p:pic>
    </p:spTree>
    <p:extLst>
      <p:ext uri="{BB962C8B-B14F-4D97-AF65-F5344CB8AC3E}">
        <p14:creationId xmlns:p14="http://schemas.microsoft.com/office/powerpoint/2010/main" val="403105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44">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46">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48">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1" name="Rectangle 5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C9507F8-B701-4A80-839C-86AD124B6A75}"/>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3400"/>
              <a:t>Interfaccia web per il Semantic Framework</a:t>
            </a:r>
          </a:p>
        </p:txBody>
      </p:sp>
      <p:pic>
        <p:nvPicPr>
          <p:cNvPr id="6" name="Segnaposto contenuto 5">
            <a:extLst>
              <a:ext uri="{FF2B5EF4-FFF2-40B4-BE49-F238E27FC236}">
                <a16:creationId xmlns:a16="http://schemas.microsoft.com/office/drawing/2014/main" id="{727667A8-AE28-4554-BEF8-161B876991E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3999" y="1906683"/>
            <a:ext cx="6909801" cy="2781202"/>
          </a:xfrm>
          <a:prstGeom prst="rect">
            <a:avLst/>
          </a:prstGeom>
        </p:spPr>
      </p:pic>
      <p:cxnSp>
        <p:nvCxnSpPr>
          <p:cNvPr id="53" name="Straight Connector 5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AA7DA781-1B2B-4022-ABCD-0F5B8614077A}"/>
              </a:ext>
            </a:extLst>
          </p:cNvPr>
          <p:cNvSpPr>
            <a:spLocks noGrp="1"/>
          </p:cNvSpPr>
          <p:nvPr>
            <p:ph sz="half" idx="1"/>
          </p:nvPr>
        </p:nvSpPr>
        <p:spPr>
          <a:xfrm>
            <a:off x="7859485" y="2198914"/>
            <a:ext cx="3690257" cy="3670180"/>
          </a:xfrm>
        </p:spPr>
        <p:txBody>
          <a:bodyPr vert="horz" lIns="0" tIns="45720" rIns="0" bIns="45720" rtlCol="0">
            <a:normAutofit/>
          </a:bodyPr>
          <a:lstStyle/>
          <a:p>
            <a:endParaRPr lang="en-US" dirty="0"/>
          </a:p>
          <a:p>
            <a:r>
              <a:rPr lang="en-US" dirty="0"/>
              <a:t>La </a:t>
            </a:r>
            <a:r>
              <a:rPr lang="en-US" dirty="0" err="1"/>
              <a:t>comunicazione</a:t>
            </a:r>
            <a:r>
              <a:rPr lang="en-US" dirty="0"/>
              <a:t> </a:t>
            </a:r>
            <a:r>
              <a:rPr lang="en-US" dirty="0" err="1"/>
              <a:t>tra</a:t>
            </a:r>
            <a:r>
              <a:rPr lang="en-US" dirty="0"/>
              <a:t> </a:t>
            </a:r>
            <a:r>
              <a:rPr lang="en-US" dirty="0" err="1"/>
              <a:t>interfaccia</a:t>
            </a:r>
            <a:r>
              <a:rPr lang="en-US" dirty="0"/>
              <a:t> web e Semantic Framework è </a:t>
            </a:r>
            <a:r>
              <a:rPr lang="en-US" dirty="0" err="1"/>
              <a:t>stata</a:t>
            </a:r>
            <a:r>
              <a:rPr lang="en-US" dirty="0"/>
              <a:t> </a:t>
            </a:r>
            <a:r>
              <a:rPr lang="en-US" dirty="0" err="1"/>
              <a:t>implementata</a:t>
            </a:r>
            <a:r>
              <a:rPr lang="en-US" dirty="0"/>
              <a:t> </a:t>
            </a:r>
            <a:r>
              <a:rPr lang="en-US" dirty="0" err="1"/>
              <a:t>attraverso</a:t>
            </a:r>
            <a:r>
              <a:rPr lang="en-US" dirty="0"/>
              <a:t> </a:t>
            </a:r>
            <a:r>
              <a:rPr lang="en-US" dirty="0" err="1"/>
              <a:t>l’uso</a:t>
            </a:r>
            <a:r>
              <a:rPr lang="en-US" dirty="0"/>
              <a:t> </a:t>
            </a:r>
            <a:r>
              <a:rPr lang="en-US" dirty="0" err="1"/>
              <a:t>dei</a:t>
            </a:r>
            <a:r>
              <a:rPr lang="en-US" dirty="0"/>
              <a:t> </a:t>
            </a:r>
            <a:r>
              <a:rPr lang="en-US" dirty="0" err="1"/>
              <a:t>servizi</a:t>
            </a:r>
            <a:r>
              <a:rPr lang="en-US" dirty="0"/>
              <a:t> REST </a:t>
            </a:r>
            <a:r>
              <a:rPr lang="en-US" dirty="0" err="1"/>
              <a:t>implementati</a:t>
            </a:r>
            <a:r>
              <a:rPr lang="en-US" dirty="0"/>
              <a:t> in </a:t>
            </a:r>
            <a:r>
              <a:rPr lang="en-US" dirty="0" err="1"/>
              <a:t>esso</a:t>
            </a:r>
            <a:r>
              <a:rPr lang="en-US" dirty="0"/>
              <a:t>.</a:t>
            </a:r>
          </a:p>
          <a:p>
            <a:endParaRPr lang="en-US" dirty="0"/>
          </a:p>
          <a:p>
            <a:pPr marL="0" indent="0">
              <a:buFont typeface="Calibri" panose="020F0502020204030204" pitchFamily="34" charset="0"/>
              <a:buNone/>
            </a:pPr>
            <a:endParaRPr lang="en-US" dirty="0"/>
          </a:p>
        </p:txBody>
      </p:sp>
      <p:sp>
        <p:nvSpPr>
          <p:cNvPr id="55" name="Rectangle 5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Rectangle 5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94576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38464F2-F0C7-431A-8B11-C08F6C082C6E}"/>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dirty="0"/>
              <a:t>La </a:t>
            </a:r>
            <a:r>
              <a:rPr lang="en-US" dirty="0" err="1"/>
              <a:t>ricerca</a:t>
            </a:r>
            <a:r>
              <a:rPr lang="en-US" dirty="0"/>
              <a:t> </a:t>
            </a:r>
            <a:r>
              <a:rPr lang="en-US" dirty="0" err="1"/>
              <a:t>semantica</a:t>
            </a:r>
            <a:r>
              <a:rPr lang="en-US" dirty="0"/>
              <a:t> </a:t>
            </a:r>
          </a:p>
        </p:txBody>
      </p:sp>
      <p:pic>
        <p:nvPicPr>
          <p:cNvPr id="7" name="Segnaposto contenuto 6">
            <a:extLst>
              <a:ext uri="{FF2B5EF4-FFF2-40B4-BE49-F238E27FC236}">
                <a16:creationId xmlns:a16="http://schemas.microsoft.com/office/drawing/2014/main" id="{538FEDAC-2286-4280-A924-1F8408207985}"/>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2693" r="-211"/>
          <a:stretch/>
        </p:blipFill>
        <p:spPr>
          <a:xfrm>
            <a:off x="159227" y="2127121"/>
            <a:ext cx="7573689" cy="2957197"/>
          </a:xfrm>
          <a:prstGeom prst="rect">
            <a:avLst/>
          </a:prstGeom>
        </p:spPr>
      </p:pic>
      <p:cxnSp>
        <p:nvCxnSpPr>
          <p:cNvPr id="20" name="Straight Connector 19">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Segnaposto contenuto 3">
            <a:extLst>
              <a:ext uri="{FF2B5EF4-FFF2-40B4-BE49-F238E27FC236}">
                <a16:creationId xmlns:a16="http://schemas.microsoft.com/office/drawing/2014/main" id="{BF88E295-6693-417B-9A08-AC84CA4C087B}"/>
              </a:ext>
            </a:extLst>
          </p:cNvPr>
          <p:cNvSpPr>
            <a:spLocks noGrp="1"/>
          </p:cNvSpPr>
          <p:nvPr>
            <p:ph sz="half" idx="1"/>
          </p:nvPr>
        </p:nvSpPr>
        <p:spPr>
          <a:xfrm>
            <a:off x="7859485" y="2198914"/>
            <a:ext cx="3690257" cy="3670180"/>
          </a:xfrm>
        </p:spPr>
        <p:txBody>
          <a:bodyPr vert="horz" lIns="0" tIns="45720" rIns="0" bIns="45720" rtlCol="0">
            <a:normAutofit/>
          </a:bodyPr>
          <a:lstStyle/>
          <a:p>
            <a:r>
              <a:rPr lang="en-US" sz="1800" dirty="0"/>
              <a:t>Il Semantic Framework </a:t>
            </a:r>
            <a:r>
              <a:rPr lang="en-US" sz="1800" dirty="0" err="1"/>
              <a:t>implementa</a:t>
            </a:r>
            <a:r>
              <a:rPr lang="en-US" sz="1800" dirty="0"/>
              <a:t> un </a:t>
            </a:r>
            <a:r>
              <a:rPr lang="en-US" sz="1800" dirty="0" err="1"/>
              <a:t>metodo</a:t>
            </a:r>
            <a:r>
              <a:rPr lang="en-US" sz="1800" dirty="0"/>
              <a:t> REST per la </a:t>
            </a:r>
            <a:r>
              <a:rPr lang="en-US" sz="1800" dirty="0" err="1"/>
              <a:t>ricerca</a:t>
            </a:r>
            <a:r>
              <a:rPr lang="en-US" sz="1800" dirty="0"/>
              <a:t> </a:t>
            </a:r>
            <a:r>
              <a:rPr lang="en-US" sz="1800" dirty="0" err="1"/>
              <a:t>semantica</a:t>
            </a:r>
            <a:r>
              <a:rPr lang="en-US" sz="1800" dirty="0"/>
              <a:t> al quale </a:t>
            </a:r>
            <a:r>
              <a:rPr lang="en-US" sz="1800" dirty="0" err="1"/>
              <a:t>devono</a:t>
            </a:r>
            <a:r>
              <a:rPr lang="en-US" sz="1800" dirty="0"/>
              <a:t> </a:t>
            </a:r>
            <a:r>
              <a:rPr lang="en-US" sz="1800" dirty="0" err="1"/>
              <a:t>essere</a:t>
            </a:r>
            <a:r>
              <a:rPr lang="en-US" sz="1800" dirty="0"/>
              <a:t> </a:t>
            </a:r>
            <a:r>
              <a:rPr lang="en-US" sz="1800" dirty="0" err="1"/>
              <a:t>passate</a:t>
            </a:r>
            <a:r>
              <a:rPr lang="en-US" sz="1800" dirty="0"/>
              <a:t> come </a:t>
            </a:r>
            <a:r>
              <a:rPr lang="en-US" sz="1800" dirty="0" err="1"/>
              <a:t>parametri</a:t>
            </a:r>
            <a:r>
              <a:rPr lang="en-US" sz="1800" dirty="0"/>
              <a:t> la query e la </a:t>
            </a:r>
            <a:r>
              <a:rPr lang="en-US" sz="1800" dirty="0" err="1"/>
              <a:t>collezione</a:t>
            </a:r>
            <a:r>
              <a:rPr lang="en-US" sz="1800" dirty="0"/>
              <a:t> </a:t>
            </a:r>
            <a:r>
              <a:rPr lang="en-US" sz="1800" dirty="0" err="1"/>
              <a:t>su</a:t>
            </a:r>
            <a:r>
              <a:rPr lang="en-US" sz="1800" dirty="0"/>
              <a:t> cui </a:t>
            </a:r>
            <a:r>
              <a:rPr lang="en-US" sz="1800" dirty="0" err="1"/>
              <a:t>effettuare</a:t>
            </a:r>
            <a:r>
              <a:rPr lang="en-US" sz="1800" dirty="0"/>
              <a:t> la </a:t>
            </a:r>
            <a:r>
              <a:rPr lang="en-US" sz="1800" dirty="0" err="1"/>
              <a:t>ricerca</a:t>
            </a:r>
            <a:r>
              <a:rPr lang="en-US" sz="1800" dirty="0"/>
              <a:t>.</a:t>
            </a:r>
          </a:p>
          <a:p>
            <a:r>
              <a:rPr lang="en-US" sz="1800" dirty="0" err="1"/>
              <a:t>Sulle</a:t>
            </a:r>
            <a:r>
              <a:rPr lang="en-US" sz="1800" dirty="0"/>
              <a:t> </a:t>
            </a:r>
            <a:r>
              <a:rPr lang="en-US" sz="1800" dirty="0" err="1"/>
              <a:t>collezioni</a:t>
            </a:r>
            <a:r>
              <a:rPr lang="en-US" sz="1800" dirty="0"/>
              <a:t> </a:t>
            </a:r>
            <a:r>
              <a:rPr lang="en-US" sz="1800" dirty="0" err="1"/>
              <a:t>nelle</a:t>
            </a:r>
            <a:r>
              <a:rPr lang="en-US" sz="1800" dirty="0"/>
              <a:t> </a:t>
            </a:r>
            <a:r>
              <a:rPr lang="en-US" sz="1800" dirty="0" err="1"/>
              <a:t>quali</a:t>
            </a:r>
            <a:r>
              <a:rPr lang="en-US" sz="1800" dirty="0"/>
              <a:t> </a:t>
            </a:r>
            <a:r>
              <a:rPr lang="en-US" sz="1800" dirty="0" err="1"/>
              <a:t>ricerchiamo</a:t>
            </a:r>
            <a:r>
              <a:rPr lang="en-US" sz="1800" dirty="0"/>
              <a:t>, </a:t>
            </a:r>
            <a:r>
              <a:rPr lang="en-US" sz="1800" dirty="0" err="1"/>
              <a:t>vengono</a:t>
            </a:r>
            <a:r>
              <a:rPr lang="en-US" sz="1800" dirty="0"/>
              <a:t> </a:t>
            </a:r>
            <a:r>
              <a:rPr lang="en-US" sz="1800" dirty="0" err="1"/>
              <a:t>effettuati</a:t>
            </a:r>
            <a:r>
              <a:rPr lang="en-US" sz="1800" dirty="0"/>
              <a:t> </a:t>
            </a:r>
            <a:r>
              <a:rPr lang="en-US" sz="1800" dirty="0" err="1"/>
              <a:t>tutti</a:t>
            </a:r>
            <a:r>
              <a:rPr lang="en-US" sz="1800" dirty="0"/>
              <a:t> </a:t>
            </a:r>
            <a:r>
              <a:rPr lang="en-US" sz="1800" dirty="0" err="1"/>
              <a:t>i</a:t>
            </a:r>
            <a:r>
              <a:rPr lang="en-US" sz="1800" dirty="0"/>
              <a:t> </a:t>
            </a:r>
            <a:r>
              <a:rPr lang="en-US" sz="1800" dirty="0" err="1"/>
              <a:t>passi</a:t>
            </a:r>
            <a:r>
              <a:rPr lang="en-US" sz="1800" dirty="0"/>
              <a:t> di preprocessing del </a:t>
            </a:r>
            <a:r>
              <a:rPr lang="en-US" sz="1800" dirty="0" err="1"/>
              <a:t>testo</a:t>
            </a:r>
            <a:r>
              <a:rPr lang="en-US" sz="1800" dirty="0"/>
              <a:t> e di </a:t>
            </a:r>
            <a:r>
              <a:rPr lang="en-US" sz="1800" dirty="0" err="1"/>
              <a:t>creazione</a:t>
            </a:r>
            <a:r>
              <a:rPr lang="en-US" sz="1800" dirty="0"/>
              <a:t> </a:t>
            </a:r>
            <a:r>
              <a:rPr lang="en-US" sz="1800" dirty="0" err="1"/>
              <a:t>dello</a:t>
            </a:r>
            <a:r>
              <a:rPr lang="en-US" sz="1800" dirty="0"/>
              <a:t> </a:t>
            </a:r>
            <a:r>
              <a:rPr lang="en-US" sz="1800" dirty="0" err="1"/>
              <a:t>spazio</a:t>
            </a:r>
            <a:r>
              <a:rPr lang="en-US" sz="1800" dirty="0"/>
              <a:t> di </a:t>
            </a:r>
            <a:r>
              <a:rPr lang="en-US" sz="1800" dirty="0" err="1"/>
              <a:t>rappresentazione</a:t>
            </a:r>
            <a:r>
              <a:rPr lang="en-US" sz="1800" dirty="0"/>
              <a:t> </a:t>
            </a:r>
            <a:r>
              <a:rPr lang="en-US" sz="1800" dirty="0" err="1"/>
              <a:t>semantica</a:t>
            </a:r>
            <a:r>
              <a:rPr lang="en-US" sz="1800" dirty="0"/>
              <a:t> </a:t>
            </a:r>
            <a:r>
              <a:rPr lang="en-US" sz="1800" dirty="0" err="1"/>
              <a:t>dei</a:t>
            </a:r>
            <a:r>
              <a:rPr lang="en-US" sz="1800" dirty="0"/>
              <a:t> </a:t>
            </a:r>
            <a:r>
              <a:rPr lang="en-US" sz="1800" dirty="0" err="1"/>
              <a:t>documenti</a:t>
            </a:r>
            <a:r>
              <a:rPr lang="en-US" sz="1800" dirty="0"/>
              <a:t> (Random Indexing).</a:t>
            </a:r>
          </a:p>
        </p:txBody>
      </p:sp>
      <p:sp>
        <p:nvSpPr>
          <p:cNvPr id="22" name="Rectangle 21">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30058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A50B3E-5565-41AF-8C2D-4204DE390919}"/>
              </a:ext>
            </a:extLst>
          </p:cNvPr>
          <p:cNvSpPr>
            <a:spLocks noGrp="1"/>
          </p:cNvSpPr>
          <p:nvPr>
            <p:ph type="title"/>
          </p:nvPr>
        </p:nvSpPr>
        <p:spPr/>
        <p:txBody>
          <a:bodyPr vert="horz" lIns="91440" tIns="45720" rIns="91440" bIns="45720" rtlCol="0" anchor="b">
            <a:normAutofit/>
          </a:bodyPr>
          <a:lstStyle/>
          <a:p>
            <a:r>
              <a:rPr lang="en-US" sz="6600" dirty="0" err="1">
                <a:solidFill>
                  <a:schemeClr val="tx1">
                    <a:lumMod val="85000"/>
                    <a:lumOff val="15000"/>
                  </a:schemeClr>
                </a:solidFill>
              </a:rPr>
              <a:t>Risultati</a:t>
            </a:r>
            <a:r>
              <a:rPr lang="en-US" sz="6600" dirty="0">
                <a:solidFill>
                  <a:schemeClr val="tx1">
                    <a:lumMod val="85000"/>
                    <a:lumOff val="15000"/>
                  </a:schemeClr>
                </a:solidFill>
              </a:rPr>
              <a:t> di una </a:t>
            </a:r>
            <a:r>
              <a:rPr lang="en-US" sz="6600" dirty="0" err="1">
                <a:solidFill>
                  <a:schemeClr val="tx1">
                    <a:lumMod val="85000"/>
                    <a:lumOff val="15000"/>
                  </a:schemeClr>
                </a:solidFill>
              </a:rPr>
              <a:t>ricerca</a:t>
            </a:r>
            <a:endParaRPr lang="en-US" sz="6600" dirty="0">
              <a:solidFill>
                <a:schemeClr val="tx1">
                  <a:lumMod val="85000"/>
                  <a:lumOff val="15000"/>
                </a:schemeClr>
              </a:solidFill>
            </a:endParaRPr>
          </a:p>
        </p:txBody>
      </p:sp>
      <p:pic>
        <p:nvPicPr>
          <p:cNvPr id="22" name="Segnaposto contenuto 4">
            <a:extLst>
              <a:ext uri="{FF2B5EF4-FFF2-40B4-BE49-F238E27FC236}">
                <a16:creationId xmlns:a16="http://schemas.microsoft.com/office/drawing/2014/main" id="{494CEA38-04D0-4521-B513-DAA4F8C03BA2}"/>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b="13030"/>
          <a:stretch/>
        </p:blipFill>
        <p:spPr>
          <a:xfrm>
            <a:off x="4922982" y="1838037"/>
            <a:ext cx="6232698" cy="4479610"/>
          </a:xfrm>
          <a:prstGeom prst="rect">
            <a:avLst/>
          </a:prstGeom>
        </p:spPr>
      </p:pic>
      <p:sp>
        <p:nvSpPr>
          <p:cNvPr id="6" name="Segnaposto contenuto 5">
            <a:extLst>
              <a:ext uri="{FF2B5EF4-FFF2-40B4-BE49-F238E27FC236}">
                <a16:creationId xmlns:a16="http://schemas.microsoft.com/office/drawing/2014/main" id="{667A0CD2-6EDC-48E3-95E9-59CBDE9DBF52}"/>
              </a:ext>
            </a:extLst>
          </p:cNvPr>
          <p:cNvSpPr>
            <a:spLocks noGrp="1"/>
          </p:cNvSpPr>
          <p:nvPr>
            <p:ph sz="half" idx="2"/>
          </p:nvPr>
        </p:nvSpPr>
        <p:spPr>
          <a:xfrm>
            <a:off x="1097280" y="1068889"/>
            <a:ext cx="3432233" cy="4023359"/>
          </a:xfrm>
        </p:spPr>
        <p:txBody>
          <a:bodyPr>
            <a:normAutofit/>
          </a:bodyPr>
          <a:lstStyle/>
          <a:p>
            <a:endParaRPr lang="it-IT" dirty="0"/>
          </a:p>
          <a:p>
            <a:endParaRPr lang="it-IT" dirty="0"/>
          </a:p>
          <a:p>
            <a:r>
              <a:rPr lang="it-IT" dirty="0"/>
              <a:t>I risultati vengono mostrati in una tabella html nella quale ogni riga corrisponde ad un documento rilevante rispetto alla </a:t>
            </a:r>
            <a:r>
              <a:rPr lang="it-IT" dirty="0" err="1"/>
              <a:t>query</a:t>
            </a:r>
            <a:r>
              <a:rPr lang="it-IT" dirty="0"/>
              <a:t> inviata. I risultati vengono ordinati in base ad uno score di rilevanza restituito dalla funzione di ricerca semantica.</a:t>
            </a:r>
          </a:p>
        </p:txBody>
      </p:sp>
    </p:spTree>
    <p:extLst>
      <p:ext uri="{BB962C8B-B14F-4D97-AF65-F5344CB8AC3E}">
        <p14:creationId xmlns:p14="http://schemas.microsoft.com/office/powerpoint/2010/main" val="3055305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02485C-A56D-4746-A0D5-5FFDDE977A9F}"/>
              </a:ext>
            </a:extLst>
          </p:cNvPr>
          <p:cNvSpPr>
            <a:spLocks noGrp="1"/>
          </p:cNvSpPr>
          <p:nvPr>
            <p:ph type="title"/>
          </p:nvPr>
        </p:nvSpPr>
        <p:spPr/>
        <p:txBody>
          <a:bodyPr/>
          <a:lstStyle/>
          <a:p>
            <a:r>
              <a:rPr lang="it-IT" dirty="0" err="1"/>
              <a:t>Related</a:t>
            </a:r>
            <a:r>
              <a:rPr lang="it-IT" dirty="0"/>
              <a:t> </a:t>
            </a:r>
            <a:r>
              <a:rPr lang="it-IT" dirty="0" err="1"/>
              <a:t>Concepts</a:t>
            </a:r>
            <a:r>
              <a:rPr lang="it-IT" dirty="0"/>
              <a:t> </a:t>
            </a:r>
          </a:p>
        </p:txBody>
      </p:sp>
      <p:sp>
        <p:nvSpPr>
          <p:cNvPr id="4" name="Segnaposto contenuto 3">
            <a:extLst>
              <a:ext uri="{FF2B5EF4-FFF2-40B4-BE49-F238E27FC236}">
                <a16:creationId xmlns:a16="http://schemas.microsoft.com/office/drawing/2014/main" id="{4A8CEF5E-B9CB-4435-A71A-3879A06E397F}"/>
              </a:ext>
            </a:extLst>
          </p:cNvPr>
          <p:cNvSpPr>
            <a:spLocks noGrp="1"/>
          </p:cNvSpPr>
          <p:nvPr>
            <p:ph sz="half" idx="1"/>
          </p:nvPr>
        </p:nvSpPr>
        <p:spPr>
          <a:xfrm>
            <a:off x="1208116" y="1384062"/>
            <a:ext cx="9609191" cy="2843876"/>
          </a:xfrm>
        </p:spPr>
        <p:txBody>
          <a:bodyPr>
            <a:normAutofit/>
          </a:bodyPr>
          <a:lstStyle/>
          <a:p>
            <a:endParaRPr lang="it-IT" dirty="0"/>
          </a:p>
          <a:p>
            <a:pPr marL="0" indent="0">
              <a:buNone/>
            </a:pPr>
            <a:r>
              <a:rPr lang="it-IT" dirty="0"/>
              <a:t>I </a:t>
            </a:r>
            <a:r>
              <a:rPr lang="it-IT" dirty="0" err="1"/>
              <a:t>related</a:t>
            </a:r>
            <a:r>
              <a:rPr lang="it-IT" dirty="0"/>
              <a:t> </a:t>
            </a:r>
            <a:r>
              <a:rPr lang="it-IT" dirty="0" err="1"/>
              <a:t>concepts</a:t>
            </a:r>
            <a:r>
              <a:rPr lang="it-IT" dirty="0"/>
              <a:t> sono singole parole o n-grammi con un significato molto simile a quello dei termini usati nella </a:t>
            </a:r>
            <a:r>
              <a:rPr lang="it-IT" dirty="0" err="1"/>
              <a:t>query</a:t>
            </a:r>
            <a:r>
              <a:rPr lang="it-IT" dirty="0"/>
              <a:t> dell’utente. Essi hanno il compito di espandere i risultati ottenuti dalla ricerca semantica per soddisfare il fabbisogno informativo dell’utente in modo più completo. </a:t>
            </a:r>
          </a:p>
          <a:p>
            <a:pPr marL="0" indent="0">
              <a:buNone/>
            </a:pPr>
            <a:r>
              <a:rPr lang="it-IT" dirty="0"/>
              <a:t>Cliccando su uno di essi, verrà nuovamente richiamato il servizio di ricerca semantica passando come parametri la stessa collezione della ricerca effettuata in precedenza e la </a:t>
            </a:r>
            <a:r>
              <a:rPr lang="it-IT" dirty="0" err="1"/>
              <a:t>query</a:t>
            </a:r>
            <a:r>
              <a:rPr lang="it-IT" dirty="0"/>
              <a:t> contenente il </a:t>
            </a:r>
            <a:r>
              <a:rPr lang="it-IT" dirty="0" err="1"/>
              <a:t>related</a:t>
            </a:r>
            <a:r>
              <a:rPr lang="it-IT" dirty="0"/>
              <a:t> </a:t>
            </a:r>
            <a:r>
              <a:rPr lang="it-IT" dirty="0" err="1"/>
              <a:t>concept</a:t>
            </a:r>
            <a:r>
              <a:rPr lang="it-IT" dirty="0"/>
              <a:t> cliccato.</a:t>
            </a:r>
          </a:p>
          <a:p>
            <a:endParaRPr lang="it-IT" dirty="0"/>
          </a:p>
        </p:txBody>
      </p:sp>
      <p:pic>
        <p:nvPicPr>
          <p:cNvPr id="7" name="Segnaposto contenuto 6">
            <a:extLst>
              <a:ext uri="{FF2B5EF4-FFF2-40B4-BE49-F238E27FC236}">
                <a16:creationId xmlns:a16="http://schemas.microsoft.com/office/drawing/2014/main" id="{9FDFBFE1-C53F-4CD0-9DF7-6EC24411F821}"/>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b="46872"/>
          <a:stretch/>
        </p:blipFill>
        <p:spPr>
          <a:xfrm>
            <a:off x="95219" y="4351449"/>
            <a:ext cx="12001562" cy="645424"/>
          </a:xfrm>
        </p:spPr>
      </p:pic>
    </p:spTree>
    <p:extLst>
      <p:ext uri="{BB962C8B-B14F-4D97-AF65-F5344CB8AC3E}">
        <p14:creationId xmlns:p14="http://schemas.microsoft.com/office/powerpoint/2010/main" val="2135349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2D781E-8F3D-4A34-8BFA-FF9C066E6CD5}"/>
              </a:ext>
            </a:extLst>
          </p:cNvPr>
          <p:cNvSpPr>
            <a:spLocks noGrp="1"/>
          </p:cNvSpPr>
          <p:nvPr>
            <p:ph type="title"/>
          </p:nvPr>
        </p:nvSpPr>
        <p:spPr/>
        <p:txBody>
          <a:bodyPr/>
          <a:lstStyle/>
          <a:p>
            <a:r>
              <a:rPr lang="it-IT" dirty="0"/>
              <a:t>Arricchimento con metadati</a:t>
            </a:r>
          </a:p>
        </p:txBody>
      </p:sp>
      <p:sp>
        <p:nvSpPr>
          <p:cNvPr id="10" name="Segnaposto contenuto 9">
            <a:extLst>
              <a:ext uri="{FF2B5EF4-FFF2-40B4-BE49-F238E27FC236}">
                <a16:creationId xmlns:a16="http://schemas.microsoft.com/office/drawing/2014/main" id="{84AF593E-2505-4508-B75A-2063A799C2F7}"/>
              </a:ext>
            </a:extLst>
          </p:cNvPr>
          <p:cNvSpPr>
            <a:spLocks noGrp="1"/>
          </p:cNvSpPr>
          <p:nvPr>
            <p:ph sz="half" idx="1"/>
          </p:nvPr>
        </p:nvSpPr>
        <p:spPr>
          <a:xfrm>
            <a:off x="1180406" y="1142453"/>
            <a:ext cx="4795522" cy="4023360"/>
          </a:xfrm>
        </p:spPr>
        <p:txBody>
          <a:bodyPr/>
          <a:lstStyle/>
          <a:p>
            <a:endParaRPr lang="it-IT" dirty="0"/>
          </a:p>
          <a:p>
            <a:pPr marL="0" indent="0">
              <a:buNone/>
            </a:pPr>
            <a:endParaRPr lang="it-IT" dirty="0"/>
          </a:p>
          <a:p>
            <a:pPr marL="0" indent="0">
              <a:buNone/>
            </a:pPr>
            <a:r>
              <a:rPr lang="it-IT" dirty="0"/>
              <a:t>Come ulteriore arricchimento informativo su una ricerca effettuata da un utente si è scelto di aggiungere ad ogni risultato informazioni strutturate relative al documento e al progetto di cui fa parte. </a:t>
            </a:r>
          </a:p>
          <a:p>
            <a:pPr marL="0" indent="0">
              <a:buNone/>
            </a:pPr>
            <a:r>
              <a:rPr lang="it-IT" dirty="0"/>
              <a:t>Le informazioni vengono organizzate all’interno di un database integrato all’interno del Semantic Framework accessibile tramite API REST appositamente implementate.</a:t>
            </a:r>
          </a:p>
        </p:txBody>
      </p:sp>
      <p:pic>
        <p:nvPicPr>
          <p:cNvPr id="14" name="Segnaposto contenuto 13">
            <a:extLst>
              <a:ext uri="{FF2B5EF4-FFF2-40B4-BE49-F238E27FC236}">
                <a16:creationId xmlns:a16="http://schemas.microsoft.com/office/drawing/2014/main" id="{EC77E2D9-83D3-4A08-B03E-77AAB4B8F629}"/>
              </a:ext>
            </a:extLst>
          </p:cNvPr>
          <p:cNvPicPr>
            <a:picLocks noGrp="1"/>
          </p:cNvPicPr>
          <p:nvPr>
            <p:ph sz="half" idx="2"/>
          </p:nvPr>
        </p:nvPicPr>
        <p:blipFill>
          <a:blip r:embed="rId2"/>
          <a:stretch>
            <a:fillRect/>
          </a:stretch>
        </p:blipFill>
        <p:spPr>
          <a:xfrm>
            <a:off x="6536083" y="1846263"/>
            <a:ext cx="4301435" cy="4022725"/>
          </a:xfrm>
          <a:prstGeom prst="rect">
            <a:avLst/>
          </a:prstGeom>
          <a:noFill/>
          <a:ln>
            <a:noFill/>
            <a:prstDash/>
          </a:ln>
        </p:spPr>
      </p:pic>
    </p:spTree>
    <p:extLst>
      <p:ext uri="{BB962C8B-B14F-4D97-AF65-F5344CB8AC3E}">
        <p14:creationId xmlns:p14="http://schemas.microsoft.com/office/powerpoint/2010/main" val="2842072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2134B7-1EEB-4666-8A8A-C80446BBF9FC}"/>
              </a:ext>
            </a:extLst>
          </p:cNvPr>
          <p:cNvSpPr>
            <a:spLocks noGrp="1"/>
          </p:cNvSpPr>
          <p:nvPr>
            <p:ph type="title"/>
          </p:nvPr>
        </p:nvSpPr>
        <p:spPr>
          <a:xfrm>
            <a:off x="1097280" y="286603"/>
            <a:ext cx="10058400" cy="1450757"/>
          </a:xfrm>
        </p:spPr>
        <p:txBody>
          <a:bodyPr/>
          <a:lstStyle/>
          <a:p>
            <a:r>
              <a:rPr lang="it-IT" dirty="0"/>
              <a:t>Metadati nei risultati di ricerca</a:t>
            </a:r>
          </a:p>
        </p:txBody>
      </p:sp>
      <p:sp>
        <p:nvSpPr>
          <p:cNvPr id="3" name="Segnaposto contenuto 2">
            <a:extLst>
              <a:ext uri="{FF2B5EF4-FFF2-40B4-BE49-F238E27FC236}">
                <a16:creationId xmlns:a16="http://schemas.microsoft.com/office/drawing/2014/main" id="{FCEED2B7-2BA9-469E-A051-3712612FC6F7}"/>
              </a:ext>
            </a:extLst>
          </p:cNvPr>
          <p:cNvSpPr>
            <a:spLocks noGrp="1"/>
          </p:cNvSpPr>
          <p:nvPr>
            <p:ph idx="1"/>
          </p:nvPr>
        </p:nvSpPr>
        <p:spPr>
          <a:xfrm>
            <a:off x="1097280" y="1737360"/>
            <a:ext cx="10058400" cy="2629074"/>
          </a:xfrm>
        </p:spPr>
        <p:txBody>
          <a:bodyPr/>
          <a:lstStyle/>
          <a:p>
            <a:endParaRPr lang="it-IT" dirty="0"/>
          </a:p>
          <a:p>
            <a:r>
              <a:rPr lang="it-IT" dirty="0"/>
              <a:t>Tutti i risultati di una ricerca mostrano nell’interfaccia vari metadati. Alcuni vengono immediatamente visualizzati, come il nome del documento con una piccola descrizione, il nome del progetto al quale appartiene il documento con il suo relativo budget; altri sono nascosti e visibili solo a scelta dell’utente attraverso i bottoni aggiunti appositamente.</a:t>
            </a:r>
          </a:p>
        </p:txBody>
      </p:sp>
      <p:pic>
        <p:nvPicPr>
          <p:cNvPr id="5" name="Immagine 4">
            <a:extLst>
              <a:ext uri="{FF2B5EF4-FFF2-40B4-BE49-F238E27FC236}">
                <a16:creationId xmlns:a16="http://schemas.microsoft.com/office/drawing/2014/main" id="{ADD95A90-FCBF-4FC6-A0F6-CC0461804AC8}"/>
              </a:ext>
            </a:extLst>
          </p:cNvPr>
          <p:cNvPicPr>
            <a:picLocks noChangeAspect="1"/>
          </p:cNvPicPr>
          <p:nvPr/>
        </p:nvPicPr>
        <p:blipFill>
          <a:blip r:embed="rId2"/>
          <a:stretch>
            <a:fillRect/>
          </a:stretch>
        </p:blipFill>
        <p:spPr>
          <a:xfrm>
            <a:off x="1183005" y="3626826"/>
            <a:ext cx="9601200" cy="1921070"/>
          </a:xfrm>
          <a:prstGeom prst="rect">
            <a:avLst/>
          </a:prstGeom>
        </p:spPr>
      </p:pic>
    </p:spTree>
    <p:extLst>
      <p:ext uri="{BB962C8B-B14F-4D97-AF65-F5344CB8AC3E}">
        <p14:creationId xmlns:p14="http://schemas.microsoft.com/office/powerpoint/2010/main" val="4185774125"/>
      </p:ext>
    </p:extLst>
  </p:cSld>
  <p:clrMapOvr>
    <a:masterClrMapping/>
  </p:clrMapOvr>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831</TotalTime>
  <Words>910</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17</vt:i4>
      </vt:variant>
    </vt:vector>
  </HeadingPairs>
  <TitlesOfParts>
    <vt:vector size="21" baseType="lpstr">
      <vt:lpstr>Calibri</vt:lpstr>
      <vt:lpstr>Calibri Light</vt:lpstr>
      <vt:lpstr>Wingdings</vt:lpstr>
      <vt:lpstr>Retrospettivo</vt:lpstr>
      <vt:lpstr>    Università degli studi di bari  Falcolta di Informatica    Corso di laurea in Informatica</vt:lpstr>
      <vt:lpstr> Università degli Studi di Bari  Dipartimento di Informatica   Corso di laurea in Informatica</vt:lpstr>
      <vt:lpstr>Semantic Framework</vt:lpstr>
      <vt:lpstr>Interfaccia web per il Semantic Framework</vt:lpstr>
      <vt:lpstr>La ricerca semantica </vt:lpstr>
      <vt:lpstr>Risultati di una ricerca</vt:lpstr>
      <vt:lpstr>Related Concepts </vt:lpstr>
      <vt:lpstr>Arricchimento con metadati</vt:lpstr>
      <vt:lpstr>Metadati nei risultati di ricerca</vt:lpstr>
      <vt:lpstr>Dettagli del documento ritrovato </vt:lpstr>
      <vt:lpstr>Dettagli sui partners di progetto</vt:lpstr>
      <vt:lpstr>Score di rilevanza </vt:lpstr>
      <vt:lpstr>Summarization </vt:lpstr>
      <vt:lpstr>Servizio per le mappe</vt:lpstr>
      <vt:lpstr>Conclusioni</vt:lpstr>
      <vt:lpstr>Sviluppi futuri</vt:lpstr>
      <vt:lpstr>Grazie per l’attenzione!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 motore di ricerca semantico per la gestione delle politiche di innovazione</dc:title>
  <dc:creator>fernando granato</dc:creator>
  <cp:lastModifiedBy>fernando granato</cp:lastModifiedBy>
  <cp:revision>28</cp:revision>
  <dcterms:created xsi:type="dcterms:W3CDTF">2019-06-25T15:27:24Z</dcterms:created>
  <dcterms:modified xsi:type="dcterms:W3CDTF">2019-07-01T10:11:14Z</dcterms:modified>
</cp:coreProperties>
</file>