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9d7f269e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9d7f269e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9d7f269e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9d7f269e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9d7f269e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9d7f269e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9d7f269e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9d7f269e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9d7f269e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c9d7f269e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9d716aec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c9d716aec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9d7f269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9d7f269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9d7f269e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9d7f269e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9d7f269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9d7f269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9d7f269e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9d7f269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9d7f269e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9d7f269e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9d7f269e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c9d7f269e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9d7f269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9d7f269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80425" y="258275"/>
            <a:ext cx="7733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5100"/>
              <a:t>Business Intelligence per i Servizi Finanziari</a:t>
            </a:r>
            <a:endParaRPr sz="5100"/>
          </a:p>
        </p:txBody>
      </p:sp>
      <p:sp>
        <p:nvSpPr>
          <p:cNvPr id="55" name="Google Shape;55;p13"/>
          <p:cNvSpPr/>
          <p:nvPr/>
        </p:nvSpPr>
        <p:spPr>
          <a:xfrm flipH="1" rot="-3556853">
            <a:off x="5992084" y="2723861"/>
            <a:ext cx="6169375" cy="235404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79675" y="3763525"/>
            <a:ext cx="425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/>
              <a:t>Banfi Michele 869294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280425" y="258275"/>
            <a:ext cx="77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/>
              <a:t>Capital Asset Pricing Model</a:t>
            </a:r>
            <a:endParaRPr sz="2800"/>
          </a:p>
        </p:txBody>
      </p:sp>
      <p:sp>
        <p:nvSpPr>
          <p:cNvPr id="133" name="Google Shape;133;p22"/>
          <p:cNvSpPr/>
          <p:nvPr/>
        </p:nvSpPr>
        <p:spPr>
          <a:xfrm flipH="1" rot="-3556853">
            <a:off x="5992084" y="2723861"/>
            <a:ext cx="6169375" cy="235404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280425" y="711525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Modello Fama-French a 3 fattori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000" y="1241975"/>
            <a:ext cx="5990479" cy="37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280425" y="258275"/>
            <a:ext cx="77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/>
              <a:t>Creazione di un portafoglio</a:t>
            </a:r>
            <a:endParaRPr sz="2800"/>
          </a:p>
        </p:txBody>
      </p:sp>
      <p:sp>
        <p:nvSpPr>
          <p:cNvPr id="141" name="Google Shape;141;p23"/>
          <p:cNvSpPr/>
          <p:nvPr/>
        </p:nvSpPr>
        <p:spPr>
          <a:xfrm flipH="1" rot="-3556853">
            <a:off x="5992084" y="2723861"/>
            <a:ext cx="6169375" cy="235404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280425" y="711525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Simulazione Monte Carlo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700" y="1052675"/>
            <a:ext cx="4895151" cy="3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280425" y="258275"/>
            <a:ext cx="77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/>
              <a:t>Creazione di un portafoglio</a:t>
            </a:r>
            <a:endParaRPr sz="2800"/>
          </a:p>
        </p:txBody>
      </p:sp>
      <p:sp>
        <p:nvSpPr>
          <p:cNvPr id="149" name="Google Shape;149;p24"/>
          <p:cNvSpPr/>
          <p:nvPr/>
        </p:nvSpPr>
        <p:spPr>
          <a:xfrm flipH="1" rot="-3556853">
            <a:off x="5992084" y="2723861"/>
            <a:ext cx="6169375" cy="235404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280425" y="711525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Volatilitá e Sharpe Ratio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812" y="3034425"/>
            <a:ext cx="6422400" cy="14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1375" y="1231450"/>
            <a:ext cx="6421253" cy="14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280425" y="258275"/>
            <a:ext cx="77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/>
              <a:t>Creazione di un portafoglio</a:t>
            </a:r>
            <a:endParaRPr sz="2800"/>
          </a:p>
        </p:txBody>
      </p:sp>
      <p:sp>
        <p:nvSpPr>
          <p:cNvPr id="158" name="Google Shape;158;p25"/>
          <p:cNvSpPr/>
          <p:nvPr/>
        </p:nvSpPr>
        <p:spPr>
          <a:xfrm flipH="1" rot="-3556853">
            <a:off x="5992084" y="2723861"/>
            <a:ext cx="6169375" cy="235404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280425" y="711525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Allocazione per avversione al rischio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125" y="1030550"/>
            <a:ext cx="4250701" cy="404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/>
        </p:nvSpPr>
        <p:spPr>
          <a:xfrm>
            <a:off x="280425" y="258275"/>
            <a:ext cx="77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/>
              <a:t>Conclusioni</a:t>
            </a:r>
            <a:endParaRPr sz="2800"/>
          </a:p>
        </p:txBody>
      </p:sp>
      <p:sp>
        <p:nvSpPr>
          <p:cNvPr id="166" name="Google Shape;166;p26"/>
          <p:cNvSpPr/>
          <p:nvPr/>
        </p:nvSpPr>
        <p:spPr>
          <a:xfrm flipH="1" rot="-3556853">
            <a:off x="5992084" y="2723861"/>
            <a:ext cx="6169375" cy="235404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80425" y="258275"/>
            <a:ext cx="77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/>
              <a:t>Indice</a:t>
            </a:r>
            <a:endParaRPr sz="2800"/>
          </a:p>
        </p:txBody>
      </p:sp>
      <p:sp>
        <p:nvSpPr>
          <p:cNvPr id="62" name="Google Shape;62;p14"/>
          <p:cNvSpPr/>
          <p:nvPr/>
        </p:nvSpPr>
        <p:spPr>
          <a:xfrm flipH="1" rot="-3556853">
            <a:off x="5992084" y="2723861"/>
            <a:ext cx="6169375" cy="235404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723200" y="1350450"/>
            <a:ext cx="6302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Sommario dei dati utilizzati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Statistiche descrittive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Analisi di previsione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Strategie di trading e backtesting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Capital Asset Pricing Model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Creazione di un portafoglio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80425" y="258275"/>
            <a:ext cx="77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/>
              <a:t>Sommario dei dati utilizzati</a:t>
            </a:r>
            <a:endParaRPr sz="2800"/>
          </a:p>
        </p:txBody>
      </p:sp>
      <p:sp>
        <p:nvSpPr>
          <p:cNvPr id="69" name="Google Shape;69;p15"/>
          <p:cNvSpPr/>
          <p:nvPr/>
        </p:nvSpPr>
        <p:spPr>
          <a:xfrm flipH="1" rot="-3556853">
            <a:off x="5992084" y="2723861"/>
            <a:ext cx="6169375" cy="235404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723200" y="1350450"/>
            <a:ext cx="6302100" cy="20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Netflix, Inc. (NFLX)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Meta platforms, Inc. (META)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The Goldman Sachs Group, Inc. (GS)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Citigroup, Inc. </a:t>
            </a:r>
            <a:r>
              <a:rPr lang="it"/>
              <a:t>(C)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The Coca-Cola Company (KO)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PepsiCo, Inc. (PEP)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250" y="718900"/>
            <a:ext cx="10477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2050" y="1103100"/>
            <a:ext cx="11334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4250" y="1833100"/>
            <a:ext cx="11334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2275" y="1824400"/>
            <a:ext cx="11334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7975" y="2966575"/>
            <a:ext cx="11334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8">
            <a:alphaModFix/>
          </a:blip>
          <a:srcRect b="28287" l="0" r="0" t="17479"/>
          <a:stretch/>
        </p:blipFill>
        <p:spPr>
          <a:xfrm>
            <a:off x="4501300" y="3508350"/>
            <a:ext cx="2533650" cy="9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280425" y="718900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Titoli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280425" y="258275"/>
            <a:ext cx="77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/>
              <a:t>Sommario dei dati utilizzati</a:t>
            </a:r>
            <a:endParaRPr sz="2800"/>
          </a:p>
        </p:txBody>
      </p:sp>
      <p:sp>
        <p:nvSpPr>
          <p:cNvPr id="83" name="Google Shape;83;p16"/>
          <p:cNvSpPr/>
          <p:nvPr/>
        </p:nvSpPr>
        <p:spPr>
          <a:xfrm flipH="1" rot="-3556853">
            <a:off x="5992084" y="2723861"/>
            <a:ext cx="6169375" cy="235404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80425" y="711525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Grafici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00" y="1625725"/>
            <a:ext cx="357187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700" y="1625725"/>
            <a:ext cx="3109100" cy="23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280425" y="258275"/>
            <a:ext cx="77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/>
              <a:t>Statistiche descrittive</a:t>
            </a:r>
            <a:endParaRPr sz="2800"/>
          </a:p>
        </p:txBody>
      </p:sp>
      <p:sp>
        <p:nvSpPr>
          <p:cNvPr id="92" name="Google Shape;92;p17"/>
          <p:cNvSpPr/>
          <p:nvPr/>
        </p:nvSpPr>
        <p:spPr>
          <a:xfrm flipH="1" rot="-3556853">
            <a:off x="5992084" y="2723861"/>
            <a:ext cx="6169375" cy="235404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280425" y="711525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Grafici dei rendimenti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25" y="1456000"/>
            <a:ext cx="36195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1275" y="1276000"/>
            <a:ext cx="36766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280425" y="258275"/>
            <a:ext cx="77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/>
              <a:t>Statistiche descrittive</a:t>
            </a:r>
            <a:endParaRPr sz="2800"/>
          </a:p>
        </p:txBody>
      </p:sp>
      <p:sp>
        <p:nvSpPr>
          <p:cNvPr id="101" name="Google Shape;101;p18"/>
          <p:cNvSpPr/>
          <p:nvPr/>
        </p:nvSpPr>
        <p:spPr>
          <a:xfrm flipH="1" rot="-3556853">
            <a:off x="5992084" y="2723861"/>
            <a:ext cx="6169375" cy="235404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280425" y="711525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Istogrammi</a:t>
            </a:r>
            <a:r>
              <a:rPr lang="it"/>
              <a:t> dei rendimenti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700" y="1111725"/>
            <a:ext cx="3804801" cy="372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280425" y="258275"/>
            <a:ext cx="77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/>
              <a:t>Analisi di previsione</a:t>
            </a:r>
            <a:endParaRPr sz="2800"/>
          </a:p>
        </p:txBody>
      </p:sp>
      <p:sp>
        <p:nvSpPr>
          <p:cNvPr id="109" name="Google Shape;109;p19"/>
          <p:cNvSpPr/>
          <p:nvPr/>
        </p:nvSpPr>
        <p:spPr>
          <a:xfrm flipH="1" rot="-3556853">
            <a:off x="5992084" y="2723861"/>
            <a:ext cx="6169375" cy="235404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280425" y="711525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Support Vector Machine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25" y="1352675"/>
            <a:ext cx="8214948" cy="31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280425" y="258275"/>
            <a:ext cx="77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/>
              <a:t>Strategia di trading e backtesting</a:t>
            </a:r>
            <a:endParaRPr sz="2800"/>
          </a:p>
        </p:txBody>
      </p:sp>
      <p:sp>
        <p:nvSpPr>
          <p:cNvPr id="117" name="Google Shape;117;p20"/>
          <p:cNvSpPr/>
          <p:nvPr/>
        </p:nvSpPr>
        <p:spPr>
          <a:xfrm flipH="1" rot="-3556853">
            <a:off x="5992084" y="2723861"/>
            <a:ext cx="6169375" cy="235404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280425" y="711525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Performance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025" y="873875"/>
            <a:ext cx="4171974" cy="412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280425" y="258275"/>
            <a:ext cx="77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/>
              <a:t>Capital Asset Pricing Model</a:t>
            </a:r>
            <a:endParaRPr sz="2800"/>
          </a:p>
        </p:txBody>
      </p:sp>
      <p:sp>
        <p:nvSpPr>
          <p:cNvPr id="125" name="Google Shape;125;p21"/>
          <p:cNvSpPr/>
          <p:nvPr/>
        </p:nvSpPr>
        <p:spPr>
          <a:xfrm flipH="1" rot="-3556853">
            <a:off x="5992084" y="2723861"/>
            <a:ext cx="6169375" cy="235404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280425" y="711525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Beta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69" y="2263950"/>
            <a:ext cx="8618307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