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9" r:id="rId3"/>
    <p:sldId id="268" r:id="rId4"/>
    <p:sldId id="257" r:id="rId5"/>
    <p:sldId id="260" r:id="rId6"/>
    <p:sldId id="263" r:id="rId7"/>
    <p:sldId id="262" r:id="rId8"/>
    <p:sldId id="261" r:id="rId9"/>
    <p:sldId id="264" r:id="rId10"/>
    <p:sldId id="265" r:id="rId11"/>
    <p:sldId id="266" r:id="rId12"/>
    <p:sldId id="267" r:id="rId13"/>
    <p:sldId id="269"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77" autoAdjust="0"/>
  </p:normalViewPr>
  <p:slideViewPr>
    <p:cSldViewPr>
      <p:cViewPr varScale="1">
        <p:scale>
          <a:sx n="100" d="100"/>
          <a:sy n="100" d="100"/>
        </p:scale>
        <p:origin x="-19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A3CB7A-3954-4B11-A76D-E18F2FF9BD5C}" type="datetimeFigureOut">
              <a:rPr lang="it-IT" smtClean="0"/>
              <a:pPr/>
              <a:t>28/09/2019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DF721F-4D7D-4255-9070-F2A74D7F7434}"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Secondo </a:t>
            </a:r>
            <a:r>
              <a:rPr lang="it-IT" dirty="0" err="1" smtClean="0"/>
              <a:t>Wolpaw</a:t>
            </a:r>
            <a:r>
              <a:rPr lang="it-IT" dirty="0" smtClean="0"/>
              <a:t> e</a:t>
            </a:r>
            <a:r>
              <a:rPr lang="it-IT" baseline="0" dirty="0" smtClean="0"/>
              <a:t> </a:t>
            </a:r>
            <a:r>
              <a:rPr lang="it-IT" baseline="0" dirty="0" err="1" smtClean="0"/>
              <a:t>Pfurtscheller</a:t>
            </a:r>
            <a:r>
              <a:rPr lang="it-IT" baseline="0" dirty="0" smtClean="0"/>
              <a:t> una </a:t>
            </a:r>
            <a:r>
              <a:rPr lang="it-IT" baseline="0" dirty="0" err="1" smtClean="0"/>
              <a:t>Brain</a:t>
            </a:r>
            <a:r>
              <a:rPr lang="it-IT" baseline="0" dirty="0" smtClean="0"/>
              <a:t> Computer interface è un sistema di comunicazione nel quale messaggi o comandi che l’utilizzatore invia al mondo esterno non passano dall’output normale del cervello o da nervi periferici e muscoli</a:t>
            </a:r>
          </a:p>
          <a:p>
            <a:r>
              <a:rPr lang="it-IT" baseline="0" dirty="0" smtClean="0"/>
              <a:t>Le BCI per rilevare le onde celebrali necessitano di elettrodi  posizionati secondo tre modalità </a:t>
            </a:r>
          </a:p>
          <a:p>
            <a:r>
              <a:rPr lang="it-IT" baseline="0" dirty="0" smtClean="0"/>
              <a:t>INVASIVE: richiedono operazioni chirurgiche per inserire gli elettrodi sotto lo scalpo per aver un segnale migliore</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err="1" smtClean="0"/>
              <a:t>PARTIALLY_INVASIVE</a:t>
            </a:r>
            <a:r>
              <a:rPr lang="it-IT" baseline="0" dirty="0" smtClean="0"/>
              <a:t>:  all’interno del teschio della persona, non all’interno della materia grigia</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err="1" smtClean="0"/>
              <a:t>Non-invasive</a:t>
            </a:r>
            <a:r>
              <a:rPr lang="it-IT" baseline="0" dirty="0" smtClean="0"/>
              <a:t>: fuori dal teschio, non serve chirurgia ma il segnale è distorto</a:t>
            </a:r>
          </a:p>
          <a:p>
            <a:endParaRPr lang="it-IT" dirty="0" smtClean="0"/>
          </a:p>
          <a:p>
            <a:r>
              <a:rPr lang="it-IT" dirty="0" smtClean="0"/>
              <a:t>In questa tesi ci siamo occupati delle BCI non invasive, in particolare</a:t>
            </a:r>
            <a:r>
              <a:rPr lang="it-IT" baseline="0" dirty="0" smtClean="0"/>
              <a:t> ci siamo focalizzati sull’elettroencefalogramma</a:t>
            </a:r>
            <a:endParaRPr lang="it-IT" dirty="0"/>
          </a:p>
        </p:txBody>
      </p:sp>
      <p:sp>
        <p:nvSpPr>
          <p:cNvPr id="4" name="Segnaposto numero diapositiva 3"/>
          <p:cNvSpPr>
            <a:spLocks noGrp="1"/>
          </p:cNvSpPr>
          <p:nvPr>
            <p:ph type="sldNum" sz="quarter" idx="10"/>
          </p:nvPr>
        </p:nvSpPr>
        <p:spPr/>
        <p:txBody>
          <a:bodyPr/>
          <a:lstStyle/>
          <a:p>
            <a:fld id="{C4DF721F-4D7D-4255-9070-F2A74D7F7434}" type="slidenum">
              <a:rPr lang="it-IT" smtClean="0"/>
              <a:pPr/>
              <a:t>2</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abbiamo provato il sistema pilotando il robot in simulazione dal cerchio bianco in alto a quello in basso, i target della p300 sono rappresentati</a:t>
            </a:r>
            <a:r>
              <a:rPr lang="it-IT" baseline="0" dirty="0" smtClean="0"/>
              <a:t> da cerchi in rosso mentre la linea gialla rappresenta il percorso che vorremmo il robot percorresse</a:t>
            </a:r>
          </a:p>
          <a:p>
            <a:r>
              <a:rPr lang="it-IT" baseline="0" dirty="0" smtClean="0"/>
              <a:t>Abbiamo fatto 10 test con il nostro sistema utilizzando solo comandi simulati di motor </a:t>
            </a:r>
            <a:r>
              <a:rPr lang="it-IT" baseline="0" dirty="0" err="1" smtClean="0"/>
              <a:t>imagery</a:t>
            </a:r>
            <a:r>
              <a:rPr lang="it-IT" baseline="0" dirty="0" smtClean="0"/>
              <a:t> e abbiamo visto che il tempo medio di percorrenza del robot è di 6 minuti e 32 con una media di comandi inviati di 21.2</a:t>
            </a:r>
          </a:p>
          <a:p>
            <a:r>
              <a:rPr lang="it-IT" baseline="0" dirty="0" smtClean="0"/>
              <a:t>Abbiamo fatto di nuovo 10 test utilizzando anche i comandi dati dalla p300 e abbiamo visto che il tempo medio si è ridotto  a 6 minuti e 17 e i comandi inviati a medi 14.3 </a:t>
            </a:r>
          </a:p>
          <a:p>
            <a:r>
              <a:rPr lang="it-IT" baseline="0" dirty="0" smtClean="0"/>
              <a:t>Abbiamo poi paragonato questi due test con dei test compiuti usando la tastiera per pilotare il robot e abbiamo notato che i tempi dati con la tastiera sono in media 6 minuti e 4 secondi, quindi minori degli altri, ma come </a:t>
            </a:r>
            <a:r>
              <a:rPr lang="it-IT" baseline="0" dirty="0" err="1" smtClean="0"/>
              <a:t>quantita</a:t>
            </a:r>
            <a:r>
              <a:rPr lang="it-IT" baseline="0" dirty="0" smtClean="0"/>
              <a:t> di comandi inviati è uguale, in media, al numero di comandi inviati dal sistema solo con motori </a:t>
            </a:r>
            <a:r>
              <a:rPr lang="it-IT" baseline="0" dirty="0" err="1" smtClean="0"/>
              <a:t>imagerì</a:t>
            </a:r>
            <a:r>
              <a:rPr lang="it-IT" baseline="0" dirty="0" smtClean="0"/>
              <a:t>, </a:t>
            </a:r>
            <a:r>
              <a:rPr lang="it-IT" baseline="0" dirty="0" err="1" smtClean="0"/>
              <a:t>ovver</a:t>
            </a:r>
            <a:r>
              <a:rPr lang="it-IT" baseline="0" dirty="0" smtClean="0"/>
              <a:t> 21.2</a:t>
            </a:r>
          </a:p>
          <a:p>
            <a:r>
              <a:rPr lang="it-IT" baseline="0" dirty="0" smtClean="0"/>
              <a:t>Usando quindi il nostro sistema ibrido inviamo circa il 33 percento in meno di comandi</a:t>
            </a:r>
            <a:endParaRPr lang="it-IT" dirty="0"/>
          </a:p>
        </p:txBody>
      </p:sp>
      <p:sp>
        <p:nvSpPr>
          <p:cNvPr id="4" name="Segnaposto numero diapositiva 3"/>
          <p:cNvSpPr>
            <a:spLocks noGrp="1"/>
          </p:cNvSpPr>
          <p:nvPr>
            <p:ph type="sldNum" sz="quarter" idx="10"/>
          </p:nvPr>
        </p:nvSpPr>
        <p:spPr/>
        <p:txBody>
          <a:bodyPr/>
          <a:lstStyle/>
          <a:p>
            <a:fld id="{C4DF721F-4D7D-4255-9070-F2A74D7F7434}" type="slidenum">
              <a:rPr lang="it-IT" smtClean="0"/>
              <a:pPr/>
              <a:t>11</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Il modello</a:t>
            </a:r>
            <a:r>
              <a:rPr lang="it-IT" baseline="0" dirty="0" smtClean="0"/>
              <a:t> permette veramente di pilotare un robot</a:t>
            </a:r>
          </a:p>
          <a:p>
            <a:r>
              <a:rPr lang="it-IT" baseline="0" dirty="0" smtClean="0"/>
              <a:t>La soluzione ibrida porta miglioramenti rispetto a quella solo con comandi di motor </a:t>
            </a:r>
            <a:r>
              <a:rPr lang="it-IT" baseline="0" dirty="0" err="1" smtClean="0"/>
              <a:t>imagerì</a:t>
            </a:r>
            <a:endParaRPr lang="it-IT" baseline="0" dirty="0" smtClean="0"/>
          </a:p>
          <a:p>
            <a:r>
              <a:rPr lang="it-IT" baseline="0" dirty="0" smtClean="0"/>
              <a:t>L’utente deve imparare come usare il sistema, anche quando invia comandi di motor </a:t>
            </a:r>
            <a:r>
              <a:rPr lang="it-IT" baseline="0" dirty="0" err="1" smtClean="0"/>
              <a:t>imagery</a:t>
            </a:r>
            <a:r>
              <a:rPr lang="it-IT" baseline="0" dirty="0" smtClean="0"/>
              <a:t> c’è bisogno di pratica per capire di quanto il robot curverà e riuscire ad adattare al meglio i comandi</a:t>
            </a:r>
          </a:p>
          <a:p>
            <a:r>
              <a:rPr lang="it-IT" baseline="0" dirty="0" smtClean="0"/>
              <a:t>I buoni risultati della soluzione ibrida sono strettamente dipendenti dalla posizione dei target e dalla posizione di arrivo perché se fossero in posizioni poco utili al raggiungimento del nostro goal l’utente potrebbe decidere di non inviare nessun comando di p300 </a:t>
            </a:r>
            <a:endParaRPr lang="it-IT" dirty="0"/>
          </a:p>
        </p:txBody>
      </p:sp>
      <p:sp>
        <p:nvSpPr>
          <p:cNvPr id="4" name="Segnaposto numero diapositiva 3"/>
          <p:cNvSpPr>
            <a:spLocks noGrp="1"/>
          </p:cNvSpPr>
          <p:nvPr>
            <p:ph type="sldNum" sz="quarter" idx="10"/>
          </p:nvPr>
        </p:nvSpPr>
        <p:spPr/>
        <p:txBody>
          <a:bodyPr/>
          <a:lstStyle/>
          <a:p>
            <a:fld id="{C4DF721F-4D7D-4255-9070-F2A74D7F7434}" type="slidenum">
              <a:rPr lang="it-IT" smtClean="0"/>
              <a:pPr/>
              <a:t>12</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it-IT" dirty="0" err="1" smtClean="0"/>
              <a:t>Aapprofondito</a:t>
            </a:r>
            <a:r>
              <a:rPr lang="it-IT" dirty="0" smtClean="0"/>
              <a:t> due</a:t>
            </a:r>
            <a:r>
              <a:rPr lang="it-IT" baseline="0" dirty="0" smtClean="0"/>
              <a:t> paradigmi diversi delle BCI per poi unirli e creare un paradigma ibrido</a:t>
            </a:r>
          </a:p>
          <a:p>
            <a:r>
              <a:rPr lang="it-IT" dirty="0" smtClean="0"/>
              <a:t>Il primo</a:t>
            </a:r>
            <a:r>
              <a:rPr lang="it-IT" baseline="0" dirty="0" smtClean="0"/>
              <a:t> paradigma trattato è il P300 </a:t>
            </a:r>
            <a:r>
              <a:rPr lang="it-IT" baseline="0" dirty="0" err="1" smtClean="0"/>
              <a:t>evoked</a:t>
            </a:r>
            <a:r>
              <a:rPr lang="it-IT" baseline="0" dirty="0" smtClean="0"/>
              <a:t> </a:t>
            </a:r>
            <a:r>
              <a:rPr lang="it-IT" baseline="0" dirty="0" err="1" smtClean="0"/>
              <a:t>potential</a:t>
            </a:r>
            <a:r>
              <a:rPr lang="it-IT" baseline="0" dirty="0" smtClean="0"/>
              <a:t>:</a:t>
            </a:r>
          </a:p>
          <a:p>
            <a:r>
              <a:rPr lang="it-IT" baseline="0" dirty="0" smtClean="0"/>
              <a:t>Questo paradigma si basa su un onda, detta P300, la quale viene generata quanto una persona riceve uno stimolo raro o particolare e nell’</a:t>
            </a:r>
            <a:r>
              <a:rPr lang="it-IT" baseline="0" dirty="0" err="1" smtClean="0"/>
              <a:t>eeg</a:t>
            </a:r>
            <a:r>
              <a:rPr lang="it-IT" baseline="0" dirty="0" smtClean="0"/>
              <a:t> viene visto un picco positivo dopo circa 300 </a:t>
            </a:r>
            <a:r>
              <a:rPr lang="it-IT" baseline="0" dirty="0" err="1" smtClean="0"/>
              <a:t>milli</a:t>
            </a:r>
            <a:r>
              <a:rPr lang="it-IT" baseline="0" dirty="0" smtClean="0"/>
              <a:t> secondi. EXOGENO</a:t>
            </a:r>
          </a:p>
          <a:p>
            <a:r>
              <a:rPr lang="it-IT" dirty="0" smtClean="0"/>
              <a:t>Il</a:t>
            </a:r>
            <a:r>
              <a:rPr lang="it-IT" baseline="0" dirty="0" smtClean="0"/>
              <a:t> paradigma di motor </a:t>
            </a:r>
            <a:r>
              <a:rPr lang="it-IT" baseline="0" dirty="0" err="1" smtClean="0"/>
              <a:t>imagery</a:t>
            </a:r>
            <a:r>
              <a:rPr lang="it-IT" baseline="0" dirty="0" smtClean="0"/>
              <a:t> si basa sull’immaginazione dei movimenti, si è visto che immaginando di muovere un arto il cervello attiva le stesse aree che riguardano la programmazione e la preparazione del vero movimento, l’unica differenza fra l’immaginare un movimento e il compierlo è che nel primo caso l’esecuzione viene bloccata a qualche livello </a:t>
            </a:r>
            <a:r>
              <a:rPr lang="it-IT" baseline="0" dirty="0" err="1" smtClean="0"/>
              <a:t>corticospinale</a:t>
            </a:r>
            <a:endParaRPr lang="it-IT" baseline="0" dirty="0" smtClean="0"/>
          </a:p>
          <a:p>
            <a:endParaRPr lang="it-IT" baseline="0" dirty="0" smtClean="0"/>
          </a:p>
          <a:p>
            <a:endParaRPr lang="it-I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hybrid BCI (</a:t>
            </a:r>
            <a:r>
              <a:rPr lang="en-US" sz="1200" dirty="0" err="1" smtClean="0"/>
              <a:t>hBCI</a:t>
            </a:r>
            <a:r>
              <a:rPr lang="en-US" sz="1200" dirty="0" smtClean="0"/>
              <a:t>) combines two or more paradigms in a simultaneous or sequential way.</a:t>
            </a:r>
          </a:p>
          <a:p>
            <a:endParaRPr lang="it-IT" baseline="0" dirty="0" smtClean="0"/>
          </a:p>
          <a:p>
            <a:r>
              <a:rPr lang="it-IT" dirty="0" smtClean="0"/>
              <a:t>Noi abbiamo unito</a:t>
            </a:r>
            <a:r>
              <a:rPr lang="it-IT" baseline="0" dirty="0" smtClean="0"/>
              <a:t> questi due paradigmi per creare una nuova </a:t>
            </a:r>
            <a:r>
              <a:rPr lang="it-IT" baseline="0" dirty="0" err="1" smtClean="0"/>
              <a:t>bci</a:t>
            </a:r>
            <a:r>
              <a:rPr lang="it-IT" baseline="0" dirty="0" smtClean="0"/>
              <a:t> ibrida. Un interfaccia ibrida unisce più di un paradigma insieme in modo sequenziale o simultaneo.</a:t>
            </a:r>
          </a:p>
          <a:p>
            <a:r>
              <a:rPr lang="it-IT" baseline="0" dirty="0" smtClean="0"/>
              <a:t>Sequenziale nel senso che l’output di un paradigma viene usato come input dell’altro, mentre simultaneo prevede che entrambi i paradigmi funzionino contemporaneamente.</a:t>
            </a:r>
          </a:p>
          <a:p>
            <a:endParaRPr lang="it-IT" baseline="0" dirty="0" smtClean="0"/>
          </a:p>
          <a:p>
            <a:r>
              <a:rPr lang="it-IT" baseline="0" dirty="0" smtClean="0"/>
              <a:t>In questa tesi noi mostreremo un modello ibrido per unire i paradigmi di P300 e Motor </a:t>
            </a:r>
            <a:r>
              <a:rPr lang="it-IT" baseline="0" dirty="0" err="1" smtClean="0"/>
              <a:t>imagery</a:t>
            </a:r>
            <a:r>
              <a:rPr lang="it-IT" baseline="0" dirty="0" smtClean="0"/>
              <a:t> </a:t>
            </a:r>
          </a:p>
          <a:p>
            <a:endParaRPr lang="it-IT" baseline="0" dirty="0" smtClean="0"/>
          </a:p>
          <a:p>
            <a:r>
              <a:rPr lang="it-IT" baseline="0" dirty="0" smtClean="0"/>
              <a:t>Le </a:t>
            </a:r>
            <a:r>
              <a:rPr lang="it-IT" baseline="0" dirty="0" err="1" smtClean="0"/>
              <a:t>bci</a:t>
            </a:r>
            <a:r>
              <a:rPr lang="it-IT" baseline="0" dirty="0" smtClean="0"/>
              <a:t> solitamente sono composte da 5 elementi che formano un </a:t>
            </a:r>
            <a:r>
              <a:rPr lang="it-IT" baseline="0" dirty="0" err="1" smtClean="0"/>
              <a:t>loop</a:t>
            </a:r>
            <a:r>
              <a:rPr lang="it-IT" baseline="0" dirty="0" smtClean="0"/>
              <a:t> chiuso</a:t>
            </a:r>
          </a:p>
          <a:p>
            <a:r>
              <a:rPr lang="it-IT" baseline="0" dirty="0" smtClean="0"/>
              <a:t>Un protocollo di controllo, come la P300 o motor </a:t>
            </a:r>
            <a:r>
              <a:rPr lang="it-IT" baseline="0" dirty="0" err="1" smtClean="0"/>
              <a:t>imagery</a:t>
            </a:r>
            <a:endParaRPr lang="it-IT" baseline="0" dirty="0" smtClean="0"/>
          </a:p>
          <a:p>
            <a:r>
              <a:rPr lang="it-IT" baseline="0" dirty="0" smtClean="0"/>
              <a:t>Un tipo di misura, invasiva, non invasiva o parzialmente invasiva</a:t>
            </a:r>
          </a:p>
          <a:p>
            <a:r>
              <a:rPr lang="it-IT" baseline="0" dirty="0" smtClean="0"/>
              <a:t>Un processing che migliora la qualità del </a:t>
            </a:r>
            <a:r>
              <a:rPr lang="it-IT" baseline="0" dirty="0" err="1" smtClean="0"/>
              <a:t>sequale</a:t>
            </a:r>
            <a:r>
              <a:rPr lang="it-IT" baseline="0" dirty="0" smtClean="0"/>
              <a:t> e ne seleziona gli elementi utili per quell’approccio</a:t>
            </a:r>
          </a:p>
          <a:p>
            <a:r>
              <a:rPr lang="it-IT" baseline="0" dirty="0" smtClean="0"/>
              <a:t>Un blocco di </a:t>
            </a:r>
            <a:r>
              <a:rPr lang="it-IT" baseline="0" dirty="0" err="1" smtClean="0"/>
              <a:t>prediction</a:t>
            </a:r>
            <a:r>
              <a:rPr lang="it-IT" baseline="0" dirty="0" smtClean="0"/>
              <a:t> dove solitamente si utilizza il </a:t>
            </a:r>
            <a:r>
              <a:rPr lang="it-IT" baseline="0" dirty="0" err="1" smtClean="0"/>
              <a:t>machine</a:t>
            </a:r>
            <a:r>
              <a:rPr lang="it-IT" baseline="0" dirty="0" smtClean="0"/>
              <a:t> </a:t>
            </a:r>
            <a:r>
              <a:rPr lang="it-IT" baseline="0" dirty="0" err="1" smtClean="0"/>
              <a:t>learning</a:t>
            </a:r>
            <a:r>
              <a:rPr lang="it-IT" baseline="0" dirty="0" smtClean="0"/>
              <a:t> per </a:t>
            </a:r>
            <a:r>
              <a:rPr lang="it-IT" baseline="0" dirty="0" err="1" smtClean="0"/>
              <a:t>per</a:t>
            </a:r>
            <a:r>
              <a:rPr lang="it-IT" baseline="0" dirty="0" smtClean="0"/>
              <a:t> </a:t>
            </a:r>
            <a:r>
              <a:rPr lang="it-IT" baseline="0" dirty="0" err="1" smtClean="0"/>
              <a:t>predirre</a:t>
            </a:r>
            <a:r>
              <a:rPr lang="it-IT" baseline="0" dirty="0" smtClean="0"/>
              <a:t> il comando che vuole inviare l’utente dalle onde celebrali misurate</a:t>
            </a:r>
          </a:p>
          <a:p>
            <a:r>
              <a:rPr lang="it-IT" baseline="0" dirty="0" smtClean="0"/>
              <a:t>E come ultimo un applicazione per dare all’utilizzatore dalla BCI un feedback così potrebbe imparare a controllare i segnali del suo cervello e migliorare il funzionamento della BCI</a:t>
            </a:r>
          </a:p>
          <a:p>
            <a:endParaRPr lang="it-IT" baseline="0" dirty="0" smtClean="0"/>
          </a:p>
          <a:p>
            <a:endParaRPr lang="it-IT" dirty="0"/>
          </a:p>
        </p:txBody>
      </p:sp>
      <p:sp>
        <p:nvSpPr>
          <p:cNvPr id="4" name="Segnaposto numero diapositiva 3"/>
          <p:cNvSpPr>
            <a:spLocks noGrp="1"/>
          </p:cNvSpPr>
          <p:nvPr>
            <p:ph type="sldNum" sz="quarter" idx="10"/>
          </p:nvPr>
        </p:nvSpPr>
        <p:spPr/>
        <p:txBody>
          <a:bodyPr/>
          <a:lstStyle/>
          <a:p>
            <a:fld id="{C4DF721F-4D7D-4255-9070-F2A74D7F7434}" type="slidenum">
              <a:rPr lang="it-IT" smtClean="0"/>
              <a:pPr/>
              <a:t>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Questa tesi ha lo scopo di proporre un nuovo modello matematico</a:t>
            </a:r>
            <a:r>
              <a:rPr lang="it-IT" baseline="0" dirty="0" smtClean="0"/>
              <a:t> per un </a:t>
            </a:r>
            <a:r>
              <a:rPr lang="it-IT" baseline="0" dirty="0" err="1" smtClean="0"/>
              <a:t>hybrid</a:t>
            </a:r>
            <a:r>
              <a:rPr lang="it-IT" baseline="0" dirty="0" smtClean="0"/>
              <a:t> </a:t>
            </a:r>
            <a:r>
              <a:rPr lang="it-IT" baseline="0" dirty="0" err="1" smtClean="0"/>
              <a:t>Brain-Computer</a:t>
            </a:r>
            <a:r>
              <a:rPr lang="it-IT" baseline="0" dirty="0" smtClean="0"/>
              <a:t> interface utilizzata per pilotare un robot.</a:t>
            </a:r>
          </a:p>
          <a:p>
            <a:r>
              <a:rPr lang="it-IT" baseline="0" dirty="0" smtClean="0"/>
              <a:t>Inizierò facendo una breve introduzione su cosa sono e come si distinguono tra loro le </a:t>
            </a:r>
            <a:r>
              <a:rPr lang="it-IT" baseline="0" dirty="0" err="1" smtClean="0"/>
              <a:t>Brain</a:t>
            </a:r>
            <a:r>
              <a:rPr lang="it-IT" baseline="0" dirty="0" smtClean="0"/>
              <a:t> computer interface, per poi spiegare il modello proposto e la sua implementazione in ROS</a:t>
            </a:r>
          </a:p>
          <a:p>
            <a:r>
              <a:rPr lang="it-IT" baseline="0" dirty="0" smtClean="0"/>
              <a:t>Poi verranno presentati i risultati ottenuti  simulando i comandi della BCI per muovere un </a:t>
            </a:r>
            <a:r>
              <a:rPr lang="it-IT" baseline="0" dirty="0" err="1" smtClean="0"/>
              <a:t>turtlebot</a:t>
            </a:r>
            <a:r>
              <a:rPr lang="it-IT" baseline="0" dirty="0" smtClean="0"/>
              <a:t> </a:t>
            </a:r>
            <a:r>
              <a:rPr lang="it-IT" baseline="0" smtClean="0"/>
              <a:t>in Gazebo</a:t>
            </a:r>
            <a:endParaRPr lang="it-IT" dirty="0"/>
          </a:p>
        </p:txBody>
      </p:sp>
      <p:sp>
        <p:nvSpPr>
          <p:cNvPr id="4" name="Segnaposto numero diapositiva 3"/>
          <p:cNvSpPr>
            <a:spLocks noGrp="1"/>
          </p:cNvSpPr>
          <p:nvPr>
            <p:ph type="sldNum" sz="quarter" idx="10"/>
          </p:nvPr>
        </p:nvSpPr>
        <p:spPr/>
        <p:txBody>
          <a:bodyPr/>
          <a:lstStyle/>
          <a:p>
            <a:fld id="{C4DF721F-4D7D-4255-9070-F2A74D7F7434}" type="slidenum">
              <a:rPr lang="it-IT" smtClean="0"/>
              <a:pPr/>
              <a:t>4</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Noi</a:t>
            </a:r>
            <a:r>
              <a:rPr lang="it-IT" baseline="0" dirty="0" smtClean="0"/>
              <a:t> abbiamo voluto creare un nuovo modello per unire i comandi ricevuti dalla motor </a:t>
            </a:r>
            <a:r>
              <a:rPr lang="it-IT" baseline="0" dirty="0" err="1" smtClean="0"/>
              <a:t>imagery</a:t>
            </a:r>
            <a:r>
              <a:rPr lang="it-IT" baseline="0" dirty="0" smtClean="0"/>
              <a:t> e dalla p300. Questo modello viene poi applicato per guidare un robot nello spazio.</a:t>
            </a:r>
          </a:p>
          <a:p>
            <a:r>
              <a:rPr lang="it-IT" baseline="0" dirty="0" smtClean="0"/>
              <a:t>Il modello ha due tre componenti in input: il nuovo comando, il comando precedente e la storia dei comandi ricevuti nel passato.</a:t>
            </a:r>
          </a:p>
          <a:p>
            <a:r>
              <a:rPr lang="it-IT" baseline="0" dirty="0" smtClean="0"/>
              <a:t>I comandi singoli generano Gaussiane con una media e una deviazione standard dipendenti dal comando inviato e poi vengono moltiplicate per dei coefficienti e sommate tra loro e con la distribuzione passata componente per componente </a:t>
            </a:r>
          </a:p>
          <a:p>
            <a:endParaRPr lang="it-IT" baseline="0" dirty="0" smtClean="0"/>
          </a:p>
          <a:p>
            <a:r>
              <a:rPr lang="it-IT" baseline="0" dirty="0" smtClean="0"/>
              <a:t>Nell’immagine sulla destra potete vedere la situazione di partenza del robot nella simulazione, i cerchi in rosso rappresentano i target che evocheranno la P300, in nero abbiamo il robot, in grigio il suo </a:t>
            </a:r>
            <a:r>
              <a:rPr lang="it-IT" baseline="0" dirty="0" err="1" smtClean="0"/>
              <a:t>field</a:t>
            </a:r>
            <a:r>
              <a:rPr lang="it-IT" baseline="0" dirty="0" smtClean="0"/>
              <a:t> </a:t>
            </a:r>
            <a:r>
              <a:rPr lang="it-IT" baseline="0" dirty="0" err="1" smtClean="0"/>
              <a:t>of</a:t>
            </a:r>
            <a:r>
              <a:rPr lang="it-IT" baseline="0" dirty="0" smtClean="0"/>
              <a:t> </a:t>
            </a:r>
            <a:r>
              <a:rPr lang="it-IT" baseline="0" dirty="0" err="1" smtClean="0"/>
              <a:t>view</a:t>
            </a:r>
            <a:r>
              <a:rPr lang="it-IT" baseline="0" dirty="0" smtClean="0"/>
              <a:t> e in verde la distribuzione di probabilità che rappresenta le direzioni possibili del robot. Le frecce rappresentano, la nera dove il robot sta guardando, la grigia la moda della distribuzione verde.</a:t>
            </a:r>
          </a:p>
          <a:p>
            <a:endParaRPr lang="it-IT" baseline="0" dirty="0" smtClean="0"/>
          </a:p>
          <a:p>
            <a:r>
              <a:rPr lang="it-IT" baseline="0" dirty="0" smtClean="0"/>
              <a:t>Spiegare distribuzione</a:t>
            </a:r>
          </a:p>
        </p:txBody>
      </p:sp>
      <p:sp>
        <p:nvSpPr>
          <p:cNvPr id="4" name="Segnaposto numero diapositiva 3"/>
          <p:cNvSpPr>
            <a:spLocks noGrp="1"/>
          </p:cNvSpPr>
          <p:nvPr>
            <p:ph type="sldNum" sz="quarter" idx="10"/>
          </p:nvPr>
        </p:nvSpPr>
        <p:spPr/>
        <p:txBody>
          <a:bodyPr/>
          <a:lstStyle/>
          <a:p>
            <a:fld id="{C4DF721F-4D7D-4255-9070-F2A74D7F7434}" type="slidenum">
              <a:rPr lang="it-IT" smtClean="0"/>
              <a:pPr/>
              <a:t>5</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Il</a:t>
            </a:r>
            <a:r>
              <a:rPr lang="it-IT" baseline="0" dirty="0" smtClean="0"/>
              <a:t> nostro sistema è stato pensato con alcune assunzioni di base</a:t>
            </a:r>
          </a:p>
          <a:p>
            <a:r>
              <a:rPr lang="it-IT" baseline="0" dirty="0" smtClean="0"/>
              <a:t>Si è pensato che siccome la BCI necessita di costante attenzione da parte dell’utente, se l’utente non invia comandi, la direzione corrente del robot viene confermata, ogni secondo la distribuzione passa dallo stato Dt-1</a:t>
            </a:r>
          </a:p>
          <a:p>
            <a:r>
              <a:rPr lang="it-IT" baseline="0" dirty="0" smtClean="0"/>
              <a:t>Allo stato </a:t>
            </a:r>
            <a:r>
              <a:rPr lang="it-IT" baseline="0" dirty="0" err="1" smtClean="0"/>
              <a:t>Dt</a:t>
            </a:r>
            <a:r>
              <a:rPr lang="it-IT" baseline="0" dirty="0" smtClean="0"/>
              <a:t>.</a:t>
            </a:r>
          </a:p>
          <a:p>
            <a:r>
              <a:rPr lang="it-IT" baseline="0" dirty="0" smtClean="0"/>
              <a:t>Nell’esempio in figura si è partiti dall’immagine precedente e la direzione del robot è stata confermata per 15 volte, la distribuzione delle direzioni che si vede intorno al robot è quasi di saturazione, ovvero, le componenti date dallo storico dei comandi sono diventate molto simili a quelle della gaussiana generata sulla direzione corrente </a:t>
            </a:r>
          </a:p>
        </p:txBody>
      </p:sp>
      <p:sp>
        <p:nvSpPr>
          <p:cNvPr id="4" name="Segnaposto numero diapositiva 3"/>
          <p:cNvSpPr>
            <a:spLocks noGrp="1"/>
          </p:cNvSpPr>
          <p:nvPr>
            <p:ph type="sldNum" sz="quarter" idx="10"/>
          </p:nvPr>
        </p:nvSpPr>
        <p:spPr/>
        <p:txBody>
          <a:bodyPr/>
          <a:lstStyle/>
          <a:p>
            <a:fld id="{C4DF721F-4D7D-4255-9070-F2A74D7F7434}" type="slidenum">
              <a:rPr lang="it-IT" smtClean="0"/>
              <a:pPr/>
              <a:t>6</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Il sistema</a:t>
            </a:r>
            <a:r>
              <a:rPr lang="it-IT" baseline="0" dirty="0" smtClean="0"/>
              <a:t> è stato pensato per la possibilità di inviare due tipologie di comandi di motor </a:t>
            </a:r>
            <a:r>
              <a:rPr lang="it-IT" baseline="0" dirty="0" err="1" smtClean="0"/>
              <a:t>imagery</a:t>
            </a:r>
            <a:r>
              <a:rPr lang="it-IT" baseline="0" dirty="0" smtClean="0"/>
              <a:t>, una che riguarda il movimento della mano destra, e invierà il comando che l’utente vuole girare a destra e uno per quella sinistra che invierà il comando che l’utente vuole girare a sinistra</a:t>
            </a:r>
            <a:endParaRPr lang="it-IT" dirty="0" smtClean="0"/>
          </a:p>
          <a:p>
            <a:r>
              <a:rPr lang="it-IT" dirty="0" smtClean="0"/>
              <a:t>In questa immagine possiamo vedere come</a:t>
            </a:r>
            <a:r>
              <a:rPr lang="it-IT" baseline="0" dirty="0" smtClean="0"/>
              <a:t> evolve il sistema quando viene inviato un comando di motor </a:t>
            </a:r>
            <a:r>
              <a:rPr lang="it-IT" baseline="0" dirty="0" err="1" smtClean="0"/>
              <a:t>imagery</a:t>
            </a:r>
            <a:r>
              <a:rPr lang="it-IT" baseline="0" dirty="0" smtClean="0"/>
              <a:t> verso destra, partendo dalla situazione iniziale</a:t>
            </a:r>
          </a:p>
          <a:p>
            <a:r>
              <a:rPr lang="it-IT" baseline="0" dirty="0" smtClean="0"/>
              <a:t>In questo esempio il comando di motor </a:t>
            </a:r>
            <a:r>
              <a:rPr lang="it-IT" baseline="0" dirty="0" err="1" smtClean="0"/>
              <a:t>imagery</a:t>
            </a:r>
            <a:r>
              <a:rPr lang="it-IT" baseline="0" dirty="0" smtClean="0"/>
              <a:t> crea una gaussiana con media di 45 gradi spostata verso destra</a:t>
            </a:r>
            <a:endParaRPr lang="it-IT" dirty="0"/>
          </a:p>
        </p:txBody>
      </p:sp>
      <p:sp>
        <p:nvSpPr>
          <p:cNvPr id="4" name="Segnaposto numero diapositiva 3"/>
          <p:cNvSpPr>
            <a:spLocks noGrp="1"/>
          </p:cNvSpPr>
          <p:nvPr>
            <p:ph type="sldNum" sz="quarter" idx="10"/>
          </p:nvPr>
        </p:nvSpPr>
        <p:spPr/>
        <p:txBody>
          <a:bodyPr/>
          <a:lstStyle/>
          <a:p>
            <a:fld id="{C4DF721F-4D7D-4255-9070-F2A74D7F7434}" type="slidenum">
              <a:rPr lang="it-IT" smtClean="0"/>
              <a:pPr/>
              <a:t>7</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Per</a:t>
            </a:r>
            <a:r>
              <a:rPr lang="it-IT" baseline="0" dirty="0" smtClean="0"/>
              <a:t> la p300 abbiamo fatto in modo che la deviazione standard della Gaussiana generata sia dipendente dal rapporto fra il target con probabilità maggiore e quello con la seconda probabilità maggiore secondo la formula scritta </a:t>
            </a:r>
          </a:p>
          <a:p>
            <a:r>
              <a:rPr lang="it-IT" baseline="0" dirty="0" smtClean="0"/>
              <a:t>Come possiamo vedere nelle immagini questo incide molto sulla distribuzione di probabilità,</a:t>
            </a:r>
          </a:p>
          <a:p>
            <a:r>
              <a:rPr lang="it-IT" baseline="0" dirty="0" smtClean="0"/>
              <a:t>Nella prima immagine abbiamo il target 3 con probabilità 0.78 mentre il target 2  ha probabilità 0.11 </a:t>
            </a:r>
          </a:p>
          <a:p>
            <a:r>
              <a:rPr lang="it-IT" baseline="0" dirty="0" smtClean="0"/>
              <a:t>Nella seconda invece il target 3 ha probabilità 0.58 mentre il target due ha probabilità 0.42</a:t>
            </a:r>
            <a:endParaRPr lang="it-IT" dirty="0"/>
          </a:p>
        </p:txBody>
      </p:sp>
      <p:sp>
        <p:nvSpPr>
          <p:cNvPr id="4" name="Segnaposto numero diapositiva 3"/>
          <p:cNvSpPr>
            <a:spLocks noGrp="1"/>
          </p:cNvSpPr>
          <p:nvPr>
            <p:ph type="sldNum" sz="quarter" idx="10"/>
          </p:nvPr>
        </p:nvSpPr>
        <p:spPr/>
        <p:txBody>
          <a:bodyPr/>
          <a:lstStyle/>
          <a:p>
            <a:fld id="{C4DF721F-4D7D-4255-9070-F2A74D7F7434}" type="slidenum">
              <a:rPr lang="it-IT" smtClean="0"/>
              <a:pPr/>
              <a:t>8</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In questa</a:t>
            </a:r>
            <a:r>
              <a:rPr lang="it-IT" baseline="0" dirty="0" smtClean="0"/>
              <a:t> slide è presentato il sistema implementato in </a:t>
            </a:r>
            <a:r>
              <a:rPr lang="it-IT" baseline="0" dirty="0" err="1" smtClean="0"/>
              <a:t>ros</a:t>
            </a:r>
            <a:r>
              <a:rPr lang="it-IT" baseline="0" dirty="0" smtClean="0"/>
              <a:t>, partendo da sinistra verso destra abbiamo</a:t>
            </a:r>
          </a:p>
          <a:p>
            <a:r>
              <a:rPr lang="it-IT" baseline="0" dirty="0" smtClean="0"/>
              <a:t>Il CNB </a:t>
            </a:r>
            <a:r>
              <a:rPr lang="it-IT" baseline="0" dirty="0" err="1" smtClean="0"/>
              <a:t>Loop</a:t>
            </a:r>
            <a:r>
              <a:rPr lang="it-IT" baseline="0" dirty="0" smtClean="0"/>
              <a:t> che si occupa di ricevere i segnali del cervello e classificarli per poi inviarli agli </a:t>
            </a:r>
            <a:r>
              <a:rPr lang="it-IT" baseline="0" dirty="0" err="1" smtClean="0"/>
              <a:t>handler</a:t>
            </a:r>
            <a:r>
              <a:rPr lang="it-IT" baseline="0" dirty="0" smtClean="0"/>
              <a:t> tramite dei protocolli da noi creati</a:t>
            </a:r>
          </a:p>
          <a:p>
            <a:r>
              <a:rPr lang="it-IT" baseline="0" dirty="0" smtClean="0"/>
              <a:t>Il motor </a:t>
            </a:r>
            <a:r>
              <a:rPr lang="it-IT" baseline="0" dirty="0" err="1" smtClean="0"/>
              <a:t>imagery</a:t>
            </a:r>
            <a:r>
              <a:rPr lang="it-IT" baseline="0" dirty="0" smtClean="0"/>
              <a:t> </a:t>
            </a:r>
            <a:r>
              <a:rPr lang="it-IT" baseline="0" dirty="0" err="1" smtClean="0"/>
              <a:t>handler</a:t>
            </a:r>
            <a:r>
              <a:rPr lang="it-IT" baseline="0" dirty="0" smtClean="0"/>
              <a:t> è il più semplice dei due, il </a:t>
            </a:r>
            <a:r>
              <a:rPr lang="it-IT" baseline="0" dirty="0" err="1" smtClean="0"/>
              <a:t>cnb</a:t>
            </a:r>
            <a:r>
              <a:rPr lang="it-IT" baseline="0" dirty="0" smtClean="0"/>
              <a:t> </a:t>
            </a:r>
            <a:r>
              <a:rPr lang="it-IT" baseline="0" dirty="0" err="1" smtClean="0"/>
              <a:t>loop</a:t>
            </a:r>
            <a:r>
              <a:rPr lang="it-IT" baseline="0" dirty="0" smtClean="0"/>
              <a:t> comunica al motor </a:t>
            </a:r>
            <a:r>
              <a:rPr lang="it-IT" baseline="0" dirty="0" err="1" smtClean="0"/>
              <a:t>imagery</a:t>
            </a:r>
            <a:r>
              <a:rPr lang="it-IT" baseline="0" dirty="0" smtClean="0"/>
              <a:t> </a:t>
            </a:r>
            <a:r>
              <a:rPr lang="it-IT" baseline="0" dirty="0" err="1" smtClean="0"/>
              <a:t>handler</a:t>
            </a:r>
            <a:r>
              <a:rPr lang="it-IT" baseline="0" dirty="0" smtClean="0"/>
              <a:t> in modo continuo le probabilità che l’utente voglia inviare un comando di motor </a:t>
            </a:r>
            <a:r>
              <a:rPr lang="it-IT" baseline="0" dirty="0" err="1" smtClean="0"/>
              <a:t>imagery</a:t>
            </a:r>
            <a:r>
              <a:rPr lang="it-IT" baseline="0" dirty="0" smtClean="0"/>
              <a:t> a destra o a sinistra</a:t>
            </a:r>
          </a:p>
          <a:p>
            <a:r>
              <a:rPr lang="it-IT" baseline="0" dirty="0" smtClean="0"/>
              <a:t>Questo le raccoglie e le integra nel tempo, quando queste raggiungono una soglia invia il comando al nodo </a:t>
            </a:r>
            <a:r>
              <a:rPr lang="it-IT" baseline="0" dirty="0" err="1" smtClean="0"/>
              <a:t>Hybrid</a:t>
            </a:r>
            <a:r>
              <a:rPr lang="it-IT" baseline="0" dirty="0" smtClean="0"/>
              <a:t> BCI, questo nodo si occupa anche di parte della interfaccia grafica che sarà presentata dopo</a:t>
            </a:r>
          </a:p>
          <a:p>
            <a:r>
              <a:rPr lang="it-IT" baseline="0" dirty="0" smtClean="0"/>
              <a:t>Il p300 </a:t>
            </a:r>
            <a:r>
              <a:rPr lang="it-IT" baseline="0" dirty="0" err="1" smtClean="0"/>
              <a:t>handler</a:t>
            </a:r>
            <a:r>
              <a:rPr lang="it-IT" baseline="0" dirty="0" smtClean="0"/>
              <a:t> comunica con un servizio di face </a:t>
            </a:r>
            <a:r>
              <a:rPr lang="it-IT" baseline="0" dirty="0" err="1" smtClean="0"/>
              <a:t>recognition</a:t>
            </a:r>
            <a:r>
              <a:rPr lang="it-IT" baseline="0" dirty="0" smtClean="0"/>
              <a:t> per recuperare le posizioni dei target, si occupa di un interfaccia grafica nella quale fa comparire dei flash verdi sulle </a:t>
            </a:r>
            <a:r>
              <a:rPr lang="it-IT" baseline="0" dirty="0" err="1" smtClean="0"/>
              <a:t>faccie</a:t>
            </a:r>
            <a:r>
              <a:rPr lang="it-IT" baseline="0" dirty="0" smtClean="0"/>
              <a:t> delle persone riconosciute in modo casuale e lo comunica al </a:t>
            </a:r>
            <a:r>
              <a:rPr lang="it-IT" baseline="0" dirty="0" err="1" smtClean="0"/>
              <a:t>cnbi</a:t>
            </a:r>
            <a:r>
              <a:rPr lang="it-IT" baseline="0" dirty="0" smtClean="0"/>
              <a:t> </a:t>
            </a:r>
            <a:r>
              <a:rPr lang="it-IT" baseline="0" dirty="0" err="1" smtClean="0"/>
              <a:t>loop</a:t>
            </a:r>
            <a:r>
              <a:rPr lang="it-IT" baseline="0" dirty="0" smtClean="0"/>
              <a:t> il quale conserva queste informazioni e quando l’</a:t>
            </a:r>
            <a:r>
              <a:rPr lang="it-IT" baseline="0" dirty="0" err="1" smtClean="0"/>
              <a:t>handler</a:t>
            </a:r>
            <a:r>
              <a:rPr lang="it-IT" baseline="0" dirty="0" smtClean="0"/>
              <a:t> chiede una predizione il </a:t>
            </a:r>
            <a:r>
              <a:rPr lang="it-IT" baseline="0" dirty="0" err="1" smtClean="0"/>
              <a:t>cnbi</a:t>
            </a:r>
            <a:r>
              <a:rPr lang="it-IT" baseline="0" dirty="0" smtClean="0"/>
              <a:t> </a:t>
            </a:r>
            <a:r>
              <a:rPr lang="it-IT" baseline="0" dirty="0" err="1" smtClean="0"/>
              <a:t>loop</a:t>
            </a:r>
            <a:r>
              <a:rPr lang="it-IT" baseline="0" dirty="0" smtClean="0"/>
              <a:t> ritorna il target predetto . Così l’</a:t>
            </a:r>
            <a:r>
              <a:rPr lang="it-IT" baseline="0" dirty="0" err="1" smtClean="0"/>
              <a:t>handler</a:t>
            </a:r>
            <a:r>
              <a:rPr lang="it-IT" baseline="0" dirty="0" smtClean="0"/>
              <a:t> invierà il comando al nodo </a:t>
            </a:r>
            <a:r>
              <a:rPr lang="it-IT" baseline="0" dirty="0" err="1" smtClean="0"/>
              <a:t>Hybrid</a:t>
            </a:r>
            <a:r>
              <a:rPr lang="it-IT" baseline="0" dirty="0" smtClean="0"/>
              <a:t> BCI il quale implementa il modello descritto prima. Questo nodo si occupa poi di inviare la distribuzione corrente su un </a:t>
            </a:r>
            <a:r>
              <a:rPr lang="it-IT" baseline="0" dirty="0" err="1" smtClean="0"/>
              <a:t>topic</a:t>
            </a:r>
            <a:r>
              <a:rPr lang="it-IT" baseline="0" dirty="0" smtClean="0"/>
              <a:t> che viene letto da il nodo </a:t>
            </a:r>
            <a:r>
              <a:rPr lang="it-IT" baseline="0" dirty="0" err="1" smtClean="0"/>
              <a:t>move</a:t>
            </a:r>
            <a:r>
              <a:rPr lang="it-IT" baseline="0" dirty="0" smtClean="0"/>
              <a:t> che trasformerà la distribuzione in un comando per far muovere il robot</a:t>
            </a:r>
          </a:p>
          <a:p>
            <a:r>
              <a:rPr lang="it-IT" baseline="0" dirty="0" smtClean="0"/>
              <a:t>Il nodo di che simula i comandi appunto simula i comandi ma si occupa anche di mettere in funzione e stoppare il sistema</a:t>
            </a:r>
          </a:p>
          <a:p>
            <a:r>
              <a:rPr lang="it-IT" baseline="0" dirty="0" smtClean="0"/>
              <a:t>Il nodo </a:t>
            </a:r>
            <a:r>
              <a:rPr lang="it-IT" baseline="0" dirty="0" err="1" smtClean="0"/>
              <a:t>Visual</a:t>
            </a:r>
            <a:r>
              <a:rPr lang="it-IT" baseline="0" dirty="0" smtClean="0"/>
              <a:t> </a:t>
            </a:r>
            <a:r>
              <a:rPr lang="it-IT" baseline="0" dirty="0" err="1" smtClean="0"/>
              <a:t>distribution</a:t>
            </a:r>
            <a:r>
              <a:rPr lang="it-IT" baseline="0" dirty="0" smtClean="0"/>
              <a:t> e la sua interfaccia grafica sono opzionali ma molto utili per lo sviluppatore per capire la reale evoluzione della distribuzione delle probabilità </a:t>
            </a:r>
          </a:p>
        </p:txBody>
      </p:sp>
      <p:sp>
        <p:nvSpPr>
          <p:cNvPr id="4" name="Segnaposto numero diapositiva 3"/>
          <p:cNvSpPr>
            <a:spLocks noGrp="1"/>
          </p:cNvSpPr>
          <p:nvPr>
            <p:ph type="sldNum" sz="quarter" idx="10"/>
          </p:nvPr>
        </p:nvSpPr>
        <p:spPr/>
        <p:txBody>
          <a:bodyPr/>
          <a:lstStyle/>
          <a:p>
            <a:fld id="{C4DF721F-4D7D-4255-9070-F2A74D7F7434}" type="slidenum">
              <a:rPr lang="it-IT" smtClean="0"/>
              <a:pPr/>
              <a:t>9</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 componenti</a:t>
            </a:r>
            <a:r>
              <a:rPr lang="it-IT" baseline="0" dirty="0" smtClean="0"/>
              <a:t> dell’interfaccia grafica sono 3, di cui una solo per lo sviluppatore</a:t>
            </a:r>
          </a:p>
          <a:p>
            <a:r>
              <a:rPr lang="it-IT" baseline="0" dirty="0" smtClean="0"/>
              <a:t>La prima è quella relativa alla p300, nell’interfaccia si vede ciò che le telecamere del robot registrano,</a:t>
            </a:r>
          </a:p>
          <a:p>
            <a:r>
              <a:rPr lang="it-IT" baseline="0" dirty="0" smtClean="0"/>
              <a:t>Su queste immagini viene fatto eseguire l’algoritmo di face </a:t>
            </a:r>
            <a:r>
              <a:rPr lang="it-IT" baseline="0" dirty="0" err="1" smtClean="0"/>
              <a:t>recognition</a:t>
            </a:r>
            <a:r>
              <a:rPr lang="it-IT" baseline="0" dirty="0" smtClean="0"/>
              <a:t> e quando le facce sono state trovate il p300 </a:t>
            </a:r>
            <a:r>
              <a:rPr lang="it-IT" baseline="0" dirty="0" err="1" smtClean="0"/>
              <a:t>handler</a:t>
            </a:r>
            <a:r>
              <a:rPr lang="it-IT" baseline="0" dirty="0" smtClean="0"/>
              <a:t> farà comparire un quadrato verde su una faccia casuale, se una di queste facce evoca un picco nella p300 e il </a:t>
            </a:r>
            <a:r>
              <a:rPr lang="it-IT" baseline="0" dirty="0" err="1" smtClean="0"/>
              <a:t>cnbi</a:t>
            </a:r>
            <a:r>
              <a:rPr lang="it-IT" baseline="0" dirty="0" smtClean="0"/>
              <a:t> </a:t>
            </a:r>
            <a:r>
              <a:rPr lang="it-IT" baseline="0" dirty="0" err="1" smtClean="0"/>
              <a:t>loop</a:t>
            </a:r>
            <a:r>
              <a:rPr lang="it-IT" baseline="0" dirty="0" smtClean="0"/>
              <a:t> lo comunica all’</a:t>
            </a:r>
            <a:r>
              <a:rPr lang="it-IT" baseline="0" dirty="0" err="1" smtClean="0"/>
              <a:t>handler</a:t>
            </a:r>
            <a:r>
              <a:rPr lang="it-IT" baseline="0" dirty="0" smtClean="0"/>
              <a:t> il target verrà evidenziata di rosso</a:t>
            </a:r>
          </a:p>
          <a:p>
            <a:r>
              <a:rPr lang="it-IT" baseline="0" dirty="0" smtClean="0"/>
              <a:t>Sotto di questa troviamo una barra che rappresenta le probabilità di motor </a:t>
            </a:r>
            <a:r>
              <a:rPr lang="it-IT" baseline="0" dirty="0" err="1" smtClean="0"/>
              <a:t>imagery</a:t>
            </a:r>
            <a:r>
              <a:rPr lang="it-IT" baseline="0" dirty="0" smtClean="0"/>
              <a:t>, questa barra si riempirà seguendo le probabilità ritornate dal </a:t>
            </a:r>
            <a:r>
              <a:rPr lang="it-IT" baseline="0" dirty="0" err="1" smtClean="0"/>
              <a:t>cnbi</a:t>
            </a:r>
            <a:r>
              <a:rPr lang="it-IT" baseline="0" dirty="0" smtClean="0"/>
              <a:t> </a:t>
            </a:r>
            <a:r>
              <a:rPr lang="it-IT" baseline="0" dirty="0" err="1" smtClean="0"/>
              <a:t>loop</a:t>
            </a:r>
            <a:endParaRPr lang="it-IT" baseline="0" dirty="0" smtClean="0"/>
          </a:p>
          <a:p>
            <a:r>
              <a:rPr lang="it-IT" baseline="0" dirty="0" smtClean="0"/>
              <a:t>In questo caso la barra è vuota siccome il sistema è stato testato in simulazione e i comandi non provenivano dal </a:t>
            </a:r>
            <a:r>
              <a:rPr lang="it-IT" baseline="0" dirty="0" err="1" smtClean="0"/>
              <a:t>loop</a:t>
            </a:r>
            <a:endParaRPr lang="it-IT" baseline="0" dirty="0" smtClean="0"/>
          </a:p>
          <a:p>
            <a:r>
              <a:rPr lang="it-IT" baseline="0" dirty="0" smtClean="0"/>
              <a:t>Per ultima </a:t>
            </a:r>
            <a:r>
              <a:rPr lang="it-IT" baseline="0" dirty="0" err="1" smtClean="0"/>
              <a:t>troviavo</a:t>
            </a:r>
            <a:r>
              <a:rPr lang="it-IT" baseline="0" dirty="0" smtClean="0"/>
              <a:t> l’interfaccia che rappresenta la distribuzione di probabilità del robot, in questa interfaccia le direzioni sono assolute, è utile principalmente allo sviluppatore per vedere l’evolvere del sistema</a:t>
            </a:r>
            <a:endParaRPr lang="it-IT" dirty="0"/>
          </a:p>
        </p:txBody>
      </p:sp>
      <p:sp>
        <p:nvSpPr>
          <p:cNvPr id="4" name="Segnaposto numero diapositiva 3"/>
          <p:cNvSpPr>
            <a:spLocks noGrp="1"/>
          </p:cNvSpPr>
          <p:nvPr>
            <p:ph type="sldNum" sz="quarter" idx="10"/>
          </p:nvPr>
        </p:nvSpPr>
        <p:spPr/>
        <p:txBody>
          <a:bodyPr/>
          <a:lstStyle/>
          <a:p>
            <a:fld id="{C4DF721F-4D7D-4255-9070-F2A74D7F7434}"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theme/media/hdphoto1.wdp"/><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B3071B"/>
        </a:soli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643988" y="4188460"/>
            <a:ext cx="7772400" cy="1158886"/>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5352964"/>
            <a:ext cx="6400800" cy="961982"/>
          </a:xfrm>
        </p:spPr>
        <p:txBody>
          <a:bodyPr>
            <a:normAutofit/>
          </a:bodyPr>
          <a:lstStyle>
            <a:lvl1pPr marL="0" indent="0" algn="ctr" rtl="0" eaLnBrk="1" fontAlgn="base" hangingPunct="1">
              <a:spcBef>
                <a:spcPts val="492"/>
              </a:spcBef>
              <a:spcAft>
                <a:spcPct val="0"/>
              </a:spcAft>
              <a:buSzPct val="100000"/>
              <a:buFont typeface="Helvetica Light" charset="0"/>
              <a:buNone/>
              <a:defRPr lang="it-IT" sz="2000" dirty="0">
                <a:solidFill>
                  <a:srgbClr val="FFFFFF"/>
                </a:solidFill>
                <a:latin typeface="Arial Bold" charset="0"/>
                <a:ea typeface="Arial Bold" charset="0"/>
                <a:cs typeface="Arial Bold" charset="0"/>
                <a:sym typeface="Helvetica Light" charset="0"/>
              </a:defRPr>
            </a:lvl1pPr>
            <a:lvl2pPr marL="457140" indent="0" algn="ctr">
              <a:buNone/>
              <a:defRPr>
                <a:solidFill>
                  <a:schemeClr val="tx1">
                    <a:tint val="75000"/>
                  </a:schemeClr>
                </a:solidFill>
              </a:defRPr>
            </a:lvl2pPr>
            <a:lvl3pPr marL="914281" indent="0" algn="ctr">
              <a:buNone/>
              <a:defRPr>
                <a:solidFill>
                  <a:schemeClr val="tx1">
                    <a:tint val="75000"/>
                  </a:schemeClr>
                </a:solidFill>
              </a:defRPr>
            </a:lvl3pPr>
            <a:lvl4pPr marL="1371422" indent="0" algn="ctr">
              <a:buNone/>
              <a:defRPr>
                <a:solidFill>
                  <a:schemeClr val="tx1">
                    <a:tint val="75000"/>
                  </a:schemeClr>
                </a:solidFill>
              </a:defRPr>
            </a:lvl4pPr>
            <a:lvl5pPr marL="1828562" indent="0" algn="ctr">
              <a:buNone/>
              <a:defRPr>
                <a:solidFill>
                  <a:schemeClr val="tx1">
                    <a:tint val="75000"/>
                  </a:schemeClr>
                </a:solidFill>
              </a:defRPr>
            </a:lvl5pPr>
            <a:lvl6pPr marL="2285703" indent="0" algn="ctr">
              <a:buNone/>
              <a:defRPr>
                <a:solidFill>
                  <a:schemeClr val="tx1">
                    <a:tint val="75000"/>
                  </a:schemeClr>
                </a:solidFill>
              </a:defRPr>
            </a:lvl6pPr>
            <a:lvl7pPr marL="2742844" indent="0" algn="ctr">
              <a:buNone/>
              <a:defRPr>
                <a:solidFill>
                  <a:schemeClr val="tx1">
                    <a:tint val="75000"/>
                  </a:schemeClr>
                </a:solidFill>
              </a:defRPr>
            </a:lvl7pPr>
            <a:lvl8pPr marL="3199984" indent="0" algn="ctr">
              <a:buNone/>
              <a:defRPr>
                <a:solidFill>
                  <a:schemeClr val="tx1">
                    <a:tint val="75000"/>
                  </a:schemeClr>
                </a:solidFill>
              </a:defRPr>
            </a:lvl8pPr>
            <a:lvl9pPr marL="3657125" indent="0" algn="ctr">
              <a:buNone/>
              <a:defRPr>
                <a:solidFill>
                  <a:schemeClr val="tx1">
                    <a:tint val="75000"/>
                  </a:schemeClr>
                </a:solidFill>
              </a:defRPr>
            </a:lvl9pPr>
          </a:lstStyle>
          <a:p>
            <a:r>
              <a:rPr lang="it-IT" smtClean="0"/>
              <a:t>Fare clic per modificare lo stile del sottotitolo dello schema</a:t>
            </a:r>
            <a:endParaRPr lang="it-IT" dirty="0"/>
          </a:p>
        </p:txBody>
      </p:sp>
      <p:sp>
        <p:nvSpPr>
          <p:cNvPr id="4" name="Segnaposto data 3"/>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5CC3215-175A-4E97-A74E-458263A27D8D}" type="slidenum">
              <a:rPr lang="it-IT" smtClean="0"/>
              <a:pPr/>
              <a:t>‹N›</a:t>
            </a:fld>
            <a:endParaRPr lang="it-IT"/>
          </a:p>
        </p:txBody>
      </p:sp>
      <p:pic>
        <p:nvPicPr>
          <p:cNvPr id="7" name="Picture 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3350" y="1051470"/>
            <a:ext cx="6257301" cy="2802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nvGrpSpPr>
          <p:cNvPr id="11" name="Gruppo 10"/>
          <p:cNvGrpSpPr/>
          <p:nvPr/>
        </p:nvGrpSpPr>
        <p:grpSpPr>
          <a:xfrm>
            <a:off x="-15435" y="5403594"/>
            <a:ext cx="9159435" cy="2398604"/>
            <a:chOff x="-21976" y="7685112"/>
            <a:chExt cx="13041064" cy="3411348"/>
          </a:xfrm>
        </p:grpSpPr>
        <p:pic>
          <p:nvPicPr>
            <p:cNvPr id="27" name="Immagine 2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2405088" y="8825700"/>
              <a:ext cx="10614000" cy="2270760"/>
            </a:xfrm>
            <a:prstGeom prst="rect">
              <a:avLst/>
            </a:prstGeom>
          </p:spPr>
        </p:pic>
        <p:sp>
          <p:nvSpPr>
            <p:cNvPr id="16" name="CasellaDiTesto 15"/>
            <p:cNvSpPr txBox="1"/>
            <p:nvPr userDrawn="1"/>
          </p:nvSpPr>
          <p:spPr>
            <a:xfrm>
              <a:off x="5074210" y="9053264"/>
              <a:ext cx="6513335" cy="612817"/>
            </a:xfrm>
            <a:prstGeom prst="rect">
              <a:avLst/>
            </a:prstGeom>
            <a:noFill/>
          </p:spPr>
          <p:txBody>
            <a:bodyPr wrap="square" rtlCol="0">
              <a:spAutoFit/>
            </a:bodyPr>
            <a:lstStyle/>
            <a:p>
              <a:pPr algn="r"/>
              <a:r>
                <a:rPr lang="en-US" sz="2200" cap="small" baseline="0" noProof="0" dirty="0" smtClean="0">
                  <a:solidFill>
                    <a:schemeClr val="bg1"/>
                  </a:solidFill>
                </a:rPr>
                <a:t>Intelligent Autonomous Systems Lab</a:t>
              </a:r>
              <a:endParaRPr lang="en-US" sz="2200" cap="small" baseline="0" noProof="0" dirty="0">
                <a:solidFill>
                  <a:schemeClr val="bg1"/>
                </a:solidFill>
              </a:endParaRPr>
            </a:p>
          </p:txBody>
        </p:sp>
        <p:pic>
          <p:nvPicPr>
            <p:cNvPr id="1026" name="Picture 2" descr="C:\Users\Stefano\SkyDrive\PhD\Sito\Artisti_Veneti_logo.jpg"/>
            <p:cNvPicPr>
              <a:picLocks noChangeAspect="1" noChangeArrowheads="1"/>
            </p:cNvPicPr>
            <p:nvPr userDrawn="1"/>
          </p:nvPicPr>
          <p:blipFill>
            <a:blip r:embed="rId4"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11622113" y="8901628"/>
              <a:ext cx="1008112" cy="920607"/>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Immagine 22"/>
            <p:cNvPicPr>
              <a:picLocks noChangeAspect="1"/>
            </p:cNvPicPr>
            <p:nvPr userDrawn="1"/>
          </p:nvPicPr>
          <p:blipFill>
            <a:blip r:embed="rId5" cstate="print">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1976" y="7685112"/>
              <a:ext cx="2651596" cy="2651596"/>
            </a:xfrm>
            <a:prstGeom prst="rect">
              <a:avLst/>
            </a:prstGeom>
          </p:spPr>
        </p:pic>
      </p:grpSp>
    </p:spTree>
    <p:extLst>
      <p:ext uri="{BB962C8B-B14F-4D97-AF65-F5344CB8AC3E}">
        <p14:creationId xmlns:p14="http://schemas.microsoft.com/office/powerpoint/2010/main" xmlns="" val="414004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15" name="Gruppo 14"/>
          <p:cNvGrpSpPr/>
          <p:nvPr/>
        </p:nvGrpSpPr>
        <p:grpSpPr>
          <a:xfrm>
            <a:off x="0" y="0"/>
            <a:ext cx="9144000" cy="1363596"/>
            <a:chOff x="0" y="0"/>
            <a:chExt cx="13019088" cy="1939337"/>
          </a:xfrm>
        </p:grpSpPr>
        <p:sp>
          <p:nvSpPr>
            <p:cNvPr id="16"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7" name="Immagine 1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pic>
          <p:nvPicPr>
            <p:cNvPr id="18"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0350" y="136525"/>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19" name="CasellaDiTesto 18"/>
            <p:cNvSpPr txBox="1"/>
            <p:nvPr userDrawn="1"/>
          </p:nvSpPr>
          <p:spPr>
            <a:xfrm>
              <a:off x="10507976" y="1348407"/>
              <a:ext cx="2338273" cy="59093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140" indent="0">
              <a:buNone/>
              <a:defRPr sz="2800"/>
            </a:lvl2pPr>
            <a:lvl3pPr marL="914281" indent="0">
              <a:buNone/>
              <a:defRPr sz="2400"/>
            </a:lvl3pPr>
            <a:lvl4pPr marL="1371422" indent="0">
              <a:buNone/>
              <a:defRPr sz="2000"/>
            </a:lvl4pPr>
            <a:lvl5pPr marL="1828562" indent="0">
              <a:buNone/>
              <a:defRPr sz="2000"/>
            </a:lvl5pPr>
            <a:lvl6pPr marL="2285703" indent="0">
              <a:buNone/>
              <a:defRPr sz="2000"/>
            </a:lvl6pPr>
            <a:lvl7pPr marL="2742844" indent="0">
              <a:buNone/>
              <a:defRPr sz="2000"/>
            </a:lvl7pPr>
            <a:lvl8pPr marL="3199984" indent="0">
              <a:buNone/>
              <a:defRPr sz="2000"/>
            </a:lvl8pPr>
            <a:lvl9pPr marL="3657125" indent="0">
              <a:buNone/>
              <a:defRPr sz="2000"/>
            </a:lvl9pPr>
          </a:lstStyle>
          <a:p>
            <a:r>
              <a:rPr lang="it-IT" smtClean="0"/>
              <a:t>Fare clic sull'icona per inserire un'immagine</a:t>
            </a:r>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140" indent="0">
              <a:buNone/>
              <a:defRPr sz="1200"/>
            </a:lvl2pPr>
            <a:lvl3pPr marL="914281" indent="0">
              <a:buNone/>
              <a:defRPr sz="1000"/>
            </a:lvl3pPr>
            <a:lvl4pPr marL="1371422" indent="0">
              <a:buNone/>
              <a:defRPr sz="900"/>
            </a:lvl4pPr>
            <a:lvl5pPr marL="1828562" indent="0">
              <a:buNone/>
              <a:defRPr sz="900"/>
            </a:lvl5pPr>
            <a:lvl6pPr marL="2285703" indent="0">
              <a:buNone/>
              <a:defRPr sz="900"/>
            </a:lvl6pPr>
            <a:lvl7pPr marL="2742844" indent="0">
              <a:buNone/>
              <a:defRPr sz="900"/>
            </a:lvl7pPr>
            <a:lvl8pPr marL="3199984" indent="0">
              <a:buNone/>
              <a:defRPr sz="900"/>
            </a:lvl8pPr>
            <a:lvl9pPr marL="3657125"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209718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grpSp>
        <p:nvGrpSpPr>
          <p:cNvPr id="14" name="Gruppo 13"/>
          <p:cNvGrpSpPr/>
          <p:nvPr/>
        </p:nvGrpSpPr>
        <p:grpSpPr>
          <a:xfrm>
            <a:off x="0" y="0"/>
            <a:ext cx="9144000" cy="1363596"/>
            <a:chOff x="0" y="0"/>
            <a:chExt cx="13019088" cy="1939337"/>
          </a:xfrm>
        </p:grpSpPr>
        <p:sp>
          <p:nvSpPr>
            <p:cNvPr id="15"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6" name="Immagin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pic>
          <p:nvPicPr>
            <p:cNvPr id="17"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0350" y="136525"/>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18" name="CasellaDiTesto 17"/>
            <p:cNvSpPr txBox="1"/>
            <p:nvPr userDrawn="1"/>
          </p:nvSpPr>
          <p:spPr>
            <a:xfrm>
              <a:off x="9175165" y="1348407"/>
              <a:ext cx="3671084" cy="59093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182458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grpSp>
        <p:nvGrpSpPr>
          <p:cNvPr id="14" name="Gruppo 13"/>
          <p:cNvGrpSpPr/>
          <p:nvPr/>
        </p:nvGrpSpPr>
        <p:grpSpPr>
          <a:xfrm>
            <a:off x="7794638" y="1"/>
            <a:ext cx="1349359" cy="6858002"/>
            <a:chOff x="11097891" y="1"/>
            <a:chExt cx="1921197" cy="9753603"/>
          </a:xfrm>
        </p:grpSpPr>
        <p:sp>
          <p:nvSpPr>
            <p:cNvPr id="10" name="Rectangle 1"/>
            <p:cNvSpPr>
              <a:spLocks/>
            </p:cNvSpPr>
            <p:nvPr userDrawn="1"/>
          </p:nvSpPr>
          <p:spPr bwMode="auto">
            <a:xfrm rot="5400000">
              <a:off x="7240588" y="3975102"/>
              <a:ext cx="9753601"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1" name="Immagine 10"/>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45878" b="20665"/>
            <a:stretch/>
          </p:blipFill>
          <p:spPr>
            <a:xfrm rot="5400000">
              <a:off x="7910259" y="6012911"/>
              <a:ext cx="7046123" cy="435263"/>
            </a:xfrm>
            <a:prstGeom prst="rect">
              <a:avLst/>
            </a:prstGeom>
          </p:spPr>
        </p:pic>
        <p:pic>
          <p:nvPicPr>
            <p:cNvPr id="12"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rot="5400000">
              <a:off x="10514807" y="1164432"/>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13" name="CasellaDiTesto 12"/>
            <p:cNvSpPr txBox="1"/>
            <p:nvPr userDrawn="1"/>
          </p:nvSpPr>
          <p:spPr>
            <a:xfrm rot="5400000">
              <a:off x="10075412" y="8049918"/>
              <a:ext cx="2636537" cy="59158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2" name="Titolo verticale 1"/>
          <p:cNvSpPr>
            <a:spLocks noGrp="1"/>
          </p:cNvSpPr>
          <p:nvPr>
            <p:ph type="title" orient="vert"/>
          </p:nvPr>
        </p:nvSpPr>
        <p:spPr>
          <a:xfrm>
            <a:off x="6629401" y="274639"/>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9"/>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321129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olo e contenuto">
    <p:spTree>
      <p:nvGrpSpPr>
        <p:cNvPr id="1" name=""/>
        <p:cNvGrpSpPr/>
        <p:nvPr/>
      </p:nvGrpSpPr>
      <p:grpSpPr>
        <a:xfrm>
          <a:off x="0" y="0"/>
          <a:ext cx="0" cy="0"/>
          <a:chOff x="0" y="0"/>
          <a:chExt cx="0" cy="0"/>
        </a:xfrm>
      </p:grpSpPr>
      <p:grpSp>
        <p:nvGrpSpPr>
          <p:cNvPr id="2" name="Gruppo 1"/>
          <p:cNvGrpSpPr/>
          <p:nvPr/>
        </p:nvGrpSpPr>
        <p:grpSpPr>
          <a:xfrm>
            <a:off x="0" y="0"/>
            <a:ext cx="9144000" cy="1363596"/>
            <a:chOff x="0" y="0"/>
            <a:chExt cx="13019088" cy="1939337"/>
          </a:xfrm>
        </p:grpSpPr>
        <p:sp>
          <p:nvSpPr>
            <p:cNvPr id="11"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3" name="Immagine 12"/>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pic>
          <p:nvPicPr>
            <p:cNvPr id="10"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0350" y="136525"/>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17" name="CasellaDiTesto 16"/>
            <p:cNvSpPr txBox="1"/>
            <p:nvPr userDrawn="1"/>
          </p:nvSpPr>
          <p:spPr>
            <a:xfrm>
              <a:off x="10918071" y="1348407"/>
              <a:ext cx="1928178" cy="59093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5CC3215-175A-4E97-A74E-458263A27D8D}" type="slidenum">
              <a:rPr lang="it-IT" smtClean="0"/>
              <a:pPr/>
              <a:t>‹N›</a:t>
            </a:fld>
            <a:endParaRPr lang="it-IT"/>
          </a:p>
        </p:txBody>
      </p:sp>
      <p:sp>
        <p:nvSpPr>
          <p:cNvPr id="8" name="Segnaposto testo 7"/>
          <p:cNvSpPr>
            <a:spLocks noGrp="1"/>
          </p:cNvSpPr>
          <p:nvPr>
            <p:ph type="body" sz="quarter" idx="13" hasCustomPrompt="1"/>
          </p:nvPr>
        </p:nvSpPr>
        <p:spPr>
          <a:xfrm>
            <a:off x="4160813" y="647419"/>
            <a:ext cx="4854649" cy="252264"/>
          </a:xfrm>
        </p:spPr>
        <p:txBody>
          <a:bodyPr/>
          <a:lstStyle>
            <a:lvl1pPr marL="0" indent="0" algn="r">
              <a:buNone/>
              <a:defRPr sz="1300" baseline="0">
                <a:solidFill>
                  <a:schemeClr val="bg1"/>
                </a:solidFill>
                <a:latin typeface="Arial" pitchFamily="34" charset="0"/>
                <a:cs typeface="Arial" pitchFamily="34" charset="0"/>
              </a:defRPr>
            </a:lvl1pPr>
          </a:lstStyle>
          <a:p>
            <a:pPr lvl="0"/>
            <a:r>
              <a:rPr lang="it-IT" dirty="0" smtClean="0"/>
              <a:t>Fare clic per inserire il sottotitolo</a:t>
            </a:r>
            <a:endParaRPr lang="it-IT" dirty="0"/>
          </a:p>
        </p:txBody>
      </p:sp>
      <p:sp>
        <p:nvSpPr>
          <p:cNvPr id="9" name="Titolo 8"/>
          <p:cNvSpPr>
            <a:spLocks noGrp="1"/>
          </p:cNvSpPr>
          <p:nvPr>
            <p:ph type="title"/>
          </p:nvPr>
        </p:nvSpPr>
        <p:spPr>
          <a:xfrm>
            <a:off x="2548998" y="188640"/>
            <a:ext cx="6464810" cy="539322"/>
          </a:xfrm>
        </p:spPr>
        <p:txBody>
          <a:bodyPr/>
          <a:lstStyle>
            <a:lvl1pPr algn="r">
              <a:defRPr/>
            </a:lvl1pPr>
          </a:lstStyle>
          <a:p>
            <a:r>
              <a:rPr lang="it-IT" smtClean="0"/>
              <a:t>Fare clic per modificare lo stile del titolo</a:t>
            </a:r>
            <a:endParaRPr lang="it-IT"/>
          </a:p>
        </p:txBody>
      </p:sp>
    </p:spTree>
    <p:extLst>
      <p:ext uri="{BB962C8B-B14F-4D97-AF65-F5344CB8AC3E}">
        <p14:creationId xmlns:p14="http://schemas.microsoft.com/office/powerpoint/2010/main" xmlns="" val="99206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yout personalizzato">
    <p:bg>
      <p:bgPr>
        <a:solidFill>
          <a:srgbClr val="B2061A"/>
        </a:solidFill>
        <a:effectLst/>
      </p:bgPr>
    </p:bg>
    <p:spTree>
      <p:nvGrpSpPr>
        <p:cNvPr id="1" name=""/>
        <p:cNvGrpSpPr/>
        <p:nvPr/>
      </p:nvGrpSpPr>
      <p:grpSpPr>
        <a:xfrm>
          <a:off x="0" y="0"/>
          <a:ext cx="0" cy="0"/>
          <a:chOff x="0" y="0"/>
          <a:chExt cx="0" cy="0"/>
        </a:xfrm>
      </p:grpSpPr>
      <p:pic>
        <p:nvPicPr>
          <p:cNvPr id="6" name="Immagin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89222" y="6205570"/>
            <a:ext cx="7454778" cy="1596628"/>
          </a:xfrm>
          <a:prstGeom prst="rect">
            <a:avLst/>
          </a:prstGeom>
        </p:spPr>
      </p:pic>
      <p:sp>
        <p:nvSpPr>
          <p:cNvPr id="2" name="Titolo 1"/>
          <p:cNvSpPr>
            <a:spLocks noGrp="1"/>
          </p:cNvSpPr>
          <p:nvPr>
            <p:ph type="title"/>
          </p:nvPr>
        </p:nvSpPr>
        <p:spPr>
          <a:xfrm>
            <a:off x="1339595" y="2542964"/>
            <a:ext cx="6464810" cy="1772072"/>
          </a:xfrm>
        </p:spPr>
        <p:txBody>
          <a:bodyPr/>
          <a:lstStyle>
            <a:lvl1pPr>
              <a:defRPr lang="it-IT" sz="4400" kern="1200" smtClean="0">
                <a:solidFill>
                  <a:srgbClr val="FFFFFF"/>
                </a:solidFill>
                <a:latin typeface="Arial" charset="0"/>
                <a:ea typeface="ヒラギノ角ゴ ProN W3" charset="0"/>
                <a:cs typeface="Arial" charset="0"/>
                <a:sym typeface="Helvetica Light" charset="0"/>
              </a:defRPr>
            </a:lvl1pPr>
          </a:lstStyle>
          <a:p>
            <a:r>
              <a:rPr lang="it-IT" smtClean="0"/>
              <a:t>Fare clic per modificare lo stile del titolo</a:t>
            </a:r>
            <a:endParaRPr lang="it-IT" dirty="0"/>
          </a:p>
        </p:txBody>
      </p:sp>
      <p:sp>
        <p:nvSpPr>
          <p:cNvPr id="3" name="Segnaposto data 2"/>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327510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4" name="Gruppo 13"/>
          <p:cNvGrpSpPr/>
          <p:nvPr/>
        </p:nvGrpSpPr>
        <p:grpSpPr>
          <a:xfrm>
            <a:off x="0" y="0"/>
            <a:ext cx="9144000" cy="1363596"/>
            <a:chOff x="0" y="0"/>
            <a:chExt cx="13019088" cy="1939337"/>
          </a:xfrm>
        </p:grpSpPr>
        <p:sp>
          <p:nvSpPr>
            <p:cNvPr id="15"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6" name="Immagin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pic>
          <p:nvPicPr>
            <p:cNvPr id="17"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0350" y="136525"/>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18" name="CasellaDiTesto 17"/>
            <p:cNvSpPr txBox="1"/>
            <p:nvPr userDrawn="1"/>
          </p:nvSpPr>
          <p:spPr>
            <a:xfrm>
              <a:off x="10918071" y="1348407"/>
              <a:ext cx="1928178" cy="59093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2" name="Titolo 1"/>
          <p:cNvSpPr>
            <a:spLocks noGrp="1"/>
          </p:cNvSpPr>
          <p:nvPr>
            <p:ph type="title"/>
          </p:nvPr>
        </p:nvSpPr>
        <p:spPr>
          <a:xfrm>
            <a:off x="722313" y="4406901"/>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40" indent="0">
              <a:buNone/>
              <a:defRPr sz="1800">
                <a:solidFill>
                  <a:schemeClr val="tx1">
                    <a:tint val="75000"/>
                  </a:schemeClr>
                </a:solidFill>
              </a:defRPr>
            </a:lvl2pPr>
            <a:lvl3pPr marL="914281" indent="0">
              <a:buNone/>
              <a:defRPr sz="1600">
                <a:solidFill>
                  <a:schemeClr val="tx1">
                    <a:tint val="75000"/>
                  </a:schemeClr>
                </a:solidFill>
              </a:defRPr>
            </a:lvl3pPr>
            <a:lvl4pPr marL="1371422" indent="0">
              <a:buNone/>
              <a:defRPr sz="1400">
                <a:solidFill>
                  <a:schemeClr val="tx1">
                    <a:tint val="75000"/>
                  </a:schemeClr>
                </a:solidFill>
              </a:defRPr>
            </a:lvl4pPr>
            <a:lvl5pPr marL="1828562" indent="0">
              <a:buNone/>
              <a:defRPr sz="1400">
                <a:solidFill>
                  <a:schemeClr val="tx1">
                    <a:tint val="75000"/>
                  </a:schemeClr>
                </a:solidFill>
              </a:defRPr>
            </a:lvl5pPr>
            <a:lvl6pPr marL="2285703" indent="0">
              <a:buNone/>
              <a:defRPr sz="1400">
                <a:solidFill>
                  <a:schemeClr val="tx1">
                    <a:tint val="75000"/>
                  </a:schemeClr>
                </a:solidFill>
              </a:defRPr>
            </a:lvl6pPr>
            <a:lvl7pPr marL="2742844" indent="0">
              <a:buNone/>
              <a:defRPr sz="1400">
                <a:solidFill>
                  <a:schemeClr val="tx1">
                    <a:tint val="75000"/>
                  </a:schemeClr>
                </a:solidFill>
              </a:defRPr>
            </a:lvl7pPr>
            <a:lvl8pPr marL="3199984" indent="0">
              <a:buNone/>
              <a:defRPr sz="1400">
                <a:solidFill>
                  <a:schemeClr val="tx1">
                    <a:tint val="75000"/>
                  </a:schemeClr>
                </a:solidFill>
              </a:defRPr>
            </a:lvl8pPr>
            <a:lvl9pPr marL="3657125"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147233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grpSp>
        <p:nvGrpSpPr>
          <p:cNvPr id="15" name="Gruppo 14"/>
          <p:cNvGrpSpPr/>
          <p:nvPr/>
        </p:nvGrpSpPr>
        <p:grpSpPr>
          <a:xfrm>
            <a:off x="0" y="0"/>
            <a:ext cx="9144000" cy="1363596"/>
            <a:chOff x="0" y="0"/>
            <a:chExt cx="13019088" cy="1939337"/>
          </a:xfrm>
        </p:grpSpPr>
        <p:sp>
          <p:nvSpPr>
            <p:cNvPr id="16"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7" name="Immagine 1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pic>
          <p:nvPicPr>
            <p:cNvPr id="18"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0350" y="136525"/>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19" name="CasellaDiTesto 18"/>
            <p:cNvSpPr txBox="1"/>
            <p:nvPr userDrawn="1"/>
          </p:nvSpPr>
          <p:spPr>
            <a:xfrm>
              <a:off x="10918071" y="1348407"/>
              <a:ext cx="1928178" cy="59093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300646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grpSp>
        <p:nvGrpSpPr>
          <p:cNvPr id="17" name="Gruppo 16"/>
          <p:cNvGrpSpPr/>
          <p:nvPr/>
        </p:nvGrpSpPr>
        <p:grpSpPr>
          <a:xfrm>
            <a:off x="0" y="0"/>
            <a:ext cx="9144000" cy="1363596"/>
            <a:chOff x="0" y="0"/>
            <a:chExt cx="13019088" cy="1939337"/>
          </a:xfrm>
        </p:grpSpPr>
        <p:sp>
          <p:nvSpPr>
            <p:cNvPr id="18"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9" name="Immagine 18"/>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pic>
          <p:nvPicPr>
            <p:cNvPr id="20"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0350" y="136525"/>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21" name="CasellaDiTesto 20"/>
            <p:cNvSpPr txBox="1"/>
            <p:nvPr userDrawn="1"/>
          </p:nvSpPr>
          <p:spPr>
            <a:xfrm>
              <a:off x="10200404" y="1348407"/>
              <a:ext cx="2645845" cy="59093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140" indent="0">
              <a:buNone/>
              <a:defRPr sz="2000" b="1"/>
            </a:lvl2pPr>
            <a:lvl3pPr marL="914281" indent="0">
              <a:buNone/>
              <a:defRPr sz="1800" b="1"/>
            </a:lvl3pPr>
            <a:lvl4pPr marL="1371422" indent="0">
              <a:buNone/>
              <a:defRPr sz="1600" b="1"/>
            </a:lvl4pPr>
            <a:lvl5pPr marL="1828562" indent="0">
              <a:buNone/>
              <a:defRPr sz="1600" b="1"/>
            </a:lvl5pPr>
            <a:lvl6pPr marL="2285703" indent="0">
              <a:buNone/>
              <a:defRPr sz="1600" b="1"/>
            </a:lvl6pPr>
            <a:lvl7pPr marL="2742844" indent="0">
              <a:buNone/>
              <a:defRPr sz="1600" b="1"/>
            </a:lvl7pPr>
            <a:lvl8pPr marL="3199984" indent="0">
              <a:buNone/>
              <a:defRPr sz="1600" b="1"/>
            </a:lvl8pPr>
            <a:lvl9pPr marL="3657125"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140" indent="0">
              <a:buNone/>
              <a:defRPr sz="2000" b="1"/>
            </a:lvl2pPr>
            <a:lvl3pPr marL="914281" indent="0">
              <a:buNone/>
              <a:defRPr sz="1800" b="1"/>
            </a:lvl3pPr>
            <a:lvl4pPr marL="1371422" indent="0">
              <a:buNone/>
              <a:defRPr sz="1600" b="1"/>
            </a:lvl4pPr>
            <a:lvl5pPr marL="1828562" indent="0">
              <a:buNone/>
              <a:defRPr sz="1600" b="1"/>
            </a:lvl5pPr>
            <a:lvl6pPr marL="2285703" indent="0">
              <a:buNone/>
              <a:defRPr sz="1600" b="1"/>
            </a:lvl6pPr>
            <a:lvl7pPr marL="2742844" indent="0">
              <a:buNone/>
              <a:defRPr sz="1600" b="1"/>
            </a:lvl7pPr>
            <a:lvl8pPr marL="3199984" indent="0">
              <a:buNone/>
              <a:defRPr sz="1600" b="1"/>
            </a:lvl8pPr>
            <a:lvl9pPr marL="3657125"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206922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grpSp>
        <p:nvGrpSpPr>
          <p:cNvPr id="13" name="Gruppo 12"/>
          <p:cNvGrpSpPr/>
          <p:nvPr/>
        </p:nvGrpSpPr>
        <p:grpSpPr>
          <a:xfrm>
            <a:off x="0" y="0"/>
            <a:ext cx="9144000" cy="1363596"/>
            <a:chOff x="0" y="0"/>
            <a:chExt cx="13019088" cy="1939337"/>
          </a:xfrm>
        </p:grpSpPr>
        <p:sp>
          <p:nvSpPr>
            <p:cNvPr id="14"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5" name="Immagine 1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pic>
          <p:nvPicPr>
            <p:cNvPr id="16"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0350" y="136525"/>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17" name="CasellaDiTesto 16"/>
            <p:cNvSpPr txBox="1"/>
            <p:nvPr userDrawn="1"/>
          </p:nvSpPr>
          <p:spPr>
            <a:xfrm>
              <a:off x="10097880" y="1348407"/>
              <a:ext cx="2748369" cy="59093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93207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grpSp>
        <p:nvGrpSpPr>
          <p:cNvPr id="10" name="Gruppo 9"/>
          <p:cNvGrpSpPr/>
          <p:nvPr/>
        </p:nvGrpSpPr>
        <p:grpSpPr>
          <a:xfrm>
            <a:off x="0" y="0"/>
            <a:ext cx="9144000" cy="1268015"/>
            <a:chOff x="0" y="0"/>
            <a:chExt cx="13019088" cy="1803399"/>
          </a:xfrm>
        </p:grpSpPr>
        <p:sp>
          <p:nvSpPr>
            <p:cNvPr id="11"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3" name="Immagine 12"/>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grpSp>
      <p:sp>
        <p:nvSpPr>
          <p:cNvPr id="2" name="Segnaposto data 1"/>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128665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grpSp>
        <p:nvGrpSpPr>
          <p:cNvPr id="15" name="Gruppo 14"/>
          <p:cNvGrpSpPr/>
          <p:nvPr/>
        </p:nvGrpSpPr>
        <p:grpSpPr>
          <a:xfrm>
            <a:off x="0" y="0"/>
            <a:ext cx="9144000" cy="1363596"/>
            <a:chOff x="0" y="0"/>
            <a:chExt cx="13019088" cy="1939337"/>
          </a:xfrm>
        </p:grpSpPr>
        <p:sp>
          <p:nvSpPr>
            <p:cNvPr id="16" name="Rectangle 1"/>
            <p:cNvSpPr>
              <a:spLocks/>
            </p:cNvSpPr>
            <p:nvPr userDrawn="1"/>
          </p:nvSpPr>
          <p:spPr bwMode="auto">
            <a:xfrm>
              <a:off x="0" y="0"/>
              <a:ext cx="13019088" cy="1803399"/>
            </a:xfrm>
            <a:prstGeom prst="rect">
              <a:avLst/>
            </a:prstGeom>
            <a:solidFill>
              <a:srgbClr val="B3071B"/>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p>
              <a:endParaRPr lang="it-IT"/>
            </a:p>
          </p:txBody>
        </p:sp>
        <p:pic>
          <p:nvPicPr>
            <p:cNvPr id="17" name="Immagine 1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10619" b="80832"/>
            <a:stretch/>
          </p:blipFill>
          <p:spPr>
            <a:xfrm>
              <a:off x="3532188" y="1368136"/>
              <a:ext cx="9486900" cy="435263"/>
            </a:xfrm>
            <a:prstGeom prst="rect">
              <a:avLst/>
            </a:prstGeom>
          </p:spPr>
        </p:pic>
        <p:pic>
          <p:nvPicPr>
            <p:cNvPr id="18"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0350" y="136525"/>
              <a:ext cx="3271838"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19" name="CasellaDiTesto 18"/>
            <p:cNvSpPr txBox="1"/>
            <p:nvPr userDrawn="1"/>
          </p:nvSpPr>
          <p:spPr>
            <a:xfrm>
              <a:off x="10507976" y="1348407"/>
              <a:ext cx="2338273" cy="590930"/>
            </a:xfrm>
            <a:prstGeom prst="rect">
              <a:avLst/>
            </a:prstGeom>
            <a:noFill/>
          </p:spPr>
          <p:txBody>
            <a:bodyPr wrap="square" rtlCol="0">
              <a:spAutoFit/>
            </a:bodyPr>
            <a:lstStyle/>
            <a:p>
              <a:pPr algn="r"/>
              <a:r>
                <a:rPr lang="en-US" sz="2100" cap="small" baseline="0" noProof="0" dirty="0" smtClean="0">
                  <a:solidFill>
                    <a:schemeClr val="bg1"/>
                  </a:solidFill>
                </a:rPr>
                <a:t>IAS-Lab</a:t>
              </a:r>
              <a:endParaRPr lang="en-US" sz="2100" cap="small" baseline="0" noProof="0" dirty="0">
                <a:solidFill>
                  <a:schemeClr val="bg1"/>
                </a:solidFill>
              </a:endParaRPr>
            </a:p>
          </p:txBody>
        </p:sp>
      </p:grpSp>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1"/>
            <a:ext cx="3008313" cy="4691063"/>
          </a:xfrm>
        </p:spPr>
        <p:txBody>
          <a:bodyPr/>
          <a:lstStyle>
            <a:lvl1pPr marL="0" indent="0">
              <a:buNone/>
              <a:defRPr sz="1400"/>
            </a:lvl1pPr>
            <a:lvl2pPr marL="457140" indent="0">
              <a:buNone/>
              <a:defRPr sz="1200"/>
            </a:lvl2pPr>
            <a:lvl3pPr marL="914281" indent="0">
              <a:buNone/>
              <a:defRPr sz="1000"/>
            </a:lvl3pPr>
            <a:lvl4pPr marL="1371422" indent="0">
              <a:buNone/>
              <a:defRPr sz="900"/>
            </a:lvl4pPr>
            <a:lvl5pPr marL="1828562" indent="0">
              <a:buNone/>
              <a:defRPr sz="900"/>
            </a:lvl5pPr>
            <a:lvl6pPr marL="2285703" indent="0">
              <a:buNone/>
              <a:defRPr sz="900"/>
            </a:lvl6pPr>
            <a:lvl7pPr marL="2742844" indent="0">
              <a:buNone/>
              <a:defRPr sz="900"/>
            </a:lvl7pPr>
            <a:lvl8pPr marL="3199984" indent="0">
              <a:buNone/>
              <a:defRPr sz="900"/>
            </a:lvl8pPr>
            <a:lvl9pPr marL="3657125"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8E7D497-9189-44FF-B9C1-DFA301511AC5}" type="datetimeFigureOut">
              <a:rPr lang="it-IT" smtClean="0"/>
              <a:pPr/>
              <a:t>28/09/2019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60533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548998" y="256885"/>
            <a:ext cx="6464810" cy="539322"/>
          </a:xfrm>
          <a:prstGeom prst="rect">
            <a:avLst/>
          </a:prstGeom>
          <a:noFill/>
          <a:ln>
            <a:noFill/>
          </a:ln>
        </p:spPr>
        <p:txBody>
          <a:bodyPr lIns="53538" tIns="53538" rIns="88833" bIns="53538"/>
          <a:lstStyle/>
          <a:p>
            <a:pPr lvl="0" algn="r" fontAlgn="base">
              <a:spcAft>
                <a:spcPct val="0"/>
              </a:spcAft>
            </a:pPr>
            <a:r>
              <a:rPr lang="it-IT" dirty="0" smtClean="0"/>
              <a:t>Fare clic per modificare lo stile del titolo</a:t>
            </a:r>
            <a:endParaRPr lang="it-IT" dirty="0"/>
          </a:p>
        </p:txBody>
      </p:sp>
      <p:sp>
        <p:nvSpPr>
          <p:cNvPr id="3" name="Segnaposto testo 2"/>
          <p:cNvSpPr>
            <a:spLocks noGrp="1"/>
          </p:cNvSpPr>
          <p:nvPr>
            <p:ph type="body" idx="1"/>
          </p:nvPr>
        </p:nvSpPr>
        <p:spPr>
          <a:xfrm>
            <a:off x="457201" y="1600201"/>
            <a:ext cx="8229600" cy="4525963"/>
          </a:xfrm>
          <a:prstGeom prst="rect">
            <a:avLst/>
          </a:prstGeom>
        </p:spPr>
        <p:txBody>
          <a:bodyPr vert="horz" lIns="91428" tIns="45714" rIns="91428" bIns="45714"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1" y="6356351"/>
            <a:ext cx="2133600" cy="365125"/>
          </a:xfrm>
          <a:prstGeom prst="rect">
            <a:avLst/>
          </a:prstGeom>
        </p:spPr>
        <p:txBody>
          <a:bodyPr vert="horz" lIns="91428" tIns="45714" rIns="91428" bIns="45714" rtlCol="0" anchor="ctr"/>
          <a:lstStyle>
            <a:lvl1pPr algn="l">
              <a:defRPr sz="1200">
                <a:solidFill>
                  <a:schemeClr val="tx1">
                    <a:tint val="75000"/>
                  </a:schemeClr>
                </a:solidFill>
              </a:defRPr>
            </a:lvl1pPr>
          </a:lstStyle>
          <a:p>
            <a:fld id="{A8E7D497-9189-44FF-B9C1-DFA301511AC5}" type="datetimeFigureOut">
              <a:rPr lang="it-IT" smtClean="0"/>
              <a:pPr/>
              <a:t>28/09/2019</a:t>
            </a:fld>
            <a:endParaRPr lang="it-IT"/>
          </a:p>
        </p:txBody>
      </p:sp>
      <p:sp>
        <p:nvSpPr>
          <p:cNvPr id="5" name="Segnaposto piè di pagina 4"/>
          <p:cNvSpPr>
            <a:spLocks noGrp="1"/>
          </p:cNvSpPr>
          <p:nvPr>
            <p:ph type="ftr" sz="quarter" idx="3"/>
          </p:nvPr>
        </p:nvSpPr>
        <p:spPr>
          <a:xfrm>
            <a:off x="3124201" y="6356351"/>
            <a:ext cx="2895600" cy="365125"/>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1" y="6356351"/>
            <a:ext cx="2133600" cy="365125"/>
          </a:xfrm>
          <a:prstGeom prst="rect">
            <a:avLst/>
          </a:prstGeom>
        </p:spPr>
        <p:txBody>
          <a:bodyPr vert="horz" lIns="91428" tIns="45714" rIns="91428" bIns="45714" rtlCol="0" anchor="ctr"/>
          <a:lstStyle>
            <a:lvl1pPr algn="r">
              <a:defRPr sz="1200">
                <a:solidFill>
                  <a:schemeClr val="tx1">
                    <a:tint val="75000"/>
                  </a:schemeClr>
                </a:solidFill>
              </a:defRPr>
            </a:lvl1pPr>
          </a:lstStyle>
          <a:p>
            <a:fld id="{C5CC3215-175A-4E97-A74E-458263A27D8D}" type="slidenum">
              <a:rPr lang="it-IT" smtClean="0"/>
              <a:pPr/>
              <a:t>‹N›</a:t>
            </a:fld>
            <a:endParaRPr lang="it-IT"/>
          </a:p>
        </p:txBody>
      </p:sp>
    </p:spTree>
    <p:extLst>
      <p:ext uri="{BB962C8B-B14F-4D97-AF65-F5344CB8AC3E}">
        <p14:creationId xmlns:p14="http://schemas.microsoft.com/office/powerpoint/2010/main" xmlns="" val="669340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281" rtl="0" eaLnBrk="1" latinLnBrk="0" hangingPunct="1">
        <a:spcBef>
          <a:spcPct val="0"/>
        </a:spcBef>
        <a:buNone/>
        <a:defRPr lang="it-IT" sz="2700" kern="1200" smtClean="0">
          <a:solidFill>
            <a:srgbClr val="FFFFFF"/>
          </a:solidFill>
          <a:latin typeface="Arial" charset="0"/>
          <a:ea typeface="+mj-ea"/>
          <a:cs typeface="Arial" charset="0"/>
          <a:sym typeface="Helvetica Light" charset="0"/>
        </a:defRPr>
      </a:lvl1pPr>
    </p:titleStyle>
    <p:bodyStyle>
      <a:lvl1pPr marL="342855" indent="-342855" algn="l" defTabSz="91428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3" indent="-285713" algn="l" defTabSz="91428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1" indent="-228571" algn="l" defTabSz="91428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2" indent="-228571" algn="l" defTabSz="91428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1" algn="l" defTabSz="91428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3" indent="-228571" algn="l" defTabSz="91428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4" indent="-228571" algn="l" defTabSz="91428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5" indent="-228571" algn="l" defTabSz="9142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5" indent="-228571" algn="l" defTabSz="91428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281" rtl="0" eaLnBrk="1" latinLnBrk="0" hangingPunct="1">
        <a:defRPr sz="1800" kern="1200">
          <a:solidFill>
            <a:schemeClr val="tx1"/>
          </a:solidFill>
          <a:latin typeface="+mn-lt"/>
          <a:ea typeface="+mn-ea"/>
          <a:cs typeface="+mn-cs"/>
        </a:defRPr>
      </a:lvl1pPr>
      <a:lvl2pPr marL="457140" algn="l" defTabSz="914281" rtl="0" eaLnBrk="1" latinLnBrk="0" hangingPunct="1">
        <a:defRPr sz="1800" kern="1200">
          <a:solidFill>
            <a:schemeClr val="tx1"/>
          </a:solidFill>
          <a:latin typeface="+mn-lt"/>
          <a:ea typeface="+mn-ea"/>
          <a:cs typeface="+mn-cs"/>
        </a:defRPr>
      </a:lvl2pPr>
      <a:lvl3pPr marL="914281" algn="l" defTabSz="914281" rtl="0" eaLnBrk="1" latinLnBrk="0" hangingPunct="1">
        <a:defRPr sz="1800" kern="1200">
          <a:solidFill>
            <a:schemeClr val="tx1"/>
          </a:solidFill>
          <a:latin typeface="+mn-lt"/>
          <a:ea typeface="+mn-ea"/>
          <a:cs typeface="+mn-cs"/>
        </a:defRPr>
      </a:lvl3pPr>
      <a:lvl4pPr marL="1371422" algn="l" defTabSz="914281" rtl="0" eaLnBrk="1" latinLnBrk="0" hangingPunct="1">
        <a:defRPr sz="1800" kern="1200">
          <a:solidFill>
            <a:schemeClr val="tx1"/>
          </a:solidFill>
          <a:latin typeface="+mn-lt"/>
          <a:ea typeface="+mn-ea"/>
          <a:cs typeface="+mn-cs"/>
        </a:defRPr>
      </a:lvl4pPr>
      <a:lvl5pPr marL="1828562" algn="l" defTabSz="914281" rtl="0" eaLnBrk="1" latinLnBrk="0" hangingPunct="1">
        <a:defRPr sz="1800" kern="1200">
          <a:solidFill>
            <a:schemeClr val="tx1"/>
          </a:solidFill>
          <a:latin typeface="+mn-lt"/>
          <a:ea typeface="+mn-ea"/>
          <a:cs typeface="+mn-cs"/>
        </a:defRPr>
      </a:lvl5pPr>
      <a:lvl6pPr marL="2285703" algn="l" defTabSz="914281" rtl="0" eaLnBrk="1" latinLnBrk="0" hangingPunct="1">
        <a:defRPr sz="1800" kern="1200">
          <a:solidFill>
            <a:schemeClr val="tx1"/>
          </a:solidFill>
          <a:latin typeface="+mn-lt"/>
          <a:ea typeface="+mn-ea"/>
          <a:cs typeface="+mn-cs"/>
        </a:defRPr>
      </a:lvl6pPr>
      <a:lvl7pPr marL="2742844" algn="l" defTabSz="914281" rtl="0" eaLnBrk="1" latinLnBrk="0" hangingPunct="1">
        <a:defRPr sz="1800" kern="1200">
          <a:solidFill>
            <a:schemeClr val="tx1"/>
          </a:solidFill>
          <a:latin typeface="+mn-lt"/>
          <a:ea typeface="+mn-ea"/>
          <a:cs typeface="+mn-cs"/>
        </a:defRPr>
      </a:lvl7pPr>
      <a:lvl8pPr marL="3199984" algn="l" defTabSz="914281" rtl="0" eaLnBrk="1" latinLnBrk="0" hangingPunct="1">
        <a:defRPr sz="1800" kern="1200">
          <a:solidFill>
            <a:schemeClr val="tx1"/>
          </a:solidFill>
          <a:latin typeface="+mn-lt"/>
          <a:ea typeface="+mn-ea"/>
          <a:cs typeface="+mn-cs"/>
        </a:defRPr>
      </a:lvl8pPr>
      <a:lvl9pPr marL="3657125" algn="l" defTabSz="91428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file:///C:\Users\utente\Desktop\testx2.mp4" TargetMode="External"/><Relationship Id="rId6" Type="http://schemas.openxmlformats.org/officeDocument/2006/relationships/image" Target="../media/image18.jpeg"/><Relationship Id="rId5" Type="http://schemas.openxmlformats.org/officeDocument/2006/relationships/image" Target="../media/image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utente\Desktop\MI.mp4" TargetMode="External"/><Relationship Id="rId1" Type="http://schemas.openxmlformats.org/officeDocument/2006/relationships/video" Target="file:///C:\Users\utente\Desktop\Animotica_28_9_16_15_28.mp4" TargetMode="External"/><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11560" y="4149080"/>
            <a:ext cx="7772400" cy="1158886"/>
          </a:xfrm>
        </p:spPr>
        <p:txBody>
          <a:bodyPr/>
          <a:lstStyle/>
          <a:p>
            <a:r>
              <a:rPr lang="it-IT" b="1" dirty="0" err="1"/>
              <a:t>Hybrid</a:t>
            </a:r>
            <a:r>
              <a:rPr lang="it-IT" b="1" dirty="0"/>
              <a:t> </a:t>
            </a:r>
            <a:r>
              <a:rPr lang="it-IT" b="1" dirty="0" err="1"/>
              <a:t>Brain-Computer</a:t>
            </a:r>
            <a:r>
              <a:rPr lang="it-IT" b="1" dirty="0"/>
              <a:t> Interface </a:t>
            </a:r>
            <a:r>
              <a:rPr lang="it-IT" b="1" dirty="0" smtClean="0"/>
              <a:t/>
            </a:r>
            <a:br>
              <a:rPr lang="it-IT" b="1" dirty="0" smtClean="0"/>
            </a:br>
            <a:r>
              <a:rPr lang="it-IT" b="1" dirty="0" err="1" smtClean="0"/>
              <a:t>for</a:t>
            </a:r>
            <a:r>
              <a:rPr lang="it-IT" b="1" dirty="0" smtClean="0"/>
              <a:t> </a:t>
            </a:r>
            <a:r>
              <a:rPr lang="it-IT" b="1" dirty="0" err="1"/>
              <a:t>robots</a:t>
            </a:r>
            <a:r>
              <a:rPr lang="it-IT" b="1" dirty="0"/>
              <a:t>’ </a:t>
            </a:r>
            <a:r>
              <a:rPr lang="it-IT" b="1" dirty="0" err="1"/>
              <a:t>navigation</a:t>
            </a:r>
            <a:endParaRPr lang="it-IT" dirty="0"/>
          </a:p>
        </p:txBody>
      </p:sp>
      <p:sp>
        <p:nvSpPr>
          <p:cNvPr id="3" name="Sottotitolo 2"/>
          <p:cNvSpPr>
            <a:spLocks noGrp="1"/>
          </p:cNvSpPr>
          <p:nvPr>
            <p:ph type="subTitle" idx="1"/>
          </p:nvPr>
        </p:nvSpPr>
        <p:spPr>
          <a:xfrm>
            <a:off x="755576" y="5229200"/>
            <a:ext cx="7704856" cy="961982"/>
          </a:xfrm>
        </p:spPr>
        <p:txBody>
          <a:bodyPr>
            <a:normAutofit fontScale="25000" lnSpcReduction="20000"/>
          </a:bodyPr>
          <a:lstStyle/>
          <a:p>
            <a:pPr algn="l"/>
            <a:r>
              <a:rPr lang="it-IT" sz="4800" dirty="0" smtClean="0"/>
              <a:t>Relatore:  Prof. Emanuele </a:t>
            </a:r>
            <a:r>
              <a:rPr lang="it-IT" sz="4800" dirty="0" err="1" smtClean="0"/>
              <a:t>Menegatti</a:t>
            </a:r>
            <a:r>
              <a:rPr lang="it-IT" sz="4800" dirty="0" smtClean="0"/>
              <a:t>        			30 Settembre 2019</a:t>
            </a:r>
          </a:p>
          <a:p>
            <a:pPr algn="l"/>
            <a:r>
              <a:rPr lang="it-IT" sz="4800" dirty="0" smtClean="0"/>
              <a:t/>
            </a:r>
            <a:br>
              <a:rPr lang="it-IT" sz="4800" dirty="0" smtClean="0"/>
            </a:br>
            <a:r>
              <a:rPr lang="it-IT" sz="4800" dirty="0" smtClean="0"/>
              <a:t>Correlatori:  Dr.ssa Gloria </a:t>
            </a:r>
            <a:r>
              <a:rPr lang="it-IT" sz="4800" dirty="0" err="1" smtClean="0"/>
              <a:t>Beraldo</a:t>
            </a:r>
            <a:r>
              <a:rPr lang="it-IT" sz="4800" dirty="0" smtClean="0"/>
              <a:t>		     		 Laureando:  Michele Benini</a:t>
            </a:r>
          </a:p>
          <a:p>
            <a:pPr algn="l"/>
            <a:r>
              <a:rPr lang="it-IT" sz="4800" dirty="0" smtClean="0"/>
              <a:t>                    Dr. Stefano Tortora</a:t>
            </a:r>
          </a:p>
          <a:p>
            <a:pPr algn="l"/>
            <a:r>
              <a:rPr lang="it-IT" sz="4800" dirty="0" smtClean="0"/>
              <a:t/>
            </a:r>
            <a:br>
              <a:rPr lang="it-IT" sz="4800" dirty="0" smtClean="0"/>
            </a:br>
            <a:endParaRPr lang="it-IT" sz="4800" dirty="0" smtClean="0"/>
          </a:p>
          <a:p>
            <a:pPr algn="l"/>
            <a:r>
              <a:rPr lang="it-IT" dirty="0" smtClean="0"/>
              <a:t/>
            </a:r>
            <a:br>
              <a:rPr lang="it-IT" dirty="0" smtClean="0"/>
            </a:br>
            <a:r>
              <a:rPr lang="it-IT" dirty="0" smtClean="0"/>
              <a:t>Anno Accademico 2018/2019</a:t>
            </a:r>
          </a:p>
          <a:p>
            <a:pPr algn="l"/>
            <a:r>
              <a:rPr lang="it-IT" dirty="0" smtClean="0"/>
              <a:t/>
            </a:r>
            <a:br>
              <a:rPr lang="it-IT" dirty="0" smtClean="0"/>
            </a:br>
            <a:endParaRPr lang="it-I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3"/>
          <p:cNvSpPr>
            <a:spLocks noGrp="1"/>
          </p:cNvSpPr>
          <p:nvPr>
            <p:ph type="title"/>
          </p:nvPr>
        </p:nvSpPr>
        <p:spPr>
          <a:xfrm>
            <a:off x="2483768" y="188640"/>
            <a:ext cx="6464810" cy="792088"/>
          </a:xfrm>
        </p:spPr>
        <p:txBody>
          <a:bodyPr/>
          <a:lstStyle/>
          <a:p>
            <a:r>
              <a:rPr lang="it-IT" sz="2000" b="1" dirty="0" err="1" smtClean="0"/>
              <a:t>Visual</a:t>
            </a:r>
            <a:r>
              <a:rPr lang="it-IT" sz="2000" b="1" dirty="0" smtClean="0"/>
              <a:t> Interface</a:t>
            </a:r>
            <a:endParaRPr lang="it-IT" sz="2000" dirty="0"/>
          </a:p>
        </p:txBody>
      </p:sp>
      <p:sp>
        <p:nvSpPr>
          <p:cNvPr id="11"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1026" name="Picture 2" descr="C:\Users\utente\Desktop\visual_interface_full.png"/>
          <p:cNvPicPr>
            <a:picLocks noChangeAspect="1" noChangeArrowheads="1"/>
          </p:cNvPicPr>
          <p:nvPr/>
        </p:nvPicPr>
        <p:blipFill>
          <a:blip r:embed="rId3" cstate="print"/>
          <a:srcRect/>
          <a:stretch>
            <a:fillRect/>
          </a:stretch>
        </p:blipFill>
        <p:spPr bwMode="auto">
          <a:xfrm>
            <a:off x="755576" y="1628800"/>
            <a:ext cx="2955760" cy="4770543"/>
          </a:xfrm>
          <a:prstGeom prst="rect">
            <a:avLst/>
          </a:prstGeom>
          <a:noFill/>
        </p:spPr>
      </p:pic>
      <p:sp>
        <p:nvSpPr>
          <p:cNvPr id="6" name="CasellaDiTesto 5"/>
          <p:cNvSpPr txBox="1"/>
          <p:nvPr/>
        </p:nvSpPr>
        <p:spPr>
          <a:xfrm>
            <a:off x="5940152" y="2420888"/>
            <a:ext cx="1874231" cy="461665"/>
          </a:xfrm>
          <a:prstGeom prst="rect">
            <a:avLst/>
          </a:prstGeom>
          <a:noFill/>
        </p:spPr>
        <p:txBody>
          <a:bodyPr wrap="none" rtlCol="0">
            <a:spAutoFit/>
          </a:bodyPr>
          <a:lstStyle/>
          <a:p>
            <a:r>
              <a:rPr lang="it-IT" sz="2400" dirty="0" smtClean="0"/>
              <a:t>P300 </a:t>
            </a:r>
            <a:r>
              <a:rPr lang="it-IT" sz="2400" dirty="0" err="1" smtClean="0"/>
              <a:t>Handler</a:t>
            </a:r>
            <a:endParaRPr lang="it-IT" sz="2400" dirty="0"/>
          </a:p>
        </p:txBody>
      </p:sp>
      <p:sp>
        <p:nvSpPr>
          <p:cNvPr id="7" name="Rettangolo 6"/>
          <p:cNvSpPr/>
          <p:nvPr/>
        </p:nvSpPr>
        <p:spPr>
          <a:xfrm>
            <a:off x="539552" y="1484784"/>
            <a:ext cx="3528392" cy="2376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539552" y="4221088"/>
            <a:ext cx="3528392" cy="2376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5220072" y="3789040"/>
            <a:ext cx="3125279" cy="461665"/>
          </a:xfrm>
          <a:prstGeom prst="rect">
            <a:avLst/>
          </a:prstGeom>
          <a:noFill/>
        </p:spPr>
        <p:txBody>
          <a:bodyPr wrap="none" rtlCol="0">
            <a:spAutoFit/>
          </a:bodyPr>
          <a:lstStyle/>
          <a:p>
            <a:r>
              <a:rPr lang="it-IT" sz="2400" dirty="0" smtClean="0"/>
              <a:t>Motor </a:t>
            </a:r>
            <a:r>
              <a:rPr lang="it-IT" sz="2400" dirty="0" err="1" smtClean="0"/>
              <a:t>Imagery</a:t>
            </a:r>
            <a:r>
              <a:rPr lang="it-IT" sz="2400" dirty="0" smtClean="0"/>
              <a:t> </a:t>
            </a:r>
            <a:r>
              <a:rPr lang="it-IT" sz="2400" dirty="0" err="1" smtClean="0"/>
              <a:t>Handler</a:t>
            </a:r>
            <a:endParaRPr lang="it-IT" sz="2400" dirty="0"/>
          </a:p>
        </p:txBody>
      </p:sp>
      <p:sp>
        <p:nvSpPr>
          <p:cNvPr id="12" name="CasellaDiTesto 11"/>
          <p:cNvSpPr txBox="1"/>
          <p:nvPr/>
        </p:nvSpPr>
        <p:spPr>
          <a:xfrm>
            <a:off x="5364088" y="5157192"/>
            <a:ext cx="2875018" cy="461665"/>
          </a:xfrm>
          <a:prstGeom prst="rect">
            <a:avLst/>
          </a:prstGeom>
          <a:noFill/>
        </p:spPr>
        <p:txBody>
          <a:bodyPr wrap="none" rtlCol="0">
            <a:spAutoFit/>
          </a:bodyPr>
          <a:lstStyle/>
          <a:p>
            <a:r>
              <a:rPr lang="it-IT" sz="2400" dirty="0" smtClean="0"/>
              <a:t>Direction </a:t>
            </a:r>
            <a:r>
              <a:rPr lang="it-IT" sz="2400" dirty="0" err="1" smtClean="0"/>
              <a:t>Distribution</a:t>
            </a:r>
            <a:endParaRPr lang="it-IT" sz="2400" dirty="0"/>
          </a:p>
        </p:txBody>
      </p:sp>
      <p:sp>
        <p:nvSpPr>
          <p:cNvPr id="14" name="Rettangolo 13"/>
          <p:cNvSpPr/>
          <p:nvPr/>
        </p:nvSpPr>
        <p:spPr>
          <a:xfrm>
            <a:off x="395536" y="3573016"/>
            <a:ext cx="3888432" cy="86409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2 15"/>
          <p:cNvCxnSpPr>
            <a:stCxn id="6" idx="1"/>
            <a:endCxn id="7" idx="3"/>
          </p:cNvCxnSpPr>
          <p:nvPr/>
        </p:nvCxnSpPr>
        <p:spPr>
          <a:xfrm flipH="1">
            <a:off x="4067944" y="2651721"/>
            <a:ext cx="1872208" cy="21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9" idx="1"/>
            <a:endCxn id="14" idx="3"/>
          </p:cNvCxnSpPr>
          <p:nvPr/>
        </p:nvCxnSpPr>
        <p:spPr>
          <a:xfrm flipH="1" flipV="1">
            <a:off x="4283968" y="4005064"/>
            <a:ext cx="936104" cy="148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ttore 2 23"/>
          <p:cNvCxnSpPr>
            <a:stCxn id="12" idx="1"/>
            <a:endCxn id="8" idx="3"/>
          </p:cNvCxnSpPr>
          <p:nvPr/>
        </p:nvCxnSpPr>
        <p:spPr>
          <a:xfrm flipH="1">
            <a:off x="4067944" y="5388025"/>
            <a:ext cx="1296144" cy="21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simulation_map.png"/>
          <p:cNvPicPr>
            <a:picLocks noChangeAspect="1"/>
          </p:cNvPicPr>
          <p:nvPr/>
        </p:nvPicPr>
        <p:blipFill>
          <a:blip r:embed="rId4" cstate="print"/>
          <a:stretch>
            <a:fillRect/>
          </a:stretch>
        </p:blipFill>
        <p:spPr>
          <a:xfrm>
            <a:off x="827584" y="1484784"/>
            <a:ext cx="2952328" cy="2826697"/>
          </a:xfrm>
          <a:prstGeom prst="rect">
            <a:avLst/>
          </a:prstGeom>
        </p:spPr>
      </p:pic>
      <p:sp>
        <p:nvSpPr>
          <p:cNvPr id="9" name="Titolo 3"/>
          <p:cNvSpPr>
            <a:spLocks noGrp="1"/>
          </p:cNvSpPr>
          <p:nvPr>
            <p:ph type="title"/>
          </p:nvPr>
        </p:nvSpPr>
        <p:spPr>
          <a:xfrm>
            <a:off x="2483768" y="188640"/>
            <a:ext cx="6464810" cy="792088"/>
          </a:xfrm>
        </p:spPr>
        <p:txBody>
          <a:bodyPr/>
          <a:lstStyle/>
          <a:p>
            <a:r>
              <a:rPr lang="it-IT" sz="2000" b="1" dirty="0" err="1" smtClean="0"/>
              <a:t>Experiments</a:t>
            </a:r>
            <a:endParaRPr lang="it-IT" sz="2000" dirty="0"/>
          </a:p>
        </p:txBody>
      </p:sp>
      <p:sp>
        <p:nvSpPr>
          <p:cNvPr id="10"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8" name="testx2.mp4">
            <a:hlinkClick r:id="" action="ppaction://media"/>
          </p:cNvPr>
          <p:cNvPicPr>
            <a:picLocks noRot="1" noChangeAspect="1"/>
          </p:cNvPicPr>
          <p:nvPr>
            <a:videoFile r:link="rId1"/>
          </p:nvPr>
        </p:nvPicPr>
        <p:blipFill>
          <a:blip r:embed="rId5" cstate="print"/>
          <a:stretch>
            <a:fillRect/>
          </a:stretch>
        </p:blipFill>
        <p:spPr>
          <a:xfrm>
            <a:off x="4932040" y="1484784"/>
            <a:ext cx="3696072" cy="2772054"/>
          </a:xfrm>
          <a:prstGeom prst="rect">
            <a:avLst/>
          </a:prstGeom>
        </p:spPr>
      </p:pic>
      <p:pic>
        <p:nvPicPr>
          <p:cNvPr id="1027" name="Picture 3" descr="C:\Users\utente\Desktop\Tesi\immagini\P300.jpg"/>
          <p:cNvPicPr>
            <a:picLocks noChangeAspect="1" noChangeArrowheads="1"/>
          </p:cNvPicPr>
          <p:nvPr/>
        </p:nvPicPr>
        <p:blipFill>
          <a:blip r:embed="rId6" cstate="print"/>
          <a:srcRect/>
          <a:stretch>
            <a:fillRect/>
          </a:stretch>
        </p:blipFill>
        <p:spPr bwMode="auto">
          <a:xfrm>
            <a:off x="6012160" y="5157192"/>
            <a:ext cx="1838325" cy="752475"/>
          </a:xfrm>
          <a:prstGeom prst="rect">
            <a:avLst/>
          </a:prstGeom>
          <a:noFill/>
        </p:spPr>
      </p:pic>
      <p:pic>
        <p:nvPicPr>
          <p:cNvPr id="1028" name="Picture 4" descr="C:\Users\utente\Desktop\Tesi\immagini\mi.jpg"/>
          <p:cNvPicPr>
            <a:picLocks noChangeAspect="1" noChangeArrowheads="1"/>
          </p:cNvPicPr>
          <p:nvPr/>
        </p:nvPicPr>
        <p:blipFill>
          <a:blip r:embed="rId7" cstate="print"/>
          <a:srcRect/>
          <a:stretch>
            <a:fillRect/>
          </a:stretch>
        </p:blipFill>
        <p:spPr bwMode="auto">
          <a:xfrm>
            <a:off x="1331640" y="5157192"/>
            <a:ext cx="1933575" cy="695325"/>
          </a:xfrm>
          <a:prstGeom prst="rect">
            <a:avLst/>
          </a:prstGeom>
          <a:noFill/>
        </p:spPr>
      </p:pic>
      <p:sp>
        <p:nvSpPr>
          <p:cNvPr id="11" name="CasellaDiTesto 10"/>
          <p:cNvSpPr txBox="1"/>
          <p:nvPr/>
        </p:nvSpPr>
        <p:spPr>
          <a:xfrm>
            <a:off x="611560" y="4725144"/>
            <a:ext cx="7992888" cy="369332"/>
          </a:xfrm>
          <a:prstGeom prst="rect">
            <a:avLst/>
          </a:prstGeom>
          <a:noFill/>
        </p:spPr>
        <p:txBody>
          <a:bodyPr wrap="square" rtlCol="0">
            <a:spAutoFit/>
          </a:bodyPr>
          <a:lstStyle/>
          <a:p>
            <a:r>
              <a:rPr lang="it-IT" dirty="0" smtClean="0"/>
              <a:t>              Motor </a:t>
            </a:r>
            <a:r>
              <a:rPr lang="it-IT" dirty="0" err="1" smtClean="0"/>
              <a:t>Imagery</a:t>
            </a:r>
            <a:r>
              <a:rPr lang="it-IT" dirty="0" smtClean="0"/>
              <a:t>	              	                          P300 + Motor </a:t>
            </a:r>
            <a:r>
              <a:rPr lang="it-IT" dirty="0" err="1" smtClean="0"/>
              <a:t>imagery</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32;p25"/>
          <p:cNvSpPr txBox="1">
            <a:spLocks noGrp="1"/>
          </p:cNvSpPr>
          <p:nvPr>
            <p:ph type="body" idx="1"/>
          </p:nvPr>
        </p:nvSpPr>
        <p:spPr>
          <a:xfrm>
            <a:off x="539552" y="1628800"/>
            <a:ext cx="7992888" cy="4320480"/>
          </a:xfrm>
          <a:prstGeom prst="rect">
            <a:avLst/>
          </a:prstGeom>
          <a:noFill/>
          <a:ln>
            <a:noFill/>
          </a:ln>
        </p:spPr>
        <p:txBody>
          <a:bodyPr spcFirstLastPara="1" wrap="square" lIns="79125" tIns="39550" rIns="79125" bIns="39550" anchor="t" anchorCtr="0">
            <a:noAutofit/>
          </a:bodyPr>
          <a:lstStyle/>
          <a:p>
            <a:pPr marL="0" indent="0">
              <a:spcBef>
                <a:spcPts val="300"/>
              </a:spcBef>
            </a:pPr>
            <a:r>
              <a:rPr lang="it-IT" sz="2400" dirty="0" smtClean="0"/>
              <a:t> </a:t>
            </a:r>
            <a:r>
              <a:rPr lang="it-IT" sz="2400" dirty="0" smtClean="0"/>
              <a:t>The </a:t>
            </a:r>
            <a:r>
              <a:rPr lang="it-IT" sz="2400" dirty="0" err="1" smtClean="0"/>
              <a:t>user</a:t>
            </a:r>
            <a:r>
              <a:rPr lang="it-IT" sz="2400" dirty="0" smtClean="0"/>
              <a:t> </a:t>
            </a:r>
            <a:r>
              <a:rPr lang="it-IT" sz="2400" dirty="0" err="1" smtClean="0"/>
              <a:t>was</a:t>
            </a:r>
            <a:r>
              <a:rPr lang="it-IT" sz="2400" dirty="0" smtClean="0"/>
              <a:t> </a:t>
            </a:r>
            <a:r>
              <a:rPr lang="it-IT" sz="2400" dirty="0" err="1" smtClean="0"/>
              <a:t>able</a:t>
            </a:r>
            <a:r>
              <a:rPr lang="it-IT" sz="2400" dirty="0" smtClean="0"/>
              <a:t> </a:t>
            </a:r>
            <a:r>
              <a:rPr lang="it-IT" sz="2400" dirty="0" err="1" smtClean="0"/>
              <a:t>to</a:t>
            </a:r>
            <a:r>
              <a:rPr lang="it-IT" sz="2400" dirty="0" smtClean="0"/>
              <a:t> </a:t>
            </a:r>
            <a:r>
              <a:rPr lang="it-IT" sz="2400" dirty="0" err="1" smtClean="0"/>
              <a:t>pilot</a:t>
            </a:r>
            <a:r>
              <a:rPr lang="it-IT" sz="2400" dirty="0" smtClean="0"/>
              <a:t> the robot </a:t>
            </a:r>
            <a:r>
              <a:rPr lang="it-IT" sz="2400" dirty="0" err="1" smtClean="0"/>
              <a:t>correctly</a:t>
            </a:r>
            <a:endParaRPr lang="it-IT" sz="2400" dirty="0" smtClean="0"/>
          </a:p>
          <a:p>
            <a:pPr marL="0" indent="0">
              <a:spcBef>
                <a:spcPts val="300"/>
              </a:spcBef>
              <a:buNone/>
            </a:pPr>
            <a:endParaRPr lang="it-IT" sz="2400" dirty="0" smtClean="0"/>
          </a:p>
          <a:p>
            <a:pPr marL="0" indent="0">
              <a:spcBef>
                <a:spcPts val="300"/>
              </a:spcBef>
            </a:pPr>
            <a:r>
              <a:rPr lang="it-IT" sz="2400" dirty="0" smtClean="0"/>
              <a:t> The </a:t>
            </a:r>
            <a:r>
              <a:rPr lang="it-IT" sz="2400" dirty="0" err="1" smtClean="0"/>
              <a:t>hybrid</a:t>
            </a:r>
            <a:r>
              <a:rPr lang="it-IT" sz="2400" dirty="0" smtClean="0"/>
              <a:t> </a:t>
            </a:r>
            <a:r>
              <a:rPr lang="it-IT" sz="2400" dirty="0" err="1" smtClean="0"/>
              <a:t>model</a:t>
            </a:r>
            <a:r>
              <a:rPr lang="it-IT" sz="2400" dirty="0" smtClean="0"/>
              <a:t> </a:t>
            </a:r>
            <a:r>
              <a:rPr lang="it-IT" sz="2400" dirty="0" err="1" smtClean="0"/>
              <a:t>improves</a:t>
            </a:r>
            <a:r>
              <a:rPr lang="it-IT" sz="2400" dirty="0" smtClean="0"/>
              <a:t> the motor </a:t>
            </a:r>
            <a:r>
              <a:rPr lang="it-IT" sz="2400" dirty="0" err="1" smtClean="0"/>
              <a:t>imagery</a:t>
            </a:r>
            <a:r>
              <a:rPr lang="it-IT" sz="2400" dirty="0" smtClean="0"/>
              <a:t> </a:t>
            </a:r>
            <a:r>
              <a:rPr lang="it-IT" sz="2400" dirty="0" err="1" smtClean="0"/>
              <a:t>solution</a:t>
            </a:r>
            <a:endParaRPr lang="it-IT" sz="2400" dirty="0" smtClean="0"/>
          </a:p>
          <a:p>
            <a:pPr marL="0" indent="0">
              <a:spcBef>
                <a:spcPts val="300"/>
              </a:spcBef>
              <a:buNone/>
            </a:pPr>
            <a:endParaRPr lang="it-IT" sz="2400" dirty="0" smtClean="0"/>
          </a:p>
          <a:p>
            <a:pPr marL="0" indent="0">
              <a:spcBef>
                <a:spcPts val="300"/>
              </a:spcBef>
            </a:pPr>
            <a:r>
              <a:rPr lang="it-IT" sz="2400" dirty="0" smtClean="0"/>
              <a:t> </a:t>
            </a:r>
            <a:r>
              <a:rPr lang="it-IT" sz="2400" dirty="0" err="1" smtClean="0"/>
              <a:t>Experiments</a:t>
            </a:r>
            <a:r>
              <a:rPr lang="it-IT" sz="2400" dirty="0" smtClean="0"/>
              <a:t> show </a:t>
            </a:r>
            <a:r>
              <a:rPr lang="it-IT" sz="2400" dirty="0" err="1" smtClean="0"/>
              <a:t>that</a:t>
            </a:r>
            <a:r>
              <a:rPr lang="it-IT" sz="2400" dirty="0" smtClean="0"/>
              <a:t> </a:t>
            </a:r>
            <a:r>
              <a:rPr lang="it-IT" sz="2400" dirty="0" err="1" smtClean="0"/>
              <a:t>results</a:t>
            </a:r>
            <a:r>
              <a:rPr lang="it-IT" sz="2400" dirty="0" smtClean="0"/>
              <a:t> </a:t>
            </a:r>
            <a:r>
              <a:rPr lang="it-IT" sz="2400" dirty="0" err="1" smtClean="0"/>
              <a:t>depend</a:t>
            </a:r>
            <a:r>
              <a:rPr lang="it-IT" sz="2400" dirty="0" smtClean="0"/>
              <a:t> on P300 </a:t>
            </a:r>
            <a:r>
              <a:rPr lang="it-IT" sz="2400" dirty="0" err="1" smtClean="0"/>
              <a:t>targets</a:t>
            </a:r>
            <a:r>
              <a:rPr lang="it-IT" sz="2400" dirty="0" smtClean="0"/>
              <a:t> and goal </a:t>
            </a:r>
            <a:r>
              <a:rPr lang="it-IT" sz="2400" dirty="0" err="1" smtClean="0"/>
              <a:t>positions</a:t>
            </a:r>
            <a:endParaRPr lang="it-IT" sz="2400" dirty="0" smtClean="0"/>
          </a:p>
          <a:p>
            <a:pPr marL="0" indent="0">
              <a:spcBef>
                <a:spcPts val="300"/>
              </a:spcBef>
            </a:pPr>
            <a:endParaRPr lang="it-IT" sz="2400" dirty="0" smtClean="0"/>
          </a:p>
          <a:p>
            <a:pPr marL="0" indent="0">
              <a:spcBef>
                <a:spcPts val="300"/>
              </a:spcBef>
            </a:pPr>
            <a:r>
              <a:rPr lang="it-IT" sz="2400" dirty="0" smtClean="0"/>
              <a:t>  </a:t>
            </a:r>
            <a:r>
              <a:rPr lang="it-IT" sz="2400" dirty="0" err="1" smtClean="0"/>
              <a:t>We</a:t>
            </a:r>
            <a:r>
              <a:rPr lang="it-IT" sz="2400" dirty="0" smtClean="0"/>
              <a:t> </a:t>
            </a:r>
            <a:r>
              <a:rPr lang="it-IT" sz="2400" dirty="0" err="1" smtClean="0"/>
              <a:t>want</a:t>
            </a:r>
            <a:r>
              <a:rPr lang="it-IT" sz="2400" dirty="0" smtClean="0"/>
              <a:t> </a:t>
            </a:r>
            <a:r>
              <a:rPr lang="it-IT" sz="2400" dirty="0" err="1" smtClean="0"/>
              <a:t>to</a:t>
            </a:r>
            <a:r>
              <a:rPr lang="it-IT" sz="2400" dirty="0" smtClean="0"/>
              <a:t> test the system </a:t>
            </a:r>
            <a:r>
              <a:rPr lang="it-IT" sz="2400" dirty="0" err="1" smtClean="0"/>
              <a:t>using</a:t>
            </a:r>
            <a:r>
              <a:rPr lang="it-IT" sz="2400" dirty="0" smtClean="0"/>
              <a:t> a </a:t>
            </a:r>
            <a:r>
              <a:rPr lang="it-IT" sz="2400" dirty="0" err="1" smtClean="0"/>
              <a:t>real</a:t>
            </a:r>
            <a:r>
              <a:rPr lang="it-IT" sz="2400" dirty="0" smtClean="0"/>
              <a:t> robot and </a:t>
            </a:r>
            <a:r>
              <a:rPr lang="it-IT" sz="2400" dirty="0" smtClean="0"/>
              <a:t>a </a:t>
            </a:r>
            <a:r>
              <a:rPr lang="it-IT" sz="2400" dirty="0" err="1" smtClean="0"/>
              <a:t>real</a:t>
            </a:r>
            <a:r>
              <a:rPr lang="it-IT" sz="2400" dirty="0" smtClean="0"/>
              <a:t> </a:t>
            </a:r>
            <a:r>
              <a:rPr lang="it-IT" sz="2400" dirty="0" smtClean="0"/>
              <a:t>BCI</a:t>
            </a:r>
          </a:p>
          <a:p>
            <a:pPr marL="0" indent="0">
              <a:spcBef>
                <a:spcPts val="300"/>
              </a:spcBef>
            </a:pPr>
            <a:endParaRPr lang="it-IT" sz="2400" dirty="0" smtClean="0"/>
          </a:p>
          <a:p>
            <a:pPr marL="0" indent="0">
              <a:spcBef>
                <a:spcPts val="300"/>
              </a:spcBef>
            </a:pPr>
            <a:r>
              <a:rPr lang="it-IT" sz="2400" dirty="0" smtClean="0"/>
              <a:t> </a:t>
            </a:r>
            <a:r>
              <a:rPr lang="it-IT" sz="2400" dirty="0" err="1" smtClean="0"/>
              <a:t>We</a:t>
            </a:r>
            <a:r>
              <a:rPr lang="it-IT" sz="2400" dirty="0" smtClean="0"/>
              <a:t> </a:t>
            </a:r>
            <a:r>
              <a:rPr lang="it-IT" sz="2400" dirty="0" err="1" smtClean="0"/>
              <a:t>want</a:t>
            </a:r>
            <a:r>
              <a:rPr lang="it-IT" sz="2400" dirty="0" smtClean="0"/>
              <a:t> </a:t>
            </a:r>
            <a:r>
              <a:rPr lang="it-IT" sz="2400" dirty="0" err="1" smtClean="0"/>
              <a:t>to</a:t>
            </a:r>
            <a:r>
              <a:rPr lang="it-IT" sz="2400" dirty="0" smtClean="0"/>
              <a:t> integrate </a:t>
            </a:r>
            <a:r>
              <a:rPr lang="it-IT" sz="2400" dirty="0" smtClean="0"/>
              <a:t>the system </a:t>
            </a:r>
            <a:r>
              <a:rPr lang="it-IT" sz="2400" dirty="0" err="1" smtClean="0"/>
              <a:t>with</a:t>
            </a:r>
            <a:r>
              <a:rPr lang="it-IT" sz="2400" dirty="0" smtClean="0"/>
              <a:t> a </a:t>
            </a:r>
            <a:r>
              <a:rPr lang="it-IT" sz="2400" dirty="0" err="1" smtClean="0"/>
              <a:t>shared</a:t>
            </a:r>
            <a:r>
              <a:rPr lang="it-IT" sz="2400" dirty="0" smtClean="0"/>
              <a:t> </a:t>
            </a:r>
            <a:r>
              <a:rPr lang="it-IT" sz="2400" dirty="0" err="1" smtClean="0"/>
              <a:t>control</a:t>
            </a:r>
            <a:r>
              <a:rPr lang="it-IT" sz="2400" dirty="0" smtClean="0"/>
              <a:t> policy</a:t>
            </a:r>
          </a:p>
          <a:p>
            <a:pPr marL="0" indent="0">
              <a:spcBef>
                <a:spcPts val="300"/>
              </a:spcBef>
            </a:pPr>
            <a:endParaRPr sz="2400" dirty="0"/>
          </a:p>
        </p:txBody>
      </p:sp>
      <p:sp>
        <p:nvSpPr>
          <p:cNvPr id="8" name="Titolo 3"/>
          <p:cNvSpPr>
            <a:spLocks noGrp="1"/>
          </p:cNvSpPr>
          <p:nvPr>
            <p:ph type="title"/>
          </p:nvPr>
        </p:nvSpPr>
        <p:spPr>
          <a:xfrm>
            <a:off x="2483768" y="188640"/>
            <a:ext cx="6464810" cy="792088"/>
          </a:xfrm>
        </p:spPr>
        <p:txBody>
          <a:bodyPr/>
          <a:lstStyle/>
          <a:p>
            <a:r>
              <a:rPr lang="it-IT" sz="2000" b="1" dirty="0" err="1" smtClean="0"/>
              <a:t>Conclusions</a:t>
            </a:r>
            <a:r>
              <a:rPr lang="it-IT" sz="2000" b="1" dirty="0" smtClean="0"/>
              <a:t> &amp; Future Works</a:t>
            </a:r>
            <a:endParaRPr lang="it-IT" sz="2000" dirty="0"/>
          </a:p>
        </p:txBody>
      </p:sp>
      <p:sp>
        <p:nvSpPr>
          <p:cNvPr id="9"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3568" y="4653136"/>
            <a:ext cx="7772400" cy="1158886"/>
          </a:xfrm>
        </p:spPr>
        <p:txBody>
          <a:bodyPr/>
          <a:lstStyle/>
          <a:p>
            <a:r>
              <a:rPr lang="it-IT" b="1" dirty="0" err="1" smtClean="0"/>
              <a:t>Thank</a:t>
            </a:r>
            <a:r>
              <a:rPr lang="it-IT" b="1" dirty="0" smtClean="0"/>
              <a:t> </a:t>
            </a:r>
            <a:r>
              <a:rPr lang="it-IT" b="1" dirty="0" err="1" smtClean="0"/>
              <a:t>you</a:t>
            </a:r>
            <a:r>
              <a:rPr lang="it-IT" b="1" dirty="0" smtClean="0"/>
              <a:t> </a:t>
            </a:r>
            <a:r>
              <a:rPr lang="it-IT" b="1" dirty="0" err="1" smtClean="0"/>
              <a:t>for</a:t>
            </a:r>
            <a:r>
              <a:rPr lang="it-IT" b="1" dirty="0" smtClean="0"/>
              <a:t> the </a:t>
            </a:r>
            <a:r>
              <a:rPr lang="it-IT" b="1" dirty="0" err="1" smtClean="0"/>
              <a:t>attention</a:t>
            </a:r>
            <a:endParaRPr lang="it-I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55776" y="188640"/>
            <a:ext cx="6464810" cy="792088"/>
          </a:xfrm>
        </p:spPr>
        <p:txBody>
          <a:bodyPr/>
          <a:lstStyle/>
          <a:p>
            <a:r>
              <a:rPr lang="it-IT" sz="2000" b="1" dirty="0" err="1" smtClean="0"/>
              <a:t>Brain-Computer</a:t>
            </a:r>
            <a:r>
              <a:rPr lang="it-IT" sz="2000" b="1" dirty="0" smtClean="0"/>
              <a:t> Interface</a:t>
            </a:r>
            <a:endParaRPr lang="it-IT" sz="2000" dirty="0"/>
          </a:p>
        </p:txBody>
      </p:sp>
      <p:sp>
        <p:nvSpPr>
          <p:cNvPr id="8" name="Google Shape;136;p18"/>
          <p:cNvSpPr txBox="1">
            <a:spLocks noGrp="1"/>
          </p:cNvSpPr>
          <p:nvPr>
            <p:ph type="body" idx="1"/>
          </p:nvPr>
        </p:nvSpPr>
        <p:spPr>
          <a:xfrm>
            <a:off x="251520" y="1412776"/>
            <a:ext cx="8424936" cy="4320480"/>
          </a:xfrm>
          <a:prstGeom prst="rect">
            <a:avLst/>
          </a:prstGeom>
          <a:noFill/>
          <a:ln>
            <a:noFill/>
          </a:ln>
        </p:spPr>
        <p:txBody>
          <a:bodyPr spcFirstLastPara="1" wrap="square" lIns="79125" tIns="39550" rIns="79125" bIns="39550" anchor="t" anchorCtr="0">
            <a:noAutofit/>
          </a:bodyPr>
          <a:lstStyle/>
          <a:p>
            <a:pPr marL="0" lvl="0" indent="0">
              <a:spcBef>
                <a:spcPts val="300"/>
              </a:spcBef>
              <a:buNone/>
            </a:pPr>
            <a:r>
              <a:rPr lang="en-US" sz="2400" dirty="0" smtClean="0"/>
              <a:t>“</a:t>
            </a:r>
            <a:r>
              <a:rPr lang="en-US" sz="2000" dirty="0" smtClean="0"/>
              <a:t>A Brain Computer Interface (BCI) is a communication system in which messages or commands that an individual sends to the external world do not pass through the brain’s normal output pathways of peripheral nerves and muscles.” </a:t>
            </a:r>
          </a:p>
          <a:p>
            <a:pPr marL="0" lvl="0" indent="0">
              <a:spcBef>
                <a:spcPts val="300"/>
              </a:spcBef>
              <a:buNone/>
            </a:pPr>
            <a:endParaRPr lang="it" sz="2400" dirty="0" smtClean="0"/>
          </a:p>
          <a:p>
            <a:pPr marL="0" lvl="0" indent="0">
              <a:spcBef>
                <a:spcPts val="300"/>
              </a:spcBef>
              <a:buNone/>
            </a:pPr>
            <a:endParaRPr lang="it-IT" sz="2400" dirty="0" smtClean="0"/>
          </a:p>
          <a:p>
            <a:pPr marL="0" marR="0" lvl="0" indent="0" algn="l" rtl="0">
              <a:lnSpc>
                <a:spcPct val="100000"/>
              </a:lnSpc>
              <a:spcBef>
                <a:spcPts val="300"/>
              </a:spcBef>
              <a:spcAft>
                <a:spcPts val="0"/>
              </a:spcAft>
              <a:buNone/>
            </a:pPr>
            <a:endParaRPr sz="2000" dirty="0"/>
          </a:p>
          <a:p>
            <a:pPr marL="0" marR="0" lvl="0" indent="0" algn="l" rtl="0">
              <a:lnSpc>
                <a:spcPct val="100000"/>
              </a:lnSpc>
              <a:spcBef>
                <a:spcPts val="300"/>
              </a:spcBef>
              <a:spcAft>
                <a:spcPts val="0"/>
              </a:spcAft>
              <a:buNone/>
            </a:pPr>
            <a:endParaRPr sz="2000" dirty="0"/>
          </a:p>
          <a:p>
            <a:pPr marL="0" marR="0" lvl="0" indent="0" algn="l" rtl="0">
              <a:lnSpc>
                <a:spcPct val="100000"/>
              </a:lnSpc>
              <a:spcBef>
                <a:spcPts val="300"/>
              </a:spcBef>
              <a:spcAft>
                <a:spcPts val="0"/>
              </a:spcAft>
              <a:buNone/>
            </a:pPr>
            <a:endParaRPr sz="2000" dirty="0"/>
          </a:p>
        </p:txBody>
      </p:sp>
      <p:sp>
        <p:nvSpPr>
          <p:cNvPr id="7"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sp>
        <p:nvSpPr>
          <p:cNvPr id="6" name="CasellaDiTesto 5"/>
          <p:cNvSpPr txBox="1"/>
          <p:nvPr/>
        </p:nvSpPr>
        <p:spPr>
          <a:xfrm>
            <a:off x="4283968" y="2492896"/>
            <a:ext cx="3996607" cy="507831"/>
          </a:xfrm>
          <a:prstGeom prst="rect">
            <a:avLst/>
          </a:prstGeom>
          <a:noFill/>
        </p:spPr>
        <p:txBody>
          <a:bodyPr wrap="none" rtlCol="0">
            <a:spAutoFit/>
          </a:bodyPr>
          <a:lstStyle/>
          <a:p>
            <a:r>
              <a:rPr lang="it-IT" sz="900" dirty="0" smtClean="0"/>
              <a:t>J. R. </a:t>
            </a:r>
            <a:r>
              <a:rPr lang="it-IT" sz="900" dirty="0" err="1" smtClean="0"/>
              <a:t>Wolpaw</a:t>
            </a:r>
            <a:r>
              <a:rPr lang="it-IT" sz="900" dirty="0" smtClean="0"/>
              <a:t>, N. </a:t>
            </a:r>
            <a:r>
              <a:rPr lang="it-IT" sz="900" dirty="0" err="1" smtClean="0"/>
              <a:t>Birbaumer</a:t>
            </a:r>
            <a:r>
              <a:rPr lang="it-IT" sz="900" dirty="0" smtClean="0"/>
              <a:t>, D. J. </a:t>
            </a:r>
            <a:r>
              <a:rPr lang="it-IT" sz="900" dirty="0" err="1" smtClean="0"/>
              <a:t>McFarland</a:t>
            </a:r>
            <a:r>
              <a:rPr lang="it-IT" sz="900" dirty="0" smtClean="0"/>
              <a:t>, G. </a:t>
            </a:r>
            <a:r>
              <a:rPr lang="it-IT" sz="900" dirty="0" err="1" smtClean="0"/>
              <a:t>Pfurtscheller</a:t>
            </a:r>
            <a:r>
              <a:rPr lang="it-IT" sz="900" dirty="0" smtClean="0"/>
              <a:t>, and T. M. </a:t>
            </a:r>
            <a:r>
              <a:rPr lang="it-IT" sz="900" dirty="0" err="1" smtClean="0"/>
              <a:t>Vaughan</a:t>
            </a:r>
            <a:r>
              <a:rPr lang="it-IT" sz="900" dirty="0" smtClean="0"/>
              <a:t>, </a:t>
            </a:r>
          </a:p>
          <a:p>
            <a:r>
              <a:rPr lang="it-IT" sz="900" dirty="0" smtClean="0"/>
              <a:t>“</a:t>
            </a:r>
            <a:r>
              <a:rPr lang="it-IT" sz="900" dirty="0" err="1" smtClean="0"/>
              <a:t>Brain–computer</a:t>
            </a:r>
            <a:r>
              <a:rPr lang="it-IT" sz="900" dirty="0" smtClean="0"/>
              <a:t> </a:t>
            </a:r>
            <a:r>
              <a:rPr lang="it-IT" sz="900" dirty="0" err="1" smtClean="0"/>
              <a:t>interfaces</a:t>
            </a:r>
            <a:r>
              <a:rPr lang="it-IT" sz="900" dirty="0" smtClean="0"/>
              <a:t> </a:t>
            </a:r>
            <a:r>
              <a:rPr lang="it-IT" sz="900" dirty="0" err="1" smtClean="0"/>
              <a:t>for</a:t>
            </a:r>
            <a:r>
              <a:rPr lang="it-IT" sz="900" dirty="0" smtClean="0"/>
              <a:t> </a:t>
            </a:r>
            <a:r>
              <a:rPr lang="it-IT" sz="900" dirty="0" err="1" smtClean="0"/>
              <a:t>communication</a:t>
            </a:r>
            <a:r>
              <a:rPr lang="it-IT" sz="900" dirty="0" smtClean="0"/>
              <a:t> and </a:t>
            </a:r>
            <a:r>
              <a:rPr lang="it-IT" sz="900" dirty="0" err="1" smtClean="0"/>
              <a:t>control</a:t>
            </a:r>
            <a:r>
              <a:rPr lang="it-IT" sz="900" dirty="0" smtClean="0"/>
              <a:t>,” </a:t>
            </a:r>
            <a:r>
              <a:rPr lang="it-IT" sz="900" dirty="0" err="1" smtClean="0"/>
              <a:t>Clin</a:t>
            </a:r>
            <a:r>
              <a:rPr lang="it-IT" sz="900" dirty="0" smtClean="0"/>
              <a:t>. </a:t>
            </a:r>
            <a:r>
              <a:rPr lang="it-IT" sz="900" dirty="0" err="1" smtClean="0"/>
              <a:t>Neurophysiol</a:t>
            </a:r>
            <a:r>
              <a:rPr lang="it-IT" sz="900" dirty="0" smtClean="0"/>
              <a:t>.,</a:t>
            </a:r>
          </a:p>
          <a:p>
            <a:r>
              <a:rPr lang="it-IT" sz="900" dirty="0" smtClean="0"/>
              <a:t> vol. 113, no. 6, pp. 767–791, </a:t>
            </a:r>
            <a:r>
              <a:rPr lang="it-IT" sz="900" dirty="0" err="1" smtClean="0"/>
              <a:t>Jun</a:t>
            </a:r>
            <a:r>
              <a:rPr lang="it-IT" sz="900" dirty="0" smtClean="0"/>
              <a:t>. 2002.</a:t>
            </a:r>
            <a:endParaRPr lang="it-IT" sz="900" dirty="0"/>
          </a:p>
        </p:txBody>
      </p:sp>
      <p:pic>
        <p:nvPicPr>
          <p:cNvPr id="9" name="Picture 2" descr="C:\Users\utente\Desktop\Tesi\immagini\The-Closed-loop-of-BCI.png"/>
          <p:cNvPicPr>
            <a:picLocks noChangeAspect="1" noChangeArrowheads="1"/>
          </p:cNvPicPr>
          <p:nvPr/>
        </p:nvPicPr>
        <p:blipFill>
          <a:blip r:embed="rId3" cstate="print"/>
          <a:srcRect/>
          <a:stretch>
            <a:fillRect/>
          </a:stretch>
        </p:blipFill>
        <p:spPr bwMode="auto">
          <a:xfrm>
            <a:off x="5148064" y="3140968"/>
            <a:ext cx="3306713" cy="3306713"/>
          </a:xfrm>
          <a:prstGeom prst="rect">
            <a:avLst/>
          </a:prstGeom>
          <a:noFill/>
        </p:spPr>
      </p:pic>
      <p:sp>
        <p:nvSpPr>
          <p:cNvPr id="10" name="CasellaDiTesto 9"/>
          <p:cNvSpPr txBox="1"/>
          <p:nvPr/>
        </p:nvSpPr>
        <p:spPr>
          <a:xfrm>
            <a:off x="395536" y="3429000"/>
            <a:ext cx="4896544" cy="2269852"/>
          </a:xfrm>
          <a:prstGeom prst="rect">
            <a:avLst/>
          </a:prstGeom>
          <a:noFill/>
        </p:spPr>
        <p:txBody>
          <a:bodyPr wrap="square" rtlCol="0">
            <a:spAutoFit/>
          </a:bodyPr>
          <a:lstStyle/>
          <a:p>
            <a:pPr lvl="0">
              <a:spcBef>
                <a:spcPts val="300"/>
              </a:spcBef>
            </a:pPr>
            <a:endParaRPr lang="en-US" sz="2000" dirty="0" smtClean="0"/>
          </a:p>
          <a:p>
            <a:pPr lvl="0">
              <a:spcBef>
                <a:spcPts val="300"/>
              </a:spcBef>
            </a:pPr>
            <a:r>
              <a:rPr lang="en-US" sz="2400" dirty="0" smtClean="0"/>
              <a:t>BCIs’ measurement:</a:t>
            </a:r>
          </a:p>
          <a:p>
            <a:pPr marL="457200" lvl="0" indent="-355600">
              <a:spcBef>
                <a:spcPts val="300"/>
              </a:spcBef>
              <a:buSzPts val="2000"/>
              <a:buChar char="•"/>
            </a:pPr>
            <a:r>
              <a:rPr lang="en-US" sz="2400" dirty="0" smtClean="0"/>
              <a:t>Invasive</a:t>
            </a:r>
          </a:p>
          <a:p>
            <a:pPr marL="457200" lvl="0" indent="-355600">
              <a:spcBef>
                <a:spcPts val="300"/>
              </a:spcBef>
              <a:buSzPts val="2000"/>
              <a:buChar char="•"/>
            </a:pPr>
            <a:r>
              <a:rPr lang="en-US" sz="2400" dirty="0" smtClean="0"/>
              <a:t>Partially-Invasive</a:t>
            </a:r>
          </a:p>
          <a:p>
            <a:pPr marL="457200" lvl="0" indent="-355600">
              <a:buSzPts val="2000"/>
              <a:buChar char="•"/>
            </a:pPr>
            <a:r>
              <a:rPr lang="en-US" sz="2400" dirty="0" smtClean="0"/>
              <a:t>Non-Invasive</a:t>
            </a:r>
          </a:p>
          <a:p>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483768" y="188640"/>
            <a:ext cx="6464810" cy="792088"/>
          </a:xfrm>
        </p:spPr>
        <p:txBody>
          <a:bodyPr/>
          <a:lstStyle/>
          <a:p>
            <a:r>
              <a:rPr lang="it-IT" sz="2000" b="1" dirty="0" err="1" smtClean="0"/>
              <a:t>Brain-Computer</a:t>
            </a:r>
            <a:r>
              <a:rPr lang="it-IT" sz="2000" b="1" dirty="0" smtClean="0"/>
              <a:t> Interface</a:t>
            </a:r>
            <a:endParaRPr lang="it-IT" sz="2000" dirty="0"/>
          </a:p>
        </p:txBody>
      </p:sp>
      <p:sp>
        <p:nvSpPr>
          <p:cNvPr id="8" name="Google Shape;149;p19"/>
          <p:cNvSpPr txBox="1">
            <a:spLocks noGrp="1"/>
          </p:cNvSpPr>
          <p:nvPr>
            <p:ph type="body" idx="1"/>
          </p:nvPr>
        </p:nvSpPr>
        <p:spPr>
          <a:xfrm>
            <a:off x="323528" y="1700808"/>
            <a:ext cx="4716016" cy="4392488"/>
          </a:xfrm>
          <a:prstGeom prst="rect">
            <a:avLst/>
          </a:prstGeom>
          <a:noFill/>
          <a:ln>
            <a:noFill/>
          </a:ln>
        </p:spPr>
        <p:txBody>
          <a:bodyPr spcFirstLastPara="1" wrap="square" lIns="79125" tIns="39550" rIns="79125" bIns="39550" anchor="t" anchorCtr="0">
            <a:noAutofit/>
          </a:bodyPr>
          <a:lstStyle/>
          <a:p>
            <a:pPr marL="0" marR="0" lvl="0" indent="0" algn="l" rtl="0">
              <a:lnSpc>
                <a:spcPct val="100000"/>
              </a:lnSpc>
              <a:spcBef>
                <a:spcPts val="300"/>
              </a:spcBef>
              <a:spcAft>
                <a:spcPts val="0"/>
              </a:spcAft>
              <a:buNone/>
            </a:pPr>
            <a:r>
              <a:rPr lang="it" sz="2400" dirty="0" smtClean="0"/>
              <a:t>BCI’s paradigms:</a:t>
            </a:r>
            <a:endParaRPr sz="2400" dirty="0"/>
          </a:p>
          <a:p>
            <a:pPr marL="457200" marR="0" lvl="0" indent="-355600" algn="l" rtl="0">
              <a:lnSpc>
                <a:spcPct val="100000"/>
              </a:lnSpc>
              <a:spcBef>
                <a:spcPts val="300"/>
              </a:spcBef>
              <a:spcAft>
                <a:spcPts val="0"/>
              </a:spcAft>
              <a:buSzPts val="2000"/>
              <a:buChar char="•"/>
            </a:pPr>
            <a:endParaRPr lang="it" sz="2400" dirty="0" smtClean="0"/>
          </a:p>
          <a:p>
            <a:pPr marL="457200" marR="0" lvl="0" indent="-355600" algn="l" rtl="0">
              <a:lnSpc>
                <a:spcPct val="100000"/>
              </a:lnSpc>
              <a:spcBef>
                <a:spcPts val="300"/>
              </a:spcBef>
              <a:spcAft>
                <a:spcPts val="0"/>
              </a:spcAft>
              <a:buSzPts val="2000"/>
              <a:buChar char="•"/>
            </a:pPr>
            <a:r>
              <a:rPr lang="it" sz="2400" dirty="0" smtClean="0"/>
              <a:t>P300 </a:t>
            </a:r>
            <a:r>
              <a:rPr lang="it" sz="2400" dirty="0"/>
              <a:t>Evoked Potential</a:t>
            </a:r>
            <a:endParaRPr sz="2400" dirty="0"/>
          </a:p>
          <a:p>
            <a:pPr marL="457200" marR="0" lvl="0" indent="-355600" algn="l" rtl="0">
              <a:lnSpc>
                <a:spcPct val="100000"/>
              </a:lnSpc>
              <a:spcBef>
                <a:spcPts val="0"/>
              </a:spcBef>
              <a:spcAft>
                <a:spcPts val="0"/>
              </a:spcAft>
              <a:buSzPts val="2000"/>
              <a:buChar char="•"/>
            </a:pPr>
            <a:endParaRPr lang="it" sz="2400" dirty="0" smtClean="0"/>
          </a:p>
          <a:p>
            <a:pPr marL="457200" marR="0" lvl="0" indent="-355600" algn="l" rtl="0">
              <a:lnSpc>
                <a:spcPct val="100000"/>
              </a:lnSpc>
              <a:spcBef>
                <a:spcPts val="0"/>
              </a:spcBef>
              <a:spcAft>
                <a:spcPts val="0"/>
              </a:spcAft>
              <a:buSzPts val="2000"/>
              <a:buChar char="•"/>
            </a:pPr>
            <a:endParaRPr lang="it" sz="2400" dirty="0" smtClean="0"/>
          </a:p>
          <a:p>
            <a:pPr marL="457200" marR="0" lvl="0" indent="-355600" algn="l" rtl="0">
              <a:lnSpc>
                <a:spcPct val="100000"/>
              </a:lnSpc>
              <a:spcBef>
                <a:spcPts val="0"/>
              </a:spcBef>
              <a:spcAft>
                <a:spcPts val="0"/>
              </a:spcAft>
              <a:buSzPts val="2000"/>
              <a:buChar char="•"/>
            </a:pPr>
            <a:endParaRPr lang="it" sz="2400" dirty="0" smtClean="0"/>
          </a:p>
          <a:p>
            <a:pPr marL="457200" marR="0" lvl="0" indent="-355600" algn="l" rtl="0">
              <a:lnSpc>
                <a:spcPct val="100000"/>
              </a:lnSpc>
              <a:spcBef>
                <a:spcPts val="0"/>
              </a:spcBef>
              <a:spcAft>
                <a:spcPts val="0"/>
              </a:spcAft>
              <a:buSzPts val="2000"/>
              <a:buChar char="•"/>
            </a:pPr>
            <a:endParaRPr lang="it" sz="2400" dirty="0" smtClean="0"/>
          </a:p>
          <a:p>
            <a:pPr marL="457200" marR="0" lvl="0" indent="-355600" algn="l" rtl="0">
              <a:lnSpc>
                <a:spcPct val="100000"/>
              </a:lnSpc>
              <a:spcBef>
                <a:spcPts val="0"/>
              </a:spcBef>
              <a:spcAft>
                <a:spcPts val="0"/>
              </a:spcAft>
              <a:buSzPts val="2000"/>
              <a:buChar char="•"/>
            </a:pPr>
            <a:r>
              <a:rPr lang="it" sz="2400" dirty="0" smtClean="0"/>
              <a:t>Motor </a:t>
            </a:r>
            <a:r>
              <a:rPr lang="it" sz="2400" dirty="0"/>
              <a:t>Imagery</a:t>
            </a:r>
            <a:endParaRPr sz="2400" dirty="0"/>
          </a:p>
          <a:p>
            <a:pPr marL="0" marR="0" lvl="0" indent="0" algn="l" rtl="0">
              <a:lnSpc>
                <a:spcPct val="100000"/>
              </a:lnSpc>
              <a:spcBef>
                <a:spcPts val="300"/>
              </a:spcBef>
              <a:spcAft>
                <a:spcPts val="0"/>
              </a:spcAft>
              <a:buNone/>
            </a:pPr>
            <a:endParaRPr lang="it-IT" sz="2400" dirty="0" smtClean="0"/>
          </a:p>
          <a:p>
            <a:pPr marL="0" marR="0" lvl="0" indent="0" algn="l" rtl="0">
              <a:lnSpc>
                <a:spcPct val="100000"/>
              </a:lnSpc>
              <a:spcBef>
                <a:spcPts val="300"/>
              </a:spcBef>
              <a:spcAft>
                <a:spcPts val="0"/>
              </a:spcAft>
              <a:buNone/>
            </a:pPr>
            <a:endParaRPr lang="it-IT" sz="2400" dirty="0" smtClean="0"/>
          </a:p>
          <a:p>
            <a:pPr marL="0" marR="0" lvl="0" indent="0" algn="l" rtl="0">
              <a:lnSpc>
                <a:spcPct val="100000"/>
              </a:lnSpc>
              <a:spcBef>
                <a:spcPts val="300"/>
              </a:spcBef>
              <a:spcAft>
                <a:spcPts val="0"/>
              </a:spcAft>
              <a:buNone/>
            </a:pPr>
            <a:endParaRPr lang="it" sz="2400" dirty="0" smtClean="0"/>
          </a:p>
          <a:p>
            <a:pPr marL="0" marR="0" lvl="0" indent="0" algn="l" rtl="0">
              <a:lnSpc>
                <a:spcPct val="100000"/>
              </a:lnSpc>
              <a:spcBef>
                <a:spcPts val="300"/>
              </a:spcBef>
              <a:spcAft>
                <a:spcPts val="0"/>
              </a:spcAft>
              <a:buNone/>
            </a:pPr>
            <a:endParaRPr lang="it" sz="2400" dirty="0" smtClean="0"/>
          </a:p>
        </p:txBody>
      </p:sp>
      <p:sp>
        <p:nvSpPr>
          <p:cNvPr id="7"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9" name="Animotica_28_9_16_15_28.mp4">
            <a:hlinkClick r:id="" action="ppaction://media"/>
          </p:cNvPr>
          <p:cNvPicPr>
            <a:picLocks noRot="1" noChangeAspect="1"/>
          </p:cNvPicPr>
          <p:nvPr>
            <a:videoFile r:link="rId1"/>
          </p:nvPr>
        </p:nvPicPr>
        <p:blipFill>
          <a:blip r:embed="rId5" cstate="print"/>
          <a:stretch>
            <a:fillRect/>
          </a:stretch>
        </p:blipFill>
        <p:spPr>
          <a:xfrm>
            <a:off x="4932040" y="1844824"/>
            <a:ext cx="3048000" cy="2286000"/>
          </a:xfrm>
          <a:prstGeom prst="rect">
            <a:avLst/>
          </a:prstGeom>
        </p:spPr>
      </p:pic>
      <p:pic>
        <p:nvPicPr>
          <p:cNvPr id="10" name="MI.mp4">
            <a:hlinkClick r:id="" action="ppaction://media"/>
          </p:cNvPr>
          <p:cNvPicPr>
            <a:picLocks noRot="1" noChangeAspect="1"/>
          </p:cNvPicPr>
          <p:nvPr>
            <a:videoFile r:link="rId2"/>
          </p:nvPr>
        </p:nvPicPr>
        <p:blipFill>
          <a:blip r:embed="rId5" cstate="print"/>
          <a:stretch>
            <a:fillRect/>
          </a:stretch>
        </p:blipFill>
        <p:spPr>
          <a:xfrm>
            <a:off x="4932040" y="4221088"/>
            <a:ext cx="3048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9"/>
                </p:tgtEl>
              </p:cMediaNode>
            </p:video>
            <p:seq concurrent="1" nextAc="seek">
              <p:cTn id="11" restart="whenNotActive" fill="hold" evtFilter="cancelBubble" nodeType="interactiveSeq">
                <p:stCondLst>
                  <p:cond evt="onClick" delay="0">
                    <p:tgtEl>
                      <p:spTgt spid="9"/>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9"/>
                                        </p:tgtEl>
                                      </p:cBhvr>
                                    </p:cmd>
                                  </p:childTnLst>
                                </p:cTn>
                              </p:par>
                            </p:childTnLst>
                          </p:cTn>
                        </p:par>
                      </p:childTnLst>
                    </p:cTn>
                  </p:par>
                </p:childTnLst>
              </p:cTn>
              <p:nextCondLst>
                <p:cond evt="onClick" delay="0">
                  <p:tgtEl>
                    <p:spTgt spid="9"/>
                  </p:tgtEl>
                </p:cond>
              </p:nextCondLst>
            </p:seq>
            <p:video>
              <p:cMediaNode>
                <p:cTn id="16" fill="hold" display="0">
                  <p:stCondLst>
                    <p:cond delay="indefinite"/>
                  </p:stCondLst>
                  <p:endCondLst>
                    <p:cond evt="onNext" delay="0">
                      <p:tgtEl>
                        <p:sldTgt/>
                      </p:tgtEl>
                    </p:cond>
                    <p:cond evt="onPrev" delay="0">
                      <p:tgtEl>
                        <p:sldTgt/>
                      </p:tgtEl>
                    </p:cond>
                  </p:endCondLst>
                </p:cTn>
                <p:tgtEl>
                  <p:spTgt spid="10"/>
                </p:tgtEl>
              </p:cMediaNode>
            </p:video>
            <p:seq concurrent="1" nextAc="seek">
              <p:cTn id="17" restart="whenNotActive" fill="hold" evtFilter="cancelBubble" nodeType="interactiveSeq">
                <p:stCondLst>
                  <p:cond evt="onClick" delay="0">
                    <p:tgtEl>
                      <p:spTgt spid="10"/>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51720" y="116632"/>
            <a:ext cx="6876256" cy="792088"/>
          </a:xfrm>
        </p:spPr>
        <p:txBody>
          <a:bodyPr/>
          <a:lstStyle/>
          <a:p>
            <a:r>
              <a:rPr lang="it-IT" sz="2000" dirty="0" smtClean="0"/>
              <a:t>The </a:t>
            </a:r>
            <a:r>
              <a:rPr lang="it-IT" sz="2000" dirty="0" err="1" smtClean="0"/>
              <a:t>aim</a:t>
            </a:r>
            <a:r>
              <a:rPr lang="it-IT" sz="2000" dirty="0" smtClean="0"/>
              <a:t> </a:t>
            </a:r>
            <a:r>
              <a:rPr lang="it-IT" sz="2000" dirty="0" err="1" smtClean="0"/>
              <a:t>of</a:t>
            </a:r>
            <a:r>
              <a:rPr lang="it-IT" sz="2000" dirty="0" smtClean="0"/>
              <a:t> </a:t>
            </a:r>
            <a:r>
              <a:rPr lang="it-IT" sz="2000" dirty="0" err="1" smtClean="0"/>
              <a:t>Thesis</a:t>
            </a:r>
            <a:r>
              <a:rPr lang="it-IT" sz="2000" dirty="0" smtClean="0"/>
              <a:t/>
            </a:r>
            <a:br>
              <a:rPr lang="it-IT" sz="2000" dirty="0" smtClean="0"/>
            </a:br>
            <a:endParaRPr lang="it-IT" sz="2000" dirty="0"/>
          </a:p>
        </p:txBody>
      </p:sp>
      <p:sp>
        <p:nvSpPr>
          <p:cNvPr id="7" name="Google Shape;124;p17"/>
          <p:cNvSpPr txBox="1">
            <a:spLocks noGrp="1"/>
          </p:cNvSpPr>
          <p:nvPr>
            <p:ph type="body" idx="1"/>
          </p:nvPr>
        </p:nvSpPr>
        <p:spPr>
          <a:xfrm>
            <a:off x="467544" y="1700808"/>
            <a:ext cx="8407200" cy="4176464"/>
          </a:xfrm>
          <a:prstGeom prst="rect">
            <a:avLst/>
          </a:prstGeom>
          <a:noFill/>
          <a:ln>
            <a:noFill/>
          </a:ln>
        </p:spPr>
        <p:txBody>
          <a:bodyPr spcFirstLastPara="1" wrap="square" lIns="79125" tIns="39550" rIns="79125" bIns="39550" anchor="t" anchorCtr="0">
            <a:noAutofit/>
          </a:bodyPr>
          <a:lstStyle/>
          <a:p>
            <a:pPr marL="0" marR="0" lvl="0" indent="0" algn="l" rtl="0">
              <a:lnSpc>
                <a:spcPct val="100000"/>
              </a:lnSpc>
              <a:spcBef>
                <a:spcPts val="300"/>
              </a:spcBef>
              <a:spcAft>
                <a:spcPts val="0"/>
              </a:spcAft>
              <a:buNone/>
            </a:pPr>
            <a:r>
              <a:rPr lang="it" sz="2400" dirty="0" smtClean="0"/>
              <a:t>We want </a:t>
            </a:r>
            <a:r>
              <a:rPr lang="it" sz="2400" dirty="0" smtClean="0"/>
              <a:t>to propose </a:t>
            </a:r>
            <a:r>
              <a:rPr lang="it" sz="2400" dirty="0" smtClean="0"/>
              <a:t>a new hybrid Brain-Computer interface with the purpose to drive a robot</a:t>
            </a:r>
            <a:r>
              <a:rPr lang="it" sz="2400" dirty="0"/>
              <a:t>.</a:t>
            </a:r>
            <a:endParaRPr sz="2400" dirty="0"/>
          </a:p>
          <a:p>
            <a:pPr marL="0" marR="0" lvl="0" indent="0" algn="l" rtl="0">
              <a:lnSpc>
                <a:spcPct val="100000"/>
              </a:lnSpc>
              <a:spcBef>
                <a:spcPts val="300"/>
              </a:spcBef>
              <a:spcAft>
                <a:spcPts val="0"/>
              </a:spcAft>
              <a:buNone/>
            </a:pPr>
            <a:endParaRPr sz="2400" dirty="0"/>
          </a:p>
        </p:txBody>
      </p:sp>
      <p:sp>
        <p:nvSpPr>
          <p:cNvPr id="6" name="Segnaposto testo 2"/>
          <p:cNvSpPr>
            <a:spLocks noGrp="1"/>
          </p:cNvSpPr>
          <p:nvPr>
            <p:ph type="body" sz="quarter" idx="13"/>
          </p:nvPr>
        </p:nvSpPr>
        <p:spPr>
          <a:xfrm>
            <a:off x="4067944" y="620688"/>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6146" name="Picture 2" descr="C:\Users\utente\Desktop\bciR.jpg"/>
          <p:cNvPicPr>
            <a:picLocks noChangeAspect="1" noChangeArrowheads="1"/>
          </p:cNvPicPr>
          <p:nvPr/>
        </p:nvPicPr>
        <p:blipFill>
          <a:blip r:embed="rId3" cstate="print"/>
          <a:srcRect/>
          <a:stretch>
            <a:fillRect/>
          </a:stretch>
        </p:blipFill>
        <p:spPr bwMode="auto">
          <a:xfrm>
            <a:off x="2123728" y="2924944"/>
            <a:ext cx="4762500" cy="26765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2;p20"/>
          <p:cNvSpPr txBox="1">
            <a:spLocks noGrp="1"/>
          </p:cNvSpPr>
          <p:nvPr>
            <p:ph type="body" idx="1"/>
          </p:nvPr>
        </p:nvSpPr>
        <p:spPr>
          <a:xfrm>
            <a:off x="467544" y="1844824"/>
            <a:ext cx="8407200" cy="3515764"/>
          </a:xfrm>
          <a:prstGeom prst="rect">
            <a:avLst/>
          </a:prstGeom>
          <a:noFill/>
          <a:ln>
            <a:noFill/>
          </a:ln>
        </p:spPr>
        <p:txBody>
          <a:bodyPr spcFirstLastPara="1" wrap="square" lIns="79125" tIns="39550" rIns="79125" bIns="39550" anchor="t" anchorCtr="0">
            <a:noAutofit/>
          </a:bodyPr>
          <a:lstStyle/>
          <a:p>
            <a:pPr marL="0" marR="0" lvl="0" indent="0" algn="l" rtl="0">
              <a:lnSpc>
                <a:spcPct val="100000"/>
              </a:lnSpc>
              <a:spcBef>
                <a:spcPts val="300"/>
              </a:spcBef>
              <a:spcAft>
                <a:spcPts val="0"/>
              </a:spcAft>
              <a:buNone/>
            </a:pPr>
            <a:r>
              <a:rPr lang="it" sz="2400" dirty="0" smtClean="0"/>
              <a:t>This model codes the user commands in Gaussian distribution.</a:t>
            </a:r>
          </a:p>
        </p:txBody>
      </p:sp>
      <p:sp>
        <p:nvSpPr>
          <p:cNvPr id="10" name="Titolo 3"/>
          <p:cNvSpPr>
            <a:spLocks noGrp="1"/>
          </p:cNvSpPr>
          <p:nvPr>
            <p:ph type="title"/>
          </p:nvPr>
        </p:nvSpPr>
        <p:spPr>
          <a:xfrm>
            <a:off x="2483768" y="188640"/>
            <a:ext cx="6464810" cy="792088"/>
          </a:xfrm>
        </p:spPr>
        <p:txBody>
          <a:bodyPr/>
          <a:lstStyle/>
          <a:p>
            <a:r>
              <a:rPr lang="it-IT" sz="2000" b="1" dirty="0" err="1" smtClean="0"/>
              <a:t>Statistical</a:t>
            </a:r>
            <a:r>
              <a:rPr lang="it-IT" sz="2000" b="1" dirty="0" smtClean="0"/>
              <a:t> </a:t>
            </a:r>
            <a:r>
              <a:rPr lang="it-IT" sz="2000" b="1" dirty="0" err="1" smtClean="0"/>
              <a:t>model</a:t>
            </a:r>
            <a:endParaRPr lang="it-IT" sz="2000" dirty="0"/>
          </a:p>
        </p:txBody>
      </p:sp>
      <p:sp>
        <p:nvSpPr>
          <p:cNvPr id="11"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1026" name="Picture 2" descr="C:\Users\utente\Desktop\legend.png"/>
          <p:cNvPicPr>
            <a:picLocks noChangeAspect="1" noChangeArrowheads="1"/>
          </p:cNvPicPr>
          <p:nvPr/>
        </p:nvPicPr>
        <p:blipFill>
          <a:blip r:embed="rId3" cstate="print"/>
          <a:srcRect/>
          <a:stretch>
            <a:fillRect/>
          </a:stretch>
        </p:blipFill>
        <p:spPr bwMode="auto">
          <a:xfrm>
            <a:off x="2483768" y="2348880"/>
            <a:ext cx="3707904" cy="2966192"/>
          </a:xfrm>
          <a:prstGeom prst="rect">
            <a:avLst/>
          </a:prstGeom>
          <a:noFill/>
        </p:spPr>
      </p:pic>
      <p:sp>
        <p:nvSpPr>
          <p:cNvPr id="20" name="Rettangolo 19"/>
          <p:cNvSpPr/>
          <p:nvPr/>
        </p:nvSpPr>
        <p:spPr>
          <a:xfrm>
            <a:off x="6372200" y="5517232"/>
            <a:ext cx="1008112"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21" name="Rettangolo 20"/>
          <p:cNvSpPr/>
          <p:nvPr/>
        </p:nvSpPr>
        <p:spPr>
          <a:xfrm>
            <a:off x="3851920" y="5517232"/>
            <a:ext cx="2232248"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22" name="Rettangolo 21"/>
          <p:cNvSpPr/>
          <p:nvPr/>
        </p:nvSpPr>
        <p:spPr>
          <a:xfrm>
            <a:off x="1619672" y="5517232"/>
            <a:ext cx="1872208"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23" name="Google Shape;164;p20"/>
          <p:cNvSpPr txBox="1"/>
          <p:nvPr/>
        </p:nvSpPr>
        <p:spPr>
          <a:xfrm>
            <a:off x="899592" y="5445224"/>
            <a:ext cx="6840760" cy="5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2400" dirty="0" smtClean="0">
                <a:latin typeface="Times New Roman"/>
                <a:ea typeface="Times New Roman"/>
                <a:cs typeface="Times New Roman"/>
                <a:sym typeface="Times New Roman"/>
              </a:rPr>
              <a:t> D</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𝜇</a:t>
            </a:r>
            <a:r>
              <a:rPr lang="it" sz="2400" baseline="-25000" dirty="0">
                <a:latin typeface="Times New Roman"/>
                <a:ea typeface="Times New Roman"/>
                <a:cs typeface="Times New Roman"/>
                <a:sym typeface="Times New Roman"/>
              </a:rPr>
              <a:t>0 </a:t>
            </a:r>
            <a:r>
              <a:rPr lang="it" sz="2400" dirty="0">
                <a:solidFill>
                  <a:schemeClr val="dk1"/>
                </a:solidFill>
                <a:latin typeface="Times New Roman"/>
                <a:ea typeface="Times New Roman"/>
                <a:cs typeface="Times New Roman"/>
                <a:sym typeface="Times New Roman"/>
              </a:rPr>
              <a:t>ᐧ </a:t>
            </a:r>
            <a:r>
              <a:rPr lang="it" sz="2400" dirty="0">
                <a:latin typeface="Times New Roman"/>
                <a:ea typeface="Times New Roman"/>
                <a:cs typeface="Times New Roman"/>
                <a:sym typeface="Times New Roman"/>
              </a:rPr>
              <a:t>Ɲ( x</a:t>
            </a:r>
            <a:r>
              <a:rPr lang="it" sz="2400" baseline="-25000" dirty="0">
                <a:latin typeface="Times New Roman"/>
                <a:ea typeface="Times New Roman"/>
                <a:cs typeface="Times New Roman"/>
                <a:sym typeface="Times New Roman"/>
              </a:rPr>
              <a:t>t </a:t>
            </a:r>
            <a:r>
              <a:rPr lang="it" sz="2400" dirty="0">
                <a:latin typeface="Times New Roman"/>
                <a:ea typeface="Times New Roman"/>
                <a:cs typeface="Times New Roman"/>
                <a:sym typeface="Times New Roman"/>
              </a:rPr>
              <a:t>, 𝜎</a:t>
            </a:r>
            <a:r>
              <a:rPr lang="it" sz="2400" baseline="-25000" dirty="0">
                <a:latin typeface="Times New Roman"/>
                <a:ea typeface="Times New Roman"/>
                <a:cs typeface="Times New Roman"/>
                <a:sym typeface="Times New Roman"/>
              </a:rPr>
              <a:t>t</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 </a:t>
            </a:r>
            <a:r>
              <a:rPr lang="it" sz="2400" dirty="0">
                <a:solidFill>
                  <a:schemeClr val="dk1"/>
                </a:solidFill>
                <a:latin typeface="Times New Roman"/>
                <a:ea typeface="Times New Roman"/>
                <a:cs typeface="Times New Roman"/>
                <a:sym typeface="Times New Roman"/>
              </a:rPr>
              <a:t>𝜇</a:t>
            </a:r>
            <a:r>
              <a:rPr lang="it" sz="2400" baseline="-25000" dirty="0">
                <a:latin typeface="Times New Roman"/>
                <a:ea typeface="Times New Roman"/>
                <a:cs typeface="Times New Roman"/>
                <a:sym typeface="Times New Roman"/>
              </a:rPr>
              <a:t>1</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ᐧ  Ɲ</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x</a:t>
            </a:r>
            <a:r>
              <a:rPr lang="it" sz="2400" baseline="-25000" dirty="0" smtClean="0">
                <a:latin typeface="Times New Roman"/>
                <a:ea typeface="Times New Roman"/>
                <a:cs typeface="Times New Roman"/>
                <a:sym typeface="Times New Roman"/>
              </a:rPr>
              <a:t>t-1 </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𝜎</a:t>
            </a:r>
            <a:r>
              <a:rPr lang="it" sz="2400" baseline="-25000" dirty="0" smtClean="0">
                <a:latin typeface="Times New Roman"/>
                <a:ea typeface="Times New Roman"/>
                <a:cs typeface="Times New Roman"/>
                <a:sym typeface="Times New Roman"/>
              </a:rPr>
              <a:t>t-1</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a:t>
            </a:r>
            <a:r>
              <a:rPr lang="it" sz="2400" dirty="0" smtClean="0">
                <a:solidFill>
                  <a:schemeClr val="dk1"/>
                </a:solidFill>
                <a:latin typeface="Times New Roman"/>
                <a:ea typeface="Times New Roman"/>
                <a:cs typeface="Times New Roman"/>
                <a:sym typeface="Times New Roman"/>
              </a:rPr>
              <a:t>𝜇</a:t>
            </a:r>
            <a:r>
              <a:rPr lang="it" sz="2400" baseline="-25000" dirty="0">
                <a:latin typeface="Times New Roman"/>
                <a:ea typeface="Times New Roman"/>
                <a:cs typeface="Times New Roman"/>
                <a:sym typeface="Times New Roman"/>
              </a:rPr>
              <a:t>2</a:t>
            </a:r>
            <a:r>
              <a:rPr lang="it" sz="2400" dirty="0">
                <a:solidFill>
                  <a:schemeClr val="dk1"/>
                </a:solidFill>
                <a:latin typeface="Times New Roman"/>
                <a:ea typeface="Times New Roman"/>
                <a:cs typeface="Times New Roman"/>
                <a:sym typeface="Times New Roman"/>
              </a:rPr>
              <a:t>ᐧ </a:t>
            </a: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t-2</a:t>
            </a:r>
            <a:endParaRPr sz="2400" baseline="-25000" dirty="0">
              <a:latin typeface="Times New Roman"/>
              <a:ea typeface="Times New Roman"/>
              <a:cs typeface="Times New Roman"/>
              <a:sym typeface="Times New Roman"/>
            </a:endParaRPr>
          </a:p>
        </p:txBody>
      </p:sp>
      <p:sp>
        <p:nvSpPr>
          <p:cNvPr id="24" name="CasellaDiTesto 23"/>
          <p:cNvSpPr txBox="1"/>
          <p:nvPr/>
        </p:nvSpPr>
        <p:spPr>
          <a:xfrm>
            <a:off x="1619672" y="4869160"/>
            <a:ext cx="1872208" cy="369332"/>
          </a:xfrm>
          <a:prstGeom prst="rect">
            <a:avLst/>
          </a:prstGeom>
          <a:noFill/>
        </p:spPr>
        <p:txBody>
          <a:bodyPr wrap="square" rtlCol="0">
            <a:spAutoFit/>
          </a:bodyPr>
          <a:lstStyle/>
          <a:p>
            <a:r>
              <a:rPr lang="it-IT" dirty="0" smtClean="0"/>
              <a:t>New </a:t>
            </a:r>
            <a:r>
              <a:rPr lang="it-IT" dirty="0" err="1" smtClean="0"/>
              <a:t>Command</a:t>
            </a:r>
            <a:endParaRPr lang="it-IT" dirty="0"/>
          </a:p>
        </p:txBody>
      </p:sp>
      <p:sp>
        <p:nvSpPr>
          <p:cNvPr id="25" name="CasellaDiTesto 24"/>
          <p:cNvSpPr txBox="1"/>
          <p:nvPr/>
        </p:nvSpPr>
        <p:spPr>
          <a:xfrm>
            <a:off x="4283968" y="4869160"/>
            <a:ext cx="2232248" cy="369332"/>
          </a:xfrm>
          <a:prstGeom prst="rect">
            <a:avLst/>
          </a:prstGeom>
          <a:noFill/>
        </p:spPr>
        <p:txBody>
          <a:bodyPr wrap="square" rtlCol="0">
            <a:spAutoFit/>
          </a:bodyPr>
          <a:lstStyle/>
          <a:p>
            <a:r>
              <a:rPr lang="it-IT" dirty="0" smtClean="0"/>
              <a:t>    Last </a:t>
            </a:r>
            <a:r>
              <a:rPr lang="it-IT" dirty="0" err="1" smtClean="0"/>
              <a:t>Command</a:t>
            </a:r>
            <a:endParaRPr lang="it-IT" dirty="0"/>
          </a:p>
        </p:txBody>
      </p:sp>
      <p:sp>
        <p:nvSpPr>
          <p:cNvPr id="26" name="CasellaDiTesto 25"/>
          <p:cNvSpPr txBox="1"/>
          <p:nvPr/>
        </p:nvSpPr>
        <p:spPr>
          <a:xfrm>
            <a:off x="7164288" y="4797152"/>
            <a:ext cx="1008112" cy="369332"/>
          </a:xfrm>
          <a:prstGeom prst="rect">
            <a:avLst/>
          </a:prstGeom>
          <a:noFill/>
        </p:spPr>
        <p:txBody>
          <a:bodyPr wrap="square" rtlCol="0">
            <a:spAutoFit/>
          </a:bodyPr>
          <a:lstStyle/>
          <a:p>
            <a:r>
              <a:rPr lang="it-IT" dirty="0" smtClean="0"/>
              <a:t> </a:t>
            </a:r>
            <a:r>
              <a:rPr lang="it-IT" dirty="0" err="1" smtClean="0"/>
              <a:t>History</a:t>
            </a:r>
            <a:endParaRPr lang="it-IT" dirty="0"/>
          </a:p>
        </p:txBody>
      </p:sp>
      <p:cxnSp>
        <p:nvCxnSpPr>
          <p:cNvPr id="27" name="Connettore 2 26"/>
          <p:cNvCxnSpPr>
            <a:stCxn id="24" idx="2"/>
            <a:endCxn id="22" idx="0"/>
          </p:cNvCxnSpPr>
          <p:nvPr/>
        </p:nvCxnSpPr>
        <p:spPr>
          <a:xfrm>
            <a:off x="2555776" y="5238492"/>
            <a:ext cx="0" cy="278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ttore 2 27"/>
          <p:cNvCxnSpPr>
            <a:stCxn id="25" idx="2"/>
            <a:endCxn id="21" idx="0"/>
          </p:cNvCxnSpPr>
          <p:nvPr/>
        </p:nvCxnSpPr>
        <p:spPr>
          <a:xfrm flipH="1">
            <a:off x="4968044" y="5238492"/>
            <a:ext cx="432048" cy="278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Connettore 2 28"/>
          <p:cNvCxnSpPr>
            <a:stCxn id="26" idx="2"/>
          </p:cNvCxnSpPr>
          <p:nvPr/>
        </p:nvCxnSpPr>
        <p:spPr>
          <a:xfrm flipH="1">
            <a:off x="6948264" y="5166484"/>
            <a:ext cx="720080" cy="350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06;p23"/>
          <p:cNvSpPr txBox="1">
            <a:spLocks noGrp="1"/>
          </p:cNvSpPr>
          <p:nvPr>
            <p:ph type="body" idx="1"/>
          </p:nvPr>
        </p:nvSpPr>
        <p:spPr>
          <a:xfrm>
            <a:off x="539552" y="2132856"/>
            <a:ext cx="4464496" cy="3443756"/>
          </a:xfrm>
          <a:prstGeom prst="rect">
            <a:avLst/>
          </a:prstGeom>
          <a:noFill/>
          <a:ln>
            <a:noFill/>
          </a:ln>
        </p:spPr>
        <p:txBody>
          <a:bodyPr spcFirstLastPara="1" wrap="square" lIns="79125" tIns="39550" rIns="79125" bIns="39550" anchor="t" anchorCtr="0">
            <a:noAutofit/>
          </a:bodyPr>
          <a:lstStyle/>
          <a:p>
            <a:pPr marL="0" marR="0" lvl="0" indent="0" algn="l" rtl="0">
              <a:lnSpc>
                <a:spcPct val="100000"/>
              </a:lnSpc>
              <a:spcBef>
                <a:spcPts val="300"/>
              </a:spcBef>
              <a:spcAft>
                <a:spcPts val="0"/>
              </a:spcAft>
              <a:buNone/>
            </a:pPr>
            <a:r>
              <a:rPr lang="it" sz="2400" dirty="0" smtClean="0"/>
              <a:t>Each second, when the user does not send commands, the probability of the current direction increases. </a:t>
            </a:r>
          </a:p>
          <a:p>
            <a:pPr marL="0" marR="0" lvl="0" indent="0" algn="l" rtl="0">
              <a:lnSpc>
                <a:spcPct val="100000"/>
              </a:lnSpc>
              <a:spcBef>
                <a:spcPts val="300"/>
              </a:spcBef>
              <a:spcAft>
                <a:spcPts val="0"/>
              </a:spcAft>
              <a:buNone/>
            </a:pPr>
            <a:endParaRPr sz="2400" dirty="0"/>
          </a:p>
        </p:txBody>
      </p:sp>
      <p:sp>
        <p:nvSpPr>
          <p:cNvPr id="8" name="Google Shape;209;p23"/>
          <p:cNvSpPr txBox="1"/>
          <p:nvPr/>
        </p:nvSpPr>
        <p:spPr>
          <a:xfrm>
            <a:off x="827584" y="5301208"/>
            <a:ext cx="7200800" cy="53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 =          0               + 0.03 </a:t>
            </a:r>
            <a:r>
              <a:rPr lang="it" sz="2400" dirty="0">
                <a:solidFill>
                  <a:schemeClr val="dk1"/>
                </a:solidFill>
                <a:latin typeface="Times New Roman"/>
                <a:ea typeface="Times New Roman"/>
                <a:cs typeface="Times New Roman"/>
                <a:sym typeface="Times New Roman"/>
              </a:rPr>
              <a:t>ᐧ  Ɲ( </a:t>
            </a:r>
            <a:r>
              <a:rPr lang="it" sz="2400" dirty="0" smtClean="0">
                <a:solidFill>
                  <a:schemeClr val="dk1"/>
                </a:solidFill>
                <a:latin typeface="Times New Roman"/>
                <a:ea typeface="Times New Roman"/>
                <a:cs typeface="Times New Roman"/>
                <a:sym typeface="Times New Roman"/>
              </a:rPr>
              <a:t>x</a:t>
            </a:r>
            <a:r>
              <a:rPr lang="it" sz="2400" baseline="-25000" dirty="0" smtClean="0">
                <a:solidFill>
                  <a:schemeClr val="dk1"/>
                </a:solidFill>
                <a:latin typeface="Times New Roman"/>
                <a:ea typeface="Times New Roman"/>
                <a:cs typeface="Times New Roman"/>
                <a:sym typeface="Times New Roman"/>
              </a:rPr>
              <a:t>t-1 </a:t>
            </a:r>
            <a:r>
              <a:rPr lang="it" sz="2400" dirty="0">
                <a:solidFill>
                  <a:schemeClr val="dk1"/>
                </a:solidFill>
                <a:latin typeface="Times New Roman"/>
                <a:ea typeface="Times New Roman"/>
                <a:cs typeface="Times New Roman"/>
                <a:sym typeface="Times New Roman"/>
              </a:rPr>
              <a:t>, 10) </a:t>
            </a:r>
            <a:r>
              <a:rPr lang="it" sz="2400" dirty="0" smtClean="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0.97 ᐧ </a:t>
            </a: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t-2 </a:t>
            </a:r>
            <a:endParaRPr sz="2400" baseline="-25000" dirty="0">
              <a:latin typeface="Times New Roman"/>
              <a:ea typeface="Times New Roman"/>
              <a:cs typeface="Times New Roman"/>
              <a:sym typeface="Times New Roman"/>
            </a:endParaRPr>
          </a:p>
        </p:txBody>
      </p:sp>
      <p:sp>
        <p:nvSpPr>
          <p:cNvPr id="10" name="Titolo 3"/>
          <p:cNvSpPr>
            <a:spLocks noGrp="1"/>
          </p:cNvSpPr>
          <p:nvPr>
            <p:ph type="title"/>
          </p:nvPr>
        </p:nvSpPr>
        <p:spPr>
          <a:xfrm>
            <a:off x="2483768" y="188640"/>
            <a:ext cx="6464810" cy="792088"/>
          </a:xfrm>
        </p:spPr>
        <p:txBody>
          <a:bodyPr/>
          <a:lstStyle/>
          <a:p>
            <a:r>
              <a:rPr lang="it-IT" sz="2000" b="1" dirty="0" smtClean="0"/>
              <a:t> </a:t>
            </a:r>
            <a:r>
              <a:rPr lang="it-IT" sz="2000" b="1" dirty="0" err="1" smtClean="0"/>
              <a:t>NO-Commands</a:t>
            </a:r>
            <a:r>
              <a:rPr lang="it-IT" sz="2000" b="1" dirty="0" smtClean="0"/>
              <a:t>’ </a:t>
            </a:r>
            <a:r>
              <a:rPr lang="it-IT" sz="2000" b="1" dirty="0" err="1" smtClean="0"/>
              <a:t>model</a:t>
            </a:r>
            <a:endParaRPr lang="it-IT" sz="2000" dirty="0"/>
          </a:p>
        </p:txBody>
      </p:sp>
      <p:sp>
        <p:nvSpPr>
          <p:cNvPr id="11"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9" name="Immagine 8" descr="no-cmd.gif"/>
          <p:cNvPicPr>
            <a:picLocks noChangeAspect="1"/>
          </p:cNvPicPr>
          <p:nvPr/>
        </p:nvPicPr>
        <p:blipFill>
          <a:blip r:embed="rId3" cstate="print"/>
          <a:stretch>
            <a:fillRect/>
          </a:stretch>
        </p:blipFill>
        <p:spPr>
          <a:xfrm>
            <a:off x="5004048" y="2132856"/>
            <a:ext cx="3222104" cy="2577683"/>
          </a:xfrm>
          <a:prstGeom prst="rect">
            <a:avLst/>
          </a:prstGeom>
        </p:spPr>
      </p:pic>
      <p:sp>
        <p:nvSpPr>
          <p:cNvPr id="13" name="Rettangolo 12"/>
          <p:cNvSpPr/>
          <p:nvPr/>
        </p:nvSpPr>
        <p:spPr>
          <a:xfrm>
            <a:off x="6444208" y="4653136"/>
            <a:ext cx="1008112"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14" name="Rettangolo 13"/>
          <p:cNvSpPr/>
          <p:nvPr/>
        </p:nvSpPr>
        <p:spPr>
          <a:xfrm>
            <a:off x="3923928" y="4653136"/>
            <a:ext cx="2232248"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15" name="Rettangolo 14"/>
          <p:cNvSpPr/>
          <p:nvPr/>
        </p:nvSpPr>
        <p:spPr>
          <a:xfrm>
            <a:off x="1691680" y="4653136"/>
            <a:ext cx="1872208"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16" name="Google Shape;164;p20"/>
          <p:cNvSpPr txBox="1"/>
          <p:nvPr/>
        </p:nvSpPr>
        <p:spPr>
          <a:xfrm>
            <a:off x="971600" y="4581128"/>
            <a:ext cx="6840760" cy="5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2400" dirty="0" smtClean="0">
                <a:latin typeface="Times New Roman"/>
                <a:ea typeface="Times New Roman"/>
                <a:cs typeface="Times New Roman"/>
                <a:sym typeface="Times New Roman"/>
              </a:rPr>
              <a:t> D</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𝜇</a:t>
            </a:r>
            <a:r>
              <a:rPr lang="it" sz="2400" baseline="-25000" dirty="0">
                <a:latin typeface="Times New Roman"/>
                <a:ea typeface="Times New Roman"/>
                <a:cs typeface="Times New Roman"/>
                <a:sym typeface="Times New Roman"/>
              </a:rPr>
              <a:t>0 </a:t>
            </a:r>
            <a:r>
              <a:rPr lang="it" sz="2400" dirty="0">
                <a:solidFill>
                  <a:schemeClr val="dk1"/>
                </a:solidFill>
                <a:latin typeface="Times New Roman"/>
                <a:ea typeface="Times New Roman"/>
                <a:cs typeface="Times New Roman"/>
                <a:sym typeface="Times New Roman"/>
              </a:rPr>
              <a:t>ᐧ </a:t>
            </a:r>
            <a:r>
              <a:rPr lang="it" sz="2400" dirty="0">
                <a:latin typeface="Times New Roman"/>
                <a:ea typeface="Times New Roman"/>
                <a:cs typeface="Times New Roman"/>
                <a:sym typeface="Times New Roman"/>
              </a:rPr>
              <a:t>Ɲ( x</a:t>
            </a:r>
            <a:r>
              <a:rPr lang="it" sz="2400" baseline="-25000" dirty="0">
                <a:latin typeface="Times New Roman"/>
                <a:ea typeface="Times New Roman"/>
                <a:cs typeface="Times New Roman"/>
                <a:sym typeface="Times New Roman"/>
              </a:rPr>
              <a:t>t </a:t>
            </a:r>
            <a:r>
              <a:rPr lang="it" sz="2400" dirty="0">
                <a:latin typeface="Times New Roman"/>
                <a:ea typeface="Times New Roman"/>
                <a:cs typeface="Times New Roman"/>
                <a:sym typeface="Times New Roman"/>
              </a:rPr>
              <a:t>, 𝜎</a:t>
            </a:r>
            <a:r>
              <a:rPr lang="it" sz="2400" baseline="-25000" dirty="0">
                <a:latin typeface="Times New Roman"/>
                <a:ea typeface="Times New Roman"/>
                <a:cs typeface="Times New Roman"/>
                <a:sym typeface="Times New Roman"/>
              </a:rPr>
              <a:t>t</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 </a:t>
            </a:r>
            <a:r>
              <a:rPr lang="it" sz="2400" dirty="0">
                <a:solidFill>
                  <a:schemeClr val="dk1"/>
                </a:solidFill>
                <a:latin typeface="Times New Roman"/>
                <a:ea typeface="Times New Roman"/>
                <a:cs typeface="Times New Roman"/>
                <a:sym typeface="Times New Roman"/>
              </a:rPr>
              <a:t>𝜇</a:t>
            </a:r>
            <a:r>
              <a:rPr lang="it" sz="2400" baseline="-25000" dirty="0">
                <a:latin typeface="Times New Roman"/>
                <a:ea typeface="Times New Roman"/>
                <a:cs typeface="Times New Roman"/>
                <a:sym typeface="Times New Roman"/>
              </a:rPr>
              <a:t>1</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ᐧ  Ɲ</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x</a:t>
            </a:r>
            <a:r>
              <a:rPr lang="it" sz="2400" baseline="-25000" dirty="0" smtClean="0">
                <a:latin typeface="Times New Roman"/>
                <a:ea typeface="Times New Roman"/>
                <a:cs typeface="Times New Roman"/>
                <a:sym typeface="Times New Roman"/>
              </a:rPr>
              <a:t>t-1 </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𝜎</a:t>
            </a:r>
            <a:r>
              <a:rPr lang="it" sz="2400" baseline="-25000" dirty="0" smtClean="0">
                <a:latin typeface="Times New Roman"/>
                <a:ea typeface="Times New Roman"/>
                <a:cs typeface="Times New Roman"/>
                <a:sym typeface="Times New Roman"/>
              </a:rPr>
              <a:t>t-1</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a:t>
            </a:r>
            <a:r>
              <a:rPr lang="it" sz="2400" dirty="0" smtClean="0">
                <a:solidFill>
                  <a:schemeClr val="dk1"/>
                </a:solidFill>
                <a:latin typeface="Times New Roman"/>
                <a:ea typeface="Times New Roman"/>
                <a:cs typeface="Times New Roman"/>
                <a:sym typeface="Times New Roman"/>
              </a:rPr>
              <a:t>𝜇</a:t>
            </a:r>
            <a:r>
              <a:rPr lang="it" sz="2400" baseline="-25000" dirty="0">
                <a:latin typeface="Times New Roman"/>
                <a:ea typeface="Times New Roman"/>
                <a:cs typeface="Times New Roman"/>
                <a:sym typeface="Times New Roman"/>
              </a:rPr>
              <a:t>2</a:t>
            </a:r>
            <a:r>
              <a:rPr lang="it" sz="2400" dirty="0">
                <a:solidFill>
                  <a:schemeClr val="dk1"/>
                </a:solidFill>
                <a:latin typeface="Times New Roman"/>
                <a:ea typeface="Times New Roman"/>
                <a:cs typeface="Times New Roman"/>
                <a:sym typeface="Times New Roman"/>
              </a:rPr>
              <a:t>ᐧ </a:t>
            </a: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t-2</a:t>
            </a:r>
            <a:endParaRPr sz="2400" baseline="-25000" dirty="0">
              <a:latin typeface="Times New Roman"/>
              <a:ea typeface="Times New Roman"/>
              <a:cs typeface="Times New Roman"/>
              <a:sym typeface="Times New Roman"/>
            </a:endParaRPr>
          </a:p>
        </p:txBody>
      </p:sp>
      <p:sp>
        <p:nvSpPr>
          <p:cNvPr id="17" name="CasellaDiTesto 16"/>
          <p:cNvSpPr txBox="1"/>
          <p:nvPr/>
        </p:nvSpPr>
        <p:spPr>
          <a:xfrm>
            <a:off x="1691680" y="4005064"/>
            <a:ext cx="1872208" cy="369332"/>
          </a:xfrm>
          <a:prstGeom prst="rect">
            <a:avLst/>
          </a:prstGeom>
          <a:noFill/>
        </p:spPr>
        <p:txBody>
          <a:bodyPr wrap="square" rtlCol="0">
            <a:spAutoFit/>
          </a:bodyPr>
          <a:lstStyle/>
          <a:p>
            <a:r>
              <a:rPr lang="it-IT" dirty="0" smtClean="0"/>
              <a:t>New </a:t>
            </a:r>
            <a:r>
              <a:rPr lang="it-IT" dirty="0" err="1" smtClean="0"/>
              <a:t>Command</a:t>
            </a:r>
            <a:endParaRPr lang="it-IT" dirty="0"/>
          </a:p>
        </p:txBody>
      </p:sp>
      <p:sp>
        <p:nvSpPr>
          <p:cNvPr id="18" name="CasellaDiTesto 17"/>
          <p:cNvSpPr txBox="1"/>
          <p:nvPr/>
        </p:nvSpPr>
        <p:spPr>
          <a:xfrm>
            <a:off x="3923928" y="3933056"/>
            <a:ext cx="2232248" cy="369332"/>
          </a:xfrm>
          <a:prstGeom prst="rect">
            <a:avLst/>
          </a:prstGeom>
          <a:noFill/>
        </p:spPr>
        <p:txBody>
          <a:bodyPr wrap="square" rtlCol="0">
            <a:spAutoFit/>
          </a:bodyPr>
          <a:lstStyle/>
          <a:p>
            <a:r>
              <a:rPr lang="it-IT" dirty="0" smtClean="0"/>
              <a:t>    Last </a:t>
            </a:r>
            <a:r>
              <a:rPr lang="it-IT" dirty="0" err="1" smtClean="0"/>
              <a:t>Command</a:t>
            </a:r>
            <a:endParaRPr lang="it-IT" dirty="0"/>
          </a:p>
        </p:txBody>
      </p:sp>
      <p:sp>
        <p:nvSpPr>
          <p:cNvPr id="19" name="CasellaDiTesto 18"/>
          <p:cNvSpPr txBox="1"/>
          <p:nvPr/>
        </p:nvSpPr>
        <p:spPr>
          <a:xfrm>
            <a:off x="7236296" y="3933056"/>
            <a:ext cx="1008112" cy="369332"/>
          </a:xfrm>
          <a:prstGeom prst="rect">
            <a:avLst/>
          </a:prstGeom>
          <a:noFill/>
        </p:spPr>
        <p:txBody>
          <a:bodyPr wrap="square" rtlCol="0">
            <a:spAutoFit/>
          </a:bodyPr>
          <a:lstStyle/>
          <a:p>
            <a:r>
              <a:rPr lang="it-IT" dirty="0" smtClean="0"/>
              <a:t> </a:t>
            </a:r>
            <a:r>
              <a:rPr lang="it-IT" dirty="0" err="1" smtClean="0"/>
              <a:t>History</a:t>
            </a:r>
            <a:endParaRPr lang="it-IT" dirty="0"/>
          </a:p>
        </p:txBody>
      </p:sp>
      <p:cxnSp>
        <p:nvCxnSpPr>
          <p:cNvPr id="20" name="Connettore 2 19"/>
          <p:cNvCxnSpPr>
            <a:stCxn id="17" idx="2"/>
            <a:endCxn id="15" idx="0"/>
          </p:cNvCxnSpPr>
          <p:nvPr/>
        </p:nvCxnSpPr>
        <p:spPr>
          <a:xfrm>
            <a:off x="2627784" y="4374396"/>
            <a:ext cx="0" cy="278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ttore 2 20"/>
          <p:cNvCxnSpPr>
            <a:stCxn id="18" idx="2"/>
            <a:endCxn id="14" idx="0"/>
          </p:cNvCxnSpPr>
          <p:nvPr/>
        </p:nvCxnSpPr>
        <p:spPr>
          <a:xfrm>
            <a:off x="5040052" y="4302388"/>
            <a:ext cx="0" cy="350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a:stCxn id="19" idx="2"/>
          </p:cNvCxnSpPr>
          <p:nvPr/>
        </p:nvCxnSpPr>
        <p:spPr>
          <a:xfrm flipH="1">
            <a:off x="7020272" y="4302388"/>
            <a:ext cx="720080" cy="350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e 30"/>
          <p:cNvSpPr/>
          <p:nvPr/>
        </p:nvSpPr>
        <p:spPr>
          <a:xfrm>
            <a:off x="3203848" y="4509120"/>
            <a:ext cx="576064" cy="432048"/>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15" name="Rettangolo 14"/>
          <p:cNvSpPr/>
          <p:nvPr/>
        </p:nvSpPr>
        <p:spPr>
          <a:xfrm>
            <a:off x="6444208" y="2060848"/>
            <a:ext cx="1008112"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14" name="Rettangolo 13"/>
          <p:cNvSpPr/>
          <p:nvPr/>
        </p:nvSpPr>
        <p:spPr>
          <a:xfrm>
            <a:off x="3923928" y="2060848"/>
            <a:ext cx="2232248"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13" name="Rettangolo 12"/>
          <p:cNvSpPr/>
          <p:nvPr/>
        </p:nvSpPr>
        <p:spPr>
          <a:xfrm>
            <a:off x="1691680" y="2060848"/>
            <a:ext cx="1872208"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8" name="Google Shape;194;p22"/>
          <p:cNvSpPr txBox="1"/>
          <p:nvPr/>
        </p:nvSpPr>
        <p:spPr>
          <a:xfrm>
            <a:off x="899592" y="2852936"/>
            <a:ext cx="6912768" cy="539100"/>
          </a:xfrm>
          <a:prstGeom prst="rect">
            <a:avLst/>
          </a:prstGeom>
          <a:noFill/>
          <a:ln>
            <a:noFill/>
          </a:ln>
        </p:spPr>
        <p:txBody>
          <a:bodyPr spcFirstLastPara="1" wrap="square" lIns="91425" tIns="91425" rIns="91425" bIns="91425" anchor="ctr" anchorCtr="0">
            <a:noAutofit/>
          </a:bodyPr>
          <a:lstStyle/>
          <a:p>
            <a:pPr lvl="0" algn="ct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a:t>
            </a:r>
            <a:r>
              <a:rPr lang="it" sz="2400" dirty="0" smtClean="0">
                <a:solidFill>
                  <a:schemeClr val="dk1"/>
                </a:solidFill>
                <a:latin typeface="Times New Roman"/>
                <a:ea typeface="Times New Roman"/>
                <a:cs typeface="Times New Roman"/>
                <a:sym typeface="Times New Roman"/>
              </a:rPr>
              <a:t>0.5</a:t>
            </a:r>
            <a:r>
              <a:rPr lang="it" sz="2400" dirty="0" smtClean="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ᐧ  Ɲ</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x</a:t>
            </a:r>
            <a:r>
              <a:rPr lang="it" sz="2400" baseline="-25000" dirty="0" smtClean="0">
                <a:latin typeface="Times New Roman"/>
                <a:ea typeface="Times New Roman"/>
                <a:cs typeface="Times New Roman"/>
                <a:sym typeface="Times New Roman"/>
              </a:rPr>
              <a:t>t </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50</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+ 0.3 </a:t>
            </a:r>
            <a:r>
              <a:rPr lang="it" sz="2400" dirty="0" smtClean="0">
                <a:solidFill>
                  <a:schemeClr val="dk1"/>
                </a:solidFill>
                <a:latin typeface="Times New Roman"/>
                <a:ea typeface="Times New Roman"/>
                <a:cs typeface="Times New Roman"/>
                <a:sym typeface="Times New Roman"/>
              </a:rPr>
              <a:t>ᐧ  Ɲ( x</a:t>
            </a:r>
            <a:r>
              <a:rPr lang="it" sz="2400" baseline="-25000" dirty="0" smtClean="0">
                <a:solidFill>
                  <a:schemeClr val="dk1"/>
                </a:solidFill>
                <a:latin typeface="Times New Roman"/>
                <a:ea typeface="Times New Roman"/>
                <a:cs typeface="Times New Roman"/>
                <a:sym typeface="Times New Roman"/>
              </a:rPr>
              <a:t>t -1</a:t>
            </a:r>
            <a:r>
              <a:rPr lang="it" sz="2400" dirty="0" smtClean="0">
                <a:solidFill>
                  <a:schemeClr val="dk1"/>
                </a:solidFill>
                <a:latin typeface="Times New Roman"/>
                <a:ea typeface="Times New Roman"/>
                <a:cs typeface="Times New Roman"/>
                <a:sym typeface="Times New Roman"/>
              </a:rPr>
              <a:t>, 100) </a:t>
            </a:r>
            <a:r>
              <a:rPr lang="it" sz="2400" dirty="0" smtClean="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0.2 ᐧ </a:t>
            </a: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t-2</a:t>
            </a:r>
            <a:endParaRPr sz="2400" baseline="-25000" dirty="0">
              <a:latin typeface="Times New Roman"/>
              <a:ea typeface="Times New Roman"/>
              <a:cs typeface="Times New Roman"/>
              <a:sym typeface="Times New Roman"/>
            </a:endParaRPr>
          </a:p>
        </p:txBody>
      </p:sp>
      <p:sp>
        <p:nvSpPr>
          <p:cNvPr id="10" name="Google Shape;195;p22"/>
          <p:cNvSpPr txBox="1"/>
          <p:nvPr/>
        </p:nvSpPr>
        <p:spPr>
          <a:xfrm>
            <a:off x="323528" y="4437112"/>
            <a:ext cx="4914900" cy="579900"/>
          </a:xfrm>
          <a:prstGeom prst="rect">
            <a:avLst/>
          </a:prstGeom>
          <a:noFill/>
          <a:ln>
            <a:noFill/>
          </a:ln>
        </p:spPr>
        <p:txBody>
          <a:bodyPr spcFirstLastPara="1" wrap="square" lIns="91425" tIns="91425" rIns="91425" bIns="91425" anchor="t" anchorCtr="0">
            <a:noAutofit/>
          </a:bodyPr>
          <a:lstStyle/>
          <a:p>
            <a:pPr lvl="0" algn="ctr"/>
            <a:r>
              <a:rPr lang="it" sz="2400" dirty="0" smtClean="0">
                <a:latin typeface="Times New Roman"/>
                <a:ea typeface="Times New Roman"/>
                <a:cs typeface="Times New Roman"/>
                <a:sym typeface="Times New Roman"/>
              </a:rPr>
              <a:t>x </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 = </a:t>
            </a:r>
            <a:r>
              <a:rPr lang="it" sz="2400" dirty="0" smtClean="0">
                <a:solidFill>
                  <a:schemeClr val="dk1"/>
                </a:solidFill>
                <a:latin typeface="Times New Roman"/>
                <a:ea typeface="Times New Roman"/>
                <a:cs typeface="Times New Roman"/>
                <a:sym typeface="Times New Roman"/>
              </a:rPr>
              <a:t> x</a:t>
            </a:r>
            <a:r>
              <a:rPr lang="it" sz="2400" baseline="-25000" dirty="0" smtClean="0">
                <a:solidFill>
                  <a:schemeClr val="dk1"/>
                </a:solidFill>
                <a:latin typeface="Times New Roman"/>
                <a:ea typeface="Times New Roman"/>
                <a:cs typeface="Times New Roman"/>
                <a:sym typeface="Times New Roman"/>
              </a:rPr>
              <a:t>t-1</a:t>
            </a:r>
            <a:r>
              <a:rPr lang="it" sz="2400" dirty="0" smtClean="0">
                <a:solidFill>
                  <a:schemeClr val="dk1"/>
                </a:solidFill>
                <a:latin typeface="Times New Roman"/>
                <a:ea typeface="Times New Roman"/>
                <a:cs typeface="Times New Roman"/>
                <a:sym typeface="Times New Roman"/>
              </a:rPr>
              <a:t> + 45°</a:t>
            </a:r>
            <a:endParaRPr sz="2400" dirty="0">
              <a:latin typeface="Times New Roman"/>
              <a:ea typeface="Times New Roman"/>
              <a:cs typeface="Times New Roman"/>
              <a:sym typeface="Times New Roman"/>
            </a:endParaRPr>
          </a:p>
        </p:txBody>
      </p:sp>
      <p:sp>
        <p:nvSpPr>
          <p:cNvPr id="11" name="Titolo 3"/>
          <p:cNvSpPr>
            <a:spLocks noGrp="1"/>
          </p:cNvSpPr>
          <p:nvPr>
            <p:ph type="title"/>
          </p:nvPr>
        </p:nvSpPr>
        <p:spPr>
          <a:xfrm>
            <a:off x="2483768" y="188640"/>
            <a:ext cx="6464810" cy="792088"/>
          </a:xfrm>
        </p:spPr>
        <p:txBody>
          <a:bodyPr/>
          <a:lstStyle/>
          <a:p>
            <a:r>
              <a:rPr lang="it-IT" sz="2000" b="1" dirty="0" smtClean="0"/>
              <a:t>Motor </a:t>
            </a:r>
            <a:r>
              <a:rPr lang="it-IT" sz="2000" b="1" dirty="0" err="1" smtClean="0"/>
              <a:t>Imagery</a:t>
            </a:r>
            <a:r>
              <a:rPr lang="it-IT" sz="2000" b="1" dirty="0" smtClean="0"/>
              <a:t>’s </a:t>
            </a:r>
            <a:r>
              <a:rPr lang="it-IT" sz="2000" b="1" dirty="0" err="1" smtClean="0"/>
              <a:t>model</a:t>
            </a:r>
            <a:endParaRPr lang="it-IT" sz="2000" dirty="0"/>
          </a:p>
        </p:txBody>
      </p:sp>
      <p:sp>
        <p:nvSpPr>
          <p:cNvPr id="12"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2050" name="Picture 2" descr="C:\Users\utente\Desktop\GIF\mi.gif"/>
          <p:cNvPicPr>
            <a:picLocks noChangeAspect="1" noChangeArrowheads="1" noCrop="1"/>
          </p:cNvPicPr>
          <p:nvPr/>
        </p:nvPicPr>
        <p:blipFill>
          <a:blip r:embed="rId3" cstate="print"/>
          <a:srcRect/>
          <a:stretch>
            <a:fillRect/>
          </a:stretch>
        </p:blipFill>
        <p:spPr bwMode="auto">
          <a:xfrm>
            <a:off x="5004048" y="3501008"/>
            <a:ext cx="3220703" cy="2576562"/>
          </a:xfrm>
          <a:prstGeom prst="rect">
            <a:avLst/>
          </a:prstGeom>
          <a:noFill/>
        </p:spPr>
      </p:pic>
      <p:sp>
        <p:nvSpPr>
          <p:cNvPr id="9" name="Google Shape;164;p20"/>
          <p:cNvSpPr txBox="1"/>
          <p:nvPr/>
        </p:nvSpPr>
        <p:spPr>
          <a:xfrm>
            <a:off x="971600" y="1988840"/>
            <a:ext cx="6840760" cy="5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2400" dirty="0" smtClean="0">
                <a:latin typeface="Times New Roman"/>
                <a:ea typeface="Times New Roman"/>
                <a:cs typeface="Times New Roman"/>
                <a:sym typeface="Times New Roman"/>
              </a:rPr>
              <a:t> D</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𝜇</a:t>
            </a:r>
            <a:r>
              <a:rPr lang="it" sz="2400" baseline="-25000" dirty="0">
                <a:latin typeface="Times New Roman"/>
                <a:ea typeface="Times New Roman"/>
                <a:cs typeface="Times New Roman"/>
                <a:sym typeface="Times New Roman"/>
              </a:rPr>
              <a:t>0 </a:t>
            </a:r>
            <a:r>
              <a:rPr lang="it" sz="2400" dirty="0">
                <a:solidFill>
                  <a:schemeClr val="dk1"/>
                </a:solidFill>
                <a:latin typeface="Times New Roman"/>
                <a:ea typeface="Times New Roman"/>
                <a:cs typeface="Times New Roman"/>
                <a:sym typeface="Times New Roman"/>
              </a:rPr>
              <a:t>ᐧ </a:t>
            </a:r>
            <a:r>
              <a:rPr lang="it" sz="2400" dirty="0">
                <a:latin typeface="Times New Roman"/>
                <a:ea typeface="Times New Roman"/>
                <a:cs typeface="Times New Roman"/>
                <a:sym typeface="Times New Roman"/>
              </a:rPr>
              <a:t>Ɲ( x</a:t>
            </a:r>
            <a:r>
              <a:rPr lang="it" sz="2400" baseline="-25000" dirty="0">
                <a:latin typeface="Times New Roman"/>
                <a:ea typeface="Times New Roman"/>
                <a:cs typeface="Times New Roman"/>
                <a:sym typeface="Times New Roman"/>
              </a:rPr>
              <a:t>t </a:t>
            </a:r>
            <a:r>
              <a:rPr lang="it" sz="2400" dirty="0">
                <a:latin typeface="Times New Roman"/>
                <a:ea typeface="Times New Roman"/>
                <a:cs typeface="Times New Roman"/>
                <a:sym typeface="Times New Roman"/>
              </a:rPr>
              <a:t>, 𝜎</a:t>
            </a:r>
            <a:r>
              <a:rPr lang="it" sz="2400" baseline="-25000" dirty="0">
                <a:latin typeface="Times New Roman"/>
                <a:ea typeface="Times New Roman"/>
                <a:cs typeface="Times New Roman"/>
                <a:sym typeface="Times New Roman"/>
              </a:rPr>
              <a:t>t</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 </a:t>
            </a:r>
            <a:r>
              <a:rPr lang="it" sz="2400" dirty="0">
                <a:solidFill>
                  <a:schemeClr val="dk1"/>
                </a:solidFill>
                <a:latin typeface="Times New Roman"/>
                <a:ea typeface="Times New Roman"/>
                <a:cs typeface="Times New Roman"/>
                <a:sym typeface="Times New Roman"/>
              </a:rPr>
              <a:t>𝜇</a:t>
            </a:r>
            <a:r>
              <a:rPr lang="it" sz="2400" baseline="-25000" dirty="0">
                <a:latin typeface="Times New Roman"/>
                <a:ea typeface="Times New Roman"/>
                <a:cs typeface="Times New Roman"/>
                <a:sym typeface="Times New Roman"/>
              </a:rPr>
              <a:t>1</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ᐧ  Ɲ</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x</a:t>
            </a:r>
            <a:r>
              <a:rPr lang="it" sz="2400" baseline="-25000" dirty="0" smtClean="0">
                <a:latin typeface="Times New Roman"/>
                <a:ea typeface="Times New Roman"/>
                <a:cs typeface="Times New Roman"/>
                <a:sym typeface="Times New Roman"/>
              </a:rPr>
              <a:t>t-1 </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𝜎</a:t>
            </a:r>
            <a:r>
              <a:rPr lang="it" sz="2400" baseline="-25000" dirty="0" smtClean="0">
                <a:latin typeface="Times New Roman"/>
                <a:ea typeface="Times New Roman"/>
                <a:cs typeface="Times New Roman"/>
                <a:sym typeface="Times New Roman"/>
              </a:rPr>
              <a:t>t-1</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𝜇</a:t>
            </a:r>
            <a:r>
              <a:rPr lang="it" sz="2400" baseline="-25000" dirty="0">
                <a:latin typeface="Times New Roman"/>
                <a:ea typeface="Times New Roman"/>
                <a:cs typeface="Times New Roman"/>
                <a:sym typeface="Times New Roman"/>
              </a:rPr>
              <a:t>2</a:t>
            </a:r>
            <a:r>
              <a:rPr lang="it" sz="2400" dirty="0">
                <a:solidFill>
                  <a:schemeClr val="dk1"/>
                </a:solidFill>
                <a:latin typeface="Times New Roman"/>
                <a:ea typeface="Times New Roman"/>
                <a:cs typeface="Times New Roman"/>
                <a:sym typeface="Times New Roman"/>
              </a:rPr>
              <a:t>ᐧ </a:t>
            </a: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t-2</a:t>
            </a:r>
            <a:endParaRPr sz="2400" baseline="-25000" dirty="0">
              <a:latin typeface="Times New Roman"/>
              <a:ea typeface="Times New Roman"/>
              <a:cs typeface="Times New Roman"/>
              <a:sym typeface="Times New Roman"/>
            </a:endParaRPr>
          </a:p>
        </p:txBody>
      </p:sp>
      <p:sp>
        <p:nvSpPr>
          <p:cNvPr id="16" name="CasellaDiTesto 15"/>
          <p:cNvSpPr txBox="1"/>
          <p:nvPr/>
        </p:nvSpPr>
        <p:spPr>
          <a:xfrm>
            <a:off x="1691680" y="1412776"/>
            <a:ext cx="1872208" cy="369332"/>
          </a:xfrm>
          <a:prstGeom prst="rect">
            <a:avLst/>
          </a:prstGeom>
          <a:noFill/>
        </p:spPr>
        <p:txBody>
          <a:bodyPr wrap="square" rtlCol="0">
            <a:spAutoFit/>
          </a:bodyPr>
          <a:lstStyle/>
          <a:p>
            <a:r>
              <a:rPr lang="it-IT" dirty="0" smtClean="0"/>
              <a:t>New </a:t>
            </a:r>
            <a:r>
              <a:rPr lang="it-IT" dirty="0" err="1" smtClean="0"/>
              <a:t>Command</a:t>
            </a:r>
            <a:endParaRPr lang="it-IT" dirty="0"/>
          </a:p>
        </p:txBody>
      </p:sp>
      <p:sp>
        <p:nvSpPr>
          <p:cNvPr id="17" name="CasellaDiTesto 16"/>
          <p:cNvSpPr txBox="1"/>
          <p:nvPr/>
        </p:nvSpPr>
        <p:spPr>
          <a:xfrm>
            <a:off x="3923928" y="1340768"/>
            <a:ext cx="2232248" cy="369332"/>
          </a:xfrm>
          <a:prstGeom prst="rect">
            <a:avLst/>
          </a:prstGeom>
          <a:noFill/>
        </p:spPr>
        <p:txBody>
          <a:bodyPr wrap="square" rtlCol="0">
            <a:spAutoFit/>
          </a:bodyPr>
          <a:lstStyle/>
          <a:p>
            <a:r>
              <a:rPr lang="it-IT" dirty="0" smtClean="0"/>
              <a:t>    Last </a:t>
            </a:r>
            <a:r>
              <a:rPr lang="it-IT" dirty="0" err="1" smtClean="0"/>
              <a:t>Command</a:t>
            </a:r>
            <a:endParaRPr lang="it-IT" dirty="0"/>
          </a:p>
        </p:txBody>
      </p:sp>
      <p:sp>
        <p:nvSpPr>
          <p:cNvPr id="18" name="CasellaDiTesto 17"/>
          <p:cNvSpPr txBox="1"/>
          <p:nvPr/>
        </p:nvSpPr>
        <p:spPr>
          <a:xfrm>
            <a:off x="6444208" y="1340768"/>
            <a:ext cx="1008112" cy="369332"/>
          </a:xfrm>
          <a:prstGeom prst="rect">
            <a:avLst/>
          </a:prstGeom>
          <a:noFill/>
        </p:spPr>
        <p:txBody>
          <a:bodyPr wrap="square" rtlCol="0">
            <a:spAutoFit/>
          </a:bodyPr>
          <a:lstStyle/>
          <a:p>
            <a:r>
              <a:rPr lang="it-IT" dirty="0" smtClean="0"/>
              <a:t> </a:t>
            </a:r>
            <a:r>
              <a:rPr lang="it-IT" dirty="0" err="1" smtClean="0"/>
              <a:t>History</a:t>
            </a:r>
            <a:endParaRPr lang="it-IT" dirty="0"/>
          </a:p>
        </p:txBody>
      </p:sp>
      <p:cxnSp>
        <p:nvCxnSpPr>
          <p:cNvPr id="20" name="Connettore 2 19"/>
          <p:cNvCxnSpPr>
            <a:stCxn id="16" idx="2"/>
            <a:endCxn id="13" idx="0"/>
          </p:cNvCxnSpPr>
          <p:nvPr/>
        </p:nvCxnSpPr>
        <p:spPr>
          <a:xfrm>
            <a:off x="2627784" y="1782108"/>
            <a:ext cx="0" cy="278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17" idx="2"/>
            <a:endCxn id="14" idx="0"/>
          </p:cNvCxnSpPr>
          <p:nvPr/>
        </p:nvCxnSpPr>
        <p:spPr>
          <a:xfrm>
            <a:off x="5040052" y="1710100"/>
            <a:ext cx="0" cy="350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Connettore 2 28"/>
          <p:cNvCxnSpPr>
            <a:stCxn id="18" idx="2"/>
          </p:cNvCxnSpPr>
          <p:nvPr/>
        </p:nvCxnSpPr>
        <p:spPr>
          <a:xfrm>
            <a:off x="6948264" y="1710100"/>
            <a:ext cx="0" cy="350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CasellaDiTesto 29"/>
          <p:cNvSpPr txBox="1"/>
          <p:nvPr/>
        </p:nvSpPr>
        <p:spPr>
          <a:xfrm>
            <a:off x="3203848" y="3789040"/>
            <a:ext cx="1526893" cy="369332"/>
          </a:xfrm>
          <a:prstGeom prst="rect">
            <a:avLst/>
          </a:prstGeom>
          <a:noFill/>
        </p:spPr>
        <p:txBody>
          <a:bodyPr wrap="none" rtlCol="0">
            <a:spAutoFit/>
          </a:bodyPr>
          <a:lstStyle/>
          <a:p>
            <a:r>
              <a:rPr lang="it-IT" dirty="0" err="1" smtClean="0"/>
              <a:t>Degree</a:t>
            </a:r>
            <a:r>
              <a:rPr lang="it-IT" dirty="0" smtClean="0"/>
              <a:t>’s </a:t>
            </a:r>
            <a:r>
              <a:rPr lang="it-IT" dirty="0" err="1" smtClean="0"/>
              <a:t>Shift</a:t>
            </a:r>
            <a:r>
              <a:rPr lang="it-IT" dirty="0" smtClean="0"/>
              <a:t> </a:t>
            </a:r>
            <a:endParaRPr lang="it-IT" dirty="0"/>
          </a:p>
        </p:txBody>
      </p:sp>
      <p:cxnSp>
        <p:nvCxnSpPr>
          <p:cNvPr id="33" name="Connettore 2 32"/>
          <p:cNvCxnSpPr>
            <a:stCxn id="30" idx="2"/>
          </p:cNvCxnSpPr>
          <p:nvPr/>
        </p:nvCxnSpPr>
        <p:spPr>
          <a:xfrm flipH="1">
            <a:off x="3635896" y="4158372"/>
            <a:ext cx="331399" cy="350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tangolo 15"/>
          <p:cNvSpPr/>
          <p:nvPr/>
        </p:nvSpPr>
        <p:spPr>
          <a:xfrm>
            <a:off x="4355976" y="4149080"/>
            <a:ext cx="2232248" cy="64807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p:cNvSpPr/>
          <p:nvPr/>
        </p:nvSpPr>
        <p:spPr>
          <a:xfrm>
            <a:off x="6876256" y="4149080"/>
            <a:ext cx="1224136" cy="64807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1691680" y="4149080"/>
            <a:ext cx="2016224" cy="64807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Google Shape;179;p21"/>
          <p:cNvSpPr txBox="1"/>
          <p:nvPr/>
        </p:nvSpPr>
        <p:spPr>
          <a:xfrm>
            <a:off x="755576" y="4869160"/>
            <a:ext cx="7488832" cy="648072"/>
          </a:xfrm>
          <a:prstGeom prst="rect">
            <a:avLst/>
          </a:prstGeom>
          <a:noFill/>
          <a:ln>
            <a:noFill/>
          </a:ln>
        </p:spPr>
        <p:txBody>
          <a:bodyPr spcFirstLastPara="1" wrap="square" lIns="91425" tIns="91425" rIns="91425" bIns="91425" anchor="ctr" anchorCtr="0">
            <a:noAutofit/>
          </a:bodyPr>
          <a:lstStyle/>
          <a:p>
            <a:pPr lvl="0" algn="ct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a:t>
            </a:r>
            <a:r>
              <a:rPr lang="it" sz="2400" dirty="0" smtClean="0">
                <a:solidFill>
                  <a:schemeClr val="dk1"/>
                </a:solidFill>
                <a:latin typeface="Times New Roman"/>
                <a:ea typeface="Times New Roman"/>
                <a:cs typeface="Times New Roman"/>
                <a:sym typeface="Times New Roman"/>
              </a:rPr>
              <a:t>0.67</a:t>
            </a:r>
            <a:r>
              <a:rPr lang="it" sz="2400" dirty="0" smtClean="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ᐧ  Ɲ</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x</a:t>
            </a:r>
            <a:r>
              <a:rPr lang="it" sz="2400" baseline="-25000" dirty="0" smtClean="0">
                <a:latin typeface="Times New Roman"/>
                <a:ea typeface="Times New Roman"/>
                <a:cs typeface="Times New Roman"/>
                <a:sym typeface="Times New Roman"/>
              </a:rPr>
              <a:t>t </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𝜎</a:t>
            </a:r>
            <a:r>
              <a:rPr lang="it" sz="2400" baseline="-25000" dirty="0" smtClean="0">
                <a:solidFill>
                  <a:schemeClr val="dk1"/>
                </a:solidFill>
                <a:latin typeface="Times New Roman"/>
                <a:ea typeface="Times New Roman"/>
                <a:cs typeface="Times New Roman"/>
                <a:sym typeface="Times New Roman"/>
              </a:rPr>
              <a:t>t</a:t>
            </a:r>
            <a:r>
              <a:rPr lang="it" sz="2400" dirty="0" smtClean="0">
                <a:solidFill>
                  <a:schemeClr val="dk1"/>
                </a:solidFill>
                <a:latin typeface="Times New Roman"/>
                <a:ea typeface="Times New Roman"/>
                <a:cs typeface="Times New Roman"/>
                <a:sym typeface="Times New Roman"/>
              </a:rPr>
              <a:t>(p</a:t>
            </a:r>
            <a:r>
              <a:rPr lang="it" sz="2400" dirty="0">
                <a:solidFill>
                  <a:schemeClr val="dk1"/>
                </a:solidFill>
                <a:latin typeface="Times New Roman"/>
                <a:ea typeface="Times New Roman"/>
                <a:cs typeface="Times New Roman"/>
                <a:sym typeface="Times New Roman"/>
              </a:rPr>
              <a:t>)</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a:t>
            </a:r>
            <a:r>
              <a:rPr lang="it" sz="2400" dirty="0" smtClean="0">
                <a:solidFill>
                  <a:schemeClr val="dk1"/>
                </a:solidFill>
                <a:latin typeface="Times New Roman"/>
                <a:ea typeface="Times New Roman"/>
                <a:cs typeface="Times New Roman"/>
                <a:sym typeface="Times New Roman"/>
              </a:rPr>
              <a:t>0.03</a:t>
            </a:r>
            <a:r>
              <a:rPr lang="it" sz="2400" dirty="0" smtClean="0">
                <a:latin typeface="Times New Roman"/>
                <a:ea typeface="Times New Roman"/>
                <a:cs typeface="Times New Roman"/>
                <a:sym typeface="Times New Roman"/>
              </a:rPr>
              <a:t> </a:t>
            </a:r>
            <a:r>
              <a:rPr lang="it" sz="2400" dirty="0" smtClean="0">
                <a:solidFill>
                  <a:schemeClr val="dk1"/>
                </a:solidFill>
                <a:latin typeface="Times New Roman"/>
                <a:ea typeface="Times New Roman"/>
                <a:cs typeface="Times New Roman"/>
                <a:sym typeface="Times New Roman"/>
              </a:rPr>
              <a:t>ᐧ  Ɲ</a:t>
            </a:r>
            <a:r>
              <a:rPr lang="it" sz="2400" dirty="0" smtClean="0">
                <a:latin typeface="Times New Roman"/>
                <a:ea typeface="Times New Roman"/>
                <a:cs typeface="Times New Roman"/>
                <a:sym typeface="Times New Roman"/>
              </a:rPr>
              <a:t>( x</a:t>
            </a:r>
            <a:r>
              <a:rPr lang="it" sz="2400" baseline="-25000" dirty="0" smtClean="0">
                <a:latin typeface="Times New Roman"/>
                <a:ea typeface="Times New Roman"/>
                <a:cs typeface="Times New Roman"/>
                <a:sym typeface="Times New Roman"/>
              </a:rPr>
              <a:t>t-1 </a:t>
            </a:r>
            <a:r>
              <a:rPr lang="it" sz="2400" dirty="0" smtClean="0">
                <a:latin typeface="Times New Roman"/>
                <a:ea typeface="Times New Roman"/>
                <a:cs typeface="Times New Roman"/>
                <a:sym typeface="Times New Roman"/>
              </a:rPr>
              <a:t>, </a:t>
            </a:r>
            <a:r>
              <a:rPr lang="it" sz="2400" dirty="0" smtClean="0">
                <a:solidFill>
                  <a:schemeClr val="dk1"/>
                </a:solidFill>
                <a:latin typeface="Times New Roman"/>
                <a:ea typeface="Times New Roman"/>
                <a:cs typeface="Times New Roman"/>
                <a:sym typeface="Times New Roman"/>
              </a:rPr>
              <a:t>𝜎 </a:t>
            </a:r>
            <a:r>
              <a:rPr lang="it" sz="2400" baseline="-25000" dirty="0" smtClean="0">
                <a:latin typeface="Times New Roman"/>
                <a:ea typeface="Times New Roman"/>
                <a:cs typeface="Times New Roman"/>
                <a:sym typeface="Times New Roman"/>
              </a:rPr>
              <a:t>t-1</a:t>
            </a:r>
            <a:r>
              <a:rPr lang="it" sz="2400" dirty="0" smtClean="0">
                <a:latin typeface="Times New Roman"/>
                <a:ea typeface="Times New Roman"/>
                <a:cs typeface="Times New Roman"/>
                <a:sym typeface="Times New Roman"/>
              </a:rPr>
              <a:t>) + </a:t>
            </a:r>
            <a:r>
              <a:rPr lang="it" sz="2400" dirty="0">
                <a:solidFill>
                  <a:schemeClr val="dk1"/>
                </a:solidFill>
                <a:latin typeface="Times New Roman"/>
                <a:ea typeface="Times New Roman"/>
                <a:cs typeface="Times New Roman"/>
                <a:sym typeface="Times New Roman"/>
              </a:rPr>
              <a:t>0.3 ᐧ </a:t>
            </a: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t-2</a:t>
            </a:r>
            <a:endParaRPr sz="2400" baseline="-25000" dirty="0">
              <a:latin typeface="Times New Roman"/>
              <a:ea typeface="Times New Roman"/>
              <a:cs typeface="Times New Roman"/>
              <a:sym typeface="Times New Roman"/>
            </a:endParaRPr>
          </a:p>
        </p:txBody>
      </p:sp>
      <p:sp>
        <p:nvSpPr>
          <p:cNvPr id="9" name="Google Shape;180;p21"/>
          <p:cNvSpPr txBox="1"/>
          <p:nvPr/>
        </p:nvSpPr>
        <p:spPr>
          <a:xfrm>
            <a:off x="611560" y="5661248"/>
            <a:ext cx="4032448" cy="100811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2400" dirty="0">
                <a:solidFill>
                  <a:schemeClr val="dk1"/>
                </a:solidFill>
                <a:latin typeface="Times New Roman"/>
                <a:ea typeface="Times New Roman"/>
                <a:cs typeface="Times New Roman"/>
                <a:sym typeface="Times New Roman"/>
              </a:rPr>
              <a:t>𝜎</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(p</a:t>
            </a:r>
            <a:r>
              <a:rPr lang="it" sz="2400" dirty="0">
                <a:latin typeface="Times New Roman"/>
                <a:ea typeface="Times New Roman"/>
                <a:cs typeface="Times New Roman"/>
                <a:sym typeface="Times New Roman"/>
              </a:rPr>
              <a:t>) = </a:t>
            </a:r>
            <a:r>
              <a:rPr lang="it" sz="2400" dirty="0">
                <a:solidFill>
                  <a:schemeClr val="dk1"/>
                </a:solidFill>
                <a:latin typeface="Times New Roman"/>
                <a:ea typeface="Times New Roman"/>
                <a:cs typeface="Times New Roman"/>
                <a:sym typeface="Times New Roman"/>
              </a:rPr>
              <a:t>𝜎</a:t>
            </a:r>
            <a:r>
              <a:rPr lang="it" sz="2400" baseline="-25000" dirty="0">
                <a:latin typeface="Times New Roman"/>
                <a:ea typeface="Times New Roman"/>
                <a:cs typeface="Times New Roman"/>
                <a:sym typeface="Times New Roman"/>
              </a:rPr>
              <a:t>P300</a:t>
            </a:r>
            <a:r>
              <a:rPr lang="it" sz="2400" dirty="0">
                <a:latin typeface="Times New Roman"/>
                <a:ea typeface="Times New Roman"/>
                <a:cs typeface="Times New Roman"/>
                <a:sym typeface="Times New Roman"/>
              </a:rPr>
              <a:t> (1 + e</a:t>
            </a:r>
            <a:r>
              <a:rPr lang="it" sz="2400" baseline="30000" dirty="0">
                <a:latin typeface="Times New Roman"/>
                <a:ea typeface="Times New Roman"/>
                <a:cs typeface="Times New Roman"/>
                <a:sym typeface="Times New Roman"/>
              </a:rPr>
              <a:t>2p1/p0</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a:t>
            </a:r>
          </a:p>
          <a:p>
            <a:pPr marL="0" lvl="0" indent="0" algn="ctr" rtl="0">
              <a:spcBef>
                <a:spcPts val="0"/>
              </a:spcBef>
              <a:spcAft>
                <a:spcPts val="0"/>
              </a:spcAft>
              <a:buNone/>
            </a:pPr>
            <a:endParaRPr lang="it" sz="2400" dirty="0" smtClean="0">
              <a:latin typeface="Times New Roman"/>
              <a:ea typeface="Times New Roman"/>
              <a:cs typeface="Times New Roman"/>
              <a:sym typeface="Times New Roman"/>
            </a:endParaRPr>
          </a:p>
          <a:p>
            <a:pPr lvl="0" algn="ctr"/>
            <a:endParaRPr sz="2400" dirty="0">
              <a:latin typeface="Times New Roman"/>
              <a:ea typeface="Times New Roman"/>
              <a:cs typeface="Times New Roman"/>
              <a:sym typeface="Times New Roman"/>
            </a:endParaRPr>
          </a:p>
        </p:txBody>
      </p:sp>
      <p:sp>
        <p:nvSpPr>
          <p:cNvPr id="12" name="Titolo 3"/>
          <p:cNvSpPr>
            <a:spLocks noGrp="1"/>
          </p:cNvSpPr>
          <p:nvPr>
            <p:ph type="title"/>
          </p:nvPr>
        </p:nvSpPr>
        <p:spPr>
          <a:xfrm>
            <a:off x="2483768" y="188640"/>
            <a:ext cx="6464810" cy="792088"/>
          </a:xfrm>
        </p:spPr>
        <p:txBody>
          <a:bodyPr/>
          <a:lstStyle/>
          <a:p>
            <a:r>
              <a:rPr lang="it-IT" sz="2000" b="1" dirty="0" smtClean="0"/>
              <a:t>P300’s </a:t>
            </a:r>
            <a:r>
              <a:rPr lang="it-IT" sz="2000" b="1" dirty="0" err="1" smtClean="0"/>
              <a:t>model</a:t>
            </a:r>
            <a:endParaRPr lang="it-IT" sz="2000" dirty="0"/>
          </a:p>
        </p:txBody>
      </p:sp>
      <p:sp>
        <p:nvSpPr>
          <p:cNvPr id="13"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2" name="Picture 2" descr="C:\Users\utente\Desktop\Tesi\immagini\p300.png"/>
          <p:cNvPicPr>
            <a:picLocks noChangeAspect="1" noChangeArrowheads="1"/>
          </p:cNvPicPr>
          <p:nvPr/>
        </p:nvPicPr>
        <p:blipFill>
          <a:blip r:embed="rId3" cstate="print"/>
          <a:srcRect/>
          <a:stretch>
            <a:fillRect/>
          </a:stretch>
        </p:blipFill>
        <p:spPr bwMode="auto">
          <a:xfrm>
            <a:off x="755576" y="1340768"/>
            <a:ext cx="7049457" cy="2776687"/>
          </a:xfrm>
          <a:prstGeom prst="rect">
            <a:avLst/>
          </a:prstGeom>
          <a:noFill/>
        </p:spPr>
      </p:pic>
      <p:sp>
        <p:nvSpPr>
          <p:cNvPr id="11" name="CasellaDiTesto 10"/>
          <p:cNvSpPr txBox="1"/>
          <p:nvPr/>
        </p:nvSpPr>
        <p:spPr>
          <a:xfrm>
            <a:off x="5580112" y="5733256"/>
            <a:ext cx="1830950" cy="830997"/>
          </a:xfrm>
          <a:prstGeom prst="rect">
            <a:avLst/>
          </a:prstGeom>
          <a:noFill/>
        </p:spPr>
        <p:txBody>
          <a:bodyPr wrap="none" rtlCol="0">
            <a:spAutoFit/>
          </a:bodyPr>
          <a:lstStyle/>
          <a:p>
            <a:pPr lvl="0"/>
            <a:r>
              <a:rPr lang="it" sz="2400" dirty="0" smtClean="0">
                <a:solidFill>
                  <a:schemeClr val="dk1"/>
                </a:solidFill>
                <a:latin typeface="Times New Roman"/>
                <a:ea typeface="Times New Roman"/>
                <a:cs typeface="Times New Roman"/>
                <a:sym typeface="Times New Roman"/>
              </a:rPr>
              <a:t>𝜎</a:t>
            </a:r>
            <a:r>
              <a:rPr lang="it" sz="2400" baseline="-25000" dirty="0" smtClean="0">
                <a:latin typeface="Times New Roman"/>
                <a:ea typeface="Times New Roman"/>
                <a:cs typeface="Times New Roman"/>
                <a:sym typeface="Times New Roman"/>
              </a:rPr>
              <a:t>P300  </a:t>
            </a:r>
            <a:r>
              <a:rPr lang="it" sz="2400" dirty="0" smtClean="0">
                <a:latin typeface="Times New Roman"/>
                <a:ea typeface="Times New Roman"/>
                <a:cs typeface="Times New Roman"/>
                <a:sym typeface="Times New Roman"/>
              </a:rPr>
              <a:t> =  5.00</a:t>
            </a:r>
          </a:p>
          <a:p>
            <a:endParaRPr lang="it-IT" sz="2400" dirty="0"/>
          </a:p>
        </p:txBody>
      </p:sp>
      <p:sp>
        <p:nvSpPr>
          <p:cNvPr id="14" name="Google Shape;164;p20"/>
          <p:cNvSpPr txBox="1"/>
          <p:nvPr/>
        </p:nvSpPr>
        <p:spPr>
          <a:xfrm>
            <a:off x="755576" y="4221088"/>
            <a:ext cx="7344816" cy="5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2400" dirty="0" smtClean="0">
                <a:latin typeface="Times New Roman"/>
                <a:ea typeface="Times New Roman"/>
                <a:cs typeface="Times New Roman"/>
                <a:sym typeface="Times New Roman"/>
              </a:rPr>
              <a:t> D</a:t>
            </a:r>
            <a:r>
              <a:rPr lang="it" sz="2400" baseline="-25000" dirty="0" smtClean="0">
                <a:latin typeface="Times New Roman"/>
                <a:ea typeface="Times New Roman"/>
                <a:cs typeface="Times New Roman"/>
                <a:sym typeface="Times New Roman"/>
              </a:rPr>
              <a:t>t</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𝜇</a:t>
            </a:r>
            <a:r>
              <a:rPr lang="it" sz="2400" baseline="-25000" dirty="0">
                <a:latin typeface="Times New Roman"/>
                <a:ea typeface="Times New Roman"/>
                <a:cs typeface="Times New Roman"/>
                <a:sym typeface="Times New Roman"/>
              </a:rPr>
              <a:t>0 </a:t>
            </a:r>
            <a:r>
              <a:rPr lang="it" sz="2400" dirty="0">
                <a:solidFill>
                  <a:schemeClr val="dk1"/>
                </a:solidFill>
                <a:latin typeface="Times New Roman"/>
                <a:ea typeface="Times New Roman"/>
                <a:cs typeface="Times New Roman"/>
                <a:sym typeface="Times New Roman"/>
              </a:rPr>
              <a:t>ᐧ </a:t>
            </a:r>
            <a:r>
              <a:rPr lang="it" sz="2400" dirty="0">
                <a:latin typeface="Times New Roman"/>
                <a:ea typeface="Times New Roman"/>
                <a:cs typeface="Times New Roman"/>
                <a:sym typeface="Times New Roman"/>
              </a:rPr>
              <a:t>Ɲ( x</a:t>
            </a:r>
            <a:r>
              <a:rPr lang="it" sz="2400" baseline="-25000" dirty="0">
                <a:latin typeface="Times New Roman"/>
                <a:ea typeface="Times New Roman"/>
                <a:cs typeface="Times New Roman"/>
                <a:sym typeface="Times New Roman"/>
              </a:rPr>
              <a:t>t </a:t>
            </a:r>
            <a:r>
              <a:rPr lang="it" sz="2400" dirty="0">
                <a:latin typeface="Times New Roman"/>
                <a:ea typeface="Times New Roman"/>
                <a:cs typeface="Times New Roman"/>
                <a:sym typeface="Times New Roman"/>
              </a:rPr>
              <a:t>, 𝜎</a:t>
            </a:r>
            <a:r>
              <a:rPr lang="it" sz="2400" baseline="-25000" dirty="0">
                <a:latin typeface="Times New Roman"/>
                <a:ea typeface="Times New Roman"/>
                <a:cs typeface="Times New Roman"/>
                <a:sym typeface="Times New Roman"/>
              </a:rPr>
              <a:t>t</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     +   </a:t>
            </a:r>
            <a:r>
              <a:rPr lang="it" sz="2400" dirty="0" smtClean="0">
                <a:solidFill>
                  <a:schemeClr val="dk1"/>
                </a:solidFill>
                <a:latin typeface="Times New Roman"/>
                <a:ea typeface="Times New Roman"/>
                <a:cs typeface="Times New Roman"/>
                <a:sym typeface="Times New Roman"/>
              </a:rPr>
              <a:t>𝜇</a:t>
            </a:r>
            <a:r>
              <a:rPr lang="it" sz="2400" baseline="-25000" dirty="0">
                <a:latin typeface="Times New Roman"/>
                <a:ea typeface="Times New Roman"/>
                <a:cs typeface="Times New Roman"/>
                <a:sym typeface="Times New Roman"/>
              </a:rPr>
              <a:t>1</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ᐧ  Ɲ</a:t>
            </a:r>
            <a:r>
              <a:rPr lang="it" sz="2400" dirty="0">
                <a:latin typeface="Times New Roman"/>
                <a:ea typeface="Times New Roman"/>
                <a:cs typeface="Times New Roman"/>
                <a:sym typeface="Times New Roman"/>
              </a:rPr>
              <a:t>( </a:t>
            </a:r>
            <a:r>
              <a:rPr lang="it" sz="2400" dirty="0" smtClean="0">
                <a:latin typeface="Times New Roman"/>
                <a:ea typeface="Times New Roman"/>
                <a:cs typeface="Times New Roman"/>
                <a:sym typeface="Times New Roman"/>
              </a:rPr>
              <a:t>x</a:t>
            </a:r>
            <a:r>
              <a:rPr lang="it" sz="2400" baseline="-25000" dirty="0" smtClean="0">
                <a:latin typeface="Times New Roman"/>
                <a:ea typeface="Times New Roman"/>
                <a:cs typeface="Times New Roman"/>
                <a:sym typeface="Times New Roman"/>
              </a:rPr>
              <a:t>t-1 </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𝜎</a:t>
            </a:r>
            <a:r>
              <a:rPr lang="it" sz="2400" baseline="-25000" dirty="0" smtClean="0">
                <a:latin typeface="Times New Roman"/>
                <a:ea typeface="Times New Roman"/>
                <a:cs typeface="Times New Roman"/>
                <a:sym typeface="Times New Roman"/>
              </a:rPr>
              <a:t>t-1</a:t>
            </a:r>
            <a:r>
              <a:rPr lang="it" sz="2400" dirty="0" smtClean="0">
                <a:latin typeface="Times New Roman"/>
                <a:ea typeface="Times New Roman"/>
                <a:cs typeface="Times New Roman"/>
                <a:sym typeface="Times New Roman"/>
              </a:rPr>
              <a:t>)   </a:t>
            </a:r>
            <a:r>
              <a:rPr lang="it" sz="2400" dirty="0">
                <a:latin typeface="Times New Roman"/>
                <a:ea typeface="Times New Roman"/>
                <a:cs typeface="Times New Roman"/>
                <a:sym typeface="Times New Roman"/>
              </a:rPr>
              <a:t>+ </a:t>
            </a:r>
            <a:r>
              <a:rPr lang="it" sz="2400" dirty="0">
                <a:solidFill>
                  <a:schemeClr val="dk1"/>
                </a:solidFill>
                <a:latin typeface="Times New Roman"/>
                <a:ea typeface="Times New Roman"/>
                <a:cs typeface="Times New Roman"/>
                <a:sym typeface="Times New Roman"/>
              </a:rPr>
              <a:t>𝜇</a:t>
            </a:r>
            <a:r>
              <a:rPr lang="it" sz="2400" baseline="-25000" dirty="0">
                <a:latin typeface="Times New Roman"/>
                <a:ea typeface="Times New Roman"/>
                <a:cs typeface="Times New Roman"/>
                <a:sym typeface="Times New Roman"/>
              </a:rPr>
              <a:t>2</a:t>
            </a:r>
            <a:r>
              <a:rPr lang="it" sz="2400" dirty="0">
                <a:solidFill>
                  <a:schemeClr val="dk1"/>
                </a:solidFill>
                <a:latin typeface="Times New Roman"/>
                <a:ea typeface="Times New Roman"/>
                <a:cs typeface="Times New Roman"/>
                <a:sym typeface="Times New Roman"/>
              </a:rPr>
              <a:t>ᐧ </a:t>
            </a:r>
            <a:r>
              <a:rPr lang="it" sz="2400" dirty="0" smtClean="0">
                <a:latin typeface="Times New Roman"/>
                <a:ea typeface="Times New Roman"/>
                <a:cs typeface="Times New Roman"/>
                <a:sym typeface="Times New Roman"/>
              </a:rPr>
              <a:t>D</a:t>
            </a:r>
            <a:r>
              <a:rPr lang="it" sz="2400" baseline="-25000" dirty="0" smtClean="0">
                <a:latin typeface="Times New Roman"/>
                <a:ea typeface="Times New Roman"/>
                <a:cs typeface="Times New Roman"/>
                <a:sym typeface="Times New Roman"/>
              </a:rPr>
              <a:t>t-2</a:t>
            </a:r>
            <a:endParaRPr sz="2400" baseline="-25000" dirty="0">
              <a:latin typeface="Times New Roman"/>
              <a:ea typeface="Times New Roman"/>
              <a:cs typeface="Times New Roman"/>
              <a:sym typeface="Times New Roman"/>
            </a:endParaRPr>
          </a:p>
        </p:txBody>
      </p:sp>
      <p:sp>
        <p:nvSpPr>
          <p:cNvPr id="18" name="CasellaDiTesto 17"/>
          <p:cNvSpPr txBox="1"/>
          <p:nvPr/>
        </p:nvSpPr>
        <p:spPr>
          <a:xfrm>
            <a:off x="179512" y="3356992"/>
            <a:ext cx="1634230" cy="369332"/>
          </a:xfrm>
          <a:prstGeom prst="rect">
            <a:avLst/>
          </a:prstGeom>
          <a:noFill/>
        </p:spPr>
        <p:txBody>
          <a:bodyPr wrap="none" rtlCol="0">
            <a:spAutoFit/>
          </a:bodyPr>
          <a:lstStyle/>
          <a:p>
            <a:r>
              <a:rPr lang="it-IT" dirty="0" smtClean="0"/>
              <a:t>New </a:t>
            </a:r>
            <a:r>
              <a:rPr lang="it-IT" dirty="0" err="1" smtClean="0"/>
              <a:t>Command</a:t>
            </a:r>
            <a:endParaRPr lang="it-IT" dirty="0"/>
          </a:p>
        </p:txBody>
      </p:sp>
      <p:sp>
        <p:nvSpPr>
          <p:cNvPr id="19" name="CasellaDiTesto 18"/>
          <p:cNvSpPr txBox="1"/>
          <p:nvPr/>
        </p:nvSpPr>
        <p:spPr>
          <a:xfrm>
            <a:off x="3851920" y="3429000"/>
            <a:ext cx="1578317" cy="369332"/>
          </a:xfrm>
          <a:prstGeom prst="rect">
            <a:avLst/>
          </a:prstGeom>
          <a:noFill/>
        </p:spPr>
        <p:txBody>
          <a:bodyPr wrap="none" rtlCol="0">
            <a:spAutoFit/>
          </a:bodyPr>
          <a:lstStyle/>
          <a:p>
            <a:r>
              <a:rPr lang="it-IT" dirty="0" smtClean="0"/>
              <a:t>Last </a:t>
            </a:r>
            <a:r>
              <a:rPr lang="it-IT" dirty="0" err="1" smtClean="0"/>
              <a:t>Command</a:t>
            </a:r>
            <a:endParaRPr lang="it-IT" dirty="0"/>
          </a:p>
        </p:txBody>
      </p:sp>
      <p:sp>
        <p:nvSpPr>
          <p:cNvPr id="20" name="CasellaDiTesto 19"/>
          <p:cNvSpPr txBox="1"/>
          <p:nvPr/>
        </p:nvSpPr>
        <p:spPr>
          <a:xfrm>
            <a:off x="7740352" y="3356992"/>
            <a:ext cx="851067" cy="369332"/>
          </a:xfrm>
          <a:prstGeom prst="rect">
            <a:avLst/>
          </a:prstGeom>
          <a:noFill/>
        </p:spPr>
        <p:txBody>
          <a:bodyPr wrap="none" rtlCol="0">
            <a:spAutoFit/>
          </a:bodyPr>
          <a:lstStyle/>
          <a:p>
            <a:r>
              <a:rPr lang="it" dirty="0" smtClean="0"/>
              <a:t>History</a:t>
            </a:r>
            <a:endParaRPr lang="it-IT" dirty="0"/>
          </a:p>
        </p:txBody>
      </p:sp>
      <p:cxnSp>
        <p:nvCxnSpPr>
          <p:cNvPr id="22" name="Connettore 2 21"/>
          <p:cNvCxnSpPr>
            <a:stCxn id="18" idx="2"/>
            <a:endCxn id="15" idx="0"/>
          </p:cNvCxnSpPr>
          <p:nvPr/>
        </p:nvCxnSpPr>
        <p:spPr>
          <a:xfrm>
            <a:off x="996627" y="3726324"/>
            <a:ext cx="1703165" cy="422756"/>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5" name="Connettore 2 24"/>
          <p:cNvCxnSpPr>
            <a:stCxn id="19" idx="2"/>
            <a:endCxn id="16" idx="0"/>
          </p:cNvCxnSpPr>
          <p:nvPr/>
        </p:nvCxnSpPr>
        <p:spPr>
          <a:xfrm>
            <a:off x="4641079" y="3798332"/>
            <a:ext cx="831021" cy="350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endCxn id="17" idx="0"/>
          </p:cNvCxnSpPr>
          <p:nvPr/>
        </p:nvCxnSpPr>
        <p:spPr>
          <a:xfrm flipH="1">
            <a:off x="7488324" y="3789040"/>
            <a:ext cx="684076"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utente\Desktop\Tesi\immagini\Full_BCI_Diagram.png"/>
          <p:cNvPicPr>
            <a:picLocks noChangeAspect="1" noChangeArrowheads="1"/>
          </p:cNvPicPr>
          <p:nvPr/>
        </p:nvPicPr>
        <p:blipFill>
          <a:blip r:embed="rId3" cstate="print"/>
          <a:srcRect/>
          <a:stretch>
            <a:fillRect/>
          </a:stretch>
        </p:blipFill>
        <p:spPr bwMode="auto">
          <a:xfrm>
            <a:off x="683568" y="1916832"/>
            <a:ext cx="8124280" cy="4110843"/>
          </a:xfrm>
          <a:prstGeom prst="rect">
            <a:avLst/>
          </a:prstGeom>
          <a:noFill/>
        </p:spPr>
      </p:pic>
      <p:sp>
        <p:nvSpPr>
          <p:cNvPr id="8" name="Titolo 3"/>
          <p:cNvSpPr>
            <a:spLocks noGrp="1"/>
          </p:cNvSpPr>
          <p:nvPr>
            <p:ph type="title"/>
          </p:nvPr>
        </p:nvSpPr>
        <p:spPr>
          <a:xfrm>
            <a:off x="2483768" y="188640"/>
            <a:ext cx="6464810" cy="792088"/>
          </a:xfrm>
        </p:spPr>
        <p:txBody>
          <a:bodyPr/>
          <a:lstStyle/>
          <a:p>
            <a:r>
              <a:rPr lang="it-IT" sz="2000" b="1" dirty="0" smtClean="0"/>
              <a:t>ROS’ System</a:t>
            </a:r>
            <a:endParaRPr lang="it-IT" sz="2000" dirty="0"/>
          </a:p>
        </p:txBody>
      </p:sp>
      <p:sp>
        <p:nvSpPr>
          <p:cNvPr id="9" name="Segnaposto testo 2"/>
          <p:cNvSpPr>
            <a:spLocks noGrp="1"/>
          </p:cNvSpPr>
          <p:nvPr>
            <p:ph type="body" sz="quarter" idx="13"/>
          </p:nvPr>
        </p:nvSpPr>
        <p:spPr>
          <a:xfrm>
            <a:off x="4139952" y="548680"/>
            <a:ext cx="4854649" cy="252264"/>
          </a:xfrm>
        </p:spPr>
        <p:txBody>
          <a:bodyPr>
            <a:normAutofit fontScale="85000" lnSpcReduction="20000"/>
          </a:bodyPr>
          <a:lstStyle/>
          <a:p>
            <a:r>
              <a:rPr lang="it-IT" sz="1400" b="1" dirty="0" err="1" smtClean="0"/>
              <a:t>Hybrid</a:t>
            </a:r>
            <a:r>
              <a:rPr lang="it-IT" sz="1400" b="1" dirty="0" smtClean="0"/>
              <a:t> </a:t>
            </a:r>
            <a:r>
              <a:rPr lang="it-IT" sz="1400" b="1" dirty="0" err="1" smtClean="0"/>
              <a:t>Brain-Computer</a:t>
            </a:r>
            <a:r>
              <a:rPr lang="it-IT" sz="1400" b="1" dirty="0" smtClean="0"/>
              <a:t> Interface </a:t>
            </a:r>
            <a:r>
              <a:rPr lang="it-IT" sz="1400" b="1" dirty="0" err="1" smtClean="0"/>
              <a:t>for</a:t>
            </a:r>
            <a:r>
              <a:rPr lang="it-IT" sz="1400" b="1" dirty="0" smtClean="0"/>
              <a:t> </a:t>
            </a:r>
            <a:r>
              <a:rPr lang="it-IT" sz="1400" b="1" dirty="0" err="1" smtClean="0"/>
              <a:t>robots</a:t>
            </a:r>
            <a:r>
              <a:rPr lang="it-IT" sz="1400" b="1" dirty="0" smtClean="0"/>
              <a:t>’ </a:t>
            </a:r>
            <a:r>
              <a:rPr lang="it-IT" sz="1400" b="1" dirty="0" err="1" smtClean="0"/>
              <a:t>navigation</a:t>
            </a:r>
            <a:endParaRPr lang="it-IT" dirty="0"/>
          </a:p>
        </p:txBody>
      </p:sp>
      <p:pic>
        <p:nvPicPr>
          <p:cNvPr id="3075" name="Picture 3" descr="C:\Users\utente\Desktop\Tesi\immagini\ros_org.png"/>
          <p:cNvPicPr>
            <a:picLocks noChangeAspect="1" noChangeArrowheads="1"/>
          </p:cNvPicPr>
          <p:nvPr/>
        </p:nvPicPr>
        <p:blipFill>
          <a:blip r:embed="rId4" cstate="print"/>
          <a:srcRect/>
          <a:stretch>
            <a:fillRect/>
          </a:stretch>
        </p:blipFill>
        <p:spPr bwMode="auto">
          <a:xfrm>
            <a:off x="6156176" y="1412776"/>
            <a:ext cx="2836540" cy="136902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IAS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TemaIASLab</Template>
  <TotalTime>862</TotalTime>
  <Words>2258</Words>
  <Application>Microsoft Office PowerPoint</Application>
  <PresentationFormat>Presentazione su schermo (4:3)</PresentationFormat>
  <Paragraphs>171</Paragraphs>
  <Slides>13</Slides>
  <Notes>11</Notes>
  <HiddenSlides>0</HiddenSlides>
  <MMClips>3</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TemaIASLab</vt:lpstr>
      <vt:lpstr>Hybrid Brain-Computer Interface  for robots’ navigation</vt:lpstr>
      <vt:lpstr>Brain-Computer Interface</vt:lpstr>
      <vt:lpstr>Brain-Computer Interface</vt:lpstr>
      <vt:lpstr>The aim of Thesis </vt:lpstr>
      <vt:lpstr>Statistical model</vt:lpstr>
      <vt:lpstr> NO-Commands’ model</vt:lpstr>
      <vt:lpstr>Motor Imagery’s model</vt:lpstr>
      <vt:lpstr>P300’s model</vt:lpstr>
      <vt:lpstr>ROS’ System</vt:lpstr>
      <vt:lpstr>Visual Interface</vt:lpstr>
      <vt:lpstr>Experiments</vt:lpstr>
      <vt:lpstr>Conclusions &amp; Future Works</vt:lpstr>
      <vt:lpstr>Thank you for the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utente</dc:creator>
  <cp:lastModifiedBy>utente</cp:lastModifiedBy>
  <cp:revision>72</cp:revision>
  <dcterms:created xsi:type="dcterms:W3CDTF">2019-09-22T08:32:10Z</dcterms:created>
  <dcterms:modified xsi:type="dcterms:W3CDTF">2019-09-28T21:07:00Z</dcterms:modified>
</cp:coreProperties>
</file>