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26"/>
  </p:notesMasterIdLst>
  <p:sldIdLst>
    <p:sldId id="462" r:id="rId2"/>
    <p:sldId id="463" r:id="rId3"/>
    <p:sldId id="466" r:id="rId4"/>
    <p:sldId id="472" r:id="rId5"/>
    <p:sldId id="467" r:id="rId6"/>
    <p:sldId id="464" r:id="rId7"/>
    <p:sldId id="483" r:id="rId8"/>
    <p:sldId id="484" r:id="rId9"/>
    <p:sldId id="485" r:id="rId10"/>
    <p:sldId id="486" r:id="rId11"/>
    <p:sldId id="473" r:id="rId12"/>
    <p:sldId id="474" r:id="rId13"/>
    <p:sldId id="487" r:id="rId14"/>
    <p:sldId id="470" r:id="rId15"/>
    <p:sldId id="469" r:id="rId16"/>
    <p:sldId id="468" r:id="rId17"/>
    <p:sldId id="477" r:id="rId18"/>
    <p:sldId id="479" r:id="rId19"/>
    <p:sldId id="478" r:id="rId20"/>
    <p:sldId id="480" r:id="rId21"/>
    <p:sldId id="488" r:id="rId22"/>
    <p:sldId id="482" r:id="rId23"/>
    <p:sldId id="481" r:id="rId24"/>
    <p:sldId id="465" r:id="rId25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E0479F-D10D-4CD5-A3D0-0DD2D22D3CDC}">
  <a:tblStyle styleId="{C4E0479F-D10D-4CD5-A3D0-0DD2D22D3CDC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1301"/>
  </p:normalViewPr>
  <p:slideViewPr>
    <p:cSldViewPr snapToGrid="0" snapToObjects="1">
      <p:cViewPr varScale="1">
        <p:scale>
          <a:sx n="81" d="100"/>
          <a:sy n="81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Char char="●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Char char="○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Char char="■"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8273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0790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9673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539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387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7580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7902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740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130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2208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032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864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9080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2094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8465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8590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5949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809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788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74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9010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821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47675" y="119063"/>
            <a:ext cx="9009063" cy="788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22300" y="908050"/>
            <a:ext cx="8834400" cy="555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lnSpc>
                <a:spcPct val="115000"/>
              </a:lnSpc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790575" marR="0" lvl="1" indent="-155575" algn="l" rtl="0">
              <a:lnSpc>
                <a:spcPct val="115000"/>
              </a:lnSpc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234439" marR="0" lvl="2" indent="-142239" algn="l" rtl="0">
              <a:lnSpc>
                <a:spcPct val="115000"/>
              </a:lnSpc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689100" marR="0" lvl="3" indent="-177800" algn="l" rtl="0">
              <a:lnSpc>
                <a:spcPct val="115000"/>
              </a:lnSpc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184400" marR="0" lvl="4" indent="-177800" algn="l" rtl="0">
              <a:lnSpc>
                <a:spcPct val="115000"/>
              </a:lnSpc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2146300" algn="ctr" rtl="0">
              <a:lnSpc>
                <a:spcPct val="115000"/>
              </a:lnSpc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2578100" algn="ctr" rtl="0">
              <a:lnSpc>
                <a:spcPct val="115000"/>
              </a:lnSpc>
              <a:spcBef>
                <a:spcPts val="600"/>
              </a:spcBef>
              <a:buChar char="●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3009900" algn="ctr" rtl="0">
              <a:lnSpc>
                <a:spcPct val="115000"/>
              </a:lnSpc>
              <a:spcBef>
                <a:spcPts val="600"/>
              </a:spcBef>
              <a:buChar char="○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3441700" algn="ctr" rtl="0">
              <a:lnSpc>
                <a:spcPct val="115000"/>
              </a:lnSpc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05664" y="0"/>
            <a:ext cx="1997713" cy="5938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47675" y="214312"/>
            <a:ext cx="6605589" cy="66436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790575" marR="0" lvl="1" indent="-155575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234439" marR="0" lvl="2" indent="-142239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689100" marR="0" lvl="3" indent="-177800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148839" marR="0" lvl="4" indent="-142239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21463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2578100" algn="ctr" rtl="0">
              <a:spcBef>
                <a:spcPts val="600"/>
              </a:spcBef>
              <a:buChar char="●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3009900" algn="ctr" rtl="0">
              <a:spcBef>
                <a:spcPts val="600"/>
              </a:spcBef>
              <a:buChar char="○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34417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47675" y="119063"/>
            <a:ext cx="9009063" cy="788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22300" y="908050"/>
            <a:ext cx="8663100" cy="550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790575" marR="0" lvl="1" indent="-155575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234439" marR="0" lvl="2" indent="-142239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689100" marR="0" lvl="3" indent="-177800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148839" marR="0" lvl="4" indent="-142239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21463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2578100" algn="ctr" rtl="0">
              <a:spcBef>
                <a:spcPts val="600"/>
              </a:spcBef>
              <a:buChar char="●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3009900" algn="ctr" rtl="0">
              <a:spcBef>
                <a:spcPts val="600"/>
              </a:spcBef>
              <a:buChar char="○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34417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47675" y="119063"/>
            <a:ext cx="9009063" cy="788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22297" y="908050"/>
            <a:ext cx="8699121" cy="59499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790575" marR="0" lvl="1" indent="-155575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234439" marR="0" lvl="2" indent="-142239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689100" marR="0" lvl="3" indent="-177800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148839" marR="0" lvl="4" indent="-142239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21463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2578100" algn="ctr" rtl="0">
              <a:spcBef>
                <a:spcPts val="600"/>
              </a:spcBef>
              <a:buChar char="●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3009900" algn="ctr" rtl="0">
              <a:spcBef>
                <a:spcPts val="600"/>
              </a:spcBef>
              <a:buChar char="○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34417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95300" y="256810"/>
            <a:ext cx="8915400" cy="11786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95300" y="1435465"/>
            <a:ext cx="4376737" cy="739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00"/>
              </a:spcBef>
              <a:buChar char="●"/>
              <a:defRPr sz="24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457200" algn="l" rtl="0">
              <a:spcBef>
                <a:spcPts val="500"/>
              </a:spcBef>
              <a:buChar char="○"/>
              <a:defRPr sz="2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914400" algn="l" rtl="0">
              <a:spcBef>
                <a:spcPts val="500"/>
              </a:spcBef>
              <a:buChar char="■"/>
              <a:defRPr sz="2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1371600" algn="l" rtl="0">
              <a:spcBef>
                <a:spcPts val="500"/>
              </a:spcBef>
              <a:buChar char="●"/>
              <a:defRPr sz="2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1828800" algn="l" rtl="0">
              <a:spcBef>
                <a:spcPts val="500"/>
              </a:spcBef>
              <a:buChar char="○"/>
              <a:defRPr sz="2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21463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2578100" algn="ctr" rtl="0">
              <a:spcBef>
                <a:spcPts val="600"/>
              </a:spcBef>
              <a:buChar char="●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3009900" algn="ctr" rtl="0">
              <a:spcBef>
                <a:spcPts val="600"/>
              </a:spcBef>
              <a:buChar char="○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34417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95300" y="0"/>
            <a:ext cx="3259137" cy="143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20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873500" y="273050"/>
            <a:ext cx="4961742" cy="65849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700"/>
              </a:spcBef>
              <a:buNone/>
              <a:defRPr sz="3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spcBef>
                <a:spcPts val="700"/>
              </a:spcBef>
              <a:buNone/>
              <a:defRPr sz="3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spcBef>
                <a:spcPts val="700"/>
              </a:spcBef>
              <a:buNone/>
              <a:defRPr sz="3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699260" marR="0" lvl="3" indent="-162560" algn="l" rtl="0">
              <a:spcBef>
                <a:spcPts val="700"/>
              </a:spcBef>
              <a:buNone/>
              <a:defRPr sz="3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spcBef>
                <a:spcPts val="700"/>
              </a:spcBef>
              <a:buNone/>
              <a:defRPr sz="3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21463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2578100" algn="ctr" rtl="0">
              <a:spcBef>
                <a:spcPts val="600"/>
              </a:spcBef>
              <a:buChar char="●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3009900" algn="ctr" rtl="0">
              <a:spcBef>
                <a:spcPts val="600"/>
              </a:spcBef>
              <a:buChar char="○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34417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941513" y="4800600"/>
            <a:ext cx="5943601" cy="5667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20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941513" y="5367337"/>
            <a:ext cx="5266809" cy="4278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har char="●"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457200" algn="l" rtl="0">
              <a:spcBef>
                <a:spcPts val="300"/>
              </a:spcBef>
              <a:buChar char="○"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914400" algn="l" rtl="0">
              <a:spcBef>
                <a:spcPts val="300"/>
              </a:spcBef>
              <a:buChar char="■"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1371600" algn="l" rtl="0">
              <a:spcBef>
                <a:spcPts val="300"/>
              </a:spcBef>
              <a:buChar char="●"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1828800" algn="l" rtl="0">
              <a:spcBef>
                <a:spcPts val="300"/>
              </a:spcBef>
              <a:buChar char="○"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21463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2578100" algn="ctr" rtl="0">
              <a:spcBef>
                <a:spcPts val="600"/>
              </a:spcBef>
              <a:buChar char="●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3009900" algn="ctr" rtl="0">
              <a:spcBef>
                <a:spcPts val="600"/>
              </a:spcBef>
              <a:buChar char="○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34417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47675" y="107188"/>
            <a:ext cx="9009063" cy="8127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752927" y="919924"/>
            <a:ext cx="7844806" cy="59380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790575" marR="0" lvl="1" indent="-155575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234439" marR="0" lvl="2" indent="-142239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689100" marR="0" lvl="3" indent="-177800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148839" marR="0" lvl="4" indent="-142239" algn="l" rtl="0">
              <a:spcBef>
                <a:spcPts val="600"/>
              </a:spcBef>
              <a:buNone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21463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2578100" algn="ctr" rtl="0">
              <a:spcBef>
                <a:spcPts val="600"/>
              </a:spcBef>
              <a:buChar char="●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3009900" algn="ctr" rtl="0">
              <a:spcBef>
                <a:spcPts val="600"/>
              </a:spcBef>
              <a:buChar char="○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34417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550221"/>
            <a:ext cx="9900320" cy="307778"/>
          </a:xfrm>
          <a:prstGeom prst="rect">
            <a:avLst/>
          </a:prstGeom>
          <a:gradFill>
            <a:gsLst>
              <a:gs pos="0">
                <a:srgbClr val="EE8807"/>
              </a:gs>
              <a:gs pos="66000">
                <a:srgbClr val="EE8807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42950" y="1844516"/>
            <a:ext cx="8420099" cy="20416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485900" y="3886200"/>
            <a:ext cx="6934199" cy="29718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har char="●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419100" algn="ctr" rtl="0">
              <a:spcBef>
                <a:spcPts val="600"/>
              </a:spcBef>
              <a:buChar char="○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8509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1282700" algn="ctr" rtl="0">
              <a:spcBef>
                <a:spcPts val="600"/>
              </a:spcBef>
              <a:buChar char="●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1714500" algn="ctr" rtl="0">
              <a:spcBef>
                <a:spcPts val="600"/>
              </a:spcBef>
              <a:buChar char="○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21463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2578100" algn="ctr" rtl="0">
              <a:spcBef>
                <a:spcPts val="600"/>
              </a:spcBef>
              <a:buChar char="●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3009900" algn="ctr" rtl="0">
              <a:spcBef>
                <a:spcPts val="600"/>
              </a:spcBef>
              <a:buChar char="○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3441700" algn="ctr" rtl="0">
              <a:spcBef>
                <a:spcPts val="600"/>
              </a:spcBef>
              <a:buChar char="■"/>
              <a:defRPr sz="2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7098268" y="6247923"/>
            <a:ext cx="2066331" cy="378311"/>
          </a:xfrm>
          <a:prstGeom prst="rect">
            <a:avLst/>
          </a:prstGeom>
          <a:noFill/>
          <a:ln>
            <a:noFill/>
          </a:ln>
        </p:spPr>
        <p:txBody>
          <a:bodyPr lIns="43100" tIns="43100" rIns="43100" bIns="43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 u="none" strike="noStrike" cap="none"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 lang="en-US" sz="1600" b="0" i="0" u="none" strike="noStrike" cap="none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47675" y="119062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sv-SE" noProof="1" smtClean="0"/>
              <a:t>For &amp; while loopar</a:t>
            </a:r>
            <a:endParaRPr lang="sv-SE" sz="4400" b="1" i="0" u="none" strike="noStrike" cap="none" noProof="1">
              <a:sym typeface="Calibri"/>
            </a:endParaRPr>
          </a:p>
        </p:txBody>
      </p:sp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145" y="1319753"/>
            <a:ext cx="886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Mycket</a:t>
            </a:r>
            <a:r>
              <a:rPr lang="en-US" sz="1800" dirty="0" smtClean="0"/>
              <a:t> </a:t>
            </a:r>
            <a:r>
              <a:rPr lang="en-US" sz="1800" dirty="0" err="1" smtClean="0"/>
              <a:t>användbart</a:t>
            </a:r>
            <a:r>
              <a:rPr lang="en-US" sz="1800" dirty="0" smtClean="0"/>
              <a:t> </a:t>
            </a:r>
            <a:r>
              <a:rPr lang="en-US" sz="1800" dirty="0" err="1" smtClean="0"/>
              <a:t>för</a:t>
            </a:r>
            <a:r>
              <a:rPr lang="en-US" sz="1800" dirty="0" smtClean="0"/>
              <a:t> </a:t>
            </a:r>
            <a:r>
              <a:rPr lang="en-US" sz="1800" dirty="0" err="1" smtClean="0"/>
              <a:t>att</a:t>
            </a:r>
            <a:r>
              <a:rPr lang="en-US" sz="1800" dirty="0" smtClean="0"/>
              <a:t> </a:t>
            </a:r>
            <a:r>
              <a:rPr lang="en-US" sz="1800" dirty="0" err="1" smtClean="0"/>
              <a:t>iterera</a:t>
            </a:r>
            <a:r>
              <a:rPr lang="en-US" sz="1800" dirty="0" smtClean="0"/>
              <a:t> </a:t>
            </a:r>
            <a:r>
              <a:rPr lang="en-US" sz="1800" dirty="0" err="1" smtClean="0"/>
              <a:t>något</a:t>
            </a:r>
            <a:r>
              <a:rPr lang="en-US" sz="1800" dirty="0" smtClean="0"/>
              <a:t> </a:t>
            </a:r>
            <a:r>
              <a:rPr lang="en-US" sz="1800" dirty="0" err="1" smtClean="0"/>
              <a:t>flera</a:t>
            </a:r>
            <a:r>
              <a:rPr lang="en-US" sz="1800" dirty="0" smtClean="0"/>
              <a:t> </a:t>
            </a:r>
            <a:r>
              <a:rPr lang="en-US" sz="1800" dirty="0" err="1" smtClean="0"/>
              <a:t>gånger</a:t>
            </a:r>
            <a:r>
              <a:rPr lang="en-US" sz="1800" dirty="0" smtClean="0"/>
              <a:t> – </a:t>
            </a:r>
            <a:r>
              <a:rPr lang="en-US" sz="1800" dirty="0" err="1" smtClean="0"/>
              <a:t>för</a:t>
            </a:r>
            <a:r>
              <a:rPr lang="en-US" sz="1800" dirty="0" smtClean="0"/>
              <a:t> </a:t>
            </a:r>
            <a:r>
              <a:rPr lang="en-US" sz="1800" dirty="0" err="1" smtClean="0"/>
              <a:t>att</a:t>
            </a:r>
            <a:r>
              <a:rPr lang="en-US" sz="1800" dirty="0" smtClean="0"/>
              <a:t> </a:t>
            </a:r>
            <a:r>
              <a:rPr lang="en-US" sz="1800" dirty="0" err="1" smtClean="0"/>
              <a:t>köra</a:t>
            </a:r>
            <a:r>
              <a:rPr lang="en-US" sz="1800" dirty="0" smtClean="0"/>
              <a:t> </a:t>
            </a:r>
            <a:r>
              <a:rPr lang="en-US" sz="1800" dirty="0" err="1" smtClean="0"/>
              <a:t>något</a:t>
            </a:r>
            <a:r>
              <a:rPr lang="en-US" sz="1800" dirty="0" smtClean="0"/>
              <a:t> </a:t>
            </a:r>
            <a:r>
              <a:rPr lang="en-US" sz="1800" dirty="0" err="1" smtClean="0"/>
              <a:t>flera</a:t>
            </a:r>
            <a:r>
              <a:rPr lang="en-US" sz="1800" dirty="0" smtClean="0"/>
              <a:t> </a:t>
            </a:r>
            <a:r>
              <a:rPr lang="en-US" sz="1800" dirty="0" err="1" smtClean="0"/>
              <a:t>gånger</a:t>
            </a:r>
            <a:r>
              <a:rPr lang="en-US" sz="1800" dirty="0" smtClean="0"/>
              <a:t>. </a:t>
            </a:r>
            <a:endParaRPr lang="sv-SE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518909" y="5221178"/>
            <a:ext cx="8853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Om du </a:t>
            </a:r>
            <a:r>
              <a:rPr lang="en-US" sz="1800" dirty="0" err="1" smtClean="0"/>
              <a:t>vill</a:t>
            </a:r>
            <a:r>
              <a:rPr lang="en-US" sz="1800" dirty="0" smtClean="0"/>
              <a:t> </a:t>
            </a:r>
            <a:r>
              <a:rPr lang="en-US" sz="1800" dirty="0" err="1" smtClean="0"/>
              <a:t>köra</a:t>
            </a:r>
            <a:r>
              <a:rPr lang="en-US" sz="1800" dirty="0" smtClean="0"/>
              <a:t> </a:t>
            </a:r>
            <a:r>
              <a:rPr lang="en-US" sz="1800" dirty="0" err="1" smtClean="0"/>
              <a:t>en</a:t>
            </a:r>
            <a:r>
              <a:rPr lang="en-US" sz="1800" dirty="0" smtClean="0"/>
              <a:t> </a:t>
            </a:r>
            <a:r>
              <a:rPr lang="en-US" sz="1800" dirty="0" err="1" smtClean="0"/>
              <a:t>funktion</a:t>
            </a:r>
            <a:r>
              <a:rPr lang="en-US" sz="1800" dirty="0" smtClean="0"/>
              <a:t> 200ggr </a:t>
            </a:r>
            <a:r>
              <a:rPr lang="en-US" sz="1800" dirty="0" err="1" smtClean="0"/>
              <a:t>vill</a:t>
            </a:r>
            <a:r>
              <a:rPr lang="en-US" sz="1800" dirty="0" smtClean="0"/>
              <a:t> du </a:t>
            </a:r>
            <a:r>
              <a:rPr lang="en-US" sz="1800" dirty="0" err="1" smtClean="0"/>
              <a:t>inte</a:t>
            </a:r>
            <a:r>
              <a:rPr lang="en-US" sz="1800" dirty="0" smtClean="0"/>
              <a:t> </a:t>
            </a:r>
            <a:r>
              <a:rPr lang="en-US" sz="1800" dirty="0" err="1" smtClean="0"/>
              <a:t>kopiera</a:t>
            </a:r>
            <a:r>
              <a:rPr lang="en-US" sz="1800" dirty="0" smtClean="0"/>
              <a:t> den </a:t>
            </a:r>
            <a:r>
              <a:rPr lang="en-US" sz="1800" dirty="0" err="1" smtClean="0"/>
              <a:t>funktionen</a:t>
            </a:r>
            <a:r>
              <a:rPr lang="en-US" sz="1800" dirty="0" smtClean="0"/>
              <a:t> 200ggr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koden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err="1" smtClean="0"/>
              <a:t>Istället</a:t>
            </a:r>
            <a:r>
              <a:rPr lang="en-US" sz="1800" dirty="0" smtClean="0"/>
              <a:t> </a:t>
            </a:r>
            <a:r>
              <a:rPr lang="en-US" sz="1800" dirty="0" err="1" smtClean="0"/>
              <a:t>använder</a:t>
            </a:r>
            <a:r>
              <a:rPr lang="en-US" sz="1800" dirty="0" smtClean="0"/>
              <a:t> man for </a:t>
            </a:r>
            <a:r>
              <a:rPr lang="en-US" sz="1800" dirty="0" err="1" smtClean="0"/>
              <a:t>eller</a:t>
            </a:r>
            <a:r>
              <a:rPr lang="en-US" sz="1800" dirty="0" smtClean="0"/>
              <a:t> while </a:t>
            </a:r>
            <a:r>
              <a:rPr lang="en-US" sz="1800" dirty="0" err="1" smtClean="0"/>
              <a:t>loopar</a:t>
            </a:r>
            <a:r>
              <a:rPr lang="en-US" sz="1800" dirty="0" smtClean="0"/>
              <a:t> </a:t>
            </a:r>
            <a:r>
              <a:rPr lang="en-US" sz="1800" dirty="0" err="1" smtClean="0"/>
              <a:t>som</a:t>
            </a:r>
            <a:r>
              <a:rPr lang="en-US" sz="1800" dirty="0" smtClean="0"/>
              <a:t> </a:t>
            </a:r>
            <a:r>
              <a:rPr lang="en-US" sz="1800" dirty="0" err="1" smtClean="0"/>
              <a:t>automatiskt</a:t>
            </a:r>
            <a:r>
              <a:rPr lang="en-US" sz="1800" dirty="0" smtClean="0"/>
              <a:t> </a:t>
            </a:r>
            <a:r>
              <a:rPr lang="en-US" sz="1800" dirty="0" err="1" smtClean="0"/>
              <a:t>repeterar</a:t>
            </a:r>
            <a:r>
              <a:rPr lang="en-US" sz="1800" dirty="0" smtClean="0"/>
              <a:t> </a:t>
            </a:r>
            <a:r>
              <a:rPr lang="en-US" sz="1800" dirty="0" err="1" smtClean="0"/>
              <a:t>saker</a:t>
            </a:r>
            <a:r>
              <a:rPr lang="en-US" sz="1800" dirty="0" smtClean="0"/>
              <a:t> </a:t>
            </a:r>
            <a:r>
              <a:rPr lang="en-US" sz="1800" dirty="0" err="1" smtClean="0"/>
              <a:t>åt</a:t>
            </a:r>
            <a:r>
              <a:rPr lang="en-US" sz="1800" dirty="0" smtClean="0"/>
              <a:t> </a:t>
            </a:r>
            <a:r>
              <a:rPr lang="en-US" sz="1800" dirty="0" err="1" smtClean="0"/>
              <a:t>oss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till </a:t>
            </a:r>
            <a:r>
              <a:rPr lang="en-US" sz="1800" dirty="0" err="1" smtClean="0"/>
              <a:t>något</a:t>
            </a:r>
            <a:r>
              <a:rPr lang="en-US" sz="1800" dirty="0" smtClean="0"/>
              <a:t> </a:t>
            </a:r>
            <a:r>
              <a:rPr lang="en-US" sz="1800" dirty="0" err="1" smtClean="0"/>
              <a:t>visst</a:t>
            </a:r>
            <a:r>
              <a:rPr lang="en-US" sz="1800" dirty="0" smtClean="0"/>
              <a:t> </a:t>
            </a:r>
            <a:r>
              <a:rPr lang="en-US" sz="1800" u="sng" dirty="0" err="1" smtClean="0"/>
              <a:t>villkor</a:t>
            </a:r>
            <a:r>
              <a:rPr lang="en-US" sz="1800" u="sng" dirty="0" smtClean="0"/>
              <a:t> </a:t>
            </a:r>
            <a:r>
              <a:rPr lang="en-US" sz="1800" u="sng" dirty="0" err="1" smtClean="0"/>
              <a:t>är</a:t>
            </a:r>
            <a:r>
              <a:rPr lang="en-US" sz="1800" u="sng" dirty="0" smtClean="0"/>
              <a:t> </a:t>
            </a:r>
            <a:r>
              <a:rPr lang="en-US" sz="1800" u="sng" dirty="0" err="1" smtClean="0"/>
              <a:t>uppfyllt</a:t>
            </a:r>
            <a:r>
              <a:rPr lang="en-US" sz="1800" dirty="0" smtClean="0"/>
              <a:t>.  </a:t>
            </a:r>
            <a:endParaRPr lang="sv-SE" sz="1800" dirty="0"/>
          </a:p>
        </p:txBody>
      </p:sp>
      <p:pic>
        <p:nvPicPr>
          <p:cNvPr id="1026" name="Picture 2" descr="Bildresultat fÃ¶r repe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53" y="1954188"/>
            <a:ext cx="2945843" cy="294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7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8787" y="2019964"/>
            <a:ext cx="5788057" cy="6676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8" name="Shape 148"/>
          <p:cNvSpPr txBox="1">
            <a:spLocks/>
          </p:cNvSpPr>
          <p:nvPr/>
        </p:nvSpPr>
        <p:spPr>
          <a:xfrm>
            <a:off x="447675" y="74593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25000"/>
            </a:pPr>
            <a:r>
              <a:rPr lang="sv-SE" noProof="1" smtClean="0"/>
              <a:t>SYNTAX</a:t>
            </a:r>
            <a:endParaRPr lang="sv-SE" noProof="1"/>
          </a:p>
        </p:txBody>
      </p:sp>
      <p:sp>
        <p:nvSpPr>
          <p:cNvPr id="9" name="TextBox 8"/>
          <p:cNvSpPr txBox="1"/>
          <p:nvPr/>
        </p:nvSpPr>
        <p:spPr>
          <a:xfrm>
            <a:off x="4004639" y="759232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FOR LOOPAR</a:t>
            </a:r>
            <a:endParaRPr lang="sv-SE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576624" y="4728212"/>
            <a:ext cx="4953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i="1" dirty="0">
                <a:latin typeface="Consolas" panose="020B0609020204030204" pitchFamily="49" charset="0"/>
              </a:rPr>
              <a:t>statement 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i="1" dirty="0">
                <a:latin typeface="Consolas" panose="020B0609020204030204" pitchFamily="49" charset="0"/>
              </a:rPr>
              <a:t> statement 2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i="1" dirty="0">
                <a:latin typeface="Consolas" panose="020B0609020204030204" pitchFamily="49" charset="0"/>
              </a:rPr>
              <a:t> statement 3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</a:t>
            </a:r>
            <a:r>
              <a:rPr lang="en-US" i="1" dirty="0">
                <a:latin typeface="Consolas" panose="020B0609020204030204" pitchFamily="49" charset="0"/>
              </a:rPr>
              <a:t>code block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cxnSp>
        <p:nvCxnSpPr>
          <p:cNvPr id="7" name="Straight Arrow Connector 6"/>
          <p:cNvCxnSpPr>
            <a:endCxn id="14" idx="2"/>
          </p:cNvCxnSpPr>
          <p:nvPr/>
        </p:nvCxnSpPr>
        <p:spPr>
          <a:xfrm flipH="1" flipV="1">
            <a:off x="2311515" y="3844025"/>
            <a:ext cx="1119843" cy="884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2" idx="2"/>
          </p:cNvCxnSpPr>
          <p:nvPr/>
        </p:nvCxnSpPr>
        <p:spPr>
          <a:xfrm flipV="1">
            <a:off x="5053124" y="2654475"/>
            <a:ext cx="0" cy="2073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8" idx="2"/>
          </p:cNvCxnSpPr>
          <p:nvPr/>
        </p:nvCxnSpPr>
        <p:spPr>
          <a:xfrm flipV="1">
            <a:off x="6114068" y="3857304"/>
            <a:ext cx="1605280" cy="870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4515" y="2929832"/>
            <a:ext cx="2969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Körs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gång</a:t>
            </a:r>
            <a:r>
              <a:rPr lang="en-US" dirty="0" smtClean="0"/>
              <a:t> </a:t>
            </a:r>
            <a:r>
              <a:rPr lang="en-US" dirty="0" err="1" smtClean="0"/>
              <a:t>innan</a:t>
            </a:r>
            <a:r>
              <a:rPr lang="en-US" dirty="0" smtClean="0"/>
              <a:t> for </a:t>
            </a:r>
            <a:r>
              <a:rPr lang="en-US" dirty="0" err="1" smtClean="0"/>
              <a:t>loopen</a:t>
            </a:r>
            <a:r>
              <a:rPr lang="en-US" dirty="0" smtClean="0"/>
              <a:t> </a:t>
            </a:r>
            <a:r>
              <a:rPr lang="en-US" dirty="0" err="1" smtClean="0"/>
              <a:t>körs</a:t>
            </a:r>
            <a:endParaRPr lang="sv-SE" dirty="0"/>
          </a:p>
        </p:txBody>
      </p:sp>
      <p:sp>
        <p:nvSpPr>
          <p:cNvPr id="20" name="TextBox 19"/>
          <p:cNvSpPr txBox="1"/>
          <p:nvPr/>
        </p:nvSpPr>
        <p:spPr>
          <a:xfrm>
            <a:off x="2829650" y="1724215"/>
            <a:ext cx="4054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Definerar</a:t>
            </a:r>
            <a:r>
              <a:rPr lang="en-US" dirty="0" smtClean="0"/>
              <a:t> </a:t>
            </a:r>
            <a:r>
              <a:rPr lang="en-US" dirty="0" err="1" smtClean="0"/>
              <a:t>villkoret</a:t>
            </a:r>
            <a:r>
              <a:rPr lang="en-US" dirty="0" smtClean="0"/>
              <a:t> om </a:t>
            </a:r>
            <a:r>
              <a:rPr lang="en-US" dirty="0" err="1" smtClean="0"/>
              <a:t>loopen</a:t>
            </a:r>
            <a:r>
              <a:rPr lang="en-US" dirty="0" smtClean="0"/>
              <a:t> </a:t>
            </a:r>
            <a:r>
              <a:rPr lang="en-US" dirty="0" err="1" smtClean="0"/>
              <a:t>ska</a:t>
            </a:r>
            <a:r>
              <a:rPr lang="en-US" dirty="0" smtClean="0"/>
              <a:t> </a:t>
            </a:r>
            <a:r>
              <a:rPr lang="en-US" dirty="0" err="1" smtClean="0"/>
              <a:t>köras</a:t>
            </a:r>
            <a:r>
              <a:rPr lang="en-US" dirty="0" smtClean="0"/>
              <a:t> 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inte</a:t>
            </a:r>
            <a:r>
              <a:rPr lang="en-US" dirty="0" smtClean="0"/>
              <a:t> </a:t>
            </a:r>
            <a:endParaRPr lang="sv-SE" dirty="0"/>
          </a:p>
        </p:txBody>
      </p:sp>
      <p:sp>
        <p:nvSpPr>
          <p:cNvPr id="22" name="TextBox 21"/>
          <p:cNvSpPr txBox="1"/>
          <p:nvPr/>
        </p:nvSpPr>
        <p:spPr>
          <a:xfrm>
            <a:off x="5741833" y="2979359"/>
            <a:ext cx="3975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Körs</a:t>
            </a:r>
            <a:r>
              <a:rPr lang="en-US" dirty="0" smtClean="0"/>
              <a:t> </a:t>
            </a:r>
            <a:r>
              <a:rPr lang="en-US" dirty="0" err="1" smtClean="0"/>
              <a:t>efter</a:t>
            </a:r>
            <a:r>
              <a:rPr lang="en-US" dirty="0" smtClean="0"/>
              <a:t> </a:t>
            </a:r>
            <a:r>
              <a:rPr lang="en-US" dirty="0" err="1" smtClean="0"/>
              <a:t>kodblocket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exekverats</a:t>
            </a:r>
            <a:r>
              <a:rPr lang="en-US" dirty="0" smtClean="0"/>
              <a:t> </a:t>
            </a:r>
            <a:r>
              <a:rPr lang="en-US" b="1" dirty="0" err="1" smtClean="0"/>
              <a:t>varje</a:t>
            </a:r>
            <a:r>
              <a:rPr lang="en-US" b="1" dirty="0" smtClean="0"/>
              <a:t> </a:t>
            </a:r>
            <a:r>
              <a:rPr lang="en-US" b="1" dirty="0" err="1" smtClean="0"/>
              <a:t>varv</a:t>
            </a:r>
            <a:endParaRPr lang="sv-SE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61334" y="2069700"/>
            <a:ext cx="5583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OPTIONAL</a:t>
            </a:r>
            <a:r>
              <a:rPr lang="en-US" sz="1600" dirty="0" smtClean="0"/>
              <a:t> – </a:t>
            </a:r>
            <a:r>
              <a:rPr lang="en-US" sz="1600" dirty="0" err="1" smtClean="0"/>
              <a:t>och</a:t>
            </a:r>
            <a:r>
              <a:rPr lang="en-US" sz="1600" dirty="0" smtClean="0"/>
              <a:t> </a:t>
            </a:r>
            <a:r>
              <a:rPr lang="en-US" sz="1600" dirty="0" err="1" smtClean="0"/>
              <a:t>behöver</a:t>
            </a:r>
            <a:r>
              <a:rPr lang="en-US" sz="1600" dirty="0" smtClean="0"/>
              <a:t> </a:t>
            </a:r>
            <a:r>
              <a:rPr lang="en-US" sz="1600" dirty="0" err="1" smtClean="0"/>
              <a:t>inte</a:t>
            </a:r>
            <a:r>
              <a:rPr lang="en-US" sz="1600" dirty="0" smtClean="0"/>
              <a:t> </a:t>
            </a:r>
            <a:r>
              <a:rPr lang="en-US" sz="1600" dirty="0" err="1" smtClean="0"/>
              <a:t>vara</a:t>
            </a:r>
            <a:r>
              <a:rPr lang="en-US" sz="1600" dirty="0" smtClean="0"/>
              <a:t> </a:t>
            </a:r>
            <a:r>
              <a:rPr lang="en-US" sz="1600" dirty="0" err="1" smtClean="0"/>
              <a:t>baserat</a:t>
            </a:r>
            <a:r>
              <a:rPr lang="en-US" sz="1600" dirty="0" smtClean="0"/>
              <a:t> </a:t>
            </a:r>
            <a:r>
              <a:rPr lang="en-US" sz="1600" dirty="0" err="1" smtClean="0"/>
              <a:t>på</a:t>
            </a:r>
            <a:r>
              <a:rPr lang="en-US" sz="1600" dirty="0" smtClean="0"/>
              <a:t> statement 1</a:t>
            </a:r>
          </a:p>
          <a:p>
            <a:r>
              <a:rPr lang="en-US" sz="1600" dirty="0" err="1" smtClean="0"/>
              <a:t>Loopen</a:t>
            </a:r>
            <a:r>
              <a:rPr lang="en-US" sz="1600" dirty="0" smtClean="0"/>
              <a:t> </a:t>
            </a:r>
            <a:r>
              <a:rPr lang="en-US" sz="1600" b="1" dirty="0" err="1" smtClean="0"/>
              <a:t>kollar</a:t>
            </a:r>
            <a:r>
              <a:rPr lang="en-US" sz="1600" b="1" dirty="0" smtClean="0"/>
              <a:t> om statement </a:t>
            </a:r>
            <a:r>
              <a:rPr lang="en-US" sz="1600" b="1" dirty="0" err="1" smtClean="0"/>
              <a:t>är</a:t>
            </a:r>
            <a:r>
              <a:rPr lang="en-US" sz="1600" b="1" dirty="0" smtClean="0"/>
              <a:t> “true” </a:t>
            </a:r>
            <a:r>
              <a:rPr lang="en-US" sz="1600" b="1" dirty="0" err="1" smtClean="0"/>
              <a:t>eller</a:t>
            </a:r>
            <a:r>
              <a:rPr lang="en-US" sz="1600" b="1" dirty="0" smtClean="0"/>
              <a:t> “false”. </a:t>
            </a:r>
            <a:endParaRPr lang="sv-SE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173577" y="3273097"/>
            <a:ext cx="4275875" cy="570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208798" y="3259249"/>
            <a:ext cx="4164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OPTIONAL</a:t>
            </a:r>
            <a:r>
              <a:rPr lang="en-US" sz="1600" dirty="0" smtClean="0"/>
              <a:t> – </a:t>
            </a:r>
            <a:r>
              <a:rPr lang="en-US" sz="1600" dirty="0" err="1" smtClean="0"/>
              <a:t>Kan</a:t>
            </a:r>
            <a:r>
              <a:rPr lang="en-US" sz="1600" dirty="0" smtClean="0"/>
              <a:t> </a:t>
            </a:r>
            <a:r>
              <a:rPr lang="en-US" sz="1600" dirty="0" err="1" smtClean="0"/>
              <a:t>köra</a:t>
            </a:r>
            <a:r>
              <a:rPr lang="en-US" sz="1600" dirty="0" smtClean="0"/>
              <a:t> </a:t>
            </a:r>
            <a:r>
              <a:rPr lang="en-US" sz="1600" dirty="0" err="1" smtClean="0"/>
              <a:t>loopen</a:t>
            </a:r>
            <a:r>
              <a:rPr lang="en-US" sz="1600" dirty="0" smtClean="0"/>
              <a:t> </a:t>
            </a:r>
            <a:r>
              <a:rPr lang="en-US" sz="1600" dirty="0" err="1" smtClean="0"/>
              <a:t>utan</a:t>
            </a:r>
            <a:r>
              <a:rPr lang="en-US" sz="1600" dirty="0" smtClean="0"/>
              <a:t> </a:t>
            </a:r>
            <a:r>
              <a:rPr lang="en-US" sz="1600" dirty="0" err="1" smtClean="0"/>
              <a:t>denna</a:t>
            </a:r>
            <a:r>
              <a:rPr lang="en-US" sz="1600" dirty="0" smtClean="0"/>
              <a:t>  </a:t>
            </a:r>
            <a:endParaRPr lang="sv-SE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5581410" y="3286376"/>
            <a:ext cx="4275875" cy="570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/>
          <p:cNvSpPr txBox="1"/>
          <p:nvPr/>
        </p:nvSpPr>
        <p:spPr>
          <a:xfrm>
            <a:off x="5616631" y="3272528"/>
            <a:ext cx="4240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OPTIONAL</a:t>
            </a:r>
            <a:r>
              <a:rPr lang="en-US" sz="1600" dirty="0" smtClean="0"/>
              <a:t> – </a:t>
            </a:r>
            <a:r>
              <a:rPr lang="en-US" sz="1600" dirty="0" err="1" smtClean="0"/>
              <a:t>kan</a:t>
            </a:r>
            <a:r>
              <a:rPr lang="en-US" sz="1600" dirty="0" smtClean="0"/>
              <a:t> </a:t>
            </a:r>
            <a:r>
              <a:rPr lang="en-US" sz="1600" dirty="0" err="1" smtClean="0"/>
              <a:t>vara</a:t>
            </a:r>
            <a:r>
              <a:rPr lang="en-US" sz="1600" dirty="0" smtClean="0"/>
              <a:t> plus 2, plus 10, minus </a:t>
            </a:r>
            <a:r>
              <a:rPr lang="en-US" sz="1600" dirty="0" err="1" smtClean="0"/>
              <a:t>eller</a:t>
            </a:r>
            <a:r>
              <a:rPr lang="en-US" sz="1600" dirty="0" smtClean="0"/>
              <a:t> </a:t>
            </a:r>
            <a:r>
              <a:rPr lang="en-US" sz="1600" dirty="0" err="1" smtClean="0"/>
              <a:t>annat</a:t>
            </a:r>
            <a:r>
              <a:rPr lang="en-US" sz="1600" dirty="0" smtClean="0"/>
              <a:t> – </a:t>
            </a:r>
            <a:r>
              <a:rPr lang="en-US" sz="1600" dirty="0" err="1" smtClean="0"/>
              <a:t>kan</a:t>
            </a:r>
            <a:r>
              <a:rPr lang="en-US" sz="1600" dirty="0" smtClean="0"/>
              <a:t> </a:t>
            </a:r>
            <a:r>
              <a:rPr lang="en-US" sz="1600" dirty="0" err="1" smtClean="0"/>
              <a:t>ges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loopen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9740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689612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FOR IN LOOP</a:t>
            </a:r>
            <a:endParaRPr lang="sv-SE" sz="3600" b="1" dirty="0"/>
          </a:p>
        </p:txBody>
      </p:sp>
    </p:spTree>
    <p:extLst>
      <p:ext uri="{BB962C8B-B14F-4D97-AF65-F5344CB8AC3E}">
        <p14:creationId xmlns:p14="http://schemas.microsoft.com/office/powerpoint/2010/main" val="2701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8" name="Shape 148"/>
          <p:cNvSpPr txBox="1">
            <a:spLocks/>
          </p:cNvSpPr>
          <p:nvPr/>
        </p:nvSpPr>
        <p:spPr>
          <a:xfrm>
            <a:off x="447675" y="70442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25000"/>
            </a:pPr>
            <a:r>
              <a:rPr lang="sv-SE" noProof="1" smtClean="0"/>
              <a:t>EXAMPLE</a:t>
            </a:r>
            <a:endParaRPr lang="sv-SE" noProof="1"/>
          </a:p>
        </p:txBody>
      </p:sp>
      <p:sp>
        <p:nvSpPr>
          <p:cNvPr id="9" name="TextBox 8"/>
          <p:cNvSpPr txBox="1"/>
          <p:nvPr/>
        </p:nvSpPr>
        <p:spPr>
          <a:xfrm>
            <a:off x="3841133" y="736568"/>
            <a:ext cx="22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FOR IN LOOPAR</a:t>
            </a:r>
            <a:endParaRPr lang="sv-SE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1043624" y="1839830"/>
            <a:ext cx="75347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>
                <a:solidFill>
                  <a:schemeClr val="accent6"/>
                </a:solidFill>
              </a:rPr>
              <a:t>var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cars</a:t>
            </a:r>
            <a:r>
              <a:rPr lang="sv-SE" sz="1600" dirty="0">
                <a:solidFill>
                  <a:schemeClr val="tx1"/>
                </a:solidFill>
              </a:rPr>
              <a:t> = {</a:t>
            </a:r>
            <a:r>
              <a:rPr lang="sv-SE" sz="1600" dirty="0" err="1">
                <a:solidFill>
                  <a:schemeClr val="tx1"/>
                </a:solidFill>
              </a:rPr>
              <a:t>carName</a:t>
            </a:r>
            <a:r>
              <a:rPr lang="sv-SE" sz="1600" dirty="0">
                <a:solidFill>
                  <a:schemeClr val="tx1"/>
                </a:solidFill>
              </a:rPr>
              <a:t>:"Volvo", carModel:"S40", manufactureYear:"1999"}; 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>
                <a:solidFill>
                  <a:schemeClr val="accent6"/>
                </a:solidFill>
              </a:rPr>
              <a:t>var</a:t>
            </a:r>
            <a:r>
              <a:rPr lang="sv-SE" sz="1600" dirty="0">
                <a:solidFill>
                  <a:schemeClr val="tx1"/>
                </a:solidFill>
              </a:rPr>
              <a:t> text = "";</a:t>
            </a:r>
          </a:p>
          <a:p>
            <a:r>
              <a:rPr lang="sv-SE" sz="1600" dirty="0">
                <a:solidFill>
                  <a:schemeClr val="accent6"/>
                </a:solidFill>
              </a:rPr>
              <a:t>var</a:t>
            </a:r>
            <a:r>
              <a:rPr lang="sv-SE" sz="1600" dirty="0">
                <a:solidFill>
                  <a:schemeClr val="tx1"/>
                </a:solidFill>
              </a:rPr>
              <a:t> i;</a:t>
            </a:r>
          </a:p>
          <a:p>
            <a:r>
              <a:rPr lang="sv-SE" sz="1600" dirty="0">
                <a:solidFill>
                  <a:schemeClr val="accent6"/>
                </a:solidFill>
              </a:rPr>
              <a:t>for</a:t>
            </a:r>
            <a:r>
              <a:rPr lang="sv-SE" sz="1600" dirty="0">
                <a:solidFill>
                  <a:schemeClr val="tx1"/>
                </a:solidFill>
              </a:rPr>
              <a:t> (i in </a:t>
            </a:r>
            <a:r>
              <a:rPr lang="sv-SE" sz="1600" dirty="0" err="1">
                <a:solidFill>
                  <a:schemeClr val="tx1"/>
                </a:solidFill>
              </a:rPr>
              <a:t>cars</a:t>
            </a:r>
            <a:r>
              <a:rPr lang="sv-SE" sz="1600" dirty="0">
                <a:solidFill>
                  <a:schemeClr val="tx1"/>
                </a:solidFill>
              </a:rPr>
              <a:t>) {</a:t>
            </a:r>
          </a:p>
          <a:p>
            <a:r>
              <a:rPr lang="sv-SE" sz="1600" dirty="0">
                <a:solidFill>
                  <a:schemeClr val="tx1"/>
                </a:solidFill>
              </a:rPr>
              <a:t>  text += </a:t>
            </a:r>
            <a:r>
              <a:rPr lang="sv-SE" sz="1600" dirty="0" err="1">
                <a:solidFill>
                  <a:schemeClr val="tx1"/>
                </a:solidFill>
              </a:rPr>
              <a:t>cars</a:t>
            </a:r>
            <a:r>
              <a:rPr lang="sv-SE" sz="1600" dirty="0">
                <a:solidFill>
                  <a:schemeClr val="tx1"/>
                </a:solidFill>
              </a:rPr>
              <a:t>[i];</a:t>
            </a:r>
          </a:p>
          <a:p>
            <a:r>
              <a:rPr lang="sv-SE" sz="1600" dirty="0">
                <a:solidFill>
                  <a:schemeClr val="tx1"/>
                </a:solidFill>
              </a:rPr>
              <a:t>  </a:t>
            </a:r>
            <a:r>
              <a:rPr lang="sv-SE" sz="1600" dirty="0" smtClean="0">
                <a:solidFill>
                  <a:schemeClr val="tx1"/>
                </a:solidFill>
              </a:rPr>
              <a:t>console.log(i); </a:t>
            </a:r>
            <a:r>
              <a:rPr lang="sv-SE" sz="1600" dirty="0" smtClean="0">
                <a:solidFill>
                  <a:schemeClr val="tx2">
                    <a:lumMod val="50000"/>
                  </a:schemeClr>
                </a:solidFill>
              </a:rPr>
              <a:t>//</a:t>
            </a:r>
            <a:r>
              <a:rPr lang="sv-SE" sz="1600" dirty="0" err="1" smtClean="0">
                <a:solidFill>
                  <a:schemeClr val="tx2">
                    <a:lumMod val="50000"/>
                  </a:schemeClr>
                </a:solidFill>
              </a:rPr>
              <a:t>carName</a:t>
            </a:r>
            <a:r>
              <a:rPr lang="sv-SE" sz="1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v-SE" sz="1600" dirty="0" err="1" smtClean="0">
                <a:solidFill>
                  <a:schemeClr val="tx2">
                    <a:lumMod val="50000"/>
                  </a:schemeClr>
                </a:solidFill>
              </a:rPr>
              <a:t>carModel</a:t>
            </a:r>
            <a:r>
              <a:rPr lang="sv-SE" sz="1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v-SE" sz="1600" dirty="0" err="1" smtClean="0">
                <a:solidFill>
                  <a:schemeClr val="tx2">
                    <a:lumMod val="50000"/>
                  </a:schemeClr>
                </a:solidFill>
              </a:rPr>
              <a:t>manufactureYear</a:t>
            </a:r>
            <a:endParaRPr lang="sv-SE" sz="16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}</a:t>
            </a:r>
          </a:p>
          <a:p>
            <a:endParaRPr lang="sv-SE" sz="1600" dirty="0"/>
          </a:p>
          <a:p>
            <a:r>
              <a:rPr lang="sv-SE" sz="1600" dirty="0"/>
              <a:t>console.log(text</a:t>
            </a:r>
            <a:r>
              <a:rPr lang="sv-SE" sz="1600" dirty="0" smtClean="0"/>
              <a:t>); </a:t>
            </a:r>
            <a:r>
              <a:rPr lang="sv-SE" sz="1600" dirty="0" smtClean="0">
                <a:solidFill>
                  <a:schemeClr val="tx2">
                    <a:lumMod val="50000"/>
                  </a:schemeClr>
                </a:solidFill>
              </a:rPr>
              <a:t>//Volvo S40 1999</a:t>
            </a:r>
            <a:endParaRPr lang="sv-SE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2196445" y="2684158"/>
            <a:ext cx="2941163" cy="16273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1464491" y="3096886"/>
            <a:ext cx="2655025" cy="2314102"/>
          </a:xfrm>
          <a:prstGeom prst="bentConnector3">
            <a:avLst>
              <a:gd name="adj1" fmla="val -359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23208" y="5231875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X = </a:t>
            </a:r>
            <a:r>
              <a:rPr lang="en-US" sz="1800" dirty="0" err="1" smtClean="0"/>
              <a:t>Här</a:t>
            </a:r>
            <a:r>
              <a:rPr lang="en-US" sz="1800" dirty="0" smtClean="0"/>
              <a:t> </a:t>
            </a:r>
            <a:r>
              <a:rPr lang="en-US" sz="1800" dirty="0" err="1" smtClean="0"/>
              <a:t>läggs</a:t>
            </a:r>
            <a:r>
              <a:rPr lang="en-US" sz="1800" dirty="0" smtClean="0"/>
              <a:t> </a:t>
            </a:r>
            <a:r>
              <a:rPr lang="en-US" sz="1800" dirty="0" err="1" smtClean="0"/>
              <a:t>varje</a:t>
            </a:r>
            <a:r>
              <a:rPr lang="en-US" sz="1800" dirty="0" smtClean="0"/>
              <a:t> </a:t>
            </a:r>
            <a:r>
              <a:rPr lang="en-US" sz="1800" b="1" u="sng" dirty="0" smtClean="0"/>
              <a:t>key</a:t>
            </a:r>
            <a:r>
              <a:rPr lang="en-US" sz="1800" dirty="0" smtClean="0"/>
              <a:t> </a:t>
            </a:r>
            <a:r>
              <a:rPr lang="en-US" sz="1800" dirty="0" err="1" smtClean="0"/>
              <a:t>från</a:t>
            </a:r>
            <a:r>
              <a:rPr lang="en-US" sz="1800" dirty="0" smtClean="0"/>
              <a:t> </a:t>
            </a:r>
            <a:r>
              <a:rPr lang="en-US" sz="1800" dirty="0" err="1" smtClean="0"/>
              <a:t>arrayen</a:t>
            </a:r>
            <a:endParaRPr lang="sv-SE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5170602" y="2499492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dirty="0" err="1"/>
              <a:t>cars</a:t>
            </a:r>
            <a:r>
              <a:rPr lang="en-US" sz="1800" dirty="0" smtClean="0"/>
              <a:t> = </a:t>
            </a:r>
            <a:r>
              <a:rPr lang="en-US" sz="1800" dirty="0" err="1" smtClean="0"/>
              <a:t>Vilket</a:t>
            </a:r>
            <a:r>
              <a:rPr lang="en-US" sz="1800" dirty="0" smtClean="0"/>
              <a:t> object du </a:t>
            </a:r>
            <a:r>
              <a:rPr lang="en-US" sz="1800" dirty="0" err="1" smtClean="0"/>
              <a:t>vill</a:t>
            </a:r>
            <a:r>
              <a:rPr lang="en-US" sz="1800" dirty="0" smtClean="0"/>
              <a:t> </a:t>
            </a:r>
            <a:r>
              <a:rPr lang="en-US" sz="1800" dirty="0" err="1" smtClean="0"/>
              <a:t>gå</a:t>
            </a:r>
            <a:r>
              <a:rPr lang="en-US" sz="1800" dirty="0" smtClean="0"/>
              <a:t> </a:t>
            </a:r>
            <a:r>
              <a:rPr lang="en-US" sz="1800" dirty="0" err="1" smtClean="0"/>
              <a:t>igenom</a:t>
            </a:r>
            <a:endParaRPr lang="sv-SE" sz="18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769204" y="5601207"/>
            <a:ext cx="707010" cy="507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45915" y="6132748"/>
            <a:ext cx="4307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WARNING! INTE VÄRDET UTAN NYCKELN (KEY)</a:t>
            </a:r>
            <a:endParaRPr lang="sv-S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5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627802"/>
            <a:ext cx="9906000" cy="9478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8" name="Shape 148"/>
          <p:cNvSpPr txBox="1">
            <a:spLocks/>
          </p:cNvSpPr>
          <p:nvPr/>
        </p:nvSpPr>
        <p:spPr>
          <a:xfrm>
            <a:off x="447675" y="70442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25000"/>
            </a:pPr>
            <a:r>
              <a:rPr lang="en-US" noProof="1" smtClean="0"/>
              <a:t>INFO</a:t>
            </a:r>
            <a:endParaRPr lang="sv-SE" noProof="1"/>
          </a:p>
        </p:txBody>
      </p:sp>
      <p:sp>
        <p:nvSpPr>
          <p:cNvPr id="9" name="TextBox 8"/>
          <p:cNvSpPr txBox="1"/>
          <p:nvPr/>
        </p:nvSpPr>
        <p:spPr>
          <a:xfrm>
            <a:off x="3841133" y="736568"/>
            <a:ext cx="22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FOR IN LOOPAR</a:t>
            </a:r>
            <a:endParaRPr lang="sv-SE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83303" y="1979630"/>
            <a:ext cx="67377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For in </a:t>
            </a:r>
            <a:r>
              <a:rPr lang="en-US" sz="1800" dirty="0" err="1" smtClean="0"/>
              <a:t>itererar</a:t>
            </a:r>
            <a:r>
              <a:rPr lang="en-US" sz="1800" dirty="0" smtClean="0"/>
              <a:t> </a:t>
            </a:r>
            <a:r>
              <a:rPr lang="en-US" sz="1800" dirty="0" err="1" smtClean="0"/>
              <a:t>endast</a:t>
            </a:r>
            <a:r>
              <a:rPr lang="en-US" sz="1800" dirty="0" smtClean="0"/>
              <a:t> “enumerable” object. </a:t>
            </a:r>
          </a:p>
          <a:p>
            <a:endParaRPr lang="en-US" sz="1800" dirty="0"/>
          </a:p>
          <a:p>
            <a:r>
              <a:rPr lang="en-US" sz="1800" dirty="0" smtClean="0"/>
              <a:t>“Non-enumerable object” </a:t>
            </a:r>
            <a:r>
              <a:rPr lang="en-US" sz="1800" dirty="0" err="1" smtClean="0"/>
              <a:t>hoppar</a:t>
            </a:r>
            <a:r>
              <a:rPr lang="en-US" sz="1800" dirty="0" smtClean="0"/>
              <a:t> for in </a:t>
            </a:r>
            <a:r>
              <a:rPr lang="en-US" sz="1800" dirty="0" err="1" smtClean="0"/>
              <a:t>loopen</a:t>
            </a:r>
            <a:r>
              <a:rPr lang="en-US" sz="1800" dirty="0" smtClean="0"/>
              <a:t> </a:t>
            </a:r>
            <a:r>
              <a:rPr lang="en-US" sz="1800" dirty="0" err="1" smtClean="0"/>
              <a:t>över</a:t>
            </a:r>
            <a:r>
              <a:rPr lang="en-US" sz="1800" dirty="0" smtClean="0"/>
              <a:t>. 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err="1" smtClean="0"/>
              <a:t>Alla</a:t>
            </a:r>
            <a:r>
              <a:rPr lang="en-US" sz="1800" dirty="0" smtClean="0"/>
              <a:t> object </a:t>
            </a:r>
            <a:r>
              <a:rPr lang="en-US" sz="1800" dirty="0" err="1" smtClean="0"/>
              <a:t>har</a:t>
            </a:r>
            <a:r>
              <a:rPr lang="en-US" sz="1800" dirty="0" smtClean="0"/>
              <a:t> enumerable </a:t>
            </a:r>
            <a:r>
              <a:rPr lang="en-US" sz="1800" dirty="0" err="1" smtClean="0"/>
              <a:t>som</a:t>
            </a:r>
            <a:r>
              <a:rPr lang="en-US" sz="1800" dirty="0" smtClean="0"/>
              <a:t> man </a:t>
            </a:r>
            <a:r>
              <a:rPr lang="en-US" sz="1800" dirty="0" err="1" smtClean="0"/>
              <a:t>kan</a:t>
            </a:r>
            <a:r>
              <a:rPr lang="en-US" sz="1800" dirty="0" smtClean="0"/>
              <a:t> </a:t>
            </a:r>
            <a:r>
              <a:rPr lang="en-US" sz="1800" dirty="0" err="1" smtClean="0"/>
              <a:t>sätta</a:t>
            </a:r>
            <a:r>
              <a:rPr lang="en-US" sz="1800" dirty="0" smtClean="0"/>
              <a:t> till true </a:t>
            </a:r>
            <a:r>
              <a:rPr lang="en-US" sz="1800" dirty="0" err="1" smtClean="0"/>
              <a:t>eller</a:t>
            </a:r>
            <a:r>
              <a:rPr lang="en-US" sz="1800" dirty="0" smtClean="0"/>
              <a:t> false</a:t>
            </a:r>
            <a:endParaRPr lang="sv-SE" sz="1800" dirty="0"/>
          </a:p>
        </p:txBody>
      </p:sp>
      <p:sp>
        <p:nvSpPr>
          <p:cNvPr id="5" name="Rectangle 4"/>
          <p:cNvSpPr/>
          <p:nvPr/>
        </p:nvSpPr>
        <p:spPr>
          <a:xfrm>
            <a:off x="1583303" y="3871295"/>
            <a:ext cx="724108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>
                <a:solidFill>
                  <a:srgbClr val="242729"/>
                </a:solidFill>
                <a:latin typeface="Consolas" panose="020B0609020204030204" pitchFamily="49" charset="0"/>
              </a:rPr>
              <a:t>Det går exempelvis att använda </a:t>
            </a:r>
            <a:r>
              <a:rPr lang="sv-SE" dirty="0" err="1" smtClean="0">
                <a:solidFill>
                  <a:srgbClr val="242729"/>
                </a:solidFill>
                <a:latin typeface="Consolas" panose="020B0609020204030204" pitchFamily="49" charset="0"/>
              </a:rPr>
              <a:t>Object.defineProperty</a:t>
            </a:r>
            <a:r>
              <a:rPr lang="sv-SE" dirty="0" smtClean="0">
                <a:solidFill>
                  <a:srgbClr val="242729"/>
                </a:solidFill>
                <a:latin typeface="Consolas" panose="020B0609020204030204" pitchFamily="49" charset="0"/>
              </a:rPr>
              <a:t> för att göra vissa</a:t>
            </a:r>
          </a:p>
          <a:p>
            <a:r>
              <a:rPr lang="en-US" dirty="0" err="1" smtClean="0">
                <a:solidFill>
                  <a:srgbClr val="242729"/>
                </a:solidFill>
                <a:latin typeface="Consolas" panose="020B0609020204030204" pitchFamily="49" charset="0"/>
              </a:rPr>
              <a:t>Nycklar</a:t>
            </a:r>
            <a:r>
              <a:rPr lang="en-US" dirty="0" smtClean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42729"/>
                </a:solidFill>
                <a:latin typeface="Consolas" panose="020B0609020204030204" pitchFamily="49" charset="0"/>
              </a:rPr>
              <a:t>och</a:t>
            </a:r>
            <a:r>
              <a:rPr lang="en-US" dirty="0" smtClean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42729"/>
                </a:solidFill>
                <a:latin typeface="Consolas" panose="020B0609020204030204" pitchFamily="49" charset="0"/>
              </a:rPr>
              <a:t>dess</a:t>
            </a:r>
            <a:r>
              <a:rPr lang="en-US" dirty="0" smtClean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42729"/>
                </a:solidFill>
                <a:latin typeface="Consolas" panose="020B0609020204030204" pitchFamily="49" charset="0"/>
              </a:rPr>
              <a:t>värde</a:t>
            </a:r>
            <a:r>
              <a:rPr lang="en-US" dirty="0" smtClean="0">
                <a:solidFill>
                  <a:srgbClr val="242729"/>
                </a:solidFill>
                <a:latin typeface="Consolas" panose="020B0609020204030204" pitchFamily="49" charset="0"/>
              </a:rPr>
              <a:t> non-enumerable </a:t>
            </a:r>
            <a:r>
              <a:rPr lang="en-US" dirty="0" err="1" smtClean="0">
                <a:solidFill>
                  <a:srgbClr val="242729"/>
                </a:solidFill>
                <a:latin typeface="Consolas" panose="020B0609020204030204" pitchFamily="49" charset="0"/>
              </a:rPr>
              <a:t>vilket</a:t>
            </a:r>
            <a:r>
              <a:rPr lang="en-US" dirty="0" smtClean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42729"/>
                </a:solidFill>
                <a:latin typeface="Consolas" panose="020B0609020204030204" pitchFamily="49" charset="0"/>
              </a:rPr>
              <a:t>då</a:t>
            </a:r>
            <a:r>
              <a:rPr lang="en-US" dirty="0" smtClean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42729"/>
                </a:solidFill>
                <a:latin typeface="Consolas" panose="020B0609020204030204" pitchFamily="49" charset="0"/>
              </a:rPr>
              <a:t>gör</a:t>
            </a:r>
            <a:r>
              <a:rPr lang="en-US" dirty="0" smtClean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42729"/>
                </a:solidFill>
                <a:latin typeface="Consolas" panose="020B0609020204030204" pitchFamily="49" charset="0"/>
              </a:rPr>
              <a:t>dem</a:t>
            </a:r>
            <a:r>
              <a:rPr lang="en-US" dirty="0" smtClean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42729"/>
                </a:solidFill>
                <a:latin typeface="Consolas" panose="020B0609020204030204" pitchFamily="49" charset="0"/>
              </a:rPr>
              <a:t>osynliga</a:t>
            </a:r>
            <a:r>
              <a:rPr lang="en-US" dirty="0" smtClean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42729"/>
                </a:solidFill>
                <a:latin typeface="Consolas" panose="020B0609020204030204" pitchFamily="49" charset="0"/>
              </a:rPr>
              <a:t>för</a:t>
            </a:r>
            <a:endParaRPr lang="en-US" dirty="0" smtClean="0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For in </a:t>
            </a:r>
            <a:r>
              <a:rPr lang="en-US" dirty="0" err="1" smtClean="0"/>
              <a:t>loopar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object.keys</a:t>
            </a:r>
            <a:endParaRPr lang="en-US" dirty="0">
              <a:solidFill>
                <a:srgbClr val="242729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3577" y="5975494"/>
            <a:ext cx="5742203" cy="50783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kumimoji="0" lang="sv-SE" altLang="sv-SE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definition </a:t>
            </a:r>
            <a:r>
              <a:rPr kumimoji="0" lang="sv-SE" altLang="sv-SE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sv-SE" altLang="sv-SE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Object.keys</a:t>
            </a: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</a:t>
            </a:r>
            <a:r>
              <a:rPr kumimoji="0" lang="sv-SE" altLang="sv-SE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"</a:t>
            </a:r>
            <a:r>
              <a:rPr kumimoji="0" lang="sv-SE" altLang="sv-SE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kumimoji="0" lang="sv-SE" altLang="sv-SE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sv-SE" altLang="sv-SE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given </a:t>
            </a:r>
            <a:r>
              <a:rPr kumimoji="0" lang="sv-SE" altLang="sv-SE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object's</a:t>
            </a: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sv-SE" altLang="sv-SE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sv-SE" altLang="sv-SE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enumerable</a:t>
            </a: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sv-SE" altLang="sv-SE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in the same order as </a:t>
            </a:r>
            <a:r>
              <a:rPr kumimoji="0" lang="sv-SE" altLang="sv-SE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sv-SE" altLang="sv-SE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a </a:t>
            </a:r>
            <a:r>
              <a:rPr kumimoji="0" lang="sv-SE" altLang="sv-SE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for-in</a:t>
            </a: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loop (the </a:t>
            </a:r>
            <a:r>
              <a:rPr kumimoji="0" lang="sv-SE" altLang="sv-SE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sv-SE" altLang="sv-SE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sv-SE" altLang="sv-SE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 </a:t>
            </a:r>
            <a:r>
              <a:rPr kumimoji="0" lang="sv-SE" altLang="sv-SE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for-in</a:t>
            </a: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loop </a:t>
            </a:r>
            <a:r>
              <a:rPr kumimoji="0" lang="sv-SE" altLang="sv-SE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enumerates</a:t>
            </a: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sv-SE" altLang="sv-SE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kumimoji="0" lang="sv-SE" altLang="sv-SE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sv-SE" altLang="sv-SE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kumimoji="0" lang="sv-SE" altLang="sv-SE" sz="11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kumimoji="0" lang="sv-SE" altLang="sv-SE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)."</a:t>
            </a:r>
            <a:r>
              <a:rPr kumimoji="0" lang="sv-SE" altLang="sv-SE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15780" y="5975494"/>
            <a:ext cx="354089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100" dirty="0"/>
              <a:t>https://developer.mozilla.org/en-US/docs/Web/JavaScript/Reference/Global_Objects/Object/keys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841" y="5639164"/>
            <a:ext cx="3982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 </a:t>
            </a:r>
            <a:r>
              <a:rPr lang="en-US" dirty="0" err="1" smtClean="0"/>
              <a:t>för</a:t>
            </a:r>
            <a:r>
              <a:rPr lang="en-US" dirty="0" smtClean="0"/>
              <a:t> den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undrar</a:t>
            </a:r>
            <a:r>
              <a:rPr lang="en-US" dirty="0" smtClean="0"/>
              <a:t> </a:t>
            </a:r>
            <a:r>
              <a:rPr lang="en-US" dirty="0" err="1" smtClean="0"/>
              <a:t>mer</a:t>
            </a:r>
            <a:r>
              <a:rPr lang="en-US" dirty="0" smtClean="0"/>
              <a:t> om Enumerable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509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689612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WHILE LOOPAR</a:t>
            </a:r>
            <a:endParaRPr lang="sv-SE" sz="3600" b="1" dirty="0"/>
          </a:p>
        </p:txBody>
      </p:sp>
    </p:spTree>
    <p:extLst>
      <p:ext uri="{BB962C8B-B14F-4D97-AF65-F5344CB8AC3E}">
        <p14:creationId xmlns:p14="http://schemas.microsoft.com/office/powerpoint/2010/main" val="34659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8" name="Shape 148"/>
          <p:cNvSpPr txBox="1">
            <a:spLocks/>
          </p:cNvSpPr>
          <p:nvPr/>
        </p:nvSpPr>
        <p:spPr>
          <a:xfrm>
            <a:off x="447675" y="83649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25000"/>
            </a:pPr>
            <a:r>
              <a:rPr lang="sv-SE" noProof="1" smtClean="0"/>
              <a:t>SYNTAX</a:t>
            </a:r>
            <a:endParaRPr lang="sv-SE" noProof="1"/>
          </a:p>
        </p:txBody>
      </p:sp>
      <p:sp>
        <p:nvSpPr>
          <p:cNvPr id="9" name="TextBox 8"/>
          <p:cNvSpPr txBox="1"/>
          <p:nvPr/>
        </p:nvSpPr>
        <p:spPr>
          <a:xfrm>
            <a:off x="4446266" y="765469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WHILE</a:t>
            </a:r>
            <a:endParaRPr lang="sv-SE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2981581" y="3182217"/>
            <a:ext cx="4953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while (</a:t>
            </a:r>
            <a:r>
              <a:rPr lang="en-US" i="1" dirty="0" smtClean="0">
                <a:latin typeface="Consolas" panose="020B0609020204030204" pitchFamily="49" charset="0"/>
              </a:rPr>
              <a:t>condition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latin typeface="Consolas" panose="020B0609020204030204" pitchFamily="49" charset="0"/>
              </a:rPr>
              <a:t>  code block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cxnSp>
        <p:nvCxnSpPr>
          <p:cNvPr id="6" name="Straight Arrow Connector 5"/>
          <p:cNvCxnSpPr>
            <a:endCxn id="10" idx="2"/>
          </p:cNvCxnSpPr>
          <p:nvPr/>
        </p:nvCxnSpPr>
        <p:spPr>
          <a:xfrm flipV="1">
            <a:off x="4266376" y="2389061"/>
            <a:ext cx="379295" cy="79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72487" y="2081284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While condition is true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39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8" name="Shape 148"/>
          <p:cNvSpPr txBox="1">
            <a:spLocks/>
          </p:cNvSpPr>
          <p:nvPr/>
        </p:nvSpPr>
        <p:spPr>
          <a:xfrm>
            <a:off x="447675" y="73425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25000"/>
            </a:pPr>
            <a:r>
              <a:rPr lang="sv-SE" noProof="1" smtClean="0"/>
              <a:t>EXEMPEL</a:t>
            </a:r>
            <a:endParaRPr lang="sv-SE" noProof="1"/>
          </a:p>
        </p:txBody>
      </p:sp>
      <p:sp>
        <p:nvSpPr>
          <p:cNvPr id="9" name="TextBox 8"/>
          <p:cNvSpPr txBox="1"/>
          <p:nvPr/>
        </p:nvSpPr>
        <p:spPr>
          <a:xfrm>
            <a:off x="4446265" y="774098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WHILE</a:t>
            </a:r>
            <a:endParaRPr lang="sv-SE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2476500" y="2951947"/>
            <a:ext cx="4953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>
                <a:solidFill>
                  <a:schemeClr val="accent6"/>
                </a:solidFill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</a:rPr>
              <a:t> i = 0;</a:t>
            </a:r>
          </a:p>
          <a:p>
            <a:r>
              <a:rPr lang="nn-NO" dirty="0">
                <a:solidFill>
                  <a:schemeClr val="accent6"/>
                </a:solidFill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</a:rPr>
              <a:t> arr = [10,10,10,20];</a:t>
            </a:r>
          </a:p>
          <a:p>
            <a:endParaRPr lang="nn-NO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</a:rPr>
              <a:t> (i &lt; </a:t>
            </a:r>
            <a:r>
              <a:rPr lang="nn-NO" dirty="0">
                <a:solidFill>
                  <a:srgbClr val="00B0F0"/>
                </a:solidFill>
                <a:latin typeface="Consolas" panose="020B0609020204030204" pitchFamily="49" charset="0"/>
              </a:rPr>
              <a:t>arr.length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</a:rPr>
              <a:t>	console.log(i</a:t>
            </a:r>
            <a:r>
              <a:rPr lang="nn-NO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	// 0 1 2 3</a:t>
            </a:r>
            <a:endParaRPr lang="nn-NO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nn-NO" dirty="0" smtClean="0">
                <a:solidFill>
                  <a:schemeClr val="tx1"/>
                </a:solidFill>
                <a:latin typeface="Consolas" panose="020B0609020204030204" pitchFamily="49" charset="0"/>
              </a:rPr>
              <a:t>	i</a:t>
            </a:r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nn-NO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689612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DO WHILE LOOPAR</a:t>
            </a:r>
            <a:endParaRPr lang="sv-SE" sz="3600" b="1" dirty="0"/>
          </a:p>
        </p:txBody>
      </p:sp>
    </p:spTree>
    <p:extLst>
      <p:ext uri="{BB962C8B-B14F-4D97-AF65-F5344CB8AC3E}">
        <p14:creationId xmlns:p14="http://schemas.microsoft.com/office/powerpoint/2010/main" val="14360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8" name="Shape 148"/>
          <p:cNvSpPr txBox="1">
            <a:spLocks/>
          </p:cNvSpPr>
          <p:nvPr/>
        </p:nvSpPr>
        <p:spPr>
          <a:xfrm>
            <a:off x="447675" y="83649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25000"/>
            </a:pPr>
            <a:r>
              <a:rPr lang="sv-SE" noProof="1" smtClean="0"/>
              <a:t>SYNTAX</a:t>
            </a:r>
            <a:endParaRPr lang="sv-SE" noProof="1"/>
          </a:p>
        </p:txBody>
      </p:sp>
      <p:sp>
        <p:nvSpPr>
          <p:cNvPr id="9" name="TextBox 8"/>
          <p:cNvSpPr txBox="1"/>
          <p:nvPr/>
        </p:nvSpPr>
        <p:spPr>
          <a:xfrm>
            <a:off x="4446266" y="765469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WHILE</a:t>
            </a:r>
            <a:endParaRPr lang="sv-SE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248303" y="3487918"/>
            <a:ext cx="26003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Do{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} while (condition)</a:t>
            </a:r>
            <a:endParaRPr lang="sv-SE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32672" y="1971417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Kör</a:t>
            </a:r>
            <a:r>
              <a:rPr lang="en-US" sz="2000" dirty="0" smtClean="0"/>
              <a:t> </a:t>
            </a:r>
            <a:r>
              <a:rPr lang="en-US" sz="2000" dirty="0" err="1" smtClean="0"/>
              <a:t>kodblocket</a:t>
            </a:r>
            <a:r>
              <a:rPr lang="en-US" sz="2000" dirty="0" smtClean="0"/>
              <a:t> </a:t>
            </a:r>
            <a:r>
              <a:rPr lang="en-US" sz="2000" dirty="0" err="1" smtClean="0"/>
              <a:t>minst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</a:t>
            </a:r>
            <a:r>
              <a:rPr lang="en-US" sz="2000" dirty="0" err="1" smtClean="0"/>
              <a:t>gång</a:t>
            </a:r>
            <a:r>
              <a:rPr lang="en-US" sz="2000" dirty="0" smtClean="0"/>
              <a:t> </a:t>
            </a:r>
            <a:r>
              <a:rPr lang="en-US" sz="2000" dirty="0" err="1" smtClean="0"/>
              <a:t>innan</a:t>
            </a:r>
            <a:r>
              <a:rPr lang="en-US" sz="2000" dirty="0" smtClean="0"/>
              <a:t> </a:t>
            </a:r>
            <a:r>
              <a:rPr lang="en-US" sz="2000" dirty="0" err="1" smtClean="0"/>
              <a:t>villkoret</a:t>
            </a:r>
            <a:r>
              <a:rPr lang="en-US" sz="2000" dirty="0" smtClean="0"/>
              <a:t> </a:t>
            </a:r>
            <a:r>
              <a:rPr lang="en-US" sz="2000" dirty="0" err="1" smtClean="0"/>
              <a:t>kontrolleras</a:t>
            </a:r>
            <a:endParaRPr lang="sv-SE" sz="2000" dirty="0"/>
          </a:p>
        </p:txBody>
      </p:sp>
      <p:cxnSp>
        <p:nvCxnSpPr>
          <p:cNvPr id="5" name="Straight Arrow Connector 4"/>
          <p:cNvCxnSpPr>
            <a:endCxn id="3" idx="2"/>
          </p:cNvCxnSpPr>
          <p:nvPr/>
        </p:nvCxnSpPr>
        <p:spPr>
          <a:xfrm flipV="1">
            <a:off x="4694548" y="2371527"/>
            <a:ext cx="136463" cy="111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8" name="Shape 148"/>
          <p:cNvSpPr txBox="1">
            <a:spLocks/>
          </p:cNvSpPr>
          <p:nvPr/>
        </p:nvSpPr>
        <p:spPr>
          <a:xfrm>
            <a:off x="447675" y="73425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25000"/>
            </a:pPr>
            <a:r>
              <a:rPr lang="sv-SE" noProof="1" smtClean="0"/>
              <a:t>EXEMPEL</a:t>
            </a:r>
            <a:endParaRPr lang="sv-SE" noProof="1"/>
          </a:p>
        </p:txBody>
      </p:sp>
      <p:sp>
        <p:nvSpPr>
          <p:cNvPr id="9" name="TextBox 8"/>
          <p:cNvSpPr txBox="1"/>
          <p:nvPr/>
        </p:nvSpPr>
        <p:spPr>
          <a:xfrm>
            <a:off x="4446265" y="774098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WHILE</a:t>
            </a:r>
            <a:endParaRPr lang="sv-SE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3777399" y="2749957"/>
            <a:ext cx="4953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2000" dirty="0">
                <a:solidFill>
                  <a:srgbClr val="0000CD"/>
                </a:solidFill>
                <a:latin typeface="Consolas" panose="020B0609020204030204" pitchFamily="49" charset="0"/>
              </a:rPr>
              <a:t>var 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i = 0;</a:t>
            </a:r>
          </a:p>
          <a:p>
            <a:r>
              <a:rPr lang="nn-NO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do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n-NO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console.log(i);	// 0</a:t>
            </a:r>
            <a:endParaRPr lang="nn-NO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  i++;</a:t>
            </a:r>
          </a:p>
          <a:p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  break;</a:t>
            </a:r>
          </a:p>
          <a:p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nn-NO" sz="20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 (i &lt; 10);</a:t>
            </a:r>
            <a:endParaRPr lang="sv-SE" sz="20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032396" y="1649691"/>
            <a:ext cx="452486" cy="166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627044" y="1325871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Noll </a:t>
            </a:r>
            <a:r>
              <a:rPr lang="en-US" dirty="0" err="1" smtClean="0"/>
              <a:t>sen</a:t>
            </a:r>
            <a:r>
              <a:rPr lang="en-US" dirty="0" smtClean="0"/>
              <a:t> slut (se break)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40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47675" y="119062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sv-SE" noProof="1" smtClean="0"/>
              <a:t>Vanliga loop-varianter</a:t>
            </a:r>
            <a:endParaRPr lang="sv-SE" sz="4400" b="1" i="0" u="none" strike="noStrike" cap="none" noProof="1">
              <a:sym typeface="Calibri"/>
            </a:endParaRPr>
          </a:p>
        </p:txBody>
      </p:sp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294870" y="2273274"/>
            <a:ext cx="7106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latin typeface="Verdana" panose="020B0604030504040204" pitchFamily="34" charset="0"/>
              </a:rPr>
              <a:t>For loop </a:t>
            </a:r>
            <a:r>
              <a:rPr lang="sv-SE" dirty="0" smtClean="0">
                <a:latin typeface="Verdana" panose="020B0604030504040204" pitchFamily="34" charset="0"/>
              </a:rPr>
              <a:t>– repeterar ett visst antal gånger (antal är baserat på en siffra)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294869" y="2961894"/>
            <a:ext cx="4597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latin typeface="Verdana" panose="020B0604030504040204" pitchFamily="34" charset="0"/>
              </a:rPr>
              <a:t>For in loop </a:t>
            </a:r>
            <a:r>
              <a:rPr lang="sv-SE" dirty="0" smtClean="0">
                <a:latin typeface="Verdana" panose="020B0604030504040204" pitchFamily="34" charset="0"/>
              </a:rPr>
              <a:t>– itererar ett objekts egenskaper</a:t>
            </a: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294868" y="4268534"/>
            <a:ext cx="6603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err="1" smtClean="0">
                <a:latin typeface="Verdana" panose="020B0604030504040204" pitchFamily="34" charset="0"/>
              </a:rPr>
              <a:t>While</a:t>
            </a:r>
            <a:r>
              <a:rPr lang="sv-SE" b="1" dirty="0" smtClean="0">
                <a:latin typeface="Verdana" panose="020B0604030504040204" pitchFamily="34" charset="0"/>
              </a:rPr>
              <a:t> loop </a:t>
            </a:r>
            <a:r>
              <a:rPr lang="sv-SE" dirty="0" smtClean="0">
                <a:latin typeface="Verdana" panose="020B0604030504040204" pitchFamily="34" charset="0"/>
              </a:rPr>
              <a:t>– repeterar en kodblock </a:t>
            </a:r>
            <a:r>
              <a:rPr lang="sv-SE" dirty="0" err="1" smtClean="0">
                <a:latin typeface="Verdana" panose="020B0604030504040204" pitchFamily="34" charset="0"/>
              </a:rPr>
              <a:t>sålänge</a:t>
            </a:r>
            <a:r>
              <a:rPr lang="sv-SE" dirty="0" smtClean="0">
                <a:latin typeface="Verdana" panose="020B0604030504040204" pitchFamily="34" charset="0"/>
              </a:rPr>
              <a:t> ett visst villkor är sant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294867" y="4957154"/>
            <a:ext cx="9283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smtClean="0">
                <a:latin typeface="Verdana" panose="020B0604030504040204" pitchFamily="34" charset="0"/>
              </a:rPr>
              <a:t>Do </a:t>
            </a:r>
            <a:r>
              <a:rPr lang="sv-SE" b="1" dirty="0" err="1" smtClean="0">
                <a:latin typeface="Verdana" panose="020B0604030504040204" pitchFamily="34" charset="0"/>
              </a:rPr>
              <a:t>while</a:t>
            </a:r>
            <a:r>
              <a:rPr lang="sv-SE" b="1" dirty="0" smtClean="0">
                <a:latin typeface="Verdana" panose="020B0604030504040204" pitchFamily="34" charset="0"/>
              </a:rPr>
              <a:t> loop </a:t>
            </a:r>
            <a:r>
              <a:rPr lang="sv-SE" dirty="0" smtClean="0">
                <a:latin typeface="Verdana" panose="020B0604030504040204" pitchFamily="34" charset="0"/>
              </a:rPr>
              <a:t>– Samma som </a:t>
            </a:r>
            <a:r>
              <a:rPr lang="sv-SE" dirty="0" err="1" smtClean="0">
                <a:latin typeface="Verdana" panose="020B0604030504040204" pitchFamily="34" charset="0"/>
              </a:rPr>
              <a:t>while</a:t>
            </a:r>
            <a:r>
              <a:rPr lang="sv-SE" dirty="0" smtClean="0">
                <a:latin typeface="Verdana" panose="020B0604030504040204" pitchFamily="34" charset="0"/>
              </a:rPr>
              <a:t> men kör loopen en gång innan den kollar om villkoret är sant</a:t>
            </a:r>
            <a:endParaRPr lang="sv-SE" dirty="0"/>
          </a:p>
        </p:txBody>
      </p:sp>
      <p:sp>
        <p:nvSpPr>
          <p:cNvPr id="13" name="Pentagon 12"/>
          <p:cNvSpPr/>
          <p:nvPr/>
        </p:nvSpPr>
        <p:spPr>
          <a:xfrm flipH="1">
            <a:off x="6897958" y="4255800"/>
            <a:ext cx="1875935" cy="35947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Vanligaste</a:t>
            </a:r>
            <a:endParaRPr lang="sv-SE" dirty="0"/>
          </a:p>
        </p:txBody>
      </p:sp>
      <p:sp>
        <p:nvSpPr>
          <p:cNvPr id="17" name="Pentagon 16"/>
          <p:cNvSpPr/>
          <p:nvPr/>
        </p:nvSpPr>
        <p:spPr>
          <a:xfrm flipH="1">
            <a:off x="7401303" y="2273274"/>
            <a:ext cx="1875935" cy="35947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Vanligaste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269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8" name="Shape 148"/>
          <p:cNvSpPr txBox="1">
            <a:spLocks/>
          </p:cNvSpPr>
          <p:nvPr/>
        </p:nvSpPr>
        <p:spPr>
          <a:xfrm>
            <a:off x="447675" y="2833981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25000"/>
            </a:pPr>
            <a:r>
              <a:rPr lang="sv-SE" noProof="1" smtClean="0"/>
              <a:t>CONTINUE &amp; BREAK</a:t>
            </a:r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8997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&amp; BREAK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300" y="908050"/>
            <a:ext cx="8663100" cy="1903947"/>
          </a:xfrm>
        </p:spPr>
        <p:txBody>
          <a:bodyPr/>
          <a:lstStyle/>
          <a:p>
            <a:r>
              <a:rPr lang="sv-SE" sz="2000" dirty="0" err="1"/>
              <a:t>Continue</a:t>
            </a:r>
            <a:r>
              <a:rPr lang="sv-SE" sz="2000" dirty="0"/>
              <a:t> - </a:t>
            </a:r>
            <a:r>
              <a:rPr lang="sv-SE" sz="2000" dirty="0" smtClean="0"/>
              <a:t>deklarationen </a:t>
            </a:r>
            <a:r>
              <a:rPr lang="sv-SE" sz="2000" dirty="0"/>
              <a:t>avslutar utförandet av den aktuella iterationen i en slinga</a:t>
            </a:r>
            <a:r>
              <a:rPr lang="sv-SE" sz="2000" dirty="0" smtClean="0"/>
              <a:t>. Hoppar över ett varv i loopen!</a:t>
            </a:r>
          </a:p>
          <a:p>
            <a:endParaRPr lang="sv-SE" sz="2000" dirty="0"/>
          </a:p>
          <a:p>
            <a:r>
              <a:rPr lang="sv-SE" sz="2000" dirty="0"/>
              <a:t>Break - Break uttalet bryter (stoppar) utförandet av en slinga helt</a:t>
            </a:r>
            <a:r>
              <a:rPr lang="sv-SE" sz="2000" dirty="0" smtClean="0"/>
              <a:t>. </a:t>
            </a:r>
            <a:endParaRPr lang="sv-SE" sz="2000" dirty="0"/>
          </a:p>
        </p:txBody>
      </p:sp>
      <p:sp>
        <p:nvSpPr>
          <p:cNvPr id="4" name="Rectangle 3"/>
          <p:cNvSpPr/>
          <p:nvPr/>
        </p:nvSpPr>
        <p:spPr>
          <a:xfrm>
            <a:off x="513663" y="3273663"/>
            <a:ext cx="3954643" cy="324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22300" y="3403076"/>
            <a:ext cx="3742310" cy="30075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marR="0" lvl="2" indent="-1422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891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48839" marR="0" lvl="4" indent="-1422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21463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■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2578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●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3009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○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34417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■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>
                <a:solidFill>
                  <a:schemeClr val="accent6"/>
                </a:solidFill>
              </a:rPr>
              <a:t>for </a:t>
            </a:r>
            <a:r>
              <a:rPr lang="en-US" smtClean="0"/>
              <a:t>(i = 0; i &lt; 5; i++) {</a:t>
            </a:r>
            <a:br>
              <a:rPr lang="en-US" smtClean="0"/>
            </a:br>
            <a:r>
              <a:rPr lang="en-US" smtClean="0"/>
              <a:t> </a:t>
            </a:r>
            <a:r>
              <a:rPr lang="en-US" smtClean="0">
                <a:solidFill>
                  <a:schemeClr val="accent6"/>
                </a:solidFill>
              </a:rPr>
              <a:t> if</a:t>
            </a:r>
            <a:r>
              <a:rPr lang="en-US" smtClean="0"/>
              <a:t> (i === 2) { </a:t>
            </a:r>
          </a:p>
          <a:p>
            <a:r>
              <a:rPr lang="en-US" smtClean="0"/>
              <a:t>		break; </a:t>
            </a:r>
          </a:p>
          <a:p>
            <a:r>
              <a:rPr lang="en-US" smtClean="0"/>
              <a:t>	  }</a:t>
            </a:r>
            <a:br>
              <a:rPr lang="en-US" smtClean="0"/>
            </a:br>
            <a:r>
              <a:rPr lang="en-US" smtClean="0"/>
              <a:t>  console.log(i); //0 1</a:t>
            </a:r>
          </a:p>
          <a:p>
            <a:r>
              <a:rPr lang="en-US" smtClean="0"/>
              <a:t>}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1630838" y="281199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BREAK</a:t>
            </a:r>
            <a:endParaRPr lang="sv-SE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83519" y="2811998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CONTINUE</a:t>
            </a:r>
            <a:endParaRPr lang="sv-SE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373148" y="3273664"/>
            <a:ext cx="3954643" cy="324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481785" y="3403077"/>
            <a:ext cx="3742310" cy="30075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marR="0" lvl="2" indent="-1422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891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48839" marR="0" lvl="4" indent="-1422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21463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■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2578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●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3009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○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34417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■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>
                <a:solidFill>
                  <a:schemeClr val="accent6"/>
                </a:solidFill>
              </a:rPr>
              <a:t>for 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= 0; </a:t>
            </a:r>
            <a:r>
              <a:rPr lang="en-US" dirty="0" err="1" smtClean="0"/>
              <a:t>i</a:t>
            </a:r>
            <a:r>
              <a:rPr lang="en-US" dirty="0" smtClean="0"/>
              <a:t> &lt; 5;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en-US" dirty="0" smtClean="0">
                <a:solidFill>
                  <a:schemeClr val="accent6"/>
                </a:solidFill>
              </a:rPr>
              <a:t> if</a:t>
            </a:r>
            <a:r>
              <a:rPr lang="en-US" dirty="0" smtClean="0"/>
              <a:t> (</a:t>
            </a:r>
            <a:r>
              <a:rPr lang="en-US" dirty="0" err="1" smtClean="0"/>
              <a:t>i</a:t>
            </a:r>
            <a:r>
              <a:rPr lang="en-US" dirty="0" smtClean="0"/>
              <a:t> === 2) { </a:t>
            </a:r>
          </a:p>
          <a:p>
            <a:r>
              <a:rPr lang="en-US" dirty="0" smtClean="0"/>
              <a:t>		continue; </a:t>
            </a:r>
          </a:p>
          <a:p>
            <a:r>
              <a:rPr lang="en-US" dirty="0" smtClean="0"/>
              <a:t>	  }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sz="2400" dirty="0" smtClean="0"/>
              <a:t>console.log(</a:t>
            </a:r>
            <a:r>
              <a:rPr lang="en-US" sz="2400" dirty="0" err="1" smtClean="0"/>
              <a:t>i</a:t>
            </a:r>
            <a:r>
              <a:rPr lang="en-US" sz="2400" dirty="0" smtClean="0"/>
              <a:t>); //0 1 3 4</a:t>
            </a:r>
          </a:p>
          <a:p>
            <a:r>
              <a:rPr lang="en-US" dirty="0" smtClean="0"/>
              <a:t>}</a:t>
            </a:r>
            <a:endParaRPr lang="sv-SE" dirty="0"/>
          </a:p>
        </p:txBody>
      </p:sp>
      <p:sp>
        <p:nvSpPr>
          <p:cNvPr id="10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862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8" name="Shape 148"/>
          <p:cNvSpPr txBox="1">
            <a:spLocks/>
          </p:cNvSpPr>
          <p:nvPr/>
        </p:nvSpPr>
        <p:spPr>
          <a:xfrm>
            <a:off x="447675" y="2742008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25000"/>
            </a:pPr>
            <a:r>
              <a:rPr lang="sv-SE" noProof="1" smtClean="0"/>
              <a:t>SAMMANSTÄLLNING</a:t>
            </a:r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338392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SAMMANSTÄLLNING</a:t>
            </a:r>
            <a:endParaRPr lang="sv-SE" dirty="0"/>
          </a:p>
        </p:txBody>
      </p:sp>
      <p:sp>
        <p:nvSpPr>
          <p:cNvPr id="5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6763" y="2177591"/>
            <a:ext cx="85699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Använd</a:t>
            </a:r>
            <a:r>
              <a:rPr lang="en-US" sz="2000" dirty="0" smtClean="0"/>
              <a:t> for loop om </a:t>
            </a:r>
            <a:r>
              <a:rPr lang="en-US" sz="2000" dirty="0" err="1" smtClean="0"/>
              <a:t>ni</a:t>
            </a:r>
            <a:r>
              <a:rPr lang="en-US" sz="2000" dirty="0" smtClean="0"/>
              <a:t> </a:t>
            </a:r>
            <a:r>
              <a:rPr lang="en-US" sz="2000" dirty="0" err="1" smtClean="0"/>
              <a:t>inte</a:t>
            </a:r>
            <a:r>
              <a:rPr lang="en-US" sz="2000" dirty="0" smtClean="0"/>
              <a:t> </a:t>
            </a:r>
            <a:r>
              <a:rPr lang="en-US" sz="2000" dirty="0" err="1" smtClean="0"/>
              <a:t>känner</a:t>
            </a:r>
            <a:r>
              <a:rPr lang="en-US" sz="2000" dirty="0" smtClean="0"/>
              <a:t> till </a:t>
            </a:r>
            <a:r>
              <a:rPr lang="en-US" sz="2000" dirty="0" err="1" smtClean="0"/>
              <a:t>något</a:t>
            </a:r>
            <a:r>
              <a:rPr lang="en-US" sz="2000" dirty="0" smtClean="0"/>
              <a:t> </a:t>
            </a:r>
            <a:r>
              <a:rPr lang="en-US" sz="2000" dirty="0" err="1" smtClean="0"/>
              <a:t>annat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Behöver</a:t>
            </a:r>
            <a:r>
              <a:rPr lang="en-US" sz="2000" dirty="0" smtClean="0"/>
              <a:t> </a:t>
            </a:r>
            <a:r>
              <a:rPr lang="en-US" sz="2000" dirty="0" err="1" smtClean="0"/>
              <a:t>ni</a:t>
            </a:r>
            <a:r>
              <a:rPr lang="en-US" sz="2000" dirty="0" smtClean="0"/>
              <a:t> </a:t>
            </a:r>
            <a:r>
              <a:rPr lang="en-US" sz="2000" dirty="0" err="1" smtClean="0"/>
              <a:t>hoppa</a:t>
            </a:r>
            <a:r>
              <a:rPr lang="en-US" sz="2000" dirty="0" smtClean="0"/>
              <a:t> </a:t>
            </a:r>
            <a:r>
              <a:rPr lang="en-US" sz="2000" dirty="0" err="1" smtClean="0"/>
              <a:t>över</a:t>
            </a:r>
            <a:r>
              <a:rPr lang="en-US" sz="2000" dirty="0" smtClean="0"/>
              <a:t> </a:t>
            </a:r>
            <a:r>
              <a:rPr lang="en-US" sz="2000" dirty="0" err="1" smtClean="0"/>
              <a:t>något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loopen</a:t>
            </a:r>
            <a:r>
              <a:rPr lang="en-US" sz="2000" dirty="0" smtClean="0"/>
              <a:t> </a:t>
            </a:r>
            <a:r>
              <a:rPr lang="en-US" sz="2000" dirty="0" err="1" smtClean="0"/>
              <a:t>använd</a:t>
            </a:r>
            <a:r>
              <a:rPr lang="en-US" sz="2000" dirty="0" smtClean="0"/>
              <a:t> continue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Behöver</a:t>
            </a:r>
            <a:r>
              <a:rPr lang="en-US" sz="2000" dirty="0" smtClean="0"/>
              <a:t> </a:t>
            </a:r>
            <a:r>
              <a:rPr lang="en-US" sz="2000" dirty="0" err="1" smtClean="0"/>
              <a:t>ni</a:t>
            </a:r>
            <a:r>
              <a:rPr lang="en-US" sz="2000" dirty="0" smtClean="0"/>
              <a:t> </a:t>
            </a:r>
            <a:r>
              <a:rPr lang="en-US" sz="2000" dirty="0" err="1" smtClean="0"/>
              <a:t>avsluta</a:t>
            </a:r>
            <a:r>
              <a:rPr lang="en-US" sz="2000" dirty="0" smtClean="0"/>
              <a:t> </a:t>
            </a:r>
            <a:r>
              <a:rPr lang="en-US" sz="2000" dirty="0" err="1" smtClean="0"/>
              <a:t>loopen</a:t>
            </a:r>
            <a:r>
              <a:rPr lang="en-US" sz="2000" dirty="0"/>
              <a:t> </a:t>
            </a:r>
            <a:r>
              <a:rPr lang="en-US" sz="2000" dirty="0" err="1" smtClean="0"/>
              <a:t>innan</a:t>
            </a:r>
            <a:r>
              <a:rPr lang="en-US" sz="2000" dirty="0" smtClean="0"/>
              <a:t> </a:t>
            </a:r>
            <a:r>
              <a:rPr lang="en-US" sz="2000" dirty="0" err="1" smtClean="0"/>
              <a:t>vilkoret</a:t>
            </a:r>
            <a:r>
              <a:rPr lang="en-US" sz="2000" dirty="0" smtClean="0"/>
              <a:t> </a:t>
            </a:r>
            <a:r>
              <a:rPr lang="en-US" sz="2000" dirty="0" err="1" smtClean="0"/>
              <a:t>är</a:t>
            </a:r>
            <a:r>
              <a:rPr lang="en-US" sz="2000" dirty="0" smtClean="0"/>
              <a:t> </a:t>
            </a:r>
            <a:r>
              <a:rPr lang="en-US" sz="2000" dirty="0" err="1" smtClean="0"/>
              <a:t>falskt</a:t>
            </a:r>
            <a:r>
              <a:rPr lang="en-US" sz="2000" dirty="0" smtClean="0"/>
              <a:t> </a:t>
            </a:r>
            <a:r>
              <a:rPr lang="en-US" sz="2000" dirty="0" err="1" smtClean="0"/>
              <a:t>använd</a:t>
            </a:r>
            <a:r>
              <a:rPr lang="en-US" sz="2000" dirty="0" smtClean="0"/>
              <a:t> break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Gemensamt</a:t>
            </a:r>
            <a:r>
              <a:rPr lang="en-US" sz="2000" dirty="0" smtClean="0"/>
              <a:t> </a:t>
            </a:r>
            <a:r>
              <a:rPr lang="en-US" sz="2000" dirty="0" err="1" smtClean="0"/>
              <a:t>kan</a:t>
            </a:r>
            <a:r>
              <a:rPr lang="en-US" sz="2000" dirty="0" smtClean="0"/>
              <a:t> man </a:t>
            </a:r>
            <a:r>
              <a:rPr lang="en-US" sz="2000" dirty="0" err="1" smtClean="0"/>
              <a:t>säga</a:t>
            </a:r>
            <a:r>
              <a:rPr lang="en-US" sz="2000" dirty="0" smtClean="0"/>
              <a:t> </a:t>
            </a:r>
            <a:r>
              <a:rPr lang="en-US" sz="2000" dirty="0" err="1" smtClean="0"/>
              <a:t>att</a:t>
            </a:r>
            <a:r>
              <a:rPr lang="en-US" sz="2000" dirty="0" smtClean="0"/>
              <a:t> for </a:t>
            </a:r>
            <a:r>
              <a:rPr lang="en-US" sz="2000" dirty="0" err="1" smtClean="0"/>
              <a:t>loopar</a:t>
            </a:r>
            <a:r>
              <a:rPr lang="en-US" sz="2000" dirty="0" smtClean="0"/>
              <a:t> </a:t>
            </a:r>
            <a:r>
              <a:rPr lang="en-US" sz="2000" dirty="0" err="1" smtClean="0"/>
              <a:t>itererar</a:t>
            </a:r>
            <a:r>
              <a:rPr lang="en-US" sz="2000" dirty="0" smtClean="0"/>
              <a:t> tills </a:t>
            </a:r>
            <a:r>
              <a:rPr lang="en-US" sz="2000" dirty="0" err="1" smtClean="0"/>
              <a:t>villkoret</a:t>
            </a:r>
            <a:r>
              <a:rPr lang="en-US" sz="2000" dirty="0" smtClean="0"/>
              <a:t> </a:t>
            </a:r>
            <a:r>
              <a:rPr lang="en-US" sz="2000" dirty="0" err="1" smtClean="0"/>
              <a:t>är</a:t>
            </a:r>
            <a:r>
              <a:rPr lang="en-US" sz="2000" dirty="0" smtClean="0"/>
              <a:t> </a:t>
            </a:r>
            <a:r>
              <a:rPr lang="en-US" sz="2000" dirty="0" err="1" smtClean="0"/>
              <a:t>falskt</a:t>
            </a:r>
            <a:r>
              <a:rPr lang="en-US" sz="2000" dirty="0" smtClean="0"/>
              <a:t>. 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4321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47675" y="119062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sv-SE" noProof="1" smtClean="0"/>
              <a:t>Andra sätt att iterera</a:t>
            </a:r>
            <a:endParaRPr lang="sv-SE" sz="4400" b="1" i="0" u="none" strike="noStrike" cap="none" noProof="1">
              <a:sym typeface="Calibri"/>
            </a:endParaRPr>
          </a:p>
        </p:txBody>
      </p:sp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750570" y="1319719"/>
            <a:ext cx="8318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/>
              <a:t>Metoden </a:t>
            </a:r>
            <a:r>
              <a:rPr lang="sv-SE" sz="1600" dirty="0" err="1"/>
              <a:t>forEach</a:t>
            </a:r>
            <a:r>
              <a:rPr lang="sv-SE" sz="1600" dirty="0"/>
              <a:t> () exekverar en </a:t>
            </a:r>
            <a:r>
              <a:rPr lang="sv-SE" sz="1600" dirty="0" smtClean="0"/>
              <a:t>funktion </a:t>
            </a:r>
            <a:r>
              <a:rPr lang="sv-SE" sz="1600" dirty="0"/>
              <a:t>en gång för varje </a:t>
            </a:r>
            <a:r>
              <a:rPr lang="sv-SE" sz="1600" dirty="0" smtClean="0"/>
              <a:t>element i en </a:t>
            </a:r>
            <a:r>
              <a:rPr lang="sv-SE" sz="1600" dirty="0" err="1" smtClean="0"/>
              <a:t>array</a:t>
            </a:r>
            <a:r>
              <a:rPr lang="sv-SE" sz="1600" dirty="0" smtClean="0"/>
              <a:t>.</a:t>
            </a:r>
            <a:endParaRPr lang="sv-SE" sz="1600" dirty="0"/>
          </a:p>
        </p:txBody>
      </p:sp>
      <p:sp>
        <p:nvSpPr>
          <p:cNvPr id="3" name="Rectangle 2"/>
          <p:cNvSpPr/>
          <p:nvPr/>
        </p:nvSpPr>
        <p:spPr>
          <a:xfrm>
            <a:off x="968212" y="2086539"/>
            <a:ext cx="43202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var array1 = ['a', 'b', 'c</a:t>
            </a:r>
            <a:r>
              <a:rPr lang="sv-SE" sz="16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'];</a:t>
            </a:r>
          </a:p>
          <a:p>
            <a:endParaRPr lang="sv-SE" sz="16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r>
              <a:rPr lang="sv-SE" sz="16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array1.forEach(</a:t>
            </a:r>
            <a:r>
              <a:rPr lang="sv-SE" sz="1600" dirty="0" err="1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function</a:t>
            </a:r>
            <a:r>
              <a:rPr lang="sv-SE" sz="16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(element</a:t>
            </a:r>
            <a:r>
              <a:rPr lang="sv-SE" sz="16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) {  </a:t>
            </a:r>
            <a:endParaRPr lang="sv-SE" sz="1600" dirty="0" smtClean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r>
              <a:rPr lang="sv-SE" sz="16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	</a:t>
            </a:r>
            <a:r>
              <a:rPr lang="sv-SE" sz="16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console.log(element);</a:t>
            </a:r>
          </a:p>
          <a:p>
            <a:r>
              <a:rPr lang="sv-SE" sz="16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});</a:t>
            </a:r>
            <a:endParaRPr lang="sv-SE" sz="16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3028" y="1961578"/>
            <a:ext cx="3747253" cy="158899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750570" y="5590545"/>
            <a:ext cx="4953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/>
              <a:t>https://stackoverflow.com/questions/9329446/for-each-over-an-array-in-javascript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570" y="5038467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Läs</a:t>
            </a:r>
            <a:r>
              <a:rPr lang="en-US" b="1" dirty="0" smtClean="0"/>
              <a:t> </a:t>
            </a:r>
            <a:r>
              <a:rPr lang="en-US" b="1" dirty="0" err="1" smtClean="0"/>
              <a:t>mer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7612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689612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FOR LOOP</a:t>
            </a:r>
            <a:endParaRPr lang="sv-SE" sz="3600" b="1" dirty="0"/>
          </a:p>
        </p:txBody>
      </p:sp>
    </p:spTree>
    <p:extLst>
      <p:ext uri="{BB962C8B-B14F-4D97-AF65-F5344CB8AC3E}">
        <p14:creationId xmlns:p14="http://schemas.microsoft.com/office/powerpoint/2010/main" val="38384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8" name="Shape 148"/>
          <p:cNvSpPr txBox="1">
            <a:spLocks/>
          </p:cNvSpPr>
          <p:nvPr/>
        </p:nvSpPr>
        <p:spPr>
          <a:xfrm>
            <a:off x="447675" y="74593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25000"/>
            </a:pPr>
            <a:r>
              <a:rPr lang="sv-SE" noProof="1" smtClean="0"/>
              <a:t>SYNTAX</a:t>
            </a:r>
            <a:endParaRPr lang="sv-SE" noProof="1"/>
          </a:p>
        </p:txBody>
      </p:sp>
      <p:sp>
        <p:nvSpPr>
          <p:cNvPr id="9" name="TextBox 8"/>
          <p:cNvSpPr txBox="1"/>
          <p:nvPr/>
        </p:nvSpPr>
        <p:spPr>
          <a:xfrm>
            <a:off x="4004639" y="759232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FOR LOOPAR</a:t>
            </a:r>
            <a:endParaRPr lang="sv-SE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476500" y="4728212"/>
            <a:ext cx="4953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i="1" dirty="0">
                <a:latin typeface="Consolas" panose="020B0609020204030204" pitchFamily="49" charset="0"/>
              </a:rPr>
              <a:t>statement 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i="1" dirty="0">
                <a:latin typeface="Consolas" panose="020B0609020204030204" pitchFamily="49" charset="0"/>
              </a:rPr>
              <a:t> statement 2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i="1" dirty="0">
                <a:latin typeface="Consolas" panose="020B0609020204030204" pitchFamily="49" charset="0"/>
              </a:rPr>
              <a:t> statement 3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</a:t>
            </a:r>
            <a:r>
              <a:rPr lang="en-US" i="1" dirty="0">
                <a:latin typeface="Consolas" panose="020B0609020204030204" pitchFamily="49" charset="0"/>
              </a:rPr>
              <a:t>code block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96066" y="3893270"/>
            <a:ext cx="735291" cy="8349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952174" y="2790334"/>
            <a:ext cx="0" cy="1937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114068" y="3827282"/>
            <a:ext cx="993742" cy="9009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5035" y="3547785"/>
            <a:ext cx="2969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Körs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gång</a:t>
            </a:r>
            <a:r>
              <a:rPr lang="en-US" dirty="0" smtClean="0"/>
              <a:t> </a:t>
            </a:r>
            <a:r>
              <a:rPr lang="en-US" dirty="0" err="1" smtClean="0"/>
              <a:t>innan</a:t>
            </a:r>
            <a:r>
              <a:rPr lang="en-US" dirty="0" smtClean="0"/>
              <a:t> for </a:t>
            </a:r>
            <a:r>
              <a:rPr lang="en-US" dirty="0" err="1" smtClean="0"/>
              <a:t>loopen</a:t>
            </a:r>
            <a:r>
              <a:rPr lang="en-US" dirty="0" smtClean="0"/>
              <a:t> </a:t>
            </a:r>
            <a:r>
              <a:rPr lang="en-US" dirty="0" err="1" smtClean="0"/>
              <a:t>körs</a:t>
            </a:r>
            <a:endParaRPr lang="sv-SE" dirty="0"/>
          </a:p>
        </p:txBody>
      </p:sp>
      <p:sp>
        <p:nvSpPr>
          <p:cNvPr id="20" name="TextBox 19"/>
          <p:cNvSpPr txBox="1"/>
          <p:nvPr/>
        </p:nvSpPr>
        <p:spPr>
          <a:xfrm>
            <a:off x="2925016" y="2356471"/>
            <a:ext cx="4054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Definerar</a:t>
            </a:r>
            <a:r>
              <a:rPr lang="en-US" dirty="0" smtClean="0"/>
              <a:t> </a:t>
            </a:r>
            <a:r>
              <a:rPr lang="en-US" dirty="0" err="1" smtClean="0"/>
              <a:t>villkoret</a:t>
            </a:r>
            <a:r>
              <a:rPr lang="en-US" dirty="0" smtClean="0"/>
              <a:t> om </a:t>
            </a:r>
            <a:r>
              <a:rPr lang="en-US" dirty="0" err="1" smtClean="0"/>
              <a:t>loopen</a:t>
            </a:r>
            <a:r>
              <a:rPr lang="en-US" dirty="0" smtClean="0"/>
              <a:t> </a:t>
            </a:r>
            <a:r>
              <a:rPr lang="en-US" dirty="0" err="1" smtClean="0"/>
              <a:t>ska</a:t>
            </a:r>
            <a:r>
              <a:rPr lang="en-US" dirty="0" smtClean="0"/>
              <a:t> </a:t>
            </a:r>
            <a:r>
              <a:rPr lang="en-US" dirty="0" err="1" smtClean="0"/>
              <a:t>köras</a:t>
            </a:r>
            <a:r>
              <a:rPr lang="en-US" dirty="0" smtClean="0"/>
              <a:t> 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inte</a:t>
            </a:r>
            <a:r>
              <a:rPr lang="en-US" dirty="0" smtClean="0"/>
              <a:t> </a:t>
            </a:r>
            <a:endParaRPr lang="sv-SE" dirty="0"/>
          </a:p>
        </p:txBody>
      </p:sp>
      <p:sp>
        <p:nvSpPr>
          <p:cNvPr id="22" name="TextBox 21"/>
          <p:cNvSpPr txBox="1"/>
          <p:nvPr/>
        </p:nvSpPr>
        <p:spPr>
          <a:xfrm>
            <a:off x="5654613" y="3477755"/>
            <a:ext cx="3975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Körs</a:t>
            </a:r>
            <a:r>
              <a:rPr lang="en-US" dirty="0" smtClean="0"/>
              <a:t> </a:t>
            </a:r>
            <a:r>
              <a:rPr lang="en-US" dirty="0" err="1" smtClean="0"/>
              <a:t>efter</a:t>
            </a:r>
            <a:r>
              <a:rPr lang="en-US" dirty="0" smtClean="0"/>
              <a:t> </a:t>
            </a:r>
            <a:r>
              <a:rPr lang="en-US" dirty="0" err="1" smtClean="0"/>
              <a:t>kodblocket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exekverats</a:t>
            </a:r>
            <a:r>
              <a:rPr lang="en-US" dirty="0" smtClean="0"/>
              <a:t> </a:t>
            </a:r>
            <a:r>
              <a:rPr lang="en-US" b="1" dirty="0" err="1" smtClean="0"/>
              <a:t>varje</a:t>
            </a:r>
            <a:r>
              <a:rPr lang="en-US" b="1" dirty="0" smtClean="0"/>
              <a:t> </a:t>
            </a:r>
            <a:r>
              <a:rPr lang="en-US" b="1" dirty="0" err="1" smtClean="0"/>
              <a:t>varv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9487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8" name="Shape 148"/>
          <p:cNvSpPr txBox="1">
            <a:spLocks/>
          </p:cNvSpPr>
          <p:nvPr/>
        </p:nvSpPr>
        <p:spPr>
          <a:xfrm>
            <a:off x="447675" y="89743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25000"/>
            </a:pPr>
            <a:r>
              <a:rPr lang="sv-SE" noProof="1" smtClean="0"/>
              <a:t>EXAMPLE</a:t>
            </a:r>
            <a:endParaRPr lang="sv-SE" noProof="1"/>
          </a:p>
        </p:txBody>
      </p:sp>
      <p:sp>
        <p:nvSpPr>
          <p:cNvPr id="9" name="TextBox 8"/>
          <p:cNvSpPr txBox="1"/>
          <p:nvPr/>
        </p:nvSpPr>
        <p:spPr>
          <a:xfrm>
            <a:off x="4004639" y="774382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FOR LOOPAR</a:t>
            </a:r>
            <a:endParaRPr lang="sv-SE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3042108" y="3195535"/>
            <a:ext cx="38677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 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++) 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latin typeface="Consolas" panose="020B0609020204030204" pitchFamily="49" charset="0"/>
              </a:rPr>
              <a:t>  </a:t>
            </a:r>
            <a:r>
              <a:rPr lang="en-US" sz="2000" dirty="0" smtClean="0">
                <a:latin typeface="Consolas" panose="020B0609020204030204" pitchFamily="49" charset="0"/>
              </a:rPr>
              <a:t>console.log(“HEJ ”);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// HEJ </a:t>
            </a:r>
            <a:r>
              <a:rPr lang="en-US" sz="2000" dirty="0" err="1" smtClean="0">
                <a:latin typeface="Consolas" panose="020B0609020204030204" pitchFamily="49" charset="0"/>
              </a:rPr>
              <a:t>HEJ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HEJ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HEJ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HEJ</a:t>
            </a:r>
            <a:endParaRPr lang="en-US" sz="2000" dirty="0" smtClean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HEJ 5 </a:t>
            </a:r>
            <a:r>
              <a:rPr lang="en-US" sz="2000" dirty="0" err="1" smtClean="0">
                <a:latin typeface="Consolas" panose="020B0609020204030204" pitchFamily="49" charset="0"/>
              </a:rPr>
              <a:t>ggr</a:t>
            </a:r>
            <a:endParaRPr lang="sv-SE" sz="2000" dirty="0"/>
          </a:p>
        </p:txBody>
      </p:sp>
      <p:cxnSp>
        <p:nvCxnSpPr>
          <p:cNvPr id="7" name="Straight Arrow Connector 6"/>
          <p:cNvCxnSpPr>
            <a:endCxn id="13" idx="2"/>
          </p:cNvCxnSpPr>
          <p:nvPr/>
        </p:nvCxnSpPr>
        <p:spPr>
          <a:xfrm flipH="1" flipV="1">
            <a:off x="2277262" y="2832911"/>
            <a:ext cx="1861105" cy="442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0"/>
            <a:endCxn id="14" idx="2"/>
          </p:cNvCxnSpPr>
          <p:nvPr/>
        </p:nvCxnSpPr>
        <p:spPr>
          <a:xfrm flipV="1">
            <a:off x="4975978" y="2335301"/>
            <a:ext cx="9058" cy="860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5" idx="2"/>
          </p:cNvCxnSpPr>
          <p:nvPr/>
        </p:nvCxnSpPr>
        <p:spPr>
          <a:xfrm flipV="1">
            <a:off x="6070862" y="2795814"/>
            <a:ext cx="1571635" cy="479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2720" y="2525134"/>
            <a:ext cx="2969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Körs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gång</a:t>
            </a:r>
            <a:r>
              <a:rPr lang="en-US" dirty="0" smtClean="0"/>
              <a:t> </a:t>
            </a:r>
            <a:r>
              <a:rPr lang="en-US" dirty="0" err="1" smtClean="0"/>
              <a:t>innan</a:t>
            </a:r>
            <a:r>
              <a:rPr lang="en-US" dirty="0" smtClean="0"/>
              <a:t> for </a:t>
            </a:r>
            <a:r>
              <a:rPr lang="en-US" dirty="0" err="1" smtClean="0"/>
              <a:t>loopen</a:t>
            </a:r>
            <a:r>
              <a:rPr lang="en-US" dirty="0" smtClean="0"/>
              <a:t> </a:t>
            </a:r>
            <a:r>
              <a:rPr lang="en-US" dirty="0" err="1" smtClean="0"/>
              <a:t>körs</a:t>
            </a:r>
            <a:endParaRPr lang="sv-SE" dirty="0"/>
          </a:p>
        </p:txBody>
      </p:sp>
      <p:sp>
        <p:nvSpPr>
          <p:cNvPr id="14" name="TextBox 13"/>
          <p:cNvSpPr txBox="1"/>
          <p:nvPr/>
        </p:nvSpPr>
        <p:spPr>
          <a:xfrm>
            <a:off x="2925016" y="1812081"/>
            <a:ext cx="4120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Definerar</a:t>
            </a:r>
            <a:r>
              <a:rPr lang="en-US" dirty="0" smtClean="0"/>
              <a:t> </a:t>
            </a:r>
            <a:r>
              <a:rPr lang="en-US" dirty="0" err="1" smtClean="0"/>
              <a:t>villkoret</a:t>
            </a:r>
            <a:r>
              <a:rPr lang="en-US" dirty="0" smtClean="0"/>
              <a:t> om </a:t>
            </a:r>
            <a:r>
              <a:rPr lang="en-US" dirty="0" err="1" smtClean="0"/>
              <a:t>loopen</a:t>
            </a:r>
            <a:r>
              <a:rPr lang="en-US" dirty="0" smtClean="0"/>
              <a:t> </a:t>
            </a:r>
            <a:r>
              <a:rPr lang="en-US" dirty="0" err="1" smtClean="0"/>
              <a:t>ska</a:t>
            </a:r>
            <a:r>
              <a:rPr lang="en-US" dirty="0" smtClean="0"/>
              <a:t> </a:t>
            </a:r>
            <a:r>
              <a:rPr lang="en-US" dirty="0" err="1" smtClean="0"/>
              <a:t>köras</a:t>
            </a:r>
            <a:r>
              <a:rPr lang="en-US" dirty="0" smtClean="0"/>
              <a:t> 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inte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(Om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mindre</a:t>
            </a:r>
            <a:r>
              <a:rPr lang="en-US" dirty="0" smtClean="0"/>
              <a:t> </a:t>
            </a:r>
            <a:r>
              <a:rPr lang="en-US" dirty="0" err="1" smtClean="0"/>
              <a:t>än</a:t>
            </a:r>
            <a:r>
              <a:rPr lang="en-US" dirty="0" smtClean="0"/>
              <a:t> 5 </a:t>
            </a:r>
            <a:r>
              <a:rPr lang="en-US" dirty="0" err="1" smtClean="0"/>
              <a:t>kör</a:t>
            </a:r>
            <a:r>
              <a:rPr lang="en-US" dirty="0" smtClean="0"/>
              <a:t> </a:t>
            </a:r>
            <a:r>
              <a:rPr lang="en-US" dirty="0" err="1" smtClean="0"/>
              <a:t>loopens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)</a:t>
            </a:r>
            <a:endParaRPr lang="sv-SE" dirty="0"/>
          </a:p>
        </p:txBody>
      </p:sp>
      <p:sp>
        <p:nvSpPr>
          <p:cNvPr id="15" name="TextBox 14"/>
          <p:cNvSpPr txBox="1"/>
          <p:nvPr/>
        </p:nvSpPr>
        <p:spPr>
          <a:xfrm>
            <a:off x="5654613" y="2488037"/>
            <a:ext cx="3975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Körs</a:t>
            </a:r>
            <a:r>
              <a:rPr lang="en-US" dirty="0" smtClean="0"/>
              <a:t> </a:t>
            </a:r>
            <a:r>
              <a:rPr lang="en-US" dirty="0" err="1" smtClean="0"/>
              <a:t>efter</a:t>
            </a:r>
            <a:r>
              <a:rPr lang="en-US" dirty="0" smtClean="0"/>
              <a:t> </a:t>
            </a:r>
            <a:r>
              <a:rPr lang="en-US" dirty="0" err="1" smtClean="0"/>
              <a:t>kodblocket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exekverats</a:t>
            </a:r>
            <a:r>
              <a:rPr lang="en-US" dirty="0" smtClean="0"/>
              <a:t> </a:t>
            </a:r>
            <a:r>
              <a:rPr lang="en-US" b="1" dirty="0" err="1" smtClean="0"/>
              <a:t>varje</a:t>
            </a:r>
            <a:r>
              <a:rPr lang="en-US" b="1" dirty="0" smtClean="0"/>
              <a:t> </a:t>
            </a:r>
            <a:r>
              <a:rPr lang="en-US" b="1" dirty="0" err="1" smtClean="0"/>
              <a:t>varv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0308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8" name="Shape 148"/>
          <p:cNvSpPr txBox="1">
            <a:spLocks/>
          </p:cNvSpPr>
          <p:nvPr/>
        </p:nvSpPr>
        <p:spPr>
          <a:xfrm>
            <a:off x="447675" y="112004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25000"/>
            </a:pPr>
            <a:r>
              <a:rPr lang="sv-SE" noProof="1" smtClean="0"/>
              <a:t>MER EXEMPEL 1</a:t>
            </a:r>
            <a:endParaRPr lang="sv-SE" noProof="1"/>
          </a:p>
        </p:txBody>
      </p:sp>
      <p:sp>
        <p:nvSpPr>
          <p:cNvPr id="9" name="TextBox 8"/>
          <p:cNvSpPr txBox="1"/>
          <p:nvPr/>
        </p:nvSpPr>
        <p:spPr>
          <a:xfrm>
            <a:off x="3527748" y="796643"/>
            <a:ext cx="2848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FOR LOOPAR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err="1" smtClean="0"/>
              <a:t>Återanvända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variabel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379995" y="2456913"/>
            <a:ext cx="5144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 IN FOR LOOPAR OCH HUR I:ET KAN ANVÄNDAS I DEM</a:t>
            </a:r>
            <a:endParaRPr lang="sv-SE" dirty="0"/>
          </a:p>
        </p:txBody>
      </p:sp>
      <p:sp>
        <p:nvSpPr>
          <p:cNvPr id="21" name="Rectangle 20"/>
          <p:cNvSpPr/>
          <p:nvPr/>
        </p:nvSpPr>
        <p:spPr>
          <a:xfrm>
            <a:off x="2476500" y="3101521"/>
            <a:ext cx="4953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 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latin typeface="Consolas" panose="020B0609020204030204" pitchFamily="49" charset="0"/>
              </a:rPr>
              <a:t>  </a:t>
            </a:r>
            <a:r>
              <a:rPr lang="en-US" sz="1600" dirty="0" smtClean="0">
                <a:latin typeface="Consolas" panose="020B0609020204030204" pitchFamily="49" charset="0"/>
              </a:rPr>
              <a:t>console.log(</a:t>
            </a:r>
            <a:r>
              <a:rPr lang="en-US" sz="16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"The 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number is "</a:t>
            </a:r>
            <a:r>
              <a:rPr lang="en-US" sz="1600" dirty="0">
                <a:latin typeface="Consolas" panose="020B0609020204030204" pitchFamily="49" charset="0"/>
              </a:rPr>
              <a:t> +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The number is 0</a:t>
            </a: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The number is 1</a:t>
            </a: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The number is 2</a:t>
            </a: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The number is 3</a:t>
            </a: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The number is 4</a:t>
            </a:r>
            <a:endParaRPr lang="sv-SE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22309" y="3525626"/>
            <a:ext cx="1036339" cy="45248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>
            <a:off x="5761348" y="3753441"/>
            <a:ext cx="1036339" cy="45248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21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8" name="Shape 148"/>
          <p:cNvSpPr txBox="1">
            <a:spLocks/>
          </p:cNvSpPr>
          <p:nvPr/>
        </p:nvSpPr>
        <p:spPr>
          <a:xfrm>
            <a:off x="447675" y="149936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25000"/>
            </a:pPr>
            <a:r>
              <a:rPr lang="sv-SE" noProof="1" smtClean="0"/>
              <a:t>MER EXEMPEL 2</a:t>
            </a:r>
            <a:endParaRPr lang="sv-SE" noProof="1"/>
          </a:p>
        </p:txBody>
      </p:sp>
      <p:sp>
        <p:nvSpPr>
          <p:cNvPr id="9" name="TextBox 8"/>
          <p:cNvSpPr txBox="1"/>
          <p:nvPr/>
        </p:nvSpPr>
        <p:spPr>
          <a:xfrm>
            <a:off x="4004639" y="834575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FOR LOOPAR</a:t>
            </a:r>
            <a:endParaRPr lang="sv-SE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737739" y="1927131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ITERERA EN ARRAY</a:t>
            </a:r>
            <a:endParaRPr lang="sv-SE" sz="1800" b="1" dirty="0"/>
          </a:p>
        </p:txBody>
      </p:sp>
      <p:sp>
        <p:nvSpPr>
          <p:cNvPr id="3" name="Rectangle 2"/>
          <p:cNvSpPr/>
          <p:nvPr/>
        </p:nvSpPr>
        <p:spPr>
          <a:xfrm>
            <a:off x="2325670" y="2802383"/>
            <a:ext cx="64035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800" dirty="0">
                <a:solidFill>
                  <a:schemeClr val="accent6"/>
                </a:solidFill>
                <a:latin typeface="Consolas" panose="020B0609020204030204" pitchFamily="49" charset="0"/>
              </a:rPr>
              <a:t>var</a:t>
            </a:r>
            <a:r>
              <a:rPr lang="nn-NO" sz="1800" dirty="0">
                <a:solidFill>
                  <a:schemeClr val="tx1"/>
                </a:solidFill>
                <a:latin typeface="Consolas" panose="020B0609020204030204" pitchFamily="49" charset="0"/>
              </a:rPr>
              <a:t> i;</a:t>
            </a:r>
          </a:p>
          <a:p>
            <a:r>
              <a:rPr lang="nn-NO" sz="1800" dirty="0">
                <a:solidFill>
                  <a:schemeClr val="accent6"/>
                </a:solidFill>
                <a:latin typeface="Consolas" panose="020B0609020204030204" pitchFamily="49" charset="0"/>
              </a:rPr>
              <a:t>var</a:t>
            </a:r>
            <a:r>
              <a:rPr lang="nn-NO" sz="1800" dirty="0">
                <a:solidFill>
                  <a:schemeClr val="tx1"/>
                </a:solidFill>
                <a:latin typeface="Consolas" panose="020B0609020204030204" pitchFamily="49" charset="0"/>
              </a:rPr>
              <a:t> arr = ["karl","nils","per","sara"];</a:t>
            </a:r>
          </a:p>
          <a:p>
            <a:endParaRPr lang="nn-NO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nn-NO" sz="18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chemeClr val="tx1"/>
                </a:solidFill>
                <a:latin typeface="Consolas" panose="020B0609020204030204" pitchFamily="49" charset="0"/>
              </a:rPr>
              <a:t>(i = 0; i &lt; arr.length; i++){ </a:t>
            </a:r>
          </a:p>
          <a:p>
            <a:r>
              <a:rPr lang="nn-NO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console.log(arr[i]);</a:t>
            </a:r>
            <a:endParaRPr lang="nn-NO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nn-NO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nn-NO" sz="1800" dirty="0">
              <a:latin typeface="Consolas" panose="020B0609020204030204" pitchFamily="49" charset="0"/>
            </a:endParaRPr>
          </a:p>
          <a:p>
            <a:r>
              <a:rPr lang="nn-NO" sz="18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karl </a:t>
            </a:r>
          </a:p>
          <a:p>
            <a:r>
              <a:rPr lang="nn-NO" sz="18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nils </a:t>
            </a:r>
          </a:p>
          <a:p>
            <a:r>
              <a:rPr lang="nn-NO" sz="18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per </a:t>
            </a:r>
          </a:p>
          <a:p>
            <a:r>
              <a:rPr lang="nn-NO" sz="18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sara</a:t>
            </a:r>
            <a:endParaRPr lang="sv-SE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5358233" y="2465674"/>
            <a:ext cx="710688" cy="37226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" idx="1"/>
            <a:endCxn id="3" idx="1"/>
          </p:cNvCxnSpPr>
          <p:nvPr/>
        </p:nvCxnSpPr>
        <p:spPr>
          <a:xfrm rot="10800000" flipV="1">
            <a:off x="2325671" y="2111796"/>
            <a:ext cx="1412069" cy="2260247"/>
          </a:xfrm>
          <a:prstGeom prst="bentConnector3">
            <a:avLst>
              <a:gd name="adj1" fmla="val 11618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76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8" name="Shape 148"/>
          <p:cNvSpPr txBox="1">
            <a:spLocks/>
          </p:cNvSpPr>
          <p:nvPr/>
        </p:nvSpPr>
        <p:spPr>
          <a:xfrm>
            <a:off x="447675" y="149936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25000"/>
            </a:pPr>
            <a:r>
              <a:rPr lang="sv-SE" noProof="1" smtClean="0"/>
              <a:t>MER EXEMPEL 3</a:t>
            </a:r>
            <a:endParaRPr lang="sv-SE" noProof="1"/>
          </a:p>
        </p:txBody>
      </p:sp>
      <p:sp>
        <p:nvSpPr>
          <p:cNvPr id="9" name="TextBox 8"/>
          <p:cNvSpPr txBox="1"/>
          <p:nvPr/>
        </p:nvSpPr>
        <p:spPr>
          <a:xfrm>
            <a:off x="4004639" y="834575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FOR LOOPAR</a:t>
            </a:r>
            <a:endParaRPr lang="sv-SE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737739" y="1927131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ITERERA EN ARRAY</a:t>
            </a:r>
            <a:endParaRPr lang="sv-SE" sz="1800" b="1" dirty="0"/>
          </a:p>
        </p:txBody>
      </p:sp>
      <p:sp>
        <p:nvSpPr>
          <p:cNvPr id="3" name="Rectangle 2"/>
          <p:cNvSpPr/>
          <p:nvPr/>
        </p:nvSpPr>
        <p:spPr>
          <a:xfrm>
            <a:off x="3003306" y="2802383"/>
            <a:ext cx="64035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800" dirty="0">
                <a:solidFill>
                  <a:schemeClr val="accent6"/>
                </a:solidFill>
                <a:latin typeface="Consolas" panose="020B0609020204030204" pitchFamily="49" charset="0"/>
              </a:rPr>
              <a:t>var</a:t>
            </a:r>
            <a:r>
              <a:rPr lang="nn-NO" sz="1800" dirty="0">
                <a:solidFill>
                  <a:schemeClr val="tx1"/>
                </a:solidFill>
                <a:latin typeface="Consolas" panose="020B0609020204030204" pitchFamily="49" charset="0"/>
              </a:rPr>
              <a:t> i;</a:t>
            </a:r>
          </a:p>
          <a:p>
            <a:r>
              <a:rPr lang="nn-NO" sz="1800" dirty="0">
                <a:solidFill>
                  <a:schemeClr val="accent6"/>
                </a:solidFill>
                <a:latin typeface="Consolas" panose="020B0609020204030204" pitchFamily="49" charset="0"/>
              </a:rPr>
              <a:t>var</a:t>
            </a:r>
            <a:r>
              <a:rPr lang="nn-NO" sz="1800" dirty="0">
                <a:solidFill>
                  <a:schemeClr val="tx1"/>
                </a:solidFill>
                <a:latin typeface="Consolas" panose="020B0609020204030204" pitchFamily="49" charset="0"/>
              </a:rPr>
              <a:t> arr = [10,10,10,20];</a:t>
            </a:r>
          </a:p>
          <a:p>
            <a:r>
              <a:rPr lang="nn-NO" sz="1800" dirty="0">
                <a:solidFill>
                  <a:schemeClr val="accent6"/>
                </a:solidFill>
                <a:latin typeface="Consolas" panose="020B0609020204030204" pitchFamily="49" charset="0"/>
              </a:rPr>
              <a:t>var</a:t>
            </a:r>
            <a:r>
              <a:rPr lang="nn-NO" sz="1800" dirty="0">
                <a:solidFill>
                  <a:schemeClr val="tx1"/>
                </a:solidFill>
                <a:latin typeface="Consolas" panose="020B0609020204030204" pitchFamily="49" charset="0"/>
              </a:rPr>
              <a:t> res = 0;</a:t>
            </a:r>
          </a:p>
          <a:p>
            <a:endParaRPr lang="nn-NO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nn-NO" sz="18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chemeClr val="tx1"/>
                </a:solidFill>
                <a:latin typeface="Consolas" panose="020B0609020204030204" pitchFamily="49" charset="0"/>
              </a:rPr>
              <a:t> (i = 0; i &lt; arr.length; i++) {</a:t>
            </a:r>
          </a:p>
          <a:p>
            <a:r>
              <a:rPr lang="nn-NO" sz="1800" dirty="0">
                <a:solidFill>
                  <a:schemeClr val="tx1"/>
                </a:solidFill>
                <a:latin typeface="Consolas" panose="020B0609020204030204" pitchFamily="49" charset="0"/>
              </a:rPr>
              <a:t>	 res += arr[i];</a:t>
            </a:r>
          </a:p>
          <a:p>
            <a:r>
              <a:rPr lang="nn-NO" sz="1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nn-NO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nn-NO" sz="1800" dirty="0">
                <a:solidFill>
                  <a:schemeClr val="tx1"/>
                </a:solidFill>
                <a:latin typeface="Consolas" panose="020B0609020204030204" pitchFamily="49" charset="0"/>
              </a:rPr>
              <a:t>console.log(res</a:t>
            </a:r>
            <a:r>
              <a:rPr lang="nn-NO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</a:t>
            </a:r>
            <a:r>
              <a:rPr lang="nn-NO" sz="1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50</a:t>
            </a:r>
            <a:endParaRPr lang="sv-SE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8"/>
          <p:cNvSpPr txBox="1"/>
          <p:nvPr/>
        </p:nvSpPr>
        <p:spPr>
          <a:xfrm>
            <a:off x="173577" y="6602366"/>
            <a:ext cx="3180000" cy="1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EC </a:t>
            </a:r>
            <a:r>
              <a:rPr lang="en-US" sz="1200" b="1" dirty="0" err="1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Utbildning</a:t>
            </a:r>
            <a:r>
              <a:rPr lang="en-US" sz="1200" b="1" i="0" u="none" strike="noStrike" cap="none" dirty="0" smtClean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 </a:t>
            </a:r>
            <a:r>
              <a:rPr lang="en-US" sz="1200" b="1" i="0" u="none" strike="noStrike" cap="none" dirty="0">
                <a:solidFill>
                  <a:schemeClr val="lt1"/>
                </a:solidFill>
                <a:latin typeface="Carme"/>
                <a:ea typeface="Carme"/>
                <a:cs typeface="Carme"/>
                <a:sym typeface="Carme"/>
              </a:rPr>
              <a:t>	</a:t>
            </a:r>
          </a:p>
        </p:txBody>
      </p:sp>
      <p:sp>
        <p:nvSpPr>
          <p:cNvPr id="8" name="Shape 148"/>
          <p:cNvSpPr txBox="1">
            <a:spLocks/>
          </p:cNvSpPr>
          <p:nvPr/>
        </p:nvSpPr>
        <p:spPr>
          <a:xfrm>
            <a:off x="447675" y="149936"/>
            <a:ext cx="9009000" cy="7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44450" tIns="44450" rIns="44450" bIns="444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4572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9144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3716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spcBef>
                <a:spcPts val="0"/>
              </a:spcBef>
              <a:buNone/>
              <a:defRPr sz="4400" b="1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25000"/>
            </a:pPr>
            <a:r>
              <a:rPr lang="sv-SE" noProof="1" smtClean="0"/>
              <a:t>MER EXEMPEL 4</a:t>
            </a:r>
            <a:endParaRPr lang="sv-SE" noProof="1"/>
          </a:p>
        </p:txBody>
      </p:sp>
      <p:sp>
        <p:nvSpPr>
          <p:cNvPr id="9" name="TextBox 8"/>
          <p:cNvSpPr txBox="1"/>
          <p:nvPr/>
        </p:nvSpPr>
        <p:spPr>
          <a:xfrm>
            <a:off x="4004639" y="834575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FOR LOOPAR</a:t>
            </a:r>
            <a:endParaRPr lang="sv-SE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295584" y="192713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SHORTER</a:t>
            </a:r>
            <a:endParaRPr lang="sv-SE" sz="1800" b="1" dirty="0"/>
          </a:p>
        </p:txBody>
      </p:sp>
      <p:sp>
        <p:nvSpPr>
          <p:cNvPr id="3" name="Rectangle 2"/>
          <p:cNvSpPr/>
          <p:nvPr/>
        </p:nvSpPr>
        <p:spPr>
          <a:xfrm>
            <a:off x="3003306" y="2802383"/>
            <a:ext cx="47455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var</a:t>
            </a:r>
            <a:r>
              <a:rPr lang="nn-NO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chemeClr val="tx1"/>
                </a:solidFill>
                <a:latin typeface="Consolas" panose="020B0609020204030204" pitchFamily="49" charset="0"/>
              </a:rPr>
              <a:t>arr = [10,10,10,20];</a:t>
            </a:r>
          </a:p>
          <a:p>
            <a:endParaRPr lang="nn-NO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nn-NO" sz="18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nn-NO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chemeClr val="tx1"/>
                </a:solidFill>
                <a:latin typeface="Consolas" panose="020B0609020204030204" pitchFamily="49" charset="0"/>
              </a:rPr>
              <a:t> (i = 0; i &lt; arr.length; i++) {</a:t>
            </a:r>
          </a:p>
          <a:p>
            <a:r>
              <a:rPr lang="nn-NO" sz="1800" dirty="0">
                <a:solidFill>
                  <a:schemeClr val="tx1"/>
                </a:solidFill>
                <a:latin typeface="Consolas" panose="020B0609020204030204" pitchFamily="49" charset="0"/>
              </a:rPr>
              <a:t>	 res += arr[i];</a:t>
            </a:r>
          </a:p>
          <a:p>
            <a:r>
              <a:rPr lang="nn-NO" sz="1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nn-NO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nn-NO" sz="1800" dirty="0">
                <a:solidFill>
                  <a:schemeClr val="tx1"/>
                </a:solidFill>
                <a:latin typeface="Consolas" panose="020B0609020204030204" pitchFamily="49" charset="0"/>
              </a:rPr>
              <a:t>console.log(res</a:t>
            </a:r>
            <a:r>
              <a:rPr lang="nn-NO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</a:t>
            </a:r>
            <a:r>
              <a:rPr lang="nn-NO" sz="1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50</a:t>
            </a:r>
            <a:endParaRPr lang="sv-SE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3306" y="252949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800" dirty="0">
                <a:solidFill>
                  <a:schemeClr val="accent6"/>
                </a:solidFill>
                <a:latin typeface="Consolas" panose="020B0609020204030204" pitchFamily="49" charset="0"/>
              </a:rPr>
              <a:t>var</a:t>
            </a:r>
            <a:r>
              <a:rPr lang="nn-NO" sz="1800" dirty="0">
                <a:solidFill>
                  <a:schemeClr val="tx1"/>
                </a:solidFill>
                <a:latin typeface="Consolas" panose="020B0609020204030204" pitchFamily="49" charset="0"/>
              </a:rPr>
              <a:t> i;</a:t>
            </a:r>
            <a:endParaRPr lang="nn-NO" sz="1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3306" y="309044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800" dirty="0">
                <a:solidFill>
                  <a:schemeClr val="accent6"/>
                </a:solidFill>
                <a:latin typeface="Consolas" panose="020B0609020204030204" pitchFamily="49" charset="0"/>
              </a:rPr>
              <a:t>var</a:t>
            </a:r>
            <a:r>
              <a:rPr lang="nn-NO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res = 0;</a:t>
            </a:r>
            <a:endParaRPr lang="nn-NO" sz="1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3306" y="2802087"/>
            <a:ext cx="61878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var</a:t>
            </a:r>
            <a:r>
              <a:rPr lang="nn-NO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chemeClr val="tx1"/>
                </a:solidFill>
                <a:latin typeface="Consolas" panose="020B0609020204030204" pitchFamily="49" charset="0"/>
              </a:rPr>
              <a:t>arr = [10,10,10,20];</a:t>
            </a:r>
          </a:p>
          <a:p>
            <a:endParaRPr lang="nn-NO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nn-NO" sz="18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nn-NO" sz="1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chemeClr val="tx1"/>
                </a:solidFill>
                <a:latin typeface="Consolas" panose="020B0609020204030204" pitchFamily="49" charset="0"/>
              </a:rPr>
              <a:t> (i = </a:t>
            </a:r>
            <a:r>
              <a:rPr lang="nn-NO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0, res = 0; </a:t>
            </a:r>
            <a:r>
              <a:rPr lang="nn-NO" sz="1800" dirty="0">
                <a:solidFill>
                  <a:schemeClr val="tx1"/>
                </a:solidFill>
                <a:latin typeface="Consolas" panose="020B0609020204030204" pitchFamily="49" charset="0"/>
              </a:rPr>
              <a:t>i &lt; arr.length; i++) {</a:t>
            </a:r>
          </a:p>
          <a:p>
            <a:r>
              <a:rPr lang="nn-NO" sz="1800" dirty="0">
                <a:solidFill>
                  <a:schemeClr val="tx1"/>
                </a:solidFill>
                <a:latin typeface="Consolas" panose="020B0609020204030204" pitchFamily="49" charset="0"/>
              </a:rPr>
              <a:t>	 res += arr[i];</a:t>
            </a:r>
          </a:p>
          <a:p>
            <a:r>
              <a:rPr lang="nn-NO" sz="1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nn-NO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nn-NO" sz="1800" dirty="0">
                <a:solidFill>
                  <a:schemeClr val="tx1"/>
                </a:solidFill>
                <a:latin typeface="Consolas" panose="020B0609020204030204" pitchFamily="49" charset="0"/>
              </a:rPr>
              <a:t>console.log(res</a:t>
            </a:r>
            <a:r>
              <a:rPr lang="nn-NO" sz="1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 </a:t>
            </a:r>
            <a:r>
              <a:rPr lang="nn-NO" sz="1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50</a:t>
            </a:r>
            <a:endParaRPr lang="sv-SE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1817" y="3575895"/>
            <a:ext cx="2041973" cy="45248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570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  <p:bldP spid="6" grpId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10367</TotalTime>
  <Words>709</Words>
  <Application>Microsoft Office PowerPoint</Application>
  <PresentationFormat>A4 Paper (210x297 mm)</PresentationFormat>
  <Paragraphs>221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Adobe Fangsong Std R</vt:lpstr>
      <vt:lpstr>Arial</vt:lpstr>
      <vt:lpstr>Arial Black</vt:lpstr>
      <vt:lpstr>Calibri</vt:lpstr>
      <vt:lpstr>Carme</vt:lpstr>
      <vt:lpstr>Consolas</vt:lpstr>
      <vt:lpstr>Helvetica Neue</vt:lpstr>
      <vt:lpstr>Verdana</vt:lpstr>
      <vt:lpstr>Default</vt:lpstr>
      <vt:lpstr>For &amp; while loopar</vt:lpstr>
      <vt:lpstr>Vanliga loop-varianter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CONTINUE &amp; BREAK</vt:lpstr>
      <vt:lpstr>PowerPoint Presentation</vt:lpstr>
      <vt:lpstr>SAMMANSTÄLLNING</vt:lpstr>
      <vt:lpstr>Andra sätt att iterera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 Programmering för testare EC Hermods</dc:title>
  <cp:lastModifiedBy>Littlemeister Littlemeister</cp:lastModifiedBy>
  <cp:revision>376</cp:revision>
  <dcterms:modified xsi:type="dcterms:W3CDTF">2018-12-06T22:45:39Z</dcterms:modified>
</cp:coreProperties>
</file>