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0"/>
  </p:notesMasterIdLst>
  <p:sldIdLst>
    <p:sldId id="467" r:id="rId2"/>
    <p:sldId id="462" r:id="rId3"/>
    <p:sldId id="469" r:id="rId4"/>
    <p:sldId id="463" r:id="rId5"/>
    <p:sldId id="464" r:id="rId6"/>
    <p:sldId id="465" r:id="rId7"/>
    <p:sldId id="470" r:id="rId8"/>
    <p:sldId id="468" r:id="rId9"/>
    <p:sldId id="471" r:id="rId10"/>
    <p:sldId id="473" r:id="rId11"/>
    <p:sldId id="476" r:id="rId12"/>
    <p:sldId id="474" r:id="rId13"/>
    <p:sldId id="472" r:id="rId14"/>
    <p:sldId id="466" r:id="rId15"/>
    <p:sldId id="475" r:id="rId16"/>
    <p:sldId id="477" r:id="rId17"/>
    <p:sldId id="479" r:id="rId18"/>
    <p:sldId id="480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E0479F-D10D-4CD5-A3D0-0DD2D22D3CDC}">
  <a:tblStyle styleId="{C4E0479F-D10D-4CD5-A3D0-0DD2D22D3CD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301"/>
  </p:normalViewPr>
  <p:slideViewPr>
    <p:cSldViewPr snapToGrid="0" snapToObjects="1">
      <p:cViewPr varScale="1">
        <p:scale>
          <a:sx n="81" d="100"/>
          <a:sy n="81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80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86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40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99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41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31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879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837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10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5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2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97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7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24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5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48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9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55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47675" y="119063"/>
            <a:ext cx="9009063" cy="788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22300" y="908050"/>
            <a:ext cx="8834400" cy="555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lnSpc>
                <a:spcPct val="115000"/>
              </a:lnSpc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lnSpc>
                <a:spcPct val="115000"/>
              </a:lnSpc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lnSpc>
                <a:spcPct val="115000"/>
              </a:lnSpc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lnSpc>
                <a:spcPct val="115000"/>
              </a:lnSpc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47675" y="119063"/>
            <a:ext cx="9009063" cy="788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2297" y="908050"/>
            <a:ext cx="8699121" cy="5949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56810"/>
            <a:ext cx="8915400" cy="11786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95300" y="1435465"/>
            <a:ext cx="4376737" cy="739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har char="●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57200" algn="l" rtl="0">
              <a:spcBef>
                <a:spcPts val="500"/>
              </a:spcBef>
              <a:buChar char="○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914400" algn="l" rtl="0">
              <a:spcBef>
                <a:spcPts val="500"/>
              </a:spcBef>
              <a:buChar char="■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371600" algn="l" rtl="0">
              <a:spcBef>
                <a:spcPts val="500"/>
              </a:spcBef>
              <a:buChar char="●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828800" algn="l" rtl="0">
              <a:spcBef>
                <a:spcPts val="500"/>
              </a:spcBef>
              <a:buChar char="○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5300" y="0"/>
            <a:ext cx="3259137" cy="14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4961742" cy="6584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99260" marR="0" lvl="3" indent="-16256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1" cy="566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41513" y="5367337"/>
            <a:ext cx="5266809" cy="4278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har char="●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57200" algn="l" rtl="0">
              <a:spcBef>
                <a:spcPts val="300"/>
              </a:spcBef>
              <a:buChar char="○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914400" algn="l" rtl="0">
              <a:spcBef>
                <a:spcPts val="300"/>
              </a:spcBef>
              <a:buChar char="■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371600" algn="l" rtl="0">
              <a:spcBef>
                <a:spcPts val="300"/>
              </a:spcBef>
              <a:buChar char="●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828800" algn="l" rtl="0">
              <a:spcBef>
                <a:spcPts val="300"/>
              </a:spcBef>
              <a:buChar char="○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47675" y="107188"/>
            <a:ext cx="9009063" cy="8127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52927" y="919924"/>
            <a:ext cx="7844806" cy="59380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05664" y="0"/>
            <a:ext cx="1997713" cy="5938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47675" y="214312"/>
            <a:ext cx="6605589" cy="6643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550221"/>
            <a:ext cx="9900320" cy="307778"/>
          </a:xfrm>
          <a:prstGeom prst="rect">
            <a:avLst/>
          </a:prstGeom>
          <a:gradFill>
            <a:gsLst>
              <a:gs pos="0">
                <a:srgbClr val="EE8807"/>
              </a:gs>
              <a:gs pos="66000">
                <a:srgbClr val="EE8807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42950" y="1844516"/>
            <a:ext cx="8420099" cy="204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485900" y="3886200"/>
            <a:ext cx="6934199" cy="29718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191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8509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2827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7145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098268" y="6247923"/>
            <a:ext cx="2066331" cy="378311"/>
          </a:xfrm>
          <a:prstGeom prst="rect">
            <a:avLst/>
          </a:prstGeom>
          <a:noFill/>
          <a:ln>
            <a:noFill/>
          </a:ln>
        </p:spPr>
        <p:txBody>
          <a:bodyPr lIns="43100" tIns="43100" rIns="43100" bIns="43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600" b="0" i="0" u="none" strike="noStrike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use-object-methods-in-javascrip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OBJECTS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908" y="2990699"/>
            <a:ext cx="946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Ett</a:t>
            </a:r>
            <a:r>
              <a:rPr lang="en-US" sz="2000" dirty="0" smtClean="0"/>
              <a:t> object </a:t>
            </a:r>
            <a:r>
              <a:rPr lang="en-US" sz="2000" dirty="0" err="1" smtClean="0"/>
              <a:t>innehåller</a:t>
            </a:r>
            <a:r>
              <a:rPr lang="en-US" sz="2000" dirty="0" smtClean="0"/>
              <a:t> “Key-value pairs” (</a:t>
            </a:r>
            <a:r>
              <a:rPr lang="en-US" sz="2000" dirty="0" err="1" smtClean="0"/>
              <a:t>egenskaper</a:t>
            </a:r>
            <a:r>
              <a:rPr lang="en-US" sz="2000" dirty="0" smtClean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värde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dirty="0" err="1" smtClean="0"/>
              <a:t>Dessa</a:t>
            </a:r>
            <a:r>
              <a:rPr lang="en-US" sz="2000" dirty="0" smtClean="0"/>
              <a:t> </a:t>
            </a:r>
            <a:r>
              <a:rPr lang="en-US" sz="2000" dirty="0" err="1" smtClean="0"/>
              <a:t>egenskaper</a:t>
            </a:r>
            <a:r>
              <a:rPr lang="en-US" sz="2000" dirty="0" smtClean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värden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vara</a:t>
            </a:r>
            <a:r>
              <a:rPr lang="en-US" sz="2000" dirty="0" smtClean="0"/>
              <a:t> variable, </a:t>
            </a:r>
            <a:r>
              <a:rPr lang="en-US" sz="2000" dirty="0" err="1" smtClean="0"/>
              <a:t>arrayer</a:t>
            </a:r>
            <a:r>
              <a:rPr lang="en-US" sz="2000" dirty="0" smtClean="0"/>
              <a:t>, </a:t>
            </a:r>
            <a:r>
              <a:rPr lang="en-US" sz="2000" dirty="0" err="1" smtClean="0"/>
              <a:t>funktioner</a:t>
            </a:r>
            <a:r>
              <a:rPr lang="en-US" sz="2000" dirty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annat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34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7051887" y="4352122"/>
            <a:ext cx="2243579" cy="754145"/>
          </a:xfrm>
          <a:prstGeom prst="clou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EXEMPEL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3686" y="107134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 smtClean="0"/>
              <a:t>Kalla på en funktion i objektet?</a:t>
            </a:r>
            <a:endParaRPr lang="sv-SE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4079057" y="2152760"/>
            <a:ext cx="4953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solidFill>
                  <a:schemeClr val="accent6"/>
                </a:solidFill>
              </a:rPr>
              <a:t>var</a:t>
            </a:r>
            <a:r>
              <a:rPr lang="sv-SE" sz="2000" dirty="0"/>
              <a:t> a = {</a:t>
            </a:r>
          </a:p>
          <a:p>
            <a:r>
              <a:rPr lang="sv-SE" sz="2000" dirty="0"/>
              <a:t>  var1: 1,</a:t>
            </a:r>
          </a:p>
          <a:p>
            <a:r>
              <a:rPr lang="sv-SE" sz="2000" dirty="0"/>
              <a:t>  </a:t>
            </a:r>
          </a:p>
          <a:p>
            <a:r>
              <a:rPr lang="sv-SE" sz="2000" dirty="0"/>
              <a:t>  </a:t>
            </a:r>
            <a:r>
              <a:rPr lang="sv-SE" sz="2000" dirty="0" err="1"/>
              <a:t>run</a:t>
            </a:r>
            <a:r>
              <a:rPr lang="sv-SE" sz="2000" dirty="0"/>
              <a:t>: </a:t>
            </a:r>
            <a:r>
              <a:rPr lang="sv-SE" sz="2000" dirty="0" err="1">
                <a:solidFill>
                  <a:schemeClr val="accent6"/>
                </a:solidFill>
              </a:rPr>
              <a:t>function</a:t>
            </a:r>
            <a:r>
              <a:rPr lang="sv-SE" sz="2000" dirty="0"/>
              <a:t>(){</a:t>
            </a:r>
          </a:p>
          <a:p>
            <a:r>
              <a:rPr lang="sv-SE" sz="2000" dirty="0"/>
              <a:t>    </a:t>
            </a:r>
            <a:r>
              <a:rPr lang="sv-SE" sz="2000" dirty="0">
                <a:solidFill>
                  <a:schemeClr val="accent6"/>
                </a:solidFill>
              </a:rPr>
              <a:t>alert</a:t>
            </a:r>
            <a:r>
              <a:rPr lang="sv-SE" sz="2000" dirty="0"/>
              <a:t>("</a:t>
            </a:r>
            <a:r>
              <a:rPr lang="sv-SE" sz="2000" dirty="0" err="1"/>
              <a:t>oashd</a:t>
            </a:r>
            <a:r>
              <a:rPr lang="sv-SE" sz="2000" dirty="0"/>
              <a:t>");</a:t>
            </a:r>
          </a:p>
          <a:p>
            <a:r>
              <a:rPr lang="sv-SE" sz="2000" dirty="0"/>
              <a:t>  }</a:t>
            </a:r>
          </a:p>
          <a:p>
            <a:r>
              <a:rPr lang="sv-SE" sz="2000" dirty="0"/>
              <a:t>        </a:t>
            </a:r>
          </a:p>
          <a:p>
            <a:r>
              <a:rPr lang="sv-SE" sz="2000" dirty="0"/>
              <a:t>}</a:t>
            </a:r>
          </a:p>
          <a:p>
            <a:endParaRPr lang="sv-SE" sz="2000" dirty="0"/>
          </a:p>
          <a:p>
            <a:r>
              <a:rPr lang="sv-SE" sz="2000" dirty="0" err="1"/>
              <a:t>a.run</a:t>
            </a:r>
            <a:r>
              <a:rPr lang="sv-SE" sz="2000" dirty="0" smtClean="0"/>
              <a:t>(); </a:t>
            </a:r>
            <a:endParaRPr lang="sv-SE" sz="2000" dirty="0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5025077" y="4729196"/>
            <a:ext cx="2074534" cy="20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9611" y="4575307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Glöm inte </a:t>
            </a:r>
            <a:r>
              <a:rPr lang="sv-SE" i="1" dirty="0" err="1" smtClean="0"/>
              <a:t>paranteserna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51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58120" y="3415850"/>
            <a:ext cx="1159496" cy="10410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599829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sz="4400" b="1" i="0" u="none" strike="noStrike" cap="none" noProof="1" smtClean="0">
                <a:sym typeface="Calibri"/>
              </a:rPr>
              <a:t>Kalla på en method som använder en egenskap i objektet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4021" y="2197894"/>
            <a:ext cx="4953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400" dirty="0"/>
              <a:t>var a = {</a:t>
            </a:r>
          </a:p>
          <a:p>
            <a:r>
              <a:rPr lang="sv-SE" sz="2400" dirty="0"/>
              <a:t>  var1: 1,</a:t>
            </a:r>
          </a:p>
          <a:p>
            <a:r>
              <a:rPr lang="sv-SE" sz="2400" dirty="0"/>
              <a:t>  </a:t>
            </a:r>
          </a:p>
          <a:p>
            <a:r>
              <a:rPr lang="sv-SE" sz="2400" dirty="0"/>
              <a:t>  </a:t>
            </a:r>
            <a:r>
              <a:rPr lang="sv-SE" sz="2400" dirty="0" err="1"/>
              <a:t>run</a:t>
            </a:r>
            <a:r>
              <a:rPr lang="sv-SE" sz="2400" dirty="0"/>
              <a:t>(){</a:t>
            </a:r>
          </a:p>
          <a:p>
            <a:r>
              <a:rPr lang="sv-SE" sz="2400" dirty="0"/>
              <a:t>    console.log(a.var1);</a:t>
            </a:r>
          </a:p>
          <a:p>
            <a:r>
              <a:rPr lang="sv-SE" sz="2400" dirty="0"/>
              <a:t>  }</a:t>
            </a:r>
          </a:p>
          <a:p>
            <a:r>
              <a:rPr lang="sv-SE" sz="2400" dirty="0"/>
              <a:t>        </a:t>
            </a:r>
          </a:p>
          <a:p>
            <a:r>
              <a:rPr lang="sv-SE" sz="2400" dirty="0"/>
              <a:t>}</a:t>
            </a:r>
          </a:p>
          <a:p>
            <a:endParaRPr lang="sv-SE" sz="2400" dirty="0" smtClean="0"/>
          </a:p>
          <a:p>
            <a:r>
              <a:rPr lang="sv-SE" sz="2400" dirty="0" err="1" smtClean="0"/>
              <a:t>a.run</a:t>
            </a:r>
            <a:r>
              <a:rPr lang="sv-SE" sz="2400" dirty="0"/>
              <a:t>();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791" y="1640263"/>
            <a:ext cx="678730" cy="16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41156" y="4090720"/>
            <a:ext cx="1400667" cy="13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4040" y="5401559"/>
            <a:ext cx="1056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800" dirty="0">
                <a:solidFill>
                  <a:schemeClr val="accent6"/>
                </a:solidFill>
              </a:rPr>
              <a:t>t</a:t>
            </a:r>
            <a:r>
              <a:rPr lang="sv-SE" sz="1800" dirty="0" smtClean="0">
                <a:solidFill>
                  <a:schemeClr val="accent6"/>
                </a:solidFill>
              </a:rPr>
              <a:t>his</a:t>
            </a:r>
            <a:r>
              <a:rPr lang="sv-SE" sz="1800" dirty="0" smtClean="0"/>
              <a:t>.var1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6783933" y="507699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ALTERNATIVT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07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73577" y="119062"/>
            <a:ext cx="9564312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SKICKA ETT OBJECT TILL EN FUNKTION?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0894" y="1285307"/>
            <a:ext cx="6463629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 err="1">
                <a:solidFill>
                  <a:srgbClr val="101094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function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sv-SE" altLang="sv-SE" sz="1600" dirty="0" err="1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myFunction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(arg) {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	alert(arg.var1 + </a:t>
            </a:r>
            <a:r>
              <a:rPr lang="sv-SE" altLang="sv-SE" sz="1600" dirty="0">
                <a:solidFill>
                  <a:srgbClr val="7D2727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' '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+ arg[2] + </a:t>
            </a:r>
            <a:r>
              <a:rPr lang="sv-SE" altLang="sv-SE" sz="1600" dirty="0">
                <a:solidFill>
                  <a:srgbClr val="7D2727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' '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+ arg.var3</a:t>
            </a:r>
            <a:r>
              <a:rPr lang="sv-SE" altLang="sv-SE" sz="1600" dirty="0" smtClean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);	// 1 2 3</a:t>
            </a:r>
            <a:endParaRPr lang="sv-SE" altLang="sv-SE" sz="1600" dirty="0">
              <a:solidFill>
                <a:srgbClr val="303336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sv-SE" altLang="sv-SE" sz="1600" dirty="0" smtClean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}</a:t>
            </a:r>
            <a:endParaRPr lang="sv-SE" altLang="sv-SE" sz="1600" dirty="0">
              <a:solidFill>
                <a:srgbClr val="303336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sv-SE" altLang="sv-SE" sz="1600" dirty="0" err="1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myFunction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({ var1: </a:t>
            </a:r>
            <a:r>
              <a:rPr lang="sv-SE" altLang="sv-SE" sz="1600" dirty="0">
                <a:solidFill>
                  <a:srgbClr val="7D2727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"1"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, var2: </a:t>
            </a:r>
            <a:r>
              <a:rPr lang="sv-SE" altLang="sv-SE" sz="1600" dirty="0">
                <a:solidFill>
                  <a:srgbClr val="7D2727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"2"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, var3: </a:t>
            </a:r>
            <a:r>
              <a:rPr lang="sv-SE" altLang="sv-SE" sz="1600" dirty="0">
                <a:solidFill>
                  <a:srgbClr val="7D2727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"3"</a:t>
            </a:r>
            <a:r>
              <a:rPr lang="sv-SE" altLang="sv-SE" sz="1600" dirty="0">
                <a:solidFill>
                  <a:srgbClr val="30333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});</a:t>
            </a:r>
            <a:r>
              <a:rPr lang="sv-SE" altLang="sv-SE" dirty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endParaRPr lang="sv-SE" altLang="sv-SE" dirty="0" smtClean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v-SE" altLang="sv-SE" sz="12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2000" b="1" dirty="0" smtClean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ELLER om ni vill skicka en redan skapat objekt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v-SE" altLang="sv-SE" sz="12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chemeClr val="accent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var</a:t>
            </a:r>
            <a:r>
              <a:rPr lang="sv-SE" altLang="sv-SE" sz="1600" dirty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 = {var1: 1,}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v-SE" altLang="sv-SE" sz="16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 err="1">
                <a:solidFill>
                  <a:schemeClr val="accent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function</a:t>
            </a:r>
            <a:r>
              <a:rPr lang="sv-SE" altLang="sv-SE" sz="1600" dirty="0">
                <a:solidFill>
                  <a:schemeClr val="accent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sv-SE" altLang="sv-SE" sz="1600" dirty="0" smtClean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b(abc){</a:t>
            </a:r>
            <a:endParaRPr lang="sv-SE" altLang="sv-SE" sz="16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 </a:t>
            </a:r>
            <a:r>
              <a:rPr lang="sv-SE" altLang="sv-SE" sz="1600" dirty="0" smtClean="0">
                <a:solidFill>
                  <a:schemeClr val="accent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alert</a:t>
            </a:r>
            <a:r>
              <a:rPr lang="sv-SE" altLang="sv-SE" sz="1600" dirty="0" smtClean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(abc.var1);</a:t>
            </a:r>
            <a:endParaRPr lang="sv-SE" altLang="sv-SE" sz="16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 smtClean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}</a:t>
            </a:r>
            <a:endParaRPr lang="sv-SE" altLang="sv-SE" sz="1600" dirty="0">
              <a:solidFill>
                <a:schemeClr val="tx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v-SE" altLang="sv-SE" sz="1600" dirty="0">
                <a:solidFill>
                  <a:schemeClr val="accent6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b</a:t>
            </a:r>
            <a:r>
              <a:rPr lang="sv-SE" altLang="sv-SE" sz="1600" dirty="0">
                <a:solidFill>
                  <a:schemeClr val="tx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6416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Fördel och nackdel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9826" y="1793498"/>
            <a:ext cx="6846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myObject</a:t>
            </a:r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 = {};</a:t>
            </a:r>
          </a:p>
          <a:p>
            <a:endParaRPr lang="sv-SE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for (var i=0; i&lt;=4; i++) {</a:t>
            </a:r>
          </a:p>
          <a:p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myObject</a:t>
            </a:r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sv-S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child</a:t>
            </a:r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' + i] = i;</a:t>
            </a:r>
          </a:p>
          <a:p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console.log( </a:t>
            </a:r>
            <a:r>
              <a:rPr lang="sv-S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myObject</a:t>
            </a:r>
            <a:r>
              <a:rPr lang="sv-SE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//child1 = 1  child2 = 2 …</a:t>
            </a:r>
            <a:endParaRPr lang="sv-SE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9827" y="1085769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smtClean="0"/>
              <a:t>Fördel med </a:t>
            </a:r>
            <a:r>
              <a:rPr lang="sv-SE" sz="1800" dirty="0" err="1" smtClean="0"/>
              <a:t>bracket</a:t>
            </a:r>
            <a:r>
              <a:rPr lang="sv-SE" sz="1800" dirty="0" smtClean="0"/>
              <a:t> notation – kan användas för att </a:t>
            </a:r>
            <a:r>
              <a:rPr lang="sv-SE" sz="1800" dirty="0" err="1" smtClean="0"/>
              <a:t>loopa</a:t>
            </a:r>
            <a:r>
              <a:rPr lang="sv-SE" sz="1800" dirty="0" smtClean="0"/>
              <a:t> igenom.</a:t>
            </a:r>
            <a:endParaRPr lang="sv-SE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59827" y="4176074"/>
            <a:ext cx="7366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Consolas" panose="020B0609020204030204" pitchFamily="49" charset="0"/>
              </a:rPr>
              <a:t>Ni kan också spara </a:t>
            </a:r>
            <a:r>
              <a:rPr lang="sv-SE" sz="1600" dirty="0" err="1" smtClean="0">
                <a:latin typeface="Consolas" panose="020B0609020204030204" pitchFamily="49" charset="0"/>
              </a:rPr>
              <a:t>properties</a:t>
            </a:r>
            <a:r>
              <a:rPr lang="sv-SE" sz="1600" dirty="0" smtClean="0">
                <a:latin typeface="Consolas" panose="020B0609020204030204" pitchFamily="49" charset="0"/>
              </a:rPr>
              <a:t> i en variabel med </a:t>
            </a:r>
            <a:r>
              <a:rPr lang="sv-SE" sz="1600" dirty="0" err="1" smtClean="0">
                <a:latin typeface="Consolas" panose="020B0609020204030204" pitchFamily="49" charset="0"/>
              </a:rPr>
              <a:t>bracket</a:t>
            </a:r>
            <a:r>
              <a:rPr lang="sv-SE" sz="1600" dirty="0" smtClean="0">
                <a:latin typeface="Consolas" panose="020B0609020204030204" pitchFamily="49" charset="0"/>
              </a:rPr>
              <a:t> notation</a:t>
            </a:r>
          </a:p>
          <a:p>
            <a:endParaRPr lang="sv-SE" sz="1600" dirty="0" smtClean="0">
              <a:latin typeface="Consolas" panose="020B0609020204030204" pitchFamily="49" charset="0"/>
            </a:endParaRPr>
          </a:p>
          <a:p>
            <a:r>
              <a:rPr lang="sv-SE" sz="1600" dirty="0" smtClean="0">
                <a:latin typeface="+mn-lt"/>
              </a:rPr>
              <a:t>var </a:t>
            </a:r>
            <a:r>
              <a:rPr lang="sv-SE" sz="1600" dirty="0" err="1" smtClean="0">
                <a:latin typeface="+mn-lt"/>
              </a:rPr>
              <a:t>number</a:t>
            </a:r>
            <a:r>
              <a:rPr lang="sv-SE" sz="1600" dirty="0">
                <a:latin typeface="+mn-lt"/>
              </a:rPr>
              <a:t> </a:t>
            </a:r>
            <a:r>
              <a:rPr lang="sv-SE" sz="1600" dirty="0" smtClean="0">
                <a:latin typeface="+mn-lt"/>
              </a:rPr>
              <a:t>= ’child1’;</a:t>
            </a:r>
          </a:p>
          <a:p>
            <a:r>
              <a:rPr lang="sv-SE" sz="1600" dirty="0" smtClean="0">
                <a:latin typeface="+mn-lt"/>
              </a:rPr>
              <a:t>var </a:t>
            </a:r>
            <a:r>
              <a:rPr lang="sv-SE" sz="1600" dirty="0" err="1" smtClean="0">
                <a:latin typeface="+mn-lt"/>
              </a:rPr>
              <a:t>mee</a:t>
            </a:r>
            <a:r>
              <a:rPr lang="sv-SE" sz="1600" dirty="0" smtClean="0">
                <a:latin typeface="+mn-lt"/>
              </a:rPr>
              <a:t> = </a:t>
            </a:r>
            <a:r>
              <a:rPr lang="sv-SE" sz="1600" dirty="0" err="1" smtClean="0">
                <a:latin typeface="+mn-lt"/>
              </a:rPr>
              <a:t>myObject</a:t>
            </a:r>
            <a:r>
              <a:rPr lang="sv-SE" sz="1600" dirty="0" smtClean="0">
                <a:latin typeface="+mn-lt"/>
              </a:rPr>
              <a:t>[</a:t>
            </a:r>
            <a:r>
              <a:rPr lang="sv-SE" sz="1600" dirty="0" err="1" smtClean="0">
                <a:latin typeface="+mn-lt"/>
              </a:rPr>
              <a:t>number</a:t>
            </a:r>
            <a:r>
              <a:rPr lang="sv-SE" sz="1600" dirty="0" smtClean="0">
                <a:latin typeface="+mn-lt"/>
              </a:rPr>
              <a:t>];</a:t>
            </a:r>
          </a:p>
          <a:p>
            <a:endParaRPr lang="sv-SE" sz="1600" dirty="0">
              <a:latin typeface="+mn-lt"/>
            </a:endParaRPr>
          </a:p>
          <a:p>
            <a:r>
              <a:rPr lang="sv-SE" sz="1600" dirty="0" smtClean="0">
                <a:latin typeface="+mn-lt"/>
              </a:rPr>
              <a:t>Console.log(</a:t>
            </a:r>
            <a:r>
              <a:rPr lang="sv-SE" sz="1600" dirty="0" err="1" smtClean="0">
                <a:latin typeface="+mn-lt"/>
              </a:rPr>
              <a:t>mee</a:t>
            </a:r>
            <a:r>
              <a:rPr lang="sv-SE" sz="1600" dirty="0" smtClean="0">
                <a:latin typeface="+mn-lt"/>
              </a:rPr>
              <a:t>); // 1</a:t>
            </a:r>
            <a:endParaRPr lang="sv-S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5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SKILLNAD OBJEKT VS FUNKTIONER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51" y="3491594"/>
            <a:ext cx="4079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</a:t>
            </a:r>
          </a:p>
          <a:p>
            <a:endParaRPr lang="en-US" dirty="0"/>
          </a:p>
          <a:p>
            <a:r>
              <a:rPr lang="en-US" dirty="0" smtClean="0"/>
              <a:t>	Age: 15,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init</a:t>
            </a:r>
            <a:r>
              <a:rPr lang="en-US" dirty="0"/>
              <a:t>: function(){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// Nested function</a:t>
            </a:r>
          </a:p>
          <a:p>
            <a:r>
              <a:rPr lang="en-US" dirty="0"/>
              <a:t>    </a:t>
            </a:r>
            <a:r>
              <a:rPr lang="en-US" dirty="0" smtClean="0"/>
              <a:t>  	},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	bar</a:t>
            </a:r>
            <a:r>
              <a:rPr lang="en-US" dirty="0"/>
              <a:t>: {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// Nested object</a:t>
            </a:r>
          </a:p>
          <a:p>
            <a:r>
              <a:rPr lang="en-US" dirty="0" smtClean="0"/>
              <a:t>	},</a:t>
            </a:r>
            <a:endParaRPr lang="en-US" dirty="0"/>
          </a:p>
          <a:p>
            <a:r>
              <a:rPr lang="en-US" dirty="0" smtClean="0"/>
              <a:t>}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22051" y="2217890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Object literal - Singleton</a:t>
            </a:r>
            <a:endParaRPr lang="sv-SE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51" y="246756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Instanser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delar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reference till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samma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object</a:t>
            </a: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Måste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skicka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argumenten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till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methoderna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sv-S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552" y="2217890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</a:schemeClr>
                </a:solidFill>
              </a:rPr>
              <a:t>Dynamisk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 function – constructor </a:t>
            </a:r>
            <a:r>
              <a:rPr lang="en-US" b="1" dirty="0" err="1" smtClean="0">
                <a:solidFill>
                  <a:schemeClr val="tx1">
                    <a:lumMod val="75000"/>
                  </a:schemeClr>
                </a:solidFill>
              </a:rPr>
              <a:t>funktion</a:t>
            </a:r>
            <a:endParaRPr lang="sv-SE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0552" y="2572506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Instanser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är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självständiga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från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varandra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sv-SE" dirty="0" smtClean="0">
                <a:solidFill>
                  <a:schemeClr val="tx1">
                    <a:lumMod val="85000"/>
                  </a:schemeClr>
                </a:solidFill>
              </a:rPr>
              <a:t>Kan skicka in argument till funktionen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0552" y="34915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Main(){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this.age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this.increase</a:t>
            </a:r>
            <a:r>
              <a:rPr lang="en-US" dirty="0"/>
              <a:t> = function(){ };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this.g</a:t>
            </a:r>
            <a:r>
              <a:rPr lang="en-US" dirty="0" smtClean="0"/>
              <a:t> </a:t>
            </a:r>
            <a:r>
              <a:rPr lang="en-US" dirty="0"/>
              <a:t>={};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5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sz="4400" b="1" i="0" u="none" strike="noStrike" cap="none" noProof="1" smtClean="0">
                <a:sym typeface="Calibri"/>
              </a:rPr>
              <a:t>Ni kan också…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675" y="1517715"/>
            <a:ext cx="9121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Skippa att skriva </a:t>
            </a:r>
            <a:r>
              <a:rPr lang="sv-SE" sz="2000" dirty="0" err="1" smtClean="0"/>
              <a:t>function</a:t>
            </a:r>
            <a:r>
              <a:rPr lang="sv-SE" sz="2000" dirty="0" smtClean="0"/>
              <a:t> när ni anger att det är en metod. Detta kom med ES6</a:t>
            </a:r>
            <a:endParaRPr lang="sv-SE" sz="2000" dirty="0"/>
          </a:p>
        </p:txBody>
      </p:sp>
      <p:sp>
        <p:nvSpPr>
          <p:cNvPr id="3" name="Rectangle 2"/>
          <p:cNvSpPr/>
          <p:nvPr/>
        </p:nvSpPr>
        <p:spPr>
          <a:xfrm>
            <a:off x="1818980" y="2887663"/>
            <a:ext cx="4953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800" dirty="0">
                <a:solidFill>
                  <a:schemeClr val="accent6"/>
                </a:solidFill>
              </a:rPr>
              <a:t>var</a:t>
            </a:r>
            <a:r>
              <a:rPr lang="sv-SE" sz="1800" dirty="0"/>
              <a:t> a = {</a:t>
            </a:r>
          </a:p>
          <a:p>
            <a:r>
              <a:rPr lang="sv-SE" sz="1800" dirty="0"/>
              <a:t>  var1: 1,</a:t>
            </a:r>
          </a:p>
          <a:p>
            <a:r>
              <a:rPr lang="sv-SE" sz="1800" dirty="0"/>
              <a:t>  </a:t>
            </a:r>
          </a:p>
          <a:p>
            <a:r>
              <a:rPr lang="sv-SE" sz="1800" dirty="0"/>
              <a:t>  </a:t>
            </a:r>
            <a:r>
              <a:rPr lang="sv-SE" sz="1800" dirty="0" err="1"/>
              <a:t>run</a:t>
            </a:r>
            <a:r>
              <a:rPr lang="sv-SE" sz="1800" dirty="0"/>
              <a:t>: </a:t>
            </a:r>
            <a:r>
              <a:rPr lang="sv-SE" sz="1800" dirty="0" err="1">
                <a:solidFill>
                  <a:schemeClr val="accent6"/>
                </a:solidFill>
              </a:rPr>
              <a:t>function</a:t>
            </a:r>
            <a:r>
              <a:rPr lang="sv-SE" sz="1800" dirty="0"/>
              <a:t>(){</a:t>
            </a:r>
          </a:p>
          <a:p>
            <a:r>
              <a:rPr lang="sv-SE" sz="1800" dirty="0"/>
              <a:t>    </a:t>
            </a:r>
            <a:r>
              <a:rPr lang="sv-SE" sz="1800" dirty="0">
                <a:solidFill>
                  <a:schemeClr val="accent6"/>
                </a:solidFill>
              </a:rPr>
              <a:t>alert</a:t>
            </a:r>
            <a:r>
              <a:rPr lang="sv-SE" sz="1800" dirty="0"/>
              <a:t>("</a:t>
            </a:r>
            <a:r>
              <a:rPr lang="sv-SE" sz="1800" dirty="0" err="1"/>
              <a:t>oashd</a:t>
            </a:r>
            <a:r>
              <a:rPr lang="sv-SE" sz="1800" dirty="0"/>
              <a:t>");</a:t>
            </a:r>
          </a:p>
          <a:p>
            <a:r>
              <a:rPr lang="sv-SE" sz="1800" dirty="0"/>
              <a:t>  }</a:t>
            </a:r>
          </a:p>
          <a:p>
            <a:r>
              <a:rPr lang="sv-SE" sz="1800" dirty="0"/>
              <a:t>        </a:t>
            </a:r>
          </a:p>
          <a:p>
            <a:r>
              <a:rPr lang="sv-SE" sz="1800" dirty="0"/>
              <a:t>}</a:t>
            </a:r>
          </a:p>
          <a:p>
            <a:endParaRPr lang="sv-SE" sz="1800" dirty="0"/>
          </a:p>
          <a:p>
            <a:r>
              <a:rPr lang="sv-SE" sz="1800" dirty="0" err="1"/>
              <a:t>a.run</a:t>
            </a:r>
            <a:r>
              <a:rPr lang="sv-SE" sz="1800" dirty="0"/>
              <a:t>();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0065" y="2887663"/>
            <a:ext cx="4953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800" dirty="0">
                <a:solidFill>
                  <a:schemeClr val="accent6"/>
                </a:solidFill>
              </a:rPr>
              <a:t>var</a:t>
            </a:r>
            <a:r>
              <a:rPr lang="sv-SE" sz="1800" dirty="0"/>
              <a:t> a = {</a:t>
            </a:r>
          </a:p>
          <a:p>
            <a:r>
              <a:rPr lang="sv-SE" sz="1800" dirty="0"/>
              <a:t>  var1: 1,</a:t>
            </a:r>
          </a:p>
          <a:p>
            <a:r>
              <a:rPr lang="sv-SE" sz="1800" dirty="0"/>
              <a:t>  </a:t>
            </a:r>
          </a:p>
          <a:p>
            <a:r>
              <a:rPr lang="sv-SE" sz="1800" dirty="0"/>
              <a:t>  </a:t>
            </a:r>
            <a:r>
              <a:rPr lang="sv-SE" sz="1800" dirty="0" err="1" smtClean="0"/>
              <a:t>run</a:t>
            </a:r>
            <a:r>
              <a:rPr lang="sv-SE" sz="1800" dirty="0" smtClean="0"/>
              <a:t>(){</a:t>
            </a:r>
            <a:endParaRPr lang="sv-SE" sz="1800" dirty="0"/>
          </a:p>
          <a:p>
            <a:r>
              <a:rPr lang="sv-SE" sz="1800" dirty="0"/>
              <a:t>    </a:t>
            </a:r>
            <a:r>
              <a:rPr lang="sv-SE" sz="1800" dirty="0">
                <a:solidFill>
                  <a:schemeClr val="accent6"/>
                </a:solidFill>
              </a:rPr>
              <a:t>alert</a:t>
            </a:r>
            <a:r>
              <a:rPr lang="sv-SE" sz="1800" dirty="0"/>
              <a:t>("</a:t>
            </a:r>
            <a:r>
              <a:rPr lang="sv-SE" sz="1800" dirty="0" err="1"/>
              <a:t>oashd</a:t>
            </a:r>
            <a:r>
              <a:rPr lang="sv-SE" sz="1800" dirty="0"/>
              <a:t>");</a:t>
            </a:r>
          </a:p>
          <a:p>
            <a:r>
              <a:rPr lang="sv-SE" sz="1800" dirty="0"/>
              <a:t>  }</a:t>
            </a:r>
          </a:p>
          <a:p>
            <a:r>
              <a:rPr lang="sv-SE" sz="1800" dirty="0"/>
              <a:t>        </a:t>
            </a:r>
          </a:p>
          <a:p>
            <a:r>
              <a:rPr lang="sv-SE" sz="1800" dirty="0"/>
              <a:t>}</a:t>
            </a:r>
          </a:p>
          <a:p>
            <a:endParaRPr lang="sv-SE" sz="1800" dirty="0"/>
          </a:p>
          <a:p>
            <a:r>
              <a:rPr lang="sv-SE" sz="1800" dirty="0" err="1"/>
              <a:t>a.run</a:t>
            </a:r>
            <a:r>
              <a:rPr lang="sv-SE" sz="1800" dirty="0"/>
              <a:t>(); 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27587" y="3827283"/>
            <a:ext cx="991800" cy="20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29319" y="3930978"/>
            <a:ext cx="239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sz="4400" b="1" i="0" u="none" strike="noStrike" cap="none" noProof="1" smtClean="0">
                <a:sym typeface="Calibri"/>
              </a:rPr>
              <a:t>OBJECT METHODS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597" y="1018095"/>
            <a:ext cx="79191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Precis som i </a:t>
            </a:r>
            <a:r>
              <a:rPr lang="sv-SE" sz="2400" dirty="0" err="1" smtClean="0"/>
              <a:t>arrayer</a:t>
            </a:r>
            <a:r>
              <a:rPr lang="sv-SE" sz="2400" dirty="0" smtClean="0"/>
              <a:t> finns </a:t>
            </a:r>
            <a:r>
              <a:rPr lang="sv-SE" sz="2400" dirty="0" err="1" smtClean="0"/>
              <a:t>methoder</a:t>
            </a:r>
            <a:r>
              <a:rPr lang="sv-SE" sz="2400" dirty="0" smtClean="0"/>
              <a:t> specifikt för objekt</a:t>
            </a:r>
          </a:p>
          <a:p>
            <a:endParaRPr lang="sv-SE" sz="2400" dirty="0"/>
          </a:p>
          <a:p>
            <a:r>
              <a:rPr lang="sv-SE" sz="2400" dirty="0" err="1" smtClean="0"/>
              <a:t>Objekt.keys</a:t>
            </a:r>
            <a:r>
              <a:rPr lang="sv-SE" sz="2400" dirty="0" smtClean="0"/>
              <a:t> tar nycklarna(egenskaperna) från ett </a:t>
            </a:r>
            <a:r>
              <a:rPr lang="sv-SE" sz="2400" dirty="0"/>
              <a:t>objekt. </a:t>
            </a: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sv-SE" dirty="0" smtClean="0">
                <a:hlinkClick r:id="rId3"/>
              </a:rPr>
              <a:t>https</a:t>
            </a:r>
            <a:r>
              <a:rPr lang="sv-SE" dirty="0">
                <a:hlinkClick r:id="rId3"/>
              </a:rPr>
              <a:t>://</a:t>
            </a:r>
            <a:r>
              <a:rPr lang="sv-SE" dirty="0" smtClean="0">
                <a:hlinkClick r:id="rId3"/>
              </a:rPr>
              <a:t>www.digitalocean.com/community/tutorials/how-to-use-object-methods-in-javascript</a:t>
            </a:r>
            <a:r>
              <a:rPr lang="sv-SE" dirty="0" smtClean="0"/>
              <a:t> 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en-US" dirty="0"/>
              <a:t>// Initialize an object</a:t>
            </a:r>
            <a:endParaRPr lang="sv-SE" dirty="0"/>
          </a:p>
          <a:p>
            <a:r>
              <a:rPr lang="en-US" b="1" dirty="0" err="1"/>
              <a:t>const</a:t>
            </a:r>
            <a:r>
              <a:rPr lang="en-US" dirty="0"/>
              <a:t> employees = {</a:t>
            </a:r>
            <a:endParaRPr lang="sv-SE" dirty="0"/>
          </a:p>
          <a:p>
            <a:r>
              <a:rPr lang="en-US" dirty="0"/>
              <a:t>    boss: 'Michael',</a:t>
            </a:r>
            <a:endParaRPr lang="sv-SE" dirty="0"/>
          </a:p>
          <a:p>
            <a:r>
              <a:rPr lang="en-US" dirty="0"/>
              <a:t>    secretary: 'Pam',</a:t>
            </a:r>
            <a:endParaRPr lang="sv-SE" dirty="0"/>
          </a:p>
          <a:p>
            <a:r>
              <a:rPr lang="en-US" dirty="0"/>
              <a:t>    sales: 'Jim',</a:t>
            </a:r>
            <a:endParaRPr lang="sv-SE" dirty="0"/>
          </a:p>
          <a:p>
            <a:r>
              <a:rPr lang="en-US" dirty="0"/>
              <a:t>    </a:t>
            </a:r>
            <a:r>
              <a:rPr lang="sv-SE" dirty="0" err="1"/>
              <a:t>accountant</a:t>
            </a:r>
            <a:r>
              <a:rPr lang="sv-SE" dirty="0"/>
              <a:t>: 'Oscar'</a:t>
            </a:r>
          </a:p>
          <a:p>
            <a:r>
              <a:rPr lang="sv-SE" dirty="0"/>
              <a:t>};</a:t>
            </a:r>
          </a:p>
          <a:p>
            <a:endParaRPr lang="en-US" dirty="0" smtClean="0"/>
          </a:p>
          <a:p>
            <a:r>
              <a:rPr lang="sv-SE" dirty="0"/>
              <a:t>// Get the </a:t>
            </a:r>
            <a:r>
              <a:rPr lang="sv-SE" dirty="0" err="1"/>
              <a:t>keys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</a:t>
            </a:r>
            <a:r>
              <a:rPr lang="sv-SE" dirty="0" err="1"/>
              <a:t>keys</a:t>
            </a:r>
            <a:r>
              <a:rPr lang="sv-SE" dirty="0"/>
              <a:t> = </a:t>
            </a:r>
            <a:r>
              <a:rPr lang="sv-SE" dirty="0" err="1"/>
              <a:t>Object.keys</a:t>
            </a:r>
            <a:r>
              <a:rPr lang="sv-SE" dirty="0"/>
              <a:t>(</a:t>
            </a:r>
            <a:r>
              <a:rPr lang="sv-SE" dirty="0" err="1"/>
              <a:t>employees</a:t>
            </a:r>
            <a:r>
              <a:rPr lang="sv-SE" dirty="0"/>
              <a:t>);</a:t>
            </a:r>
          </a:p>
          <a:p>
            <a:r>
              <a:rPr lang="sv-SE" dirty="0"/>
              <a:t> </a:t>
            </a:r>
          </a:p>
          <a:p>
            <a:r>
              <a:rPr lang="sv-SE" dirty="0"/>
              <a:t>console.log(</a:t>
            </a:r>
            <a:r>
              <a:rPr lang="sv-SE" dirty="0" err="1"/>
              <a:t>keys</a:t>
            </a:r>
            <a:r>
              <a:rPr lang="sv-SE" dirty="0"/>
              <a:t>);</a:t>
            </a:r>
          </a:p>
          <a:p>
            <a:endParaRPr lang="sv-SE" dirty="0"/>
          </a:p>
          <a:p>
            <a:r>
              <a:rPr lang="sv-SE" dirty="0"/>
              <a:t>Output</a:t>
            </a:r>
          </a:p>
          <a:p>
            <a:r>
              <a:rPr lang="sv-SE" dirty="0"/>
              <a:t>["boss", "</a:t>
            </a:r>
            <a:r>
              <a:rPr lang="sv-SE" dirty="0" err="1"/>
              <a:t>secretary</a:t>
            </a:r>
            <a:r>
              <a:rPr lang="sv-SE" dirty="0"/>
              <a:t>", "</a:t>
            </a:r>
            <a:r>
              <a:rPr lang="sv-SE" dirty="0" err="1"/>
              <a:t>sales</a:t>
            </a:r>
            <a:r>
              <a:rPr lang="sv-SE" dirty="0"/>
              <a:t>", "</a:t>
            </a:r>
            <a:r>
              <a:rPr lang="sv-SE" dirty="0" err="1"/>
              <a:t>accountant</a:t>
            </a:r>
            <a:r>
              <a:rPr lang="sv-SE" dirty="0"/>
              <a:t>"]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8009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sz="4400" b="1" i="0" u="none" strike="noStrike" cap="none" noProof="1" smtClean="0">
                <a:sym typeface="Calibri"/>
              </a:rPr>
              <a:t>OBJEKT </a:t>
            </a:r>
            <a:r>
              <a:rPr lang="sv-SE" noProof="1" smtClean="0"/>
              <a:t>I OBJEKT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8848" y="1575871"/>
            <a:ext cx="571182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var </a:t>
            </a:r>
            <a:r>
              <a:rPr lang="sv-SE" sz="2000" dirty="0" err="1"/>
              <a:t>obj</a:t>
            </a:r>
            <a:r>
              <a:rPr lang="sv-SE" sz="2000" dirty="0"/>
              <a:t> = {</a:t>
            </a:r>
          </a:p>
          <a:p>
            <a:r>
              <a:rPr lang="sv-SE" sz="2000" dirty="0"/>
              <a:t>    'row1' : {</a:t>
            </a:r>
          </a:p>
          <a:p>
            <a:r>
              <a:rPr lang="sv-SE" sz="2000" dirty="0"/>
              <a:t>        "test1" : 'input1',</a:t>
            </a:r>
          </a:p>
          <a:p>
            <a:r>
              <a:rPr lang="sv-SE" sz="2000" dirty="0"/>
              <a:t>        "test2" : 'input2'</a:t>
            </a:r>
          </a:p>
          <a:p>
            <a:r>
              <a:rPr lang="sv-SE" sz="2000" dirty="0"/>
              <a:t>    },</a:t>
            </a:r>
          </a:p>
          <a:p>
            <a:r>
              <a:rPr lang="sv-SE" sz="2000" dirty="0"/>
              <a:t>    'row2' : {</a:t>
            </a:r>
          </a:p>
          <a:p>
            <a:r>
              <a:rPr lang="sv-SE" sz="2000" dirty="0"/>
              <a:t>        "test3" : 'input3',</a:t>
            </a:r>
          </a:p>
          <a:p>
            <a:r>
              <a:rPr lang="sv-SE" sz="2000" dirty="0"/>
              <a:t>        "test4" : 'input4'</a:t>
            </a:r>
          </a:p>
          <a:p>
            <a:r>
              <a:rPr lang="sv-SE" sz="2000" dirty="0"/>
              <a:t>    }</a:t>
            </a:r>
          </a:p>
          <a:p>
            <a:r>
              <a:rPr lang="sv-SE" sz="2000" dirty="0"/>
              <a:t>};</a:t>
            </a:r>
          </a:p>
          <a:p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console.log(</a:t>
            </a:r>
            <a:r>
              <a:rPr lang="sv-SE" sz="2000" dirty="0" err="1"/>
              <a:t>obj</a:t>
            </a:r>
            <a:r>
              <a:rPr lang="sv-SE" sz="2000" dirty="0"/>
              <a:t>["row1"]["test1</a:t>
            </a:r>
            <a:r>
              <a:rPr lang="sv-SE" sz="2000" dirty="0" smtClean="0"/>
              <a:t>"]);		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</a:rPr>
              <a:t>// input1</a:t>
            </a:r>
            <a:endParaRPr lang="sv-S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sz="4400" b="1" i="0" u="none" strike="noStrike" cap="none" noProof="1" smtClean="0">
                <a:sym typeface="Calibri"/>
              </a:rPr>
              <a:t>Nackdel OBJEKT </a:t>
            </a:r>
            <a:r>
              <a:rPr lang="sv-SE" noProof="1" smtClean="0"/>
              <a:t>I OBJEKT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675" y="1282046"/>
            <a:ext cx="92713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fungerar</a:t>
            </a:r>
            <a:r>
              <a:rPr lang="en-US" dirty="0" smtClean="0"/>
              <a:t> till object </a:t>
            </a:r>
            <a:r>
              <a:rPr lang="en-US" dirty="0" err="1" smtClean="0"/>
              <a:t>loopande</a:t>
            </a:r>
            <a:r>
              <a:rPr lang="en-US" dirty="0" smtClean="0"/>
              <a:t> men </a:t>
            </a:r>
            <a:r>
              <a:rPr lang="en-US" dirty="0" err="1" smtClean="0"/>
              <a:t>är</a:t>
            </a:r>
            <a:r>
              <a:rPr lang="en-US" dirty="0" smtClean="0"/>
              <a:t> lite </a:t>
            </a:r>
            <a:r>
              <a:rPr lang="en-US" dirty="0" err="1" smtClean="0"/>
              <a:t>bökig</a:t>
            </a:r>
            <a:r>
              <a:rPr lang="en-US" dirty="0" smtClean="0"/>
              <a:t> syntax </a:t>
            </a:r>
            <a:r>
              <a:rPr lang="en-US" dirty="0" err="1" smtClean="0"/>
              <a:t>mässigt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Nestlade</a:t>
            </a:r>
            <a:r>
              <a:rPr lang="en-US" dirty="0" smtClean="0"/>
              <a:t> object. </a:t>
            </a:r>
          </a:p>
          <a:p>
            <a:endParaRPr lang="en-US" dirty="0"/>
          </a:p>
          <a:p>
            <a:r>
              <a:rPr lang="en-US" dirty="0" err="1" smtClean="0"/>
              <a:t>Istället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multidiminsionell</a:t>
            </a:r>
            <a:r>
              <a:rPr lang="en-US" dirty="0" smtClean="0"/>
              <a:t> array </a:t>
            </a:r>
            <a:r>
              <a:rPr lang="en-US" dirty="0" err="1" smtClean="0"/>
              <a:t>vara</a:t>
            </a:r>
            <a:r>
              <a:rPr lang="en-US" dirty="0" smtClean="0"/>
              <a:t> bra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 [</a:t>
            </a:r>
          </a:p>
          <a:p>
            <a:r>
              <a:rPr lang="en-US" dirty="0"/>
              <a:t>	</a:t>
            </a:r>
            <a:r>
              <a:rPr lang="en-US" dirty="0" smtClean="0"/>
              <a:t>[1,2]</a:t>
            </a:r>
          </a:p>
          <a:p>
            <a:r>
              <a:rPr lang="en-US" dirty="0"/>
              <a:t>	</a:t>
            </a:r>
            <a:r>
              <a:rPr lang="en-US" dirty="0" smtClean="0"/>
              <a:t>[3,4]</a:t>
            </a:r>
          </a:p>
          <a:p>
            <a:r>
              <a:rPr lang="en-US" dirty="0" smtClean="0"/>
              <a:t>         ]</a:t>
            </a:r>
          </a:p>
          <a:p>
            <a:endParaRPr lang="en-US" dirty="0"/>
          </a:p>
          <a:p>
            <a:r>
              <a:rPr lang="en-US" dirty="0" smtClean="0"/>
              <a:t>Eller </a:t>
            </a:r>
            <a:r>
              <a:rPr lang="sv-SE" dirty="0" smtClean="0"/>
              <a:t>objekt i en </a:t>
            </a:r>
            <a:r>
              <a:rPr lang="sv-SE" dirty="0" err="1" smtClean="0"/>
              <a:t>array</a:t>
            </a:r>
            <a:r>
              <a:rPr lang="sv-SE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"test1" : 'input1',</a:t>
            </a:r>
          </a:p>
          <a:p>
            <a:r>
              <a:rPr lang="en-US" dirty="0"/>
              <a:t>        "test2" : 'input2',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"test3" : 'input3',</a:t>
            </a:r>
          </a:p>
          <a:p>
            <a:r>
              <a:rPr lang="en-US" dirty="0"/>
              <a:t>        "test4" : 'input4',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Eller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Object.keys</a:t>
            </a:r>
            <a:r>
              <a:rPr lang="en-US" dirty="0" smtClean="0"/>
              <a:t>, </a:t>
            </a:r>
            <a:r>
              <a:rPr lang="en-US" dirty="0" err="1" smtClean="0"/>
              <a:t>Object.values</a:t>
            </a:r>
            <a:r>
              <a:rPr lang="en-US" dirty="0" smtClean="0"/>
              <a:t>, Object.</a:t>
            </a:r>
            <a:r>
              <a:rPr lang="sv-SE" dirty="0" err="1" smtClean="0"/>
              <a:t>entries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5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LÄNGRE FÖRKLARING OBJECTS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577" y="2019585"/>
            <a:ext cx="9466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Till </a:t>
            </a:r>
            <a:r>
              <a:rPr lang="en-US" sz="2000" dirty="0" err="1" smtClean="0"/>
              <a:t>skillnad</a:t>
            </a:r>
            <a:r>
              <a:rPr lang="en-US" sz="2000" dirty="0" smtClean="0"/>
              <a:t> </a:t>
            </a:r>
            <a:r>
              <a:rPr lang="en-US" sz="2000" dirty="0" err="1" smtClean="0"/>
              <a:t>från</a:t>
            </a:r>
            <a:r>
              <a:rPr lang="en-US" sz="2000" dirty="0"/>
              <a:t> </a:t>
            </a:r>
            <a:r>
              <a:rPr lang="en-US" sz="2000" dirty="0" err="1" smtClean="0"/>
              <a:t>primitiva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datatyper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String, number, null, undefined, Boolean</a:t>
            </a:r>
            <a:r>
              <a:rPr lang="en-US" sz="2000" dirty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symbol </a:t>
            </a:r>
            <a:r>
              <a:rPr lang="en-US" sz="2000" dirty="0" err="1" smtClean="0"/>
              <a:t>är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behållare</a:t>
            </a:r>
            <a:r>
              <a:rPr lang="en-US" sz="2000" dirty="0" smtClean="0"/>
              <a:t> </a:t>
            </a:r>
            <a:r>
              <a:rPr lang="en-US" sz="2000" dirty="0" err="1" smtClean="0"/>
              <a:t>vilket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hålla</a:t>
            </a:r>
            <a:r>
              <a:rPr lang="en-US" sz="2000" dirty="0" smtClean="0"/>
              <a:t> </a:t>
            </a:r>
            <a:r>
              <a:rPr lang="en-US" sz="2000" dirty="0" err="1" smtClean="0"/>
              <a:t>primitiva</a:t>
            </a:r>
            <a:r>
              <a:rPr lang="en-US" sz="2000" dirty="0" smtClean="0"/>
              <a:t> </a:t>
            </a:r>
            <a:r>
              <a:rPr lang="en-US" sz="2000" dirty="0" err="1" smtClean="0"/>
              <a:t>värden</a:t>
            </a:r>
            <a:r>
              <a:rPr lang="en-US" sz="2000" dirty="0" smtClean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mycket</a:t>
            </a:r>
            <a:r>
              <a:rPr lang="en-US" sz="2000" dirty="0" smtClean="0"/>
              <a:t> mer.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Objekt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innehålla</a:t>
            </a:r>
            <a:r>
              <a:rPr lang="en-US" sz="2000" dirty="0" smtClean="0"/>
              <a:t> </a:t>
            </a:r>
            <a:r>
              <a:rPr lang="en-US" sz="2000" dirty="0" err="1" smtClean="0"/>
              <a:t>egenskaper</a:t>
            </a:r>
            <a:r>
              <a:rPr lang="en-US" sz="2000" dirty="0" smtClean="0"/>
              <a:t> (</a:t>
            </a:r>
            <a:r>
              <a:rPr lang="en-US" sz="2000" dirty="0" err="1" smtClean="0"/>
              <a:t>variablar</a:t>
            </a:r>
            <a:r>
              <a:rPr lang="en-US" sz="2000" dirty="0" smtClean="0"/>
              <a:t>), </a:t>
            </a:r>
            <a:r>
              <a:rPr lang="en-US" sz="2000" dirty="0" err="1" smtClean="0"/>
              <a:t>funktioner</a:t>
            </a:r>
            <a:r>
              <a:rPr lang="en-US" sz="2000" dirty="0"/>
              <a:t> </a:t>
            </a:r>
            <a:r>
              <a:rPr lang="en-US" sz="2000" dirty="0" err="1" smtClean="0"/>
              <a:t>eller</a:t>
            </a:r>
            <a:r>
              <a:rPr lang="en-US" sz="2000" dirty="0" smtClean="0"/>
              <a:t> </a:t>
            </a:r>
            <a:r>
              <a:rPr lang="en-US" sz="2000" dirty="0" err="1" smtClean="0"/>
              <a:t>varför</a:t>
            </a:r>
            <a:r>
              <a:rPr lang="en-US" sz="2000" dirty="0" smtClean="0"/>
              <a:t> </a:t>
            </a:r>
            <a:r>
              <a:rPr lang="en-US" sz="2000" dirty="0" err="1" smtClean="0"/>
              <a:t>inte</a:t>
            </a:r>
            <a:r>
              <a:rPr lang="en-US" sz="2000" dirty="0" smtClean="0"/>
              <a:t> object </a:t>
            </a:r>
            <a:r>
              <a:rPr lang="en-US" sz="2000" dirty="0" err="1" smtClean="0"/>
              <a:t>i</a:t>
            </a:r>
            <a:r>
              <a:rPr lang="en-US" sz="2000" dirty="0" smtClean="0"/>
              <a:t> sig </a:t>
            </a:r>
            <a:r>
              <a:rPr lang="en-US" sz="2000" dirty="0" err="1" smtClean="0"/>
              <a:t>själv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Man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säga</a:t>
            </a:r>
            <a:r>
              <a:rPr lang="en-US" sz="2000" dirty="0" smtClean="0"/>
              <a:t> </a:t>
            </a:r>
            <a:r>
              <a:rPr lang="en-US" sz="2000" dirty="0" err="1" smtClean="0"/>
              <a:t>att</a:t>
            </a:r>
            <a:r>
              <a:rPr lang="en-US" sz="2000" dirty="0" smtClean="0"/>
              <a:t> </a:t>
            </a:r>
            <a:r>
              <a:rPr lang="en-US" sz="2000" dirty="0" err="1" smtClean="0"/>
              <a:t>ett</a:t>
            </a:r>
            <a:r>
              <a:rPr lang="en-US" sz="2000" dirty="0" smtClean="0"/>
              <a:t> object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mer</a:t>
            </a:r>
            <a:r>
              <a:rPr lang="en-US" sz="2000" dirty="0" smtClean="0"/>
              <a:t> </a:t>
            </a:r>
            <a:r>
              <a:rPr lang="en-US" sz="2000" dirty="0" err="1" smtClean="0"/>
              <a:t>likheter</a:t>
            </a:r>
            <a:r>
              <a:rPr lang="en-US" sz="2000" dirty="0" smtClean="0"/>
              <a:t> med </a:t>
            </a:r>
            <a:r>
              <a:rPr lang="en-US" sz="2000" dirty="0" err="1" smtClean="0"/>
              <a:t>funktioner</a:t>
            </a:r>
            <a:r>
              <a:rPr lang="en-US" sz="2000" dirty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innehåller</a:t>
            </a:r>
            <a:endParaRPr lang="en-US" sz="2000" dirty="0" smtClean="0"/>
          </a:p>
          <a:p>
            <a:r>
              <a:rPr lang="en-US" sz="2000" dirty="0" smtClean="0"/>
              <a:t>“Key-value pairs” (</a:t>
            </a:r>
            <a:r>
              <a:rPr lang="en-US" sz="2000" dirty="0" err="1" smtClean="0"/>
              <a:t>egenskaper</a:t>
            </a:r>
            <a:r>
              <a:rPr lang="en-US" sz="2000" dirty="0" smtClean="0"/>
              <a:t> </a:t>
            </a:r>
            <a:r>
              <a:rPr lang="en-US" sz="2000" dirty="0" err="1" smtClean="0"/>
              <a:t>och</a:t>
            </a:r>
            <a:r>
              <a:rPr lang="en-US" sz="2000" dirty="0" smtClean="0"/>
              <a:t> </a:t>
            </a:r>
            <a:r>
              <a:rPr lang="en-US" sz="2000" dirty="0" err="1" smtClean="0"/>
              <a:t>värde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157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LÄNGRE FÖRKLARING OBJECTS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577" y="2019585"/>
            <a:ext cx="9466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Objekt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</a:t>
            </a:r>
            <a:r>
              <a:rPr lang="en-US" sz="2800" dirty="0" err="1" smtClean="0"/>
              <a:t>är</a:t>
            </a:r>
            <a:r>
              <a:rPr lang="en-US" sz="2800" dirty="0" smtClean="0"/>
              <a:t> </a:t>
            </a:r>
            <a:r>
              <a:rPr lang="en-US" sz="2800" dirty="0" err="1" smtClean="0"/>
              <a:t>som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 smtClean="0"/>
              <a:t>Associative </a:t>
            </a:r>
            <a:r>
              <a:rPr lang="en-US" sz="2800" dirty="0"/>
              <a:t>arrays </a:t>
            </a:r>
            <a:r>
              <a:rPr lang="en-US" sz="2800" dirty="0" err="1" smtClean="0"/>
              <a:t>för</a:t>
            </a:r>
            <a:r>
              <a:rPr lang="en-US" sz="2800" dirty="0" smtClean="0"/>
              <a:t> </a:t>
            </a:r>
            <a:r>
              <a:rPr lang="en-US" sz="2800" dirty="0"/>
              <a:t>PHP</a:t>
            </a:r>
          </a:p>
          <a:p>
            <a:r>
              <a:rPr lang="en-US" sz="2800" dirty="0"/>
              <a:t>Dictionaries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Python</a:t>
            </a:r>
          </a:p>
          <a:p>
            <a:r>
              <a:rPr lang="en-US" sz="2800" dirty="0"/>
              <a:t>Hash tables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C</a:t>
            </a:r>
          </a:p>
          <a:p>
            <a:r>
              <a:rPr lang="en-US" sz="2800" dirty="0"/>
              <a:t>Hash maps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Java</a:t>
            </a:r>
          </a:p>
          <a:p>
            <a:r>
              <a:rPr lang="en-US" sz="2800" dirty="0"/>
              <a:t>Hashes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Ruby </a:t>
            </a:r>
            <a:r>
              <a:rPr lang="en-US" sz="2800" dirty="0" err="1" smtClean="0"/>
              <a:t>och</a:t>
            </a:r>
            <a:r>
              <a:rPr lang="en-US" sz="2800" dirty="0" smtClean="0"/>
              <a:t> </a:t>
            </a:r>
            <a:r>
              <a:rPr lang="en-US" sz="2800" dirty="0"/>
              <a:t>Perl</a:t>
            </a:r>
          </a:p>
        </p:txBody>
      </p:sp>
    </p:spTree>
    <p:extLst>
      <p:ext uri="{BB962C8B-B14F-4D97-AF65-F5344CB8AC3E}">
        <p14:creationId xmlns:p14="http://schemas.microsoft.com/office/powerpoint/2010/main" val="5985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HUR KAN OBJECTS SKAPAS?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765299" y="2578300"/>
            <a:ext cx="8373752" cy="3071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foo </a:t>
            </a:r>
            <a:r>
              <a:rPr lang="en-US" sz="20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"object constructor" syntax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v-SE" sz="2000" dirty="0" smtClean="0">
              <a:solidFill>
                <a:srgbClr val="0077AA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2000" dirty="0" smtClean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sv-SE" sz="24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</a:t>
            </a:r>
            <a:r>
              <a:rPr lang="sv-SE" sz="24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sv-SE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{};</a:t>
            </a:r>
            <a:r>
              <a:rPr lang="sv-SE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sv-SE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"</a:t>
            </a:r>
            <a:r>
              <a:rPr lang="sv-SE" sz="2000" dirty="0" err="1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sv-SE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literal</a:t>
            </a:r>
            <a:r>
              <a:rPr lang="sv-SE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sv-SE" sz="2000" dirty="0" smtClean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syntax</a:t>
            </a:r>
            <a:br>
              <a:rPr lang="sv-SE" sz="2000" dirty="0" smtClean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sv-SE" sz="2000" dirty="0" smtClean="0">
              <a:solidFill>
                <a:srgbClr val="70809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Define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 object constructor, and then create objects of the constructed type.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v-S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SYNTAX OBJEKT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8645" y="1721637"/>
            <a:ext cx="66176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</a:rPr>
              <a:t>var</a:t>
            </a:r>
            <a:r>
              <a:rPr lang="en-US" sz="1600" dirty="0" smtClean="0"/>
              <a:t> </a:t>
            </a:r>
            <a:r>
              <a:rPr lang="sv-SE" sz="1600" dirty="0" err="1" smtClean="0"/>
              <a:t>monster_spider_one</a:t>
            </a:r>
            <a:r>
              <a:rPr lang="sv-SE" sz="1600" dirty="0" smtClean="0"/>
              <a:t> = { </a:t>
            </a:r>
          </a:p>
          <a:p>
            <a:r>
              <a:rPr lang="sv-SE" sz="1600" dirty="0" smtClean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name</a:t>
            </a:r>
            <a:r>
              <a:rPr lang="sv-SE" sz="1600" dirty="0" smtClean="0">
                <a:solidFill>
                  <a:schemeClr val="accent6"/>
                </a:solidFill>
              </a:rPr>
              <a:t>:</a:t>
            </a:r>
            <a:r>
              <a:rPr lang="sv-SE" sz="1600" dirty="0" smtClean="0"/>
              <a:t> ”</a:t>
            </a:r>
            <a:r>
              <a:rPr lang="sv-SE" sz="1600" dirty="0" err="1" smtClean="0"/>
              <a:t>brainSpider</a:t>
            </a:r>
            <a:r>
              <a:rPr lang="sv-SE" sz="1600" dirty="0" smtClean="0"/>
              <a:t>”,</a:t>
            </a:r>
          </a:p>
          <a:p>
            <a:r>
              <a:rPr lang="sv-SE" sz="1600" dirty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hp</a:t>
            </a:r>
            <a:r>
              <a:rPr lang="sv-SE" sz="1600" dirty="0" smtClean="0">
                <a:solidFill>
                  <a:schemeClr val="accent6"/>
                </a:solidFill>
              </a:rPr>
              <a:t>:</a:t>
            </a:r>
            <a:r>
              <a:rPr lang="sv-SE" sz="1600" dirty="0" smtClean="0"/>
              <a:t> 25,</a:t>
            </a:r>
          </a:p>
          <a:p>
            <a:r>
              <a:rPr lang="sv-SE" sz="1600" dirty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attackdamage</a:t>
            </a:r>
            <a:r>
              <a:rPr lang="sv-SE" sz="1600" dirty="0" smtClean="0">
                <a:solidFill>
                  <a:schemeClr val="accent6"/>
                </a:solidFill>
              </a:rPr>
              <a:t>:</a:t>
            </a:r>
            <a:r>
              <a:rPr lang="sv-SE" sz="1600" dirty="0" smtClean="0"/>
              <a:t> 25,</a:t>
            </a:r>
          </a:p>
          <a:p>
            <a:r>
              <a:rPr lang="sv-SE" sz="1600" dirty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Immun_to</a:t>
            </a:r>
            <a:r>
              <a:rPr lang="sv-SE" sz="1600" dirty="0" smtClean="0"/>
              <a:t>: [”</a:t>
            </a:r>
            <a:r>
              <a:rPr lang="sv-SE" sz="1600" dirty="0" err="1" smtClean="0"/>
              <a:t>deathEaters</a:t>
            </a:r>
            <a:r>
              <a:rPr lang="sv-SE" sz="1600" dirty="0" smtClean="0"/>
              <a:t>”,”</a:t>
            </a:r>
            <a:r>
              <a:rPr lang="sv-SE" sz="1600" dirty="0" err="1" smtClean="0"/>
              <a:t>blackFlowers</a:t>
            </a:r>
            <a:r>
              <a:rPr lang="sv-SE" sz="1600" dirty="0" smtClean="0"/>
              <a:t>”,”</a:t>
            </a:r>
            <a:r>
              <a:rPr lang="sv-SE" sz="1600" dirty="0" err="1" smtClean="0"/>
              <a:t>entangle</a:t>
            </a:r>
            <a:r>
              <a:rPr lang="sv-SE" sz="1600" dirty="0" smtClean="0"/>
              <a:t>”],</a:t>
            </a:r>
          </a:p>
          <a:p>
            <a:endParaRPr lang="sv-SE" sz="1600" dirty="0"/>
          </a:p>
          <a:p>
            <a:r>
              <a:rPr lang="sv-SE" sz="1600" dirty="0" smtClean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attack_one</a:t>
            </a:r>
            <a:r>
              <a:rPr lang="sv-SE" sz="1600" dirty="0" smtClean="0">
                <a:solidFill>
                  <a:schemeClr val="accent6"/>
                </a:solidFill>
              </a:rPr>
              <a:t>: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(){</a:t>
            </a:r>
          </a:p>
          <a:p>
            <a:r>
              <a:rPr lang="sv-SE" sz="1600" dirty="0" smtClean="0"/>
              <a:t>		console.log(”Hes </a:t>
            </a:r>
            <a:r>
              <a:rPr lang="sv-SE" sz="1600" dirty="0" err="1" smtClean="0"/>
              <a:t>attacking</a:t>
            </a:r>
            <a:r>
              <a:rPr lang="sv-SE" sz="1600" dirty="0" smtClean="0"/>
              <a:t> </a:t>
            </a:r>
            <a:r>
              <a:rPr lang="sv-SE" sz="1600" dirty="0" err="1" smtClean="0"/>
              <a:t>you</a:t>
            </a:r>
            <a:r>
              <a:rPr lang="sv-SE" sz="1600" dirty="0" smtClean="0"/>
              <a:t>!”);</a:t>
            </a:r>
            <a:endParaRPr lang="sv-SE" sz="1600" dirty="0"/>
          </a:p>
          <a:p>
            <a:r>
              <a:rPr lang="sv-SE" sz="1600" dirty="0" smtClean="0"/>
              <a:t>	},</a:t>
            </a:r>
          </a:p>
          <a:p>
            <a:endParaRPr lang="sv-SE" sz="1600" dirty="0"/>
          </a:p>
          <a:p>
            <a:r>
              <a:rPr lang="sv-SE" sz="1600" dirty="0" smtClean="0"/>
              <a:t>	</a:t>
            </a:r>
            <a:r>
              <a:rPr lang="sv-SE" sz="1600" dirty="0" err="1" smtClean="0">
                <a:solidFill>
                  <a:schemeClr val="accent6"/>
                </a:solidFill>
              </a:rPr>
              <a:t>another_object</a:t>
            </a:r>
            <a:r>
              <a:rPr lang="sv-SE" sz="1600" dirty="0" smtClean="0">
                <a:solidFill>
                  <a:schemeClr val="accent6"/>
                </a:solidFill>
              </a:rPr>
              <a:t>:</a:t>
            </a:r>
            <a:r>
              <a:rPr lang="sv-SE" sz="1600" dirty="0" smtClean="0"/>
              <a:t> {</a:t>
            </a:r>
          </a:p>
          <a:p>
            <a:r>
              <a:rPr lang="sv-SE" sz="1600" dirty="0" smtClean="0"/>
              <a:t>	</a:t>
            </a:r>
          </a:p>
          <a:p>
            <a:r>
              <a:rPr lang="sv-SE" sz="1600" dirty="0"/>
              <a:t>	</a:t>
            </a:r>
            <a:r>
              <a:rPr lang="sv-SE" sz="1600" dirty="0" smtClean="0"/>
              <a:t>},</a:t>
            </a:r>
          </a:p>
          <a:p>
            <a:r>
              <a:rPr lang="sv-SE" sz="1600" dirty="0" smtClean="0"/>
              <a:t>}</a:t>
            </a:r>
          </a:p>
          <a:p>
            <a:endParaRPr lang="sv-SE" sz="1600" dirty="0"/>
          </a:p>
          <a:p>
            <a:r>
              <a:rPr lang="sv-SE" sz="1600" dirty="0" smtClean="0"/>
              <a:t>Console.log(</a:t>
            </a:r>
            <a:r>
              <a:rPr lang="sv-SE" sz="1600" dirty="0" err="1" smtClean="0"/>
              <a:t>monster_spider_one</a:t>
            </a:r>
            <a:r>
              <a:rPr lang="sv-SE" sz="1600" dirty="0" smtClean="0"/>
              <a:t>); </a:t>
            </a:r>
            <a:r>
              <a:rPr lang="sv-SE" sz="1600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name: 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brainSpider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",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hp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 25,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attackdamage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 25, a: Array(5),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attack_one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 ƒ, …}</a:t>
            </a:r>
            <a:endParaRPr lang="sv-S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67406" y="4496585"/>
            <a:ext cx="3582186" cy="13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43871" y="3516198"/>
            <a:ext cx="1159865" cy="2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46759" y="2771481"/>
            <a:ext cx="649208" cy="9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87538" y="1328787"/>
            <a:ext cx="2234153" cy="103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43871" y="1151534"/>
            <a:ext cx="81144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/>
              <a:t>variable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872585" y="2617591"/>
            <a:ext cx="61266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Array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7559928" y="3343455"/>
            <a:ext cx="151676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Funktion/</a:t>
            </a:r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6815579" y="4496585"/>
            <a:ext cx="66236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/>
              <a:t>object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92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INFO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1201" y="2554884"/>
            <a:ext cx="6381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smtClean="0"/>
              <a:t>Varje </a:t>
            </a:r>
            <a:r>
              <a:rPr lang="sv-SE" sz="1800" dirty="0" err="1" smtClean="0"/>
              <a:t>Key-Value</a:t>
            </a:r>
            <a:r>
              <a:rPr lang="sv-SE" sz="1800" dirty="0" smtClean="0"/>
              <a:t> par är kallat en </a:t>
            </a:r>
            <a:r>
              <a:rPr lang="sv-SE" sz="1800" dirty="0" err="1" smtClean="0"/>
              <a:t>property</a:t>
            </a:r>
            <a:endParaRPr lang="sv-SE" sz="1800" dirty="0" smtClean="0"/>
          </a:p>
          <a:p>
            <a:endParaRPr lang="sv-SE" sz="1800" dirty="0"/>
          </a:p>
          <a:p>
            <a:r>
              <a:rPr lang="sv-SE" sz="1800" dirty="0" smtClean="0"/>
              <a:t>Som ni såg i föregående exempel kan det vara både variabler, </a:t>
            </a:r>
            <a:r>
              <a:rPr lang="sv-SE" sz="1800" dirty="0" err="1" smtClean="0"/>
              <a:t>arrayer</a:t>
            </a:r>
            <a:r>
              <a:rPr lang="sv-SE" sz="1800" dirty="0" smtClean="0"/>
              <a:t>, funktioner eller objekt.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3404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SYNTAX OBJEKT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5753" y="3143823"/>
            <a:ext cx="7429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person = 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dirty="0">
                <a:latin typeface="Consolas" panose="020B0609020204030204" pitchFamily="49" charset="0"/>
              </a:rPr>
              <a:t>, age: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eyeColor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latin typeface="Consolas" panose="020B0609020204030204" pitchFamily="49" charset="0"/>
              </a:rPr>
              <a:t>};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168164" y="1960225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Som en </a:t>
            </a:r>
            <a:r>
              <a:rPr lang="sv-SE" dirty="0" err="1" smtClean="0"/>
              <a:t>array</a:t>
            </a:r>
            <a:r>
              <a:rPr lang="sv-SE" dirty="0" smtClean="0"/>
              <a:t> men där ni kan ange nyckeln (indexen) till värdet själva. </a:t>
            </a:r>
          </a:p>
          <a:p>
            <a:r>
              <a:rPr lang="sv-SE" dirty="0" smtClean="0"/>
              <a:t>Och lägga till funktioner, </a:t>
            </a:r>
            <a:r>
              <a:rPr lang="sv-SE" dirty="0" err="1" smtClean="0"/>
              <a:t>arrayer</a:t>
            </a:r>
            <a:r>
              <a:rPr lang="sv-SE" dirty="0" smtClean="0"/>
              <a:t> och objekt om ni vill.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954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EXEMPEL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6500" y="2000887"/>
            <a:ext cx="4953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latin typeface="Consolas" panose="020B0609020204030204" pitchFamily="49" charset="0"/>
              </a:rPr>
              <a:t> </a:t>
            </a:r>
            <a:r>
              <a:rPr lang="sv-SE" sz="1600" dirty="0" smtClean="0">
                <a:latin typeface="Consolas" panose="020B0609020204030204" pitchFamily="49" charset="0"/>
              </a:rPr>
              <a:t>animal1 </a:t>
            </a:r>
            <a:r>
              <a:rPr lang="sv-SE" sz="1600" dirty="0">
                <a:latin typeface="Consolas" panose="020B0609020204030204" pitchFamily="49" charset="0"/>
              </a:rPr>
              <a:t>= </a:t>
            </a:r>
            <a:r>
              <a:rPr lang="sv-SE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{};</a:t>
            </a:r>
            <a:r>
              <a:rPr lang="sv-SE" sz="1600" dirty="0"/>
              <a:t/>
            </a:r>
            <a:br>
              <a:rPr lang="sv-SE" sz="1600" dirty="0"/>
            </a:br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2000" dirty="0" smtClean="0">
                <a:latin typeface="Consolas" panose="020B0609020204030204" pitchFamily="49" charset="0"/>
              </a:rPr>
              <a:t>ADDING PROPERTIES DOT NOTATION:</a:t>
            </a:r>
          </a:p>
          <a:p>
            <a:endParaRPr lang="sv-SE" sz="1600" dirty="0">
              <a:latin typeface="Consolas" panose="020B0609020204030204" pitchFamily="49" charset="0"/>
            </a:endParaRPr>
          </a:p>
          <a:p>
            <a:r>
              <a:rPr lang="sv-SE" sz="1600" dirty="0" err="1" smtClean="0">
                <a:latin typeface="Consolas" panose="020B0609020204030204" pitchFamily="49" charset="0"/>
              </a:rPr>
              <a:t>animal.firstName</a:t>
            </a:r>
            <a:r>
              <a:rPr lang="sv-SE" sz="1600" dirty="0">
                <a:latin typeface="Consolas" panose="020B0609020204030204" pitchFamily="49" charset="0"/>
              </a:rPr>
              <a:t> = </a:t>
            </a:r>
            <a:r>
              <a:rPr lang="sv-SE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sv-SE" sz="16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rabit</a:t>
            </a:r>
            <a:r>
              <a:rPr lang="sv-SE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sv-SE" sz="1600" dirty="0" smtClean="0">
                <a:latin typeface="Consolas" panose="020B0609020204030204" pitchFamily="49" charset="0"/>
              </a:rPr>
              <a:t>;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 err="1" smtClean="0">
                <a:latin typeface="Consolas" panose="020B0609020204030204" pitchFamily="49" charset="0"/>
              </a:rPr>
              <a:t>animal.age</a:t>
            </a:r>
            <a:r>
              <a:rPr lang="sv-SE" sz="1600" dirty="0">
                <a:latin typeface="Consolas" panose="020B0609020204030204" pitchFamily="49" charset="0"/>
              </a:rPr>
              <a:t> = </a:t>
            </a:r>
            <a:r>
              <a:rPr lang="sv-SE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  <a:r>
              <a:rPr lang="sv-SE" sz="1600" dirty="0"/>
              <a:t/>
            </a:r>
            <a:br>
              <a:rPr lang="sv-SE" sz="1600" dirty="0"/>
            </a:br>
            <a:r>
              <a:rPr lang="sv-SE" sz="1600" dirty="0" err="1" smtClean="0">
                <a:latin typeface="Consolas" panose="020B0609020204030204" pitchFamily="49" charset="0"/>
              </a:rPr>
              <a:t>animal.legs</a:t>
            </a:r>
            <a:r>
              <a:rPr lang="sv-SE" sz="1600" dirty="0">
                <a:latin typeface="Consolas" panose="020B0609020204030204" pitchFamily="49" charset="0"/>
              </a:rPr>
              <a:t> = </a:t>
            </a:r>
            <a:r>
              <a:rPr lang="sv-SE" sz="1600" dirty="0">
                <a:solidFill>
                  <a:srgbClr val="A52A2A"/>
                </a:solidFill>
                <a:latin typeface="Consolas" panose="020B0609020204030204" pitchFamily="49" charset="0"/>
              </a:rPr>
              <a:t>4</a:t>
            </a:r>
            <a:r>
              <a:rPr lang="sv-SE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sv-SE" sz="1600" dirty="0" err="1" smtClean="0">
                <a:latin typeface="Consolas" panose="020B0609020204030204" pitchFamily="49" charset="0"/>
              </a:rPr>
              <a:t>animal.walkSpeed</a:t>
            </a:r>
            <a:r>
              <a:rPr lang="sv-SE" sz="1600" dirty="0" smtClean="0">
                <a:latin typeface="Consolas" panose="020B0609020204030204" pitchFamily="49" charset="0"/>
              </a:rPr>
              <a:t> = </a:t>
            </a:r>
            <a:r>
              <a:rPr lang="sv-SE" sz="1600" dirty="0" err="1" smtClean="0">
                <a:latin typeface="Consolas" panose="020B0609020204030204" pitchFamily="49" charset="0"/>
              </a:rPr>
              <a:t>function</a:t>
            </a:r>
            <a:r>
              <a:rPr lang="sv-SE" sz="1600" dirty="0" smtClean="0">
                <a:latin typeface="Consolas" panose="020B0609020204030204" pitchFamily="49" charset="0"/>
              </a:rPr>
              <a:t>(){  }</a:t>
            </a:r>
            <a:endParaRPr lang="sv-SE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76500" y="4217597"/>
            <a:ext cx="1986121" cy="101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Bracket</a:t>
            </a: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notation: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animal1[”</a:t>
            </a:r>
            <a:r>
              <a:rPr kumimoji="0" lang="sv-SE" altLang="sv-S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height</a:t>
            </a:r>
            <a:r>
              <a:rPr kumimoji="0" lang="sv-SE" altLang="sv-S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"] = ”51”;</a:t>
            </a:r>
            <a:r>
              <a:rPr kumimoji="0" lang="sv-SE" altLang="sv-S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EXEMPEL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9827" y="2660764"/>
            <a:ext cx="638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sv-SE" sz="2000" dirty="0">
                <a:latin typeface="Consolas" panose="020B0609020204030204" pitchFamily="49" charset="0"/>
              </a:rPr>
              <a:t> </a:t>
            </a:r>
            <a:r>
              <a:rPr lang="sv-SE" sz="2000" dirty="0" smtClean="0">
                <a:latin typeface="Consolas" panose="020B0609020204030204" pitchFamily="49" charset="0"/>
              </a:rPr>
              <a:t>animal1 </a:t>
            </a:r>
            <a:r>
              <a:rPr lang="sv-SE" sz="2000" dirty="0">
                <a:latin typeface="Consolas" panose="020B0609020204030204" pitchFamily="49" charset="0"/>
              </a:rPr>
              <a:t>= </a:t>
            </a:r>
            <a:r>
              <a:rPr lang="sv-SE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{};</a:t>
            </a:r>
            <a:r>
              <a:rPr lang="sv-SE" sz="2000" dirty="0">
                <a:latin typeface="Consolas" panose="020B0609020204030204" pitchFamily="49" charset="0"/>
              </a:rPr>
              <a:t/>
            </a:r>
            <a:br>
              <a:rPr lang="sv-SE" sz="2000" dirty="0">
                <a:latin typeface="Consolas" panose="020B0609020204030204" pitchFamily="49" charset="0"/>
              </a:rPr>
            </a:br>
            <a:endParaRPr lang="sv-SE" sz="2000" dirty="0">
              <a:latin typeface="Consolas" panose="020B0609020204030204" pitchFamily="49" charset="0"/>
            </a:endParaRPr>
          </a:p>
          <a:p>
            <a:r>
              <a:rPr lang="sv-SE" sz="2000" dirty="0" smtClean="0">
                <a:latin typeface="Consolas" panose="020B0609020204030204" pitchFamily="49" charset="0"/>
              </a:rPr>
              <a:t>Console.log(</a:t>
            </a:r>
            <a:r>
              <a:rPr lang="sv-SE" sz="2000" dirty="0" err="1" smtClean="0">
                <a:latin typeface="Consolas" panose="020B0609020204030204" pitchFamily="49" charset="0"/>
              </a:rPr>
              <a:t>animal.firstName</a:t>
            </a:r>
            <a:r>
              <a:rPr lang="sv-SE" sz="2000" dirty="0" smtClean="0">
                <a:latin typeface="Consolas" panose="020B0609020204030204" pitchFamily="49" charset="0"/>
              </a:rPr>
              <a:t>);	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sv-SE" sz="2000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rabit</a:t>
            </a:r>
            <a:endParaRPr lang="sv-SE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sv-SE" sz="2000" dirty="0" smtClean="0">
              <a:latin typeface="Consolas" panose="020B0609020204030204" pitchFamily="49" charset="0"/>
            </a:endParaRPr>
          </a:p>
          <a:p>
            <a:r>
              <a:rPr lang="sv-SE" sz="2000" dirty="0" smtClean="0">
                <a:latin typeface="Consolas" panose="020B0609020204030204" pitchFamily="49" charset="0"/>
              </a:rPr>
              <a:t>Console.log(animal1[”</a:t>
            </a:r>
            <a:r>
              <a:rPr lang="sv-SE" sz="2000" dirty="0" err="1" smtClean="0">
                <a:latin typeface="Consolas" panose="020B0609020204030204" pitchFamily="49" charset="0"/>
              </a:rPr>
              <a:t>height</a:t>
            </a:r>
            <a:r>
              <a:rPr lang="sv-SE" sz="2000" dirty="0" smtClean="0">
                <a:latin typeface="Consolas" panose="020B0609020204030204" pitchFamily="49" charset="0"/>
              </a:rPr>
              <a:t>”]); 	</a:t>
            </a:r>
            <a:r>
              <a:rPr lang="sv-SE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51</a:t>
            </a:r>
            <a:endParaRPr lang="sv-SE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13791</TotalTime>
  <Words>592</Words>
  <Application>Microsoft Office PowerPoint</Application>
  <PresentationFormat>A4 Paper (210x297 mm)</PresentationFormat>
  <Paragraphs>245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Adobe Kaiti Std R</vt:lpstr>
      <vt:lpstr>Arial</vt:lpstr>
      <vt:lpstr>Arial Black</vt:lpstr>
      <vt:lpstr>Calibri</vt:lpstr>
      <vt:lpstr>Carme</vt:lpstr>
      <vt:lpstr>Consolas</vt:lpstr>
      <vt:lpstr>Courier New</vt:lpstr>
      <vt:lpstr>Helvetica Neue</vt:lpstr>
      <vt:lpstr>Menlo</vt:lpstr>
      <vt:lpstr>Times New Roman</vt:lpstr>
      <vt:lpstr>Default</vt:lpstr>
      <vt:lpstr>OBJECTS</vt:lpstr>
      <vt:lpstr>LÄNGRE FÖRKLARING OBJECTS</vt:lpstr>
      <vt:lpstr>LÄNGRE FÖRKLARING OBJECTS</vt:lpstr>
      <vt:lpstr>HUR KAN OBJECTS SKAPAS?</vt:lpstr>
      <vt:lpstr>SYNTAX OBJEKT</vt:lpstr>
      <vt:lpstr>INFO</vt:lpstr>
      <vt:lpstr>SYNTAX OBJEKT</vt:lpstr>
      <vt:lpstr>EXEMPEL</vt:lpstr>
      <vt:lpstr>EXEMPEL</vt:lpstr>
      <vt:lpstr>EXEMPEL</vt:lpstr>
      <vt:lpstr>Kalla på en method som använder en egenskap i objektet</vt:lpstr>
      <vt:lpstr>SKICKA ETT OBJECT TILL EN FUNKTION?</vt:lpstr>
      <vt:lpstr>Fördel och nackdel</vt:lpstr>
      <vt:lpstr>SKILLNAD OBJEKT VS FUNKTIONER</vt:lpstr>
      <vt:lpstr>Ni kan också…</vt:lpstr>
      <vt:lpstr>OBJECT METHODS</vt:lpstr>
      <vt:lpstr>OBJEKT I OBJEKT</vt:lpstr>
      <vt:lpstr>Nackdel OBJEKT I OBJEKT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 Programmering för testare EC Hermods</dc:title>
  <dc:creator>Littlemeister Littlemeister</dc:creator>
  <cp:lastModifiedBy>Littlemeister Littlemeister</cp:lastModifiedBy>
  <cp:revision>467</cp:revision>
  <dcterms:modified xsi:type="dcterms:W3CDTF">2018-12-10T13:05:03Z</dcterms:modified>
</cp:coreProperties>
</file>