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3"/>
  </p:notesMasterIdLst>
  <p:handoutMasterIdLst>
    <p:handoutMasterId r:id="rId34"/>
  </p:handoutMasterIdLst>
  <p:sldIdLst>
    <p:sldId id="257" r:id="rId2"/>
    <p:sldId id="350" r:id="rId3"/>
    <p:sldId id="349" r:id="rId4"/>
    <p:sldId id="346" r:id="rId5"/>
    <p:sldId id="378" r:id="rId6"/>
    <p:sldId id="380" r:id="rId7"/>
    <p:sldId id="379" r:id="rId8"/>
    <p:sldId id="365" r:id="rId9"/>
    <p:sldId id="366" r:id="rId10"/>
    <p:sldId id="367" r:id="rId11"/>
    <p:sldId id="381" r:id="rId12"/>
    <p:sldId id="336" r:id="rId13"/>
    <p:sldId id="368" r:id="rId14"/>
    <p:sldId id="372" r:id="rId15"/>
    <p:sldId id="374" r:id="rId16"/>
    <p:sldId id="382" r:id="rId17"/>
    <p:sldId id="395" r:id="rId18"/>
    <p:sldId id="383" r:id="rId19"/>
    <p:sldId id="391" r:id="rId20"/>
    <p:sldId id="392" r:id="rId21"/>
    <p:sldId id="393" r:id="rId22"/>
    <p:sldId id="394" r:id="rId23"/>
    <p:sldId id="356" r:id="rId24"/>
    <p:sldId id="384" r:id="rId25"/>
    <p:sldId id="385" r:id="rId26"/>
    <p:sldId id="398" r:id="rId27"/>
    <p:sldId id="400" r:id="rId28"/>
    <p:sldId id="397" r:id="rId29"/>
    <p:sldId id="402" r:id="rId30"/>
    <p:sldId id="399" r:id="rId31"/>
    <p:sldId id="401" r:id="rId3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736">
          <p15:clr>
            <a:srgbClr val="A4A3A4"/>
          </p15:clr>
        </p15:guide>
        <p15:guide id="2" pos="2880">
          <p15:clr>
            <a:srgbClr val="A4A3A4"/>
          </p15:clr>
        </p15:guide>
      </p15:sldGuideLst>
    </p:ext>
    <p:ext uri="{2D200454-40CA-4A62-9FC3-DE9A4176ACB9}">
      <p15:notesGuideLst xmlns="" xmlns:p15="http://schemas.microsoft.com/office/powerpoint/2012/main">
        <p15:guide id="1" orient="horz" pos="2957"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5696"/>
    <a:srgbClr val="FECE00"/>
    <a:srgbClr val="EABD00"/>
    <a:srgbClr val="D6AD00"/>
    <a:srgbClr val="C29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2" autoAdjust="0"/>
    <p:restoredTop sz="94256" autoAdjust="0"/>
  </p:normalViewPr>
  <p:slideViewPr>
    <p:cSldViewPr>
      <p:cViewPr>
        <p:scale>
          <a:sx n="86" d="100"/>
          <a:sy n="86" d="100"/>
        </p:scale>
        <p:origin x="-990" y="-702"/>
      </p:cViewPr>
      <p:guideLst>
        <p:guide orient="horz" pos="2736"/>
        <p:guide pos="2880"/>
      </p:guideLst>
    </p:cSldViewPr>
  </p:slideViewPr>
  <p:notesTextViewPr>
    <p:cViewPr>
      <p:scale>
        <a:sx n="100" d="100"/>
        <a:sy n="100" d="100"/>
      </p:scale>
      <p:origin x="0" y="0"/>
    </p:cViewPr>
  </p:notesTextViewPr>
  <p:notesViewPr>
    <p:cSldViewPr>
      <p:cViewPr varScale="1">
        <p:scale>
          <a:sx n="96" d="100"/>
          <a:sy n="96" d="100"/>
        </p:scale>
        <p:origin x="-3606" y="-96"/>
      </p:cViewPr>
      <p:guideLst>
        <p:guide orient="horz" pos="2928"/>
        <p:guide pos="2208"/>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37841" cy="464819"/>
          </a:xfrm>
          <a:prstGeom prst="rect">
            <a:avLst/>
          </a:prstGeom>
        </p:spPr>
        <p:txBody>
          <a:bodyPr vert="horz" lIns="93158" tIns="46580" rIns="93158" bIns="46580" rtlCol="0"/>
          <a:lstStyle>
            <a:lvl1pPr algn="l">
              <a:defRPr sz="1200"/>
            </a:lvl1pPr>
          </a:lstStyle>
          <a:p>
            <a:endParaRPr lang="en-US" dirty="0"/>
          </a:p>
        </p:txBody>
      </p:sp>
      <p:sp>
        <p:nvSpPr>
          <p:cNvPr id="3" name="Date Placeholder 2"/>
          <p:cNvSpPr>
            <a:spLocks noGrp="1"/>
          </p:cNvSpPr>
          <p:nvPr>
            <p:ph type="dt" sz="quarter" idx="1"/>
          </p:nvPr>
        </p:nvSpPr>
        <p:spPr>
          <a:xfrm>
            <a:off x="3970939" y="3"/>
            <a:ext cx="3037841" cy="464819"/>
          </a:xfrm>
          <a:prstGeom prst="rect">
            <a:avLst/>
          </a:prstGeom>
        </p:spPr>
        <p:txBody>
          <a:bodyPr vert="horz" lIns="93158" tIns="46580" rIns="93158" bIns="46580" rtlCol="0"/>
          <a:lstStyle>
            <a:lvl1pPr algn="r">
              <a:defRPr sz="1200"/>
            </a:lvl1pPr>
          </a:lstStyle>
          <a:p>
            <a:fld id="{1DB41756-7CE1-49AF-8EAC-902526F22086}" type="datetimeFigureOut">
              <a:rPr lang="en-US" smtClean="0"/>
              <a:t>8/23/2018</a:t>
            </a:fld>
            <a:endParaRPr lang="en-US" dirty="0"/>
          </a:p>
        </p:txBody>
      </p:sp>
      <p:sp>
        <p:nvSpPr>
          <p:cNvPr id="4" name="Footer Placeholder 3"/>
          <p:cNvSpPr>
            <a:spLocks noGrp="1"/>
          </p:cNvSpPr>
          <p:nvPr>
            <p:ph type="ftr" sz="quarter" idx="2"/>
          </p:nvPr>
        </p:nvSpPr>
        <p:spPr>
          <a:xfrm>
            <a:off x="2" y="8829969"/>
            <a:ext cx="3037841" cy="464819"/>
          </a:xfrm>
          <a:prstGeom prst="rect">
            <a:avLst/>
          </a:prstGeom>
        </p:spPr>
        <p:txBody>
          <a:bodyPr vert="horz" lIns="93158" tIns="46580" rIns="93158" bIns="46580" rtlCol="0" anchor="b"/>
          <a:lstStyle>
            <a:lvl1pPr algn="l">
              <a:defRPr sz="1200"/>
            </a:lvl1pPr>
          </a:lstStyle>
          <a:p>
            <a:r>
              <a:rPr lang="en-US" dirty="0"/>
              <a:t>UNCLASSIFIED</a:t>
            </a:r>
          </a:p>
        </p:txBody>
      </p:sp>
      <p:sp>
        <p:nvSpPr>
          <p:cNvPr id="5" name="Slide Number Placeholder 4"/>
          <p:cNvSpPr>
            <a:spLocks noGrp="1"/>
          </p:cNvSpPr>
          <p:nvPr>
            <p:ph type="sldNum" sz="quarter" idx="3"/>
          </p:nvPr>
        </p:nvSpPr>
        <p:spPr>
          <a:xfrm>
            <a:off x="3970939" y="8829969"/>
            <a:ext cx="3037841" cy="464819"/>
          </a:xfrm>
          <a:prstGeom prst="rect">
            <a:avLst/>
          </a:prstGeom>
        </p:spPr>
        <p:txBody>
          <a:bodyPr vert="horz" lIns="93158" tIns="46580" rIns="93158" bIns="46580" rtlCol="0" anchor="b"/>
          <a:lstStyle>
            <a:lvl1pPr algn="r">
              <a:defRPr sz="1200"/>
            </a:lvl1pPr>
          </a:lstStyle>
          <a:p>
            <a:fld id="{24409C3B-B9C2-41D2-B667-681DB5E712DC}" type="slidenum">
              <a:rPr lang="en-US" smtClean="0"/>
              <a:t>‹#›</a:t>
            </a:fld>
            <a:endParaRPr lang="en-US" dirty="0"/>
          </a:p>
        </p:txBody>
      </p:sp>
    </p:spTree>
    <p:extLst>
      <p:ext uri="{BB962C8B-B14F-4D97-AF65-F5344CB8AC3E}">
        <p14:creationId xmlns:p14="http://schemas.microsoft.com/office/powerpoint/2010/main" val="41987359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37841" cy="464819"/>
          </a:xfrm>
          <a:prstGeom prst="rect">
            <a:avLst/>
          </a:prstGeom>
        </p:spPr>
        <p:txBody>
          <a:bodyPr vert="horz" lIns="93158" tIns="46580" rIns="93158" bIns="4658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939" y="3"/>
            <a:ext cx="3037841" cy="464819"/>
          </a:xfrm>
          <a:prstGeom prst="rect">
            <a:avLst/>
          </a:prstGeom>
        </p:spPr>
        <p:txBody>
          <a:bodyPr vert="horz" lIns="93158" tIns="46580" rIns="93158" bIns="46580" rtlCol="0"/>
          <a:lstStyle>
            <a:lvl1pPr algn="r" fontAlgn="auto">
              <a:spcBef>
                <a:spcPts val="0"/>
              </a:spcBef>
              <a:spcAft>
                <a:spcPts val="0"/>
              </a:spcAft>
              <a:defRPr sz="1200" smtClean="0">
                <a:latin typeface="+mn-lt"/>
                <a:cs typeface="+mn-cs"/>
              </a:defRPr>
            </a:lvl1pPr>
          </a:lstStyle>
          <a:p>
            <a:pPr>
              <a:defRPr/>
            </a:pPr>
            <a:fld id="{E8466605-4558-4FE7-87D9-366072DB987F}" type="datetimeFigureOut">
              <a:rPr lang="en-US"/>
              <a:pPr>
                <a:defRPr/>
              </a:pPr>
              <a:t>8/23/2018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8" tIns="46580" rIns="93158" bIns="46580" rtlCol="0" anchor="ctr"/>
          <a:lstStyle/>
          <a:p>
            <a:pPr lvl="0"/>
            <a:endParaRPr lang="en-US" noProof="0" dirty="0"/>
          </a:p>
        </p:txBody>
      </p:sp>
      <p:sp>
        <p:nvSpPr>
          <p:cNvPr id="5" name="Notes Placeholder 4"/>
          <p:cNvSpPr>
            <a:spLocks noGrp="1"/>
          </p:cNvSpPr>
          <p:nvPr>
            <p:ph type="body" sz="quarter" idx="3"/>
          </p:nvPr>
        </p:nvSpPr>
        <p:spPr>
          <a:xfrm>
            <a:off x="701040" y="4415794"/>
            <a:ext cx="5608320" cy="4183379"/>
          </a:xfrm>
          <a:prstGeom prst="rect">
            <a:avLst/>
          </a:prstGeom>
        </p:spPr>
        <p:txBody>
          <a:bodyPr vert="horz" lIns="93158" tIns="46580" rIns="93158" bIns="4658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969"/>
            <a:ext cx="3037841" cy="464819"/>
          </a:xfrm>
          <a:prstGeom prst="rect">
            <a:avLst/>
          </a:prstGeom>
        </p:spPr>
        <p:txBody>
          <a:bodyPr vert="horz" lIns="93158" tIns="46580" rIns="93158" bIns="46580" rtlCol="0" anchor="b"/>
          <a:lstStyle>
            <a:lvl1pPr algn="l" fontAlgn="auto">
              <a:spcBef>
                <a:spcPts val="0"/>
              </a:spcBef>
              <a:spcAft>
                <a:spcPts val="0"/>
              </a:spcAft>
              <a:defRPr sz="1200">
                <a:latin typeface="+mn-lt"/>
                <a:cs typeface="+mn-cs"/>
              </a:defRPr>
            </a:lvl1pPr>
          </a:lstStyle>
          <a:p>
            <a:pPr>
              <a:defRPr/>
            </a:pPr>
            <a:r>
              <a:rPr lang="en-US" dirty="0"/>
              <a:t>UNCLASSIFIED</a:t>
            </a:r>
          </a:p>
        </p:txBody>
      </p:sp>
      <p:sp>
        <p:nvSpPr>
          <p:cNvPr id="7" name="Slide Number Placeholder 6"/>
          <p:cNvSpPr>
            <a:spLocks noGrp="1"/>
          </p:cNvSpPr>
          <p:nvPr>
            <p:ph type="sldNum" sz="quarter" idx="5"/>
          </p:nvPr>
        </p:nvSpPr>
        <p:spPr>
          <a:xfrm>
            <a:off x="3970939" y="8829969"/>
            <a:ext cx="3037841" cy="464819"/>
          </a:xfrm>
          <a:prstGeom prst="rect">
            <a:avLst/>
          </a:prstGeom>
        </p:spPr>
        <p:txBody>
          <a:bodyPr vert="horz" lIns="93158" tIns="46580" rIns="93158" bIns="46580" rtlCol="0" anchor="b"/>
          <a:lstStyle>
            <a:lvl1pPr algn="r" fontAlgn="auto">
              <a:spcBef>
                <a:spcPts val="0"/>
              </a:spcBef>
              <a:spcAft>
                <a:spcPts val="0"/>
              </a:spcAft>
              <a:defRPr sz="1200" smtClean="0">
                <a:latin typeface="+mn-lt"/>
                <a:cs typeface="+mn-cs"/>
              </a:defRPr>
            </a:lvl1pPr>
          </a:lstStyle>
          <a:p>
            <a:pPr>
              <a:defRPr/>
            </a:pPr>
            <a:fld id="{12092504-411E-4BB2-BF95-39A8A18C9F94}" type="slidenum">
              <a:rPr lang="en-US"/>
              <a:pPr>
                <a:defRPr/>
              </a:pPr>
              <a:t>‹#›</a:t>
            </a:fld>
            <a:endParaRPr lang="en-US" dirty="0"/>
          </a:p>
        </p:txBody>
      </p:sp>
    </p:spTree>
    <p:extLst>
      <p:ext uri="{BB962C8B-B14F-4D97-AF65-F5344CB8AC3E}">
        <p14:creationId xmlns:p14="http://schemas.microsoft.com/office/powerpoint/2010/main" val="91311952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algn="ctr"/>
            <a:endParaRPr lang="en-US" sz="3600" dirty="0">
              <a:solidFill>
                <a:schemeClr val="tx1"/>
              </a:solidFill>
            </a:endParaRPr>
          </a:p>
        </p:txBody>
      </p:sp>
      <p:graphicFrame>
        <p:nvGraphicFramePr>
          <p:cNvPr id="3" name="Table 2">
            <a:extLst>
              <a:ext uri="{FF2B5EF4-FFF2-40B4-BE49-F238E27FC236}">
                <a16:creationId xmlns="" xmlns:a16="http://schemas.microsoft.com/office/drawing/2014/main" id="{1147EED6-E10F-450D-970F-758A637A4751}"/>
              </a:ext>
            </a:extLst>
          </p:cNvPr>
          <p:cNvGraphicFramePr>
            <a:graphicFrameLocks noGrp="1"/>
          </p:cNvGraphicFramePr>
          <p:nvPr userDrawn="1">
            <p:extLst>
              <p:ext uri="{D42A27DB-BD31-4B8C-83A1-F6EECF244321}">
                <p14:modId xmlns:p14="http://schemas.microsoft.com/office/powerpoint/2010/main" val="2907809609"/>
              </p:ext>
            </p:extLst>
          </p:nvPr>
        </p:nvGraphicFramePr>
        <p:xfrm>
          <a:off x="365806" y="1481246"/>
          <a:ext cx="8503827" cy="5298222"/>
        </p:xfrm>
        <a:graphic>
          <a:graphicData uri="http://schemas.openxmlformats.org/drawingml/2006/table">
            <a:tbl>
              <a:tblPr firstRow="1" bandRow="1">
                <a:tableStyleId>{5C22544A-7EE6-4342-B048-85BDC9FD1C3A}</a:tableStyleId>
              </a:tblPr>
              <a:tblGrid>
                <a:gridCol w="3618673">
                  <a:extLst>
                    <a:ext uri="{9D8B030D-6E8A-4147-A177-3AD203B41FA5}">
                      <a16:colId xmlns="" xmlns:a16="http://schemas.microsoft.com/office/drawing/2014/main" val="1284404116"/>
                    </a:ext>
                  </a:extLst>
                </a:gridCol>
                <a:gridCol w="4885154">
                  <a:extLst>
                    <a:ext uri="{9D8B030D-6E8A-4147-A177-3AD203B41FA5}">
                      <a16:colId xmlns="" xmlns:a16="http://schemas.microsoft.com/office/drawing/2014/main" val="3224139568"/>
                    </a:ext>
                  </a:extLst>
                </a:gridCol>
              </a:tblGrid>
              <a:tr h="530812">
                <a:tc gridSpan="2">
                  <a:txBody>
                    <a:bodyPr/>
                    <a:lstStyle/>
                    <a:p>
                      <a:pPr algn="ctr"/>
                      <a:endParaRPr lang="en-US" sz="3200" dirty="0">
                        <a:solidFill>
                          <a:schemeClr val="tx1"/>
                        </a:solidFill>
                      </a:endParaRPr>
                    </a:p>
                  </a:txBody>
                  <a:tcPr/>
                </a:tc>
                <a:tc hMerge="1">
                  <a:txBody>
                    <a:bodyPr/>
                    <a:lstStyle/>
                    <a:p>
                      <a:endParaRPr lang="en-US" dirty="0"/>
                    </a:p>
                  </a:txBody>
                  <a:tcPr/>
                </a:tc>
                <a:extLst>
                  <a:ext uri="{0D108BD9-81ED-4DB2-BD59-A6C34878D82A}">
                    <a16:rowId xmlns="" xmlns:a16="http://schemas.microsoft.com/office/drawing/2014/main" val="2836197619"/>
                  </a:ext>
                </a:extLst>
              </a:tr>
              <a:tr h="530812">
                <a:tc>
                  <a:txBody>
                    <a:bodyPr/>
                    <a:lstStyle/>
                    <a:p>
                      <a:r>
                        <a:rPr lang="en-US" sz="2800" dirty="0"/>
                        <a:t>Defect</a:t>
                      </a:r>
                    </a:p>
                  </a:txBody>
                  <a:tcPr/>
                </a:tc>
                <a:tc>
                  <a:txBody>
                    <a:bodyPr/>
                    <a:lstStyle/>
                    <a:p>
                      <a:endParaRPr lang="en-US" sz="2800" dirty="0"/>
                    </a:p>
                  </a:txBody>
                  <a:tcPr/>
                </a:tc>
                <a:extLst>
                  <a:ext uri="{0D108BD9-81ED-4DB2-BD59-A6C34878D82A}">
                    <a16:rowId xmlns="" xmlns:a16="http://schemas.microsoft.com/office/drawing/2014/main" val="2144904105"/>
                  </a:ext>
                </a:extLst>
              </a:tr>
              <a:tr h="1871810">
                <a:tc>
                  <a:txBody>
                    <a:bodyPr/>
                    <a:lstStyle/>
                    <a:p>
                      <a:r>
                        <a:rPr lang="en-US" sz="2800" dirty="0"/>
                        <a:t>Engineering Review Board (ERB)</a:t>
                      </a:r>
                    </a:p>
                  </a:txBody>
                  <a:tcPr/>
                </a:tc>
                <a:tc>
                  <a:txBody>
                    <a:bodyPr/>
                    <a:lstStyle/>
                    <a:p>
                      <a:r>
                        <a:rPr lang="en-US" sz="2800" b="0" i="0" kern="1200" dirty="0">
                          <a:solidFill>
                            <a:schemeClr val="dk1"/>
                          </a:solidFill>
                          <a:effectLst/>
                          <a:latin typeface="+mn-lt"/>
                          <a:ea typeface="+mn-ea"/>
                          <a:cs typeface="+mn-cs"/>
                        </a:rPr>
                        <a:t>The governing body that is the focal point of formal review for bugs/defects</a:t>
                      </a:r>
                    </a:p>
                  </a:txBody>
                  <a:tcPr/>
                </a:tc>
                <a:extLst>
                  <a:ext uri="{0D108BD9-81ED-4DB2-BD59-A6C34878D82A}">
                    <a16:rowId xmlns="" xmlns:a16="http://schemas.microsoft.com/office/drawing/2014/main" val="1713378324"/>
                  </a:ext>
                </a:extLst>
              </a:tr>
              <a:tr h="530812">
                <a:tc>
                  <a:txBody>
                    <a:bodyPr/>
                    <a:lstStyle/>
                    <a:p>
                      <a:r>
                        <a:rPr lang="en-US" sz="2800" dirty="0"/>
                        <a:t>Priority</a:t>
                      </a:r>
                    </a:p>
                  </a:txBody>
                  <a:tcPr/>
                </a:tc>
                <a:tc>
                  <a:txBody>
                    <a:bodyPr/>
                    <a:lstStyle/>
                    <a:p>
                      <a:r>
                        <a:rPr lang="en-US" sz="2800" b="0" i="0" kern="1200" dirty="0">
                          <a:solidFill>
                            <a:schemeClr val="dk1"/>
                          </a:solidFill>
                          <a:effectLst/>
                          <a:latin typeface="+mn-lt"/>
                          <a:ea typeface="+mn-ea"/>
                          <a:cs typeface="+mn-cs"/>
                        </a:rPr>
                        <a:t>The order in which a defect should be fixed</a:t>
                      </a:r>
                    </a:p>
                  </a:txBody>
                  <a:tcPr/>
                </a:tc>
                <a:extLst>
                  <a:ext uri="{0D108BD9-81ED-4DB2-BD59-A6C34878D82A}">
                    <a16:rowId xmlns="" xmlns:a16="http://schemas.microsoft.com/office/drawing/2014/main" val="4134442883"/>
                  </a:ext>
                </a:extLst>
              </a:tr>
              <a:tr h="530812">
                <a:tc>
                  <a:txBody>
                    <a:bodyPr/>
                    <a:lstStyle/>
                    <a:p>
                      <a:r>
                        <a:rPr lang="en-US" sz="2800" dirty="0"/>
                        <a:t>Severity</a:t>
                      </a:r>
                    </a:p>
                  </a:txBody>
                  <a:tcPr/>
                </a:tc>
                <a:tc>
                  <a:txBody>
                    <a:bodyPr/>
                    <a:lstStyle/>
                    <a:p>
                      <a:r>
                        <a:rPr lang="en-US" sz="2800" b="0" i="0" kern="1200" dirty="0">
                          <a:solidFill>
                            <a:schemeClr val="dk1"/>
                          </a:solidFill>
                          <a:effectLst/>
                          <a:latin typeface="+mn-lt"/>
                          <a:ea typeface="+mn-ea"/>
                          <a:cs typeface="+mn-cs"/>
                        </a:rPr>
                        <a:t>The degree of impact a defect has on the development or operation of a component </a:t>
                      </a:r>
                    </a:p>
                  </a:txBody>
                  <a:tcPr/>
                </a:tc>
                <a:extLst>
                  <a:ext uri="{0D108BD9-81ED-4DB2-BD59-A6C34878D82A}">
                    <a16:rowId xmlns="" xmlns:a16="http://schemas.microsoft.com/office/drawing/2014/main" val="853653861"/>
                  </a:ext>
                </a:extLst>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0" y="1524000"/>
            <a:ext cx="9144000" cy="73152"/>
          </a:xfrm>
          <a:prstGeom prst="rect">
            <a:avLst/>
          </a:prstGeom>
          <a:gradFill>
            <a:gsLst>
              <a:gs pos="0">
                <a:srgbClr val="EE3424"/>
              </a:gs>
              <a:gs pos="100000">
                <a:srgbClr val="B8B9B4"/>
              </a:gs>
            </a:gsLst>
            <a:path path="circle">
              <a:fillToRect l="50000" t="50000" r="50000" b="50000"/>
            </a:path>
          </a:gra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extBox 4"/>
          <p:cNvSpPr txBox="1"/>
          <p:nvPr/>
        </p:nvSpPr>
        <p:spPr>
          <a:xfrm>
            <a:off x="8382000" y="6596063"/>
            <a:ext cx="762000" cy="261937"/>
          </a:xfrm>
          <a:prstGeom prst="rect">
            <a:avLst/>
          </a:prstGeom>
          <a:noFill/>
        </p:spPr>
        <p:txBody>
          <a:bodyPr>
            <a:spAutoFit/>
          </a:bodyPr>
          <a:lstStyle/>
          <a:p>
            <a:pPr algn="r" fontAlgn="auto">
              <a:spcBef>
                <a:spcPts val="0"/>
              </a:spcBef>
              <a:spcAft>
                <a:spcPts val="0"/>
              </a:spcAft>
              <a:defRPr/>
            </a:pPr>
            <a:fld id="{FF0DEB9F-63BE-45A3-ACBF-6982600FDEF0}"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p:nvPr/>
        </p:nvSpPr>
        <p:spPr>
          <a:xfrm>
            <a:off x="8382000" y="6596063"/>
            <a:ext cx="762000" cy="261937"/>
          </a:xfrm>
          <a:prstGeom prst="rect">
            <a:avLst/>
          </a:prstGeom>
          <a:noFill/>
        </p:spPr>
        <p:txBody>
          <a:bodyPr>
            <a:spAutoFit/>
          </a:bodyPr>
          <a:lstStyle/>
          <a:p>
            <a:pPr algn="r" fontAlgn="auto">
              <a:spcBef>
                <a:spcPts val="0"/>
              </a:spcBef>
              <a:spcAft>
                <a:spcPts val="0"/>
              </a:spcAft>
              <a:defRPr/>
            </a:pPr>
            <a:fld id="{90AB20E0-45B9-493F-BE25-0F816226DD88}"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p:cNvSpPr/>
          <p:nvPr/>
        </p:nvSpPr>
        <p:spPr>
          <a:xfrm>
            <a:off x="0" y="1435864"/>
            <a:ext cx="9144000" cy="73152"/>
          </a:xfrm>
          <a:prstGeom prst="rect">
            <a:avLst/>
          </a:prstGeom>
          <a:gradFill>
            <a:gsLst>
              <a:gs pos="0">
                <a:srgbClr val="EE3424"/>
              </a:gs>
              <a:gs pos="100000">
                <a:srgbClr val="B8B9B4"/>
              </a:gs>
            </a:gsLst>
            <a:path path="circle">
              <a:fillToRect l="50000" t="50000" r="50000" b="50000"/>
            </a:path>
          </a:gra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hasCustomPrompt="1"/>
          </p:nvPr>
        </p:nvSpPr>
        <p:spPr/>
        <p:txBody>
          <a:bodyPr/>
          <a:lstStyle>
            <a:lvl1pPr>
              <a:defRPr b="0"/>
            </a:lvl1pPr>
          </a:lstStyle>
          <a:p>
            <a:r>
              <a:rPr lang="en-US" dirty="0"/>
              <a:t>Process Improvement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TextBox 2"/>
          <p:cNvSpPr txBox="1"/>
          <p:nvPr/>
        </p:nvSpPr>
        <p:spPr>
          <a:xfrm>
            <a:off x="8382000" y="6629400"/>
            <a:ext cx="762000" cy="261938"/>
          </a:xfrm>
          <a:prstGeom prst="rect">
            <a:avLst/>
          </a:prstGeom>
          <a:noFill/>
        </p:spPr>
        <p:txBody>
          <a:bodyPr>
            <a:spAutoFit/>
          </a:bodyPr>
          <a:lstStyle/>
          <a:p>
            <a:pPr algn="r" fontAlgn="auto">
              <a:spcBef>
                <a:spcPts val="0"/>
              </a:spcBef>
              <a:spcAft>
                <a:spcPts val="0"/>
              </a:spcAft>
              <a:defRPr/>
            </a:pPr>
            <a:fld id="{4D759B43-FE46-4BC3-A4A8-9DED16DA5700}"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p:cNvSpPr txBox="1"/>
          <p:nvPr/>
        </p:nvSpPr>
        <p:spPr>
          <a:xfrm>
            <a:off x="8382000" y="6596063"/>
            <a:ext cx="762000" cy="261937"/>
          </a:xfrm>
          <a:prstGeom prst="rect">
            <a:avLst/>
          </a:prstGeom>
          <a:noFill/>
        </p:spPr>
        <p:txBody>
          <a:bodyPr>
            <a:spAutoFit/>
          </a:bodyPr>
          <a:lstStyle/>
          <a:p>
            <a:pPr algn="r" fontAlgn="auto">
              <a:spcBef>
                <a:spcPts val="0"/>
              </a:spcBef>
              <a:spcAft>
                <a:spcPts val="0"/>
              </a:spcAft>
              <a:defRPr/>
            </a:pPr>
            <a:fld id="{4EB309B9-3D8C-4C42-ACBB-079D1C564552}"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457200" y="685800"/>
            <a:ext cx="8229600" cy="731838"/>
          </a:xfrm>
        </p:spPr>
        <p:txBody>
          <a:bodyPr/>
          <a:lstStyle>
            <a:lvl1pPr algn="l">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Section Header">
    <p:spTree>
      <p:nvGrpSpPr>
        <p:cNvPr id="1" name=""/>
        <p:cNvGrpSpPr/>
        <p:nvPr/>
      </p:nvGrpSpPr>
      <p:grpSpPr>
        <a:xfrm>
          <a:off x="0" y="0"/>
          <a:ext cx="0" cy="0"/>
          <a:chOff x="0" y="0"/>
          <a:chExt cx="0" cy="0"/>
        </a:xfrm>
      </p:grpSpPr>
      <p:sp>
        <p:nvSpPr>
          <p:cNvPr id="4" name="TextBox 3"/>
          <p:cNvSpPr txBox="1"/>
          <p:nvPr/>
        </p:nvSpPr>
        <p:spPr>
          <a:xfrm>
            <a:off x="8382000" y="6596063"/>
            <a:ext cx="762000" cy="261937"/>
          </a:xfrm>
          <a:prstGeom prst="rect">
            <a:avLst/>
          </a:prstGeom>
          <a:noFill/>
        </p:spPr>
        <p:txBody>
          <a:bodyPr>
            <a:spAutoFit/>
          </a:bodyPr>
          <a:lstStyle/>
          <a:p>
            <a:pPr algn="r" fontAlgn="auto">
              <a:spcBef>
                <a:spcPts val="0"/>
              </a:spcBef>
              <a:spcAft>
                <a:spcPts val="0"/>
              </a:spcAft>
              <a:defRPr/>
            </a:pPr>
            <a:fld id="{2E8538CF-CD4C-46AC-BD02-65CE517FA32B}"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
        <p:nvSpPr>
          <p:cNvPr id="3" name="Text Placeholder 2"/>
          <p:cNvSpPr>
            <a:spLocks noGrp="1"/>
          </p:cNvSpPr>
          <p:nvPr>
            <p:ph type="body" idx="1"/>
          </p:nvPr>
        </p:nvSpPr>
        <p:spPr>
          <a:xfrm>
            <a:off x="722313" y="3833813"/>
            <a:ext cx="7772400" cy="1500187"/>
          </a:xfrm>
        </p:spPr>
        <p:txBody>
          <a:bodyPr anchor="b">
            <a:normAutofit/>
          </a:bodyPr>
          <a:lstStyle>
            <a:lvl1pPr marL="0" indent="0">
              <a:buNone/>
              <a:defRPr sz="2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Text Placeholder 2"/>
          <p:cNvSpPr>
            <a:spLocks noGrp="1"/>
          </p:cNvSpPr>
          <p:nvPr>
            <p:ph type="body" idx="10"/>
          </p:nvPr>
        </p:nvSpPr>
        <p:spPr>
          <a:xfrm>
            <a:off x="722313" y="2362200"/>
            <a:ext cx="7772400" cy="1500187"/>
          </a:xfrm>
        </p:spPr>
        <p:txBody>
          <a:bodyPr anchor="b">
            <a:normAutofit/>
          </a:bodyPr>
          <a:lstStyle>
            <a:lvl1pPr marL="0" indent="0">
              <a:buNone/>
              <a:defRPr sz="40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grayscl/>
          </a:blip>
          <a:srcRect r="78894"/>
          <a:stretch>
            <a:fillRect/>
          </a:stretch>
        </p:blipFill>
        <p:spPr bwMode="auto">
          <a:xfrm>
            <a:off x="381000" y="457200"/>
            <a:ext cx="1758244" cy="847725"/>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7" name="Picture 3"/>
          <p:cNvPicPr>
            <a:picLocks noChangeAspect="1" noChangeArrowheads="1"/>
          </p:cNvPicPr>
          <p:nvPr/>
        </p:nvPicPr>
        <p:blipFill>
          <a:blip r:embed="rId3" cstate="print">
            <a:grayscl/>
          </a:blip>
          <a:srcRect/>
          <a:stretch>
            <a:fillRect/>
          </a:stretch>
        </p:blipFill>
        <p:spPr bwMode="auto">
          <a:xfrm>
            <a:off x="2328862" y="990600"/>
            <a:ext cx="1328738" cy="1828800"/>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8" name="Picture 4"/>
          <p:cNvPicPr>
            <a:picLocks noChangeAspect="1" noChangeArrowheads="1"/>
          </p:cNvPicPr>
          <p:nvPr/>
        </p:nvPicPr>
        <p:blipFill>
          <a:blip r:embed="rId4" cstate="print">
            <a:grayscl/>
          </a:blip>
          <a:srcRect/>
          <a:stretch>
            <a:fillRect/>
          </a:stretch>
        </p:blipFill>
        <p:spPr bwMode="auto">
          <a:xfrm>
            <a:off x="488610" y="1828800"/>
            <a:ext cx="1531212" cy="2305050"/>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cxnSp>
        <p:nvCxnSpPr>
          <p:cNvPr id="9" name="Straight Connector 8"/>
          <p:cNvCxnSpPr/>
          <p:nvPr/>
        </p:nvCxnSpPr>
        <p:spPr>
          <a:xfrm>
            <a:off x="1254216" y="1525588"/>
            <a:ext cx="125410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1" idx="2"/>
            <a:endCxn id="13" idx="0"/>
          </p:cNvCxnSpPr>
          <p:nvPr userDrawn="1"/>
        </p:nvCxnSpPr>
        <p:spPr>
          <a:xfrm>
            <a:off x="1260122" y="1304925"/>
            <a:ext cx="0" cy="523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cstate="print">
            <a:grayscl/>
          </a:blip>
          <a:srcRect r="78894"/>
          <a:stretch>
            <a:fillRect/>
          </a:stretch>
        </p:blipFill>
        <p:spPr bwMode="auto">
          <a:xfrm>
            <a:off x="381000" y="457200"/>
            <a:ext cx="1758244" cy="847725"/>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2" name="Picture 3"/>
          <p:cNvPicPr>
            <a:picLocks noChangeAspect="1" noChangeArrowheads="1"/>
          </p:cNvPicPr>
          <p:nvPr/>
        </p:nvPicPr>
        <p:blipFill>
          <a:blip r:embed="rId3" cstate="print">
            <a:grayscl/>
          </a:blip>
          <a:srcRect/>
          <a:stretch>
            <a:fillRect/>
          </a:stretch>
        </p:blipFill>
        <p:spPr bwMode="auto">
          <a:xfrm>
            <a:off x="2328862" y="990600"/>
            <a:ext cx="1328738" cy="1828800"/>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3" name="Picture 4"/>
          <p:cNvPicPr>
            <a:picLocks noChangeAspect="1" noChangeArrowheads="1"/>
          </p:cNvPicPr>
          <p:nvPr/>
        </p:nvPicPr>
        <p:blipFill>
          <a:blip r:embed="rId4" cstate="print">
            <a:grayscl/>
          </a:blip>
          <a:srcRect/>
          <a:stretch>
            <a:fillRect/>
          </a:stretch>
        </p:blipFill>
        <p:spPr bwMode="auto">
          <a:xfrm>
            <a:off x="494516" y="1828800"/>
            <a:ext cx="1531212" cy="2305050"/>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2" name="Title 1"/>
          <p:cNvSpPr>
            <a:spLocks noGrp="1"/>
          </p:cNvSpPr>
          <p:nvPr>
            <p:ph type="ctrTitle"/>
          </p:nvPr>
        </p:nvSpPr>
        <p:spPr>
          <a:xfrm>
            <a:off x="3886200" y="2130425"/>
            <a:ext cx="4572000" cy="1470025"/>
          </a:xfrm>
        </p:spPr>
        <p:txBody>
          <a:bodyPr/>
          <a:lstStyle>
            <a:lvl1pPr>
              <a:defRPr baseline="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066800" y="4572000"/>
            <a:ext cx="7010400" cy="1066800"/>
          </a:xfrm>
        </p:spPr>
        <p:txBody>
          <a:bodyPr/>
          <a:lstStyle>
            <a:lvl1pPr marL="0" indent="0" algn="ctr">
              <a:buNone/>
              <a:defRPr>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182929" y="152400"/>
            <a:ext cx="6126412" cy="1265238"/>
          </a:xfrm>
        </p:spPr>
        <p:txBody>
          <a:bodyPr>
            <a:normAutofit/>
          </a:bodyPr>
          <a:lstStyle>
            <a:lvl1pPr algn="l">
              <a:defRPr sz="36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TextBox 3"/>
          <p:cNvSpPr txBox="1"/>
          <p:nvPr/>
        </p:nvSpPr>
        <p:spPr>
          <a:xfrm>
            <a:off x="8382000" y="6596063"/>
            <a:ext cx="762000" cy="261937"/>
          </a:xfrm>
          <a:prstGeom prst="rect">
            <a:avLst/>
          </a:prstGeom>
          <a:noFill/>
        </p:spPr>
        <p:txBody>
          <a:bodyPr>
            <a:spAutoFit/>
          </a:bodyPr>
          <a:lstStyle/>
          <a:p>
            <a:pPr algn="r" fontAlgn="auto">
              <a:spcBef>
                <a:spcPts val="0"/>
              </a:spcBef>
              <a:spcAft>
                <a:spcPts val="0"/>
              </a:spcAft>
              <a:defRPr/>
            </a:pPr>
            <a:fld id="{83893AD1-8ECA-41D9-8846-0CD08BD1F26A}"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
        <p:nvSpPr>
          <p:cNvPr id="3" name="Text Placeholder 2"/>
          <p:cNvSpPr>
            <a:spLocks noGrp="1"/>
          </p:cNvSpPr>
          <p:nvPr>
            <p:ph type="body" idx="1"/>
          </p:nvPr>
        </p:nvSpPr>
        <p:spPr>
          <a:xfrm>
            <a:off x="722313" y="3833813"/>
            <a:ext cx="7772400" cy="1500187"/>
          </a:xfrm>
        </p:spPr>
        <p:txBody>
          <a:bodyPr anchor="b">
            <a:normAutofit/>
          </a:bodyPr>
          <a:lstStyle>
            <a:lvl1pPr marL="0" indent="0">
              <a:buNone/>
              <a:defRPr sz="2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Text Placeholder 2"/>
          <p:cNvSpPr>
            <a:spLocks noGrp="1"/>
          </p:cNvSpPr>
          <p:nvPr>
            <p:ph type="body" idx="10"/>
          </p:nvPr>
        </p:nvSpPr>
        <p:spPr>
          <a:xfrm>
            <a:off x="722313" y="2362200"/>
            <a:ext cx="7772400" cy="1500187"/>
          </a:xfrm>
        </p:spPr>
        <p:txBody>
          <a:bodyPr anchor="b">
            <a:normAutofit/>
          </a:bodyPr>
          <a:lstStyle>
            <a:lvl1pPr marL="0" indent="0">
              <a:buNone/>
              <a:defRPr sz="40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1436783"/>
            <a:ext cx="9144000" cy="73152"/>
          </a:xfrm>
          <a:prstGeom prst="rect">
            <a:avLst/>
          </a:prstGeom>
          <a:gradFill>
            <a:gsLst>
              <a:gs pos="0">
                <a:srgbClr val="EE3424"/>
              </a:gs>
              <a:gs pos="100000">
                <a:srgbClr val="B8B9B4"/>
              </a:gs>
            </a:gsLst>
            <a:path path="circle">
              <a:fillToRect l="50000" t="50000" r="50000" b="50000"/>
            </a:path>
          </a:gra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extBox 5"/>
          <p:cNvSpPr txBox="1"/>
          <p:nvPr/>
        </p:nvSpPr>
        <p:spPr>
          <a:xfrm>
            <a:off x="8382000" y="6596063"/>
            <a:ext cx="762000" cy="261937"/>
          </a:xfrm>
          <a:prstGeom prst="rect">
            <a:avLst/>
          </a:prstGeom>
          <a:noFill/>
        </p:spPr>
        <p:txBody>
          <a:bodyPr>
            <a:spAutoFit/>
          </a:bodyPr>
          <a:lstStyle/>
          <a:p>
            <a:pPr algn="r" fontAlgn="auto">
              <a:spcBef>
                <a:spcPts val="0"/>
              </a:spcBef>
              <a:spcAft>
                <a:spcPts val="0"/>
              </a:spcAft>
              <a:defRPr/>
            </a:pPr>
            <a:fld id="{6F75435E-BAA3-4494-A1AD-E1C8F7911809}"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
        <p:nvSpPr>
          <p:cNvPr id="2" name="Title 1"/>
          <p:cNvSpPr>
            <a:spLocks noGrp="1"/>
          </p:cNvSpPr>
          <p:nvPr>
            <p:ph type="title"/>
          </p:nvPr>
        </p:nvSpPr>
        <p:spPr>
          <a:xfrm>
            <a:off x="457200" y="274638"/>
            <a:ext cx="50292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1382617"/>
            <a:ext cx="9144000" cy="73152"/>
          </a:xfrm>
          <a:prstGeom prst="rect">
            <a:avLst/>
          </a:prstGeom>
          <a:gradFill>
            <a:gsLst>
              <a:gs pos="0">
                <a:srgbClr val="EE3424"/>
              </a:gs>
              <a:gs pos="100000">
                <a:srgbClr val="B8B9B4"/>
              </a:gs>
            </a:gsLst>
            <a:path path="circle">
              <a:fillToRect l="50000" t="50000" r="50000" b="50000"/>
            </a:path>
          </a:gra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274638"/>
            <a:ext cx="5029200" cy="10969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435864"/>
            <a:ext cx="9144000" cy="73152"/>
          </a:xfrm>
          <a:prstGeom prst="rect">
            <a:avLst/>
          </a:prstGeom>
          <a:gradFill>
            <a:gsLst>
              <a:gs pos="0">
                <a:srgbClr val="EE3424"/>
              </a:gs>
              <a:gs pos="100000">
                <a:srgbClr val="B8B9B4"/>
              </a:gs>
            </a:gsLst>
            <a:path path="circle">
              <a:fillToRect l="50000" t="50000" r="50000" b="50000"/>
            </a:path>
          </a:gra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3"/>
          <p:cNvSpPr txBox="1"/>
          <p:nvPr/>
        </p:nvSpPr>
        <p:spPr>
          <a:xfrm>
            <a:off x="8382000" y="6596063"/>
            <a:ext cx="762000" cy="261937"/>
          </a:xfrm>
          <a:prstGeom prst="rect">
            <a:avLst/>
          </a:prstGeom>
          <a:noFill/>
        </p:spPr>
        <p:txBody>
          <a:bodyPr>
            <a:spAutoFit/>
          </a:bodyPr>
          <a:lstStyle/>
          <a:p>
            <a:pPr algn="r" fontAlgn="auto">
              <a:spcBef>
                <a:spcPts val="0"/>
              </a:spcBef>
              <a:spcAft>
                <a:spcPts val="0"/>
              </a:spcAft>
              <a:defRPr/>
            </a:pPr>
            <a:fld id="{382DDF40-4E8D-4E59-8EBE-1C9120F514EC}"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p:nvSpPr>
        <p:spPr>
          <a:xfrm>
            <a:off x="8382000" y="6596063"/>
            <a:ext cx="762000" cy="261937"/>
          </a:xfrm>
          <a:prstGeom prst="rect">
            <a:avLst/>
          </a:prstGeom>
          <a:noFill/>
        </p:spPr>
        <p:txBody>
          <a:bodyPr>
            <a:spAutoFit/>
          </a:bodyPr>
          <a:lstStyle/>
          <a:p>
            <a:pPr algn="r" fontAlgn="auto">
              <a:spcBef>
                <a:spcPts val="0"/>
              </a:spcBef>
              <a:spcAft>
                <a:spcPts val="0"/>
              </a:spcAft>
              <a:defRPr/>
            </a:pPr>
            <a:fld id="{728F6C9B-2B74-41DD-9F06-479C9F9BF65A}"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p:nvPr/>
        </p:nvSpPr>
        <p:spPr>
          <a:xfrm>
            <a:off x="8382000" y="6596063"/>
            <a:ext cx="762000" cy="261937"/>
          </a:xfrm>
          <a:prstGeom prst="rect">
            <a:avLst/>
          </a:prstGeom>
          <a:noFill/>
        </p:spPr>
        <p:txBody>
          <a:bodyPr>
            <a:spAutoFit/>
          </a:bodyPr>
          <a:lstStyle/>
          <a:p>
            <a:pPr algn="r" fontAlgn="auto">
              <a:spcBef>
                <a:spcPts val="0"/>
              </a:spcBef>
              <a:spcAft>
                <a:spcPts val="0"/>
              </a:spcAft>
              <a:defRPr/>
            </a:pPr>
            <a:fld id="{40BA2644-E0F4-4A3D-BF05-968254C041FF}" type="slidenum">
              <a:rPr lang="en-US" sz="1100" cap="all" spc="170">
                <a:latin typeface="Palatino Linotype" pitchFamily="18" charset="0"/>
                <a:cs typeface="+mn-cs"/>
              </a:rPr>
              <a:pPr algn="r" fontAlgn="auto">
                <a:spcBef>
                  <a:spcPts val="0"/>
                </a:spcBef>
                <a:spcAft>
                  <a:spcPts val="0"/>
                </a:spcAft>
                <a:defRPr/>
              </a:pPr>
              <a:t>‹#›</a:t>
            </a:fld>
            <a:endParaRPr lang="en-US" sz="1100" dirty="0">
              <a:latin typeface="+mn-lt"/>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tint val="80000"/>
                <a:satMod val="300000"/>
              </a:schemeClr>
            </a:gs>
            <a:gs pos="100000">
              <a:schemeClr val="bg1">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74367" y="274638"/>
            <a:ext cx="6096603" cy="9965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a:r>
              <a:rPr lang="en-US" sz="3600" dirty="0">
                <a:solidFill>
                  <a:schemeClr val="tx1"/>
                </a:solidFill>
              </a:rPr>
              <a:t>Configuration Management Terms</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074" name="Picture 2"/>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10076" t="11437" r="144" b="11389"/>
          <a:stretch/>
        </p:blipFill>
        <p:spPr bwMode="auto">
          <a:xfrm>
            <a:off x="6370970" y="411513"/>
            <a:ext cx="2678860" cy="85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40741031-D44E-4E23-9CFC-AC48D99B4816}" type="datetime1">
              <a:rPr lang="en-US" smtClean="0"/>
              <a:pPr/>
              <a:t>8/23/2018</a:t>
            </a:fld>
            <a:endParaRPr lang="en-US" dirty="0"/>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sysClr val="windowText" lastClr="000000"/>
                </a:solidFill>
              </a:defRPr>
            </a:lvl1pPr>
          </a:lstStyle>
          <a:p>
            <a:r>
              <a:rPr lang="en-US" dirty="0"/>
              <a:t>UNCLASSIFIED</a:t>
            </a:r>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D6212E91-2E3C-47EB-92F8-E01DAB6B54F2}" type="slidenum">
              <a:rPr lang="en-US" smtClean="0"/>
              <a:t>‹#›</a:t>
            </a:fld>
            <a:endParaRPr lang="en-US" dirty="0"/>
          </a:p>
        </p:txBody>
      </p:sp>
      <p:sp>
        <p:nvSpPr>
          <p:cNvPr id="63" name="Rectangle 62"/>
          <p:cNvSpPr/>
          <p:nvPr userDrawn="1"/>
        </p:nvSpPr>
        <p:spPr>
          <a:xfrm>
            <a:off x="0" y="1303634"/>
            <a:ext cx="9144000" cy="91440"/>
          </a:xfrm>
          <a:prstGeom prst="rect">
            <a:avLst/>
          </a:prstGeom>
          <a:gradFill flip="none" rotWithShape="1">
            <a:gsLst>
              <a:gs pos="0">
                <a:schemeClr val="bg1">
                  <a:lumMod val="75000"/>
                </a:schemeClr>
              </a:gs>
              <a:gs pos="50000">
                <a:srgbClr val="0070C0"/>
              </a:gs>
              <a:gs pos="100000">
                <a:schemeClr val="bg1">
                  <a:lumMod val="75000"/>
                </a:schemeClr>
              </a:gs>
            </a:gsLst>
            <a:path path="circle">
              <a:fillToRect l="100000" t="100000"/>
            </a:path>
            <a:tileRect r="-100000" b="-100000"/>
          </a:gra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697" r:id="rId10"/>
    <p:sldLayoutId id="2147483707" r:id="rId11"/>
    <p:sldLayoutId id="2147483708" r:id="rId12"/>
    <p:sldLayoutId id="2147483709" r:id="rId13"/>
    <p:sldLayoutId id="2147483710" r:id="rId14"/>
    <p:sldLayoutId id="2147483711" r:id="rId15"/>
    <p:sldLayoutId id="2147483712" r:id="rId16"/>
  </p:sldLayoutIdLst>
  <p:hf hdr="0" dt="0"/>
  <p:txStyles>
    <p:titleStyle>
      <a:lvl1pPr algn="ctr" rtl="0" eaLnBrk="1" fontAlgn="base" hangingPunct="1">
        <a:spcBef>
          <a:spcPct val="0"/>
        </a:spcBef>
        <a:spcAft>
          <a:spcPct val="0"/>
        </a:spcAft>
        <a:defRPr sz="3600" kern="1200">
          <a:solidFill>
            <a:schemeClr val="tx1"/>
          </a:solidFill>
          <a:latin typeface="+mj-lt"/>
          <a:ea typeface="+mj-ea"/>
          <a:cs typeface="+mj-cs"/>
        </a:defRPr>
      </a:lvl1pPr>
      <a:lvl2pPr algn="ctr" rtl="0" eaLnBrk="1" fontAlgn="base" hangingPunct="1">
        <a:spcBef>
          <a:spcPct val="0"/>
        </a:spcBef>
        <a:spcAft>
          <a:spcPct val="0"/>
        </a:spcAft>
        <a:defRPr sz="3600">
          <a:solidFill>
            <a:schemeClr val="tx1"/>
          </a:solidFill>
          <a:latin typeface="Gotham Rounded Medium"/>
        </a:defRPr>
      </a:lvl2pPr>
      <a:lvl3pPr algn="ctr" rtl="0" eaLnBrk="1" fontAlgn="base" hangingPunct="1">
        <a:spcBef>
          <a:spcPct val="0"/>
        </a:spcBef>
        <a:spcAft>
          <a:spcPct val="0"/>
        </a:spcAft>
        <a:defRPr sz="3600">
          <a:solidFill>
            <a:schemeClr val="tx1"/>
          </a:solidFill>
          <a:latin typeface="Gotham Rounded Medium"/>
        </a:defRPr>
      </a:lvl3pPr>
      <a:lvl4pPr algn="ctr" rtl="0" eaLnBrk="1" fontAlgn="base" hangingPunct="1">
        <a:spcBef>
          <a:spcPct val="0"/>
        </a:spcBef>
        <a:spcAft>
          <a:spcPct val="0"/>
        </a:spcAft>
        <a:defRPr sz="3600">
          <a:solidFill>
            <a:schemeClr val="tx1"/>
          </a:solidFill>
          <a:latin typeface="Gotham Rounded Medium"/>
        </a:defRPr>
      </a:lvl4pPr>
      <a:lvl5pPr algn="ctr" rtl="0" eaLnBrk="1" fontAlgn="base" hangingPunct="1">
        <a:spcBef>
          <a:spcPct val="0"/>
        </a:spcBef>
        <a:spcAft>
          <a:spcPct val="0"/>
        </a:spcAft>
        <a:defRPr sz="3600">
          <a:solidFill>
            <a:schemeClr val="tx1"/>
          </a:solidFill>
          <a:latin typeface="Gotham Rounded Medium"/>
        </a:defRPr>
      </a:lvl5pPr>
      <a:lvl6pPr marL="457200" algn="ctr" rtl="0" eaLnBrk="1" fontAlgn="base" hangingPunct="1">
        <a:spcBef>
          <a:spcPct val="0"/>
        </a:spcBef>
        <a:spcAft>
          <a:spcPct val="0"/>
        </a:spcAft>
        <a:defRPr sz="3600">
          <a:solidFill>
            <a:schemeClr val="tx1"/>
          </a:solidFill>
          <a:latin typeface="Gotham Rounded Medium"/>
        </a:defRPr>
      </a:lvl6pPr>
      <a:lvl7pPr marL="914400" algn="ctr" rtl="0" eaLnBrk="1" fontAlgn="base" hangingPunct="1">
        <a:spcBef>
          <a:spcPct val="0"/>
        </a:spcBef>
        <a:spcAft>
          <a:spcPct val="0"/>
        </a:spcAft>
        <a:defRPr sz="3600">
          <a:solidFill>
            <a:schemeClr val="tx1"/>
          </a:solidFill>
          <a:latin typeface="Gotham Rounded Medium"/>
        </a:defRPr>
      </a:lvl7pPr>
      <a:lvl8pPr marL="1371600" algn="ctr" rtl="0" eaLnBrk="1" fontAlgn="base" hangingPunct="1">
        <a:spcBef>
          <a:spcPct val="0"/>
        </a:spcBef>
        <a:spcAft>
          <a:spcPct val="0"/>
        </a:spcAft>
        <a:defRPr sz="3600">
          <a:solidFill>
            <a:schemeClr val="tx1"/>
          </a:solidFill>
          <a:latin typeface="Gotham Rounded Medium"/>
        </a:defRPr>
      </a:lvl8pPr>
      <a:lvl9pPr marL="1828800" algn="ctr" rtl="0" eaLnBrk="1" fontAlgn="base" hangingPunct="1">
        <a:spcBef>
          <a:spcPct val="0"/>
        </a:spcBef>
        <a:spcAft>
          <a:spcPct val="0"/>
        </a:spcAft>
        <a:defRPr sz="3600">
          <a:solidFill>
            <a:schemeClr val="tx1"/>
          </a:solidFill>
          <a:latin typeface="Gotham Rounded Medium"/>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91854" y="1417342"/>
            <a:ext cx="6309290" cy="4754828"/>
          </a:xfrm>
        </p:spPr>
        <p:txBody>
          <a:bodyPr/>
          <a:lstStyle/>
          <a:p>
            <a:pPr marL="517525" algn="l"/>
            <a:r>
              <a:rPr lang="en-US" sz="3200" dirty="0" smtClean="0"/>
              <a:t/>
            </a:r>
            <a:br>
              <a:rPr lang="en-US" sz="3200" dirty="0" smtClean="0"/>
            </a:br>
            <a:r>
              <a:rPr lang="en-US" sz="3200" dirty="0"/>
              <a:t/>
            </a:r>
            <a:br>
              <a:rPr lang="en-US" sz="3200" dirty="0"/>
            </a:br>
            <a:r>
              <a:rPr lang="en-US" sz="3200" dirty="0" smtClean="0"/>
              <a:t>IAMS Change Management </a:t>
            </a:r>
            <a:br>
              <a:rPr lang="en-US" sz="3200" dirty="0" smtClean="0"/>
            </a:br>
            <a:r>
              <a:rPr lang="en-US" sz="3200" dirty="0"/>
              <a:t/>
            </a:r>
            <a:br>
              <a:rPr lang="en-US" sz="3200" dirty="0"/>
            </a:br>
            <a:r>
              <a:rPr lang="en-US" sz="2000" b="1" dirty="0" smtClean="0"/>
              <a:t>Implementation briefing</a:t>
            </a: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2000" dirty="0" smtClean="0"/>
              <a:t>Date: 8/16/18</a:t>
            </a:r>
            <a:r>
              <a:rPr lang="en-US" sz="2800" dirty="0"/>
              <a:t/>
            </a:r>
            <a:br>
              <a:rPr lang="en-US" sz="2800" dirty="0"/>
            </a:br>
            <a:r>
              <a:rPr lang="en-US" sz="2800" dirty="0" smtClean="0"/>
              <a:t> </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F7B6EB0-E44C-4D5D-800B-F5D2545EE334}"/>
              </a:ext>
            </a:extLst>
          </p:cNvPr>
          <p:cNvSpPr txBox="1"/>
          <p:nvPr/>
        </p:nvSpPr>
        <p:spPr>
          <a:xfrm>
            <a:off x="640123" y="1600220"/>
            <a:ext cx="7223681" cy="6955750"/>
          </a:xfrm>
          <a:prstGeom prst="rect">
            <a:avLst/>
          </a:prstGeom>
          <a:noFill/>
        </p:spPr>
        <p:txBody>
          <a:bodyPr wrap="square" rtlCol="0">
            <a:spAutoFit/>
          </a:bodyPr>
          <a:lstStyle/>
          <a:p>
            <a:pPr marL="742950" lvl="1" indent="-285750">
              <a:buFont typeface="Arial" panose="020B0604020202020204" pitchFamily="34" charset="0"/>
              <a:buChar char="•"/>
            </a:pPr>
            <a:endParaRPr lang="en-US" sz="2400" dirty="0">
              <a:latin typeface="+mn-lt"/>
            </a:endParaRPr>
          </a:p>
          <a:p>
            <a:pPr lvl="1"/>
            <a:r>
              <a:rPr lang="en-US" sz="2400" dirty="0"/>
              <a:t>A process to</a:t>
            </a:r>
            <a:r>
              <a:rPr lang="en-US" sz="2400" dirty="0" smtClean="0"/>
              <a:t>:</a:t>
            </a:r>
          </a:p>
          <a:p>
            <a:pPr lvl="1"/>
            <a:endParaRPr lang="en-US" sz="2400" dirty="0"/>
          </a:p>
          <a:p>
            <a:pPr marL="1257300" lvl="2" indent="-342900">
              <a:buFont typeface="Arial" panose="020B0604020202020204" pitchFamily="34" charset="0"/>
              <a:buChar char="•"/>
            </a:pPr>
            <a:r>
              <a:rPr lang="en-US" sz="2400" dirty="0"/>
              <a:t>Understand </a:t>
            </a:r>
            <a:r>
              <a:rPr lang="en-US" sz="2400" dirty="0" smtClean="0"/>
              <a:t>impact(s)</a:t>
            </a:r>
          </a:p>
          <a:p>
            <a:pPr lvl="2"/>
            <a:endParaRPr lang="en-US" sz="2400" dirty="0"/>
          </a:p>
          <a:p>
            <a:pPr marL="1257300" lvl="2" indent="-342900">
              <a:buFont typeface="Arial" panose="020B0604020202020204" pitchFamily="34" charset="0"/>
              <a:buChar char="•"/>
            </a:pPr>
            <a:r>
              <a:rPr lang="en-US" sz="2400" dirty="0"/>
              <a:t>Obtain informed consent (impact  analysis</a:t>
            </a:r>
            <a:r>
              <a:rPr lang="en-US" sz="2400" dirty="0" smtClean="0"/>
              <a:t>)</a:t>
            </a:r>
          </a:p>
          <a:p>
            <a:pPr lvl="2"/>
            <a:endParaRPr lang="en-US" sz="2400" dirty="0"/>
          </a:p>
          <a:p>
            <a:pPr marL="1257300" lvl="2" indent="-342900">
              <a:buFont typeface="Arial" panose="020B0604020202020204" pitchFamily="34" charset="0"/>
              <a:buChar char="•"/>
            </a:pPr>
            <a:r>
              <a:rPr lang="en-US" sz="2400" dirty="0"/>
              <a:t>Coordinate and communicate changes</a:t>
            </a:r>
          </a:p>
          <a:p>
            <a:pPr lvl="2"/>
            <a:endParaRPr lang="en-US" sz="2000" dirty="0">
              <a:latin typeface="+mn-lt"/>
            </a:endParaRPr>
          </a:p>
          <a:p>
            <a:pPr lvl="1"/>
            <a:endParaRPr lang="en-US" sz="2400" dirty="0" smtClean="0">
              <a:latin typeface="+mn-lt"/>
            </a:endParaRPr>
          </a:p>
          <a:p>
            <a:pPr marL="800100" lvl="1" indent="-342900">
              <a:buFont typeface="Arial" panose="020B0604020202020204" pitchFamily="34" charset="0"/>
              <a:buChar char="•"/>
            </a:pPr>
            <a:endParaRPr lang="en-US" sz="2400" b="1" dirty="0"/>
          </a:p>
          <a:p>
            <a:pPr marL="800100" lvl="1" indent="-342900">
              <a:buFont typeface="Arial" panose="020B0604020202020204" pitchFamily="34" charset="0"/>
              <a:buChar char="•"/>
            </a:pPr>
            <a:endParaRPr lang="en-US" sz="2400" b="1" dirty="0"/>
          </a:p>
          <a:p>
            <a:pPr lvl="1"/>
            <a:endParaRPr lang="en-US" sz="2400" b="1" dirty="0" smtClean="0"/>
          </a:p>
          <a:p>
            <a:pPr marL="800100" lvl="1" indent="-342900">
              <a:buFont typeface="Arial" panose="020B0604020202020204" pitchFamily="34" charset="0"/>
              <a:buChar char="•"/>
            </a:pPr>
            <a:endParaRPr lang="en-US" sz="2400" b="1" dirty="0" smtClean="0"/>
          </a:p>
          <a:p>
            <a:pPr lvl="1"/>
            <a:endParaRPr lang="en-US" sz="2400" b="1" dirty="0"/>
          </a:p>
          <a:p>
            <a:pPr marL="342900" indent="-342900">
              <a:buFont typeface="Arial" panose="020B0604020202020204" pitchFamily="34" charset="0"/>
              <a:buChar char="•"/>
            </a:pPr>
            <a:endParaRPr lang="en-US" sz="2400" b="1" dirty="0" smtClean="0">
              <a:latin typeface="+mn-lt"/>
            </a:endParaRPr>
          </a:p>
          <a:p>
            <a:pPr lvl="1"/>
            <a:r>
              <a:rPr lang="en-US" sz="2400" b="1" dirty="0" smtClean="0">
                <a:latin typeface="+mn-lt"/>
              </a:rPr>
              <a:t> </a:t>
            </a:r>
            <a:endParaRPr lang="en-US" sz="2000" b="1" dirty="0" smtClean="0">
              <a:latin typeface="+mn-lt"/>
            </a:endParaRPr>
          </a:p>
          <a:p>
            <a:pPr marL="342900" indent="-342900">
              <a:buFont typeface="Arial" panose="020B0604020202020204" pitchFamily="34" charset="0"/>
              <a:buChar char="•"/>
            </a:pPr>
            <a:endParaRPr lang="en-US" sz="2400" dirty="0">
              <a:latin typeface="+mn-lt"/>
            </a:endParaRPr>
          </a:p>
          <a:p>
            <a:endParaRPr lang="en-US" dirty="0"/>
          </a:p>
        </p:txBody>
      </p:sp>
      <p:sp>
        <p:nvSpPr>
          <p:cNvPr id="3" name="TextBox 2">
            <a:extLst>
              <a:ext uri="{FF2B5EF4-FFF2-40B4-BE49-F238E27FC236}">
                <a16:creationId xmlns="" xmlns:a16="http://schemas.microsoft.com/office/drawing/2014/main" id="{5170B6FB-2BDF-4343-8F5A-777C9CE0F04E}"/>
              </a:ext>
            </a:extLst>
          </p:cNvPr>
          <p:cNvSpPr txBox="1"/>
          <p:nvPr/>
        </p:nvSpPr>
        <p:spPr>
          <a:xfrm>
            <a:off x="182928" y="320074"/>
            <a:ext cx="6766486" cy="1354217"/>
          </a:xfrm>
          <a:prstGeom prst="rect">
            <a:avLst/>
          </a:prstGeom>
          <a:noFill/>
        </p:spPr>
        <p:txBody>
          <a:bodyPr wrap="square" rtlCol="0">
            <a:spAutoFit/>
          </a:bodyPr>
          <a:lstStyle/>
          <a:p>
            <a:r>
              <a:rPr lang="en-US" sz="3200" b="1" dirty="0" smtClean="0">
                <a:latin typeface="+mj-lt"/>
              </a:rPr>
              <a:t>What is Change Management?</a:t>
            </a:r>
          </a:p>
          <a:p>
            <a:r>
              <a:rPr lang="en-US" sz="3200" b="1" dirty="0"/>
              <a:t>(cont.)</a:t>
            </a:r>
            <a:endParaRPr lang="en-US" sz="3200" dirty="0"/>
          </a:p>
          <a:p>
            <a:endParaRPr lang="en-US" dirty="0"/>
          </a:p>
        </p:txBody>
      </p:sp>
    </p:spTree>
    <p:extLst>
      <p:ext uri="{BB962C8B-B14F-4D97-AF65-F5344CB8AC3E}">
        <p14:creationId xmlns:p14="http://schemas.microsoft.com/office/powerpoint/2010/main" val="1389682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F7B6EB0-E44C-4D5D-800B-F5D2545EE334}"/>
              </a:ext>
            </a:extLst>
          </p:cNvPr>
          <p:cNvSpPr txBox="1"/>
          <p:nvPr/>
        </p:nvSpPr>
        <p:spPr>
          <a:xfrm>
            <a:off x="640123" y="1600220"/>
            <a:ext cx="7223681" cy="5970865"/>
          </a:xfrm>
          <a:prstGeom prst="rect">
            <a:avLst/>
          </a:prstGeom>
          <a:noFill/>
        </p:spPr>
        <p:txBody>
          <a:bodyPr wrap="square" rtlCol="0">
            <a:spAutoFit/>
          </a:bodyPr>
          <a:lstStyle/>
          <a:p>
            <a:pPr marL="742950" lvl="1" indent="-285750">
              <a:buFont typeface="Arial" panose="020B0604020202020204" pitchFamily="34" charset="0"/>
              <a:buChar char="•"/>
            </a:pPr>
            <a:endParaRPr lang="en-US" sz="2400" dirty="0">
              <a:latin typeface="+mn-lt"/>
            </a:endParaRPr>
          </a:p>
          <a:p>
            <a:pPr marL="800100" lvl="1" indent="-342900">
              <a:buFont typeface="Arial" panose="020B0604020202020204" pitchFamily="34" charset="0"/>
              <a:buChar char="•"/>
            </a:pPr>
            <a:r>
              <a:rPr lang="en-US" sz="2400" dirty="0" smtClean="0">
                <a:latin typeface="+mn-lt"/>
              </a:rPr>
              <a:t>Manages </a:t>
            </a:r>
            <a:r>
              <a:rPr lang="en-US" sz="2400" dirty="0">
                <a:latin typeface="+mn-lt"/>
              </a:rPr>
              <a:t>proposed </a:t>
            </a:r>
            <a:r>
              <a:rPr lang="en-US" sz="2400" dirty="0" smtClean="0">
                <a:latin typeface="+mn-lt"/>
              </a:rPr>
              <a:t>changes </a:t>
            </a:r>
            <a:r>
              <a:rPr lang="en-US" sz="2400" dirty="0">
                <a:latin typeface="+mn-lt"/>
              </a:rPr>
              <a:t>via a </a:t>
            </a:r>
            <a:r>
              <a:rPr lang="en-US" sz="2400" dirty="0" smtClean="0">
                <a:latin typeface="+mn-lt"/>
              </a:rPr>
              <a:t>common form:</a:t>
            </a:r>
            <a:endParaRPr lang="en-US" sz="2400" dirty="0">
              <a:latin typeface="+mn-lt"/>
            </a:endParaRPr>
          </a:p>
          <a:p>
            <a:pPr marL="1257300" lvl="2" indent="-342900">
              <a:buFont typeface="Arial" panose="020B0604020202020204" pitchFamily="34" charset="0"/>
              <a:buChar char="•"/>
            </a:pPr>
            <a:r>
              <a:rPr lang="en-US" sz="2000" dirty="0">
                <a:latin typeface="+mn-lt"/>
              </a:rPr>
              <a:t>Modification Request (MR)</a:t>
            </a:r>
          </a:p>
          <a:p>
            <a:pPr marL="1257300" lvl="2" indent="-342900">
              <a:buFont typeface="Arial" panose="020B0604020202020204" pitchFamily="34" charset="0"/>
              <a:buChar char="•"/>
            </a:pPr>
            <a:r>
              <a:rPr lang="en-US" sz="2000" dirty="0">
                <a:latin typeface="+mn-lt"/>
              </a:rPr>
              <a:t>Change Request (CR)</a:t>
            </a:r>
          </a:p>
          <a:p>
            <a:pPr marL="1257300" lvl="2" indent="-342900">
              <a:buFont typeface="Arial" panose="020B0604020202020204" pitchFamily="34" charset="0"/>
              <a:buChar char="•"/>
            </a:pPr>
            <a:r>
              <a:rPr lang="en-US" sz="2000" dirty="0">
                <a:latin typeface="+mn-lt"/>
              </a:rPr>
              <a:t>Engineering Change Proposal (ECP)</a:t>
            </a:r>
          </a:p>
          <a:p>
            <a:pPr marL="1257300" lvl="2" indent="-342900">
              <a:buFont typeface="Arial" panose="020B0604020202020204" pitchFamily="34" charset="0"/>
              <a:buChar char="•"/>
            </a:pPr>
            <a:r>
              <a:rPr lang="en-US" sz="2000" dirty="0">
                <a:latin typeface="+mn-lt"/>
              </a:rPr>
              <a:t>Request for Change (RFC</a:t>
            </a:r>
            <a:r>
              <a:rPr lang="en-US" sz="2000" dirty="0" smtClean="0">
                <a:latin typeface="+mn-lt"/>
              </a:rPr>
              <a:t>)</a:t>
            </a:r>
          </a:p>
          <a:p>
            <a:pPr lvl="2"/>
            <a:endParaRPr lang="en-US" sz="2000" dirty="0">
              <a:latin typeface="+mn-lt"/>
            </a:endParaRPr>
          </a:p>
          <a:p>
            <a:pPr marL="800100" lvl="1" indent="-342900">
              <a:buFont typeface="Arial" panose="020B0604020202020204" pitchFamily="34" charset="0"/>
              <a:buChar char="•"/>
            </a:pPr>
            <a:endParaRPr lang="en-US" sz="2400" b="1" dirty="0"/>
          </a:p>
          <a:p>
            <a:pPr marL="800100" lvl="1" indent="-342900">
              <a:buFont typeface="Arial" panose="020B0604020202020204" pitchFamily="34" charset="0"/>
              <a:buChar char="•"/>
            </a:pPr>
            <a:endParaRPr lang="en-US" sz="2400" b="1" dirty="0"/>
          </a:p>
          <a:p>
            <a:pPr lvl="1"/>
            <a:endParaRPr lang="en-US" sz="2400" b="1" dirty="0" smtClean="0"/>
          </a:p>
          <a:p>
            <a:pPr marL="800100" lvl="1" indent="-342900">
              <a:buFont typeface="Arial" panose="020B0604020202020204" pitchFamily="34" charset="0"/>
              <a:buChar char="•"/>
            </a:pPr>
            <a:endParaRPr lang="en-US" sz="2400" b="1" dirty="0" smtClean="0"/>
          </a:p>
          <a:p>
            <a:pPr lvl="1"/>
            <a:endParaRPr lang="en-US" sz="2400" b="1" dirty="0"/>
          </a:p>
          <a:p>
            <a:pPr marL="342900" indent="-342900">
              <a:buFont typeface="Arial" panose="020B0604020202020204" pitchFamily="34" charset="0"/>
              <a:buChar char="•"/>
            </a:pPr>
            <a:endParaRPr lang="en-US" sz="2400" b="1" dirty="0" smtClean="0">
              <a:latin typeface="+mn-lt"/>
            </a:endParaRPr>
          </a:p>
          <a:p>
            <a:pPr lvl="1"/>
            <a:r>
              <a:rPr lang="en-US" sz="2400" b="1" dirty="0" smtClean="0">
                <a:latin typeface="+mn-lt"/>
              </a:rPr>
              <a:t> </a:t>
            </a:r>
            <a:endParaRPr lang="en-US" sz="2000" b="1" dirty="0" smtClean="0">
              <a:latin typeface="+mn-lt"/>
            </a:endParaRPr>
          </a:p>
          <a:p>
            <a:pPr marL="342900" indent="-342900">
              <a:buFont typeface="Arial" panose="020B0604020202020204" pitchFamily="34" charset="0"/>
              <a:buChar char="•"/>
            </a:pPr>
            <a:endParaRPr lang="en-US" sz="2400" dirty="0">
              <a:latin typeface="+mn-lt"/>
            </a:endParaRPr>
          </a:p>
          <a:p>
            <a:endParaRPr lang="en-US" dirty="0"/>
          </a:p>
        </p:txBody>
      </p:sp>
      <p:sp>
        <p:nvSpPr>
          <p:cNvPr id="3" name="TextBox 2">
            <a:extLst>
              <a:ext uri="{FF2B5EF4-FFF2-40B4-BE49-F238E27FC236}">
                <a16:creationId xmlns="" xmlns:a16="http://schemas.microsoft.com/office/drawing/2014/main" id="{5170B6FB-2BDF-4343-8F5A-777C9CE0F04E}"/>
              </a:ext>
            </a:extLst>
          </p:cNvPr>
          <p:cNvSpPr txBox="1"/>
          <p:nvPr/>
        </p:nvSpPr>
        <p:spPr>
          <a:xfrm>
            <a:off x="182928" y="320074"/>
            <a:ext cx="6766486" cy="1354217"/>
          </a:xfrm>
          <a:prstGeom prst="rect">
            <a:avLst/>
          </a:prstGeom>
          <a:noFill/>
        </p:spPr>
        <p:txBody>
          <a:bodyPr wrap="square" rtlCol="0">
            <a:spAutoFit/>
          </a:bodyPr>
          <a:lstStyle/>
          <a:p>
            <a:r>
              <a:rPr lang="en-US" sz="3200" b="1" dirty="0" smtClean="0">
                <a:latin typeface="+mj-lt"/>
              </a:rPr>
              <a:t>What is Change Management?</a:t>
            </a:r>
          </a:p>
          <a:p>
            <a:r>
              <a:rPr lang="en-US" sz="3200" b="1" dirty="0"/>
              <a:t>(cont.)</a:t>
            </a:r>
            <a:endParaRPr lang="en-US" sz="3200" dirty="0"/>
          </a:p>
          <a:p>
            <a:endParaRPr lang="en-US" dirty="0"/>
          </a:p>
        </p:txBody>
      </p:sp>
    </p:spTree>
    <p:extLst>
      <p:ext uri="{BB962C8B-B14F-4D97-AF65-F5344CB8AC3E}">
        <p14:creationId xmlns:p14="http://schemas.microsoft.com/office/powerpoint/2010/main" val="140224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814AF7-55ED-4CF2-A8C3-EF3599C8F613}"/>
              </a:ext>
            </a:extLst>
          </p:cNvPr>
          <p:cNvSpPr txBox="1"/>
          <p:nvPr/>
        </p:nvSpPr>
        <p:spPr>
          <a:xfrm>
            <a:off x="438515" y="1783098"/>
            <a:ext cx="8412388" cy="6155531"/>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dk1"/>
                </a:solidFill>
                <a:latin typeface="+mn-lt"/>
                <a:cs typeface="+mn-cs"/>
              </a:rPr>
              <a:t>To maintain product integrity throughout the product’s </a:t>
            </a:r>
            <a:r>
              <a:rPr lang="en-US" sz="2800" dirty="0" err="1" smtClean="0">
                <a:solidFill>
                  <a:schemeClr val="dk1"/>
                </a:solidFill>
                <a:latin typeface="+mn-lt"/>
                <a:cs typeface="+mn-cs"/>
              </a:rPr>
              <a:t>lifecyle</a:t>
            </a:r>
            <a:r>
              <a:rPr lang="en-US" sz="2800" dirty="0" smtClean="0">
                <a:solidFill>
                  <a:schemeClr val="dk1"/>
                </a:solidFill>
                <a:latin typeface="+mn-lt"/>
                <a:cs typeface="+mn-cs"/>
              </a:rPr>
              <a:t>  </a:t>
            </a:r>
          </a:p>
          <a:p>
            <a:endParaRPr lang="en-US" sz="2800" dirty="0" smtClean="0">
              <a:solidFill>
                <a:schemeClr val="dk1"/>
              </a:solidFill>
              <a:latin typeface="+mn-lt"/>
              <a:cs typeface="+mn-cs"/>
            </a:endParaRPr>
          </a:p>
          <a:p>
            <a:pPr marL="742950" lvl="1" indent="-285750">
              <a:buFont typeface="Arial" panose="020B0604020202020204" pitchFamily="34" charset="0"/>
              <a:buChar char="•"/>
            </a:pPr>
            <a:r>
              <a:rPr lang="en-US" sz="2000" dirty="0" smtClean="0">
                <a:solidFill>
                  <a:schemeClr val="dk1"/>
                </a:solidFill>
                <a:latin typeface="+mn-lt"/>
                <a:cs typeface="+mn-cs"/>
              </a:rPr>
              <a:t> Consistency is important in:</a:t>
            </a:r>
          </a:p>
          <a:p>
            <a:pPr marL="1200150" lvl="2" indent="-285750">
              <a:buFont typeface="Arial" panose="020B0604020202020204" pitchFamily="34" charset="0"/>
              <a:buChar char="•"/>
            </a:pPr>
            <a:r>
              <a:rPr lang="en-US" sz="2000" dirty="0" smtClean="0">
                <a:solidFill>
                  <a:schemeClr val="dk1"/>
                </a:solidFill>
                <a:latin typeface="+mn-lt"/>
                <a:cs typeface="+mn-cs"/>
              </a:rPr>
              <a:t>Chairman and Membership</a:t>
            </a:r>
          </a:p>
          <a:p>
            <a:pPr lvl="1"/>
            <a:endParaRPr lang="en-US" sz="2000" dirty="0" smtClean="0">
              <a:solidFill>
                <a:schemeClr val="dk1"/>
              </a:solidFill>
              <a:latin typeface="+mn-lt"/>
              <a:cs typeface="+mn-cs"/>
            </a:endParaRPr>
          </a:p>
          <a:p>
            <a:pPr marL="1200150" lvl="2" indent="-285750">
              <a:buFont typeface="Arial" panose="020B0604020202020204" pitchFamily="34" charset="0"/>
              <a:buChar char="•"/>
            </a:pPr>
            <a:r>
              <a:rPr lang="en-US" sz="2000" dirty="0" smtClean="0">
                <a:solidFill>
                  <a:schemeClr val="dk1"/>
                </a:solidFill>
                <a:latin typeface="+mn-lt"/>
                <a:cs typeface="+mn-cs"/>
              </a:rPr>
              <a:t>Administration</a:t>
            </a:r>
          </a:p>
          <a:p>
            <a:pPr marL="1652588" lvl="3" indent="-280988">
              <a:buFontTx/>
              <a:buChar char="‾"/>
            </a:pPr>
            <a:r>
              <a:rPr lang="en-US" sz="2000" dirty="0" smtClean="0">
                <a:solidFill>
                  <a:schemeClr val="dk1"/>
                </a:solidFill>
                <a:latin typeface="+mn-lt"/>
                <a:cs typeface="+mn-cs"/>
              </a:rPr>
              <a:t>Crisp conduct (all issues resolved prior to board)</a:t>
            </a:r>
          </a:p>
          <a:p>
            <a:pPr marL="1652588" lvl="3" indent="-280988">
              <a:buFontTx/>
              <a:buChar char="‾"/>
            </a:pPr>
            <a:r>
              <a:rPr lang="en-US" sz="2000" dirty="0" smtClean="0">
                <a:solidFill>
                  <a:schemeClr val="dk1"/>
                </a:solidFill>
                <a:latin typeface="+mn-lt"/>
                <a:cs typeface="+mn-cs"/>
              </a:rPr>
              <a:t>CMB is not Technical Exchange Meeting</a:t>
            </a:r>
          </a:p>
          <a:p>
            <a:pPr marL="1652588" lvl="3" indent="-280988">
              <a:buFontTx/>
              <a:buChar char="‾"/>
            </a:pPr>
            <a:r>
              <a:rPr lang="en-US" sz="2000" dirty="0" smtClean="0">
                <a:solidFill>
                  <a:schemeClr val="dk1"/>
                </a:solidFill>
                <a:latin typeface="+mn-lt"/>
                <a:cs typeface="+mn-cs"/>
              </a:rPr>
              <a:t>Clarity and promptness of Minutes and action item distribution</a:t>
            </a:r>
          </a:p>
          <a:p>
            <a:pPr marL="1652588" lvl="3" indent="-280988">
              <a:buFontTx/>
              <a:buChar char="‾"/>
            </a:pPr>
            <a:r>
              <a:rPr lang="en-US" sz="2000" dirty="0" smtClean="0">
                <a:solidFill>
                  <a:schemeClr val="dk1"/>
                </a:solidFill>
                <a:latin typeface="+mn-lt"/>
                <a:cs typeface="+mn-cs"/>
              </a:rPr>
              <a:t>Timely follow-up of required actions</a:t>
            </a:r>
          </a:p>
          <a:p>
            <a:pPr marL="742950" lvl="1" indent="-285750">
              <a:buFont typeface="Arial" panose="020B0604020202020204" pitchFamily="34" charset="0"/>
              <a:buChar char="•"/>
            </a:pPr>
            <a:endParaRPr lang="en-US" sz="2800" dirty="0" smtClean="0">
              <a:solidFill>
                <a:schemeClr val="dk1"/>
              </a:solidFill>
              <a:latin typeface="+mn-lt"/>
              <a:cs typeface="+mn-cs"/>
            </a:endParaRPr>
          </a:p>
          <a:p>
            <a:pPr marL="742950" lvl="1" indent="-285750">
              <a:buFont typeface="Arial" panose="020B0604020202020204" pitchFamily="34" charset="0"/>
              <a:buChar char="•"/>
            </a:pPr>
            <a:endParaRPr lang="en-US" sz="2800" dirty="0">
              <a:solidFill>
                <a:schemeClr val="dk1"/>
              </a:solidFill>
              <a:latin typeface="+mn-lt"/>
              <a:cs typeface="+mn-cs"/>
            </a:endParaRPr>
          </a:p>
          <a:p>
            <a:pPr lvl="1"/>
            <a:r>
              <a:rPr lang="en-US" sz="2800" dirty="0" smtClean="0">
                <a:solidFill>
                  <a:schemeClr val="dk1"/>
                </a:solidFill>
                <a:latin typeface="+mn-lt"/>
                <a:cs typeface="+mn-cs"/>
              </a:rPr>
              <a:t>			</a:t>
            </a:r>
          </a:p>
          <a:p>
            <a:pPr marL="742950" lvl="1" indent="-285750">
              <a:buFont typeface="Arial" panose="020B0604020202020204" pitchFamily="34" charset="0"/>
              <a:buChar char="•"/>
            </a:pPr>
            <a:endParaRPr lang="en-US" sz="2800" dirty="0">
              <a:solidFill>
                <a:schemeClr val="dk1"/>
              </a:solidFill>
              <a:latin typeface="+mn-lt"/>
              <a:cs typeface="+mn-cs"/>
            </a:endParaRPr>
          </a:p>
          <a:p>
            <a:endParaRPr lang="en-US" dirty="0"/>
          </a:p>
        </p:txBody>
      </p:sp>
      <p:sp>
        <p:nvSpPr>
          <p:cNvPr id="3" name="TextBox 2">
            <a:extLst>
              <a:ext uri="{FF2B5EF4-FFF2-40B4-BE49-F238E27FC236}">
                <a16:creationId xmlns="" xmlns:a16="http://schemas.microsoft.com/office/drawing/2014/main" id="{EBCA9733-673E-419A-91D5-7A17C3510384}"/>
              </a:ext>
            </a:extLst>
          </p:cNvPr>
          <p:cNvSpPr txBox="1"/>
          <p:nvPr/>
        </p:nvSpPr>
        <p:spPr>
          <a:xfrm>
            <a:off x="274367" y="228635"/>
            <a:ext cx="5852096" cy="1354217"/>
          </a:xfrm>
          <a:prstGeom prst="rect">
            <a:avLst/>
          </a:prstGeom>
          <a:noFill/>
        </p:spPr>
        <p:txBody>
          <a:bodyPr wrap="square" rtlCol="0">
            <a:spAutoFit/>
          </a:bodyPr>
          <a:lstStyle/>
          <a:p>
            <a:r>
              <a:rPr lang="en-US" sz="3200" b="1" dirty="0">
                <a:latin typeface="+mj-lt"/>
              </a:rPr>
              <a:t>Change Management Board (CMB) – Responsibilities</a:t>
            </a:r>
          </a:p>
          <a:p>
            <a:endParaRPr lang="en-US" dirty="0"/>
          </a:p>
        </p:txBody>
      </p:sp>
    </p:spTree>
    <p:extLst>
      <p:ext uri="{BB962C8B-B14F-4D97-AF65-F5344CB8AC3E}">
        <p14:creationId xmlns:p14="http://schemas.microsoft.com/office/powerpoint/2010/main" val="2354686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814AF7-55ED-4CF2-A8C3-EF3599C8F613}"/>
              </a:ext>
            </a:extLst>
          </p:cNvPr>
          <p:cNvSpPr txBox="1"/>
          <p:nvPr/>
        </p:nvSpPr>
        <p:spPr>
          <a:xfrm>
            <a:off x="438515" y="1783098"/>
            <a:ext cx="8412388" cy="424731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dk1"/>
                </a:solidFill>
                <a:latin typeface="+mn-lt"/>
                <a:cs typeface="+mn-cs"/>
              </a:rPr>
              <a:t>Process Modification Request (MR)</a:t>
            </a:r>
          </a:p>
          <a:p>
            <a:pPr marL="285750" indent="-285750">
              <a:buFont typeface="Arial" panose="020B0604020202020204" pitchFamily="34" charset="0"/>
              <a:buChar char="•"/>
            </a:pPr>
            <a:endParaRPr lang="en-US" sz="2800" dirty="0" smtClean="0">
              <a:solidFill>
                <a:schemeClr val="dk1"/>
              </a:solidFill>
              <a:latin typeface="+mn-lt"/>
              <a:cs typeface="+mn-cs"/>
            </a:endParaRPr>
          </a:p>
          <a:p>
            <a:pPr marL="742950" lvl="1" indent="-285750">
              <a:buFont typeface="Arial" panose="020B0604020202020204" pitchFamily="34" charset="0"/>
              <a:buChar char="•"/>
            </a:pPr>
            <a:r>
              <a:rPr lang="en-US" sz="2800" dirty="0" smtClean="0">
                <a:solidFill>
                  <a:schemeClr val="dk1"/>
                </a:solidFill>
                <a:latin typeface="+mn-lt"/>
                <a:cs typeface="+mn-cs"/>
              </a:rPr>
              <a:t>Evaluate MRs for impact assessments</a:t>
            </a:r>
          </a:p>
          <a:p>
            <a:pPr lvl="1"/>
            <a:endParaRPr lang="en-US" sz="2800" dirty="0" smtClean="0">
              <a:solidFill>
                <a:schemeClr val="dk1"/>
              </a:solidFill>
              <a:latin typeface="+mn-lt"/>
              <a:cs typeface="+mn-cs"/>
            </a:endParaRPr>
          </a:p>
          <a:p>
            <a:pPr marL="742950" lvl="1" indent="-285750">
              <a:buFont typeface="Arial" panose="020B0604020202020204" pitchFamily="34" charset="0"/>
              <a:buChar char="•"/>
            </a:pPr>
            <a:r>
              <a:rPr lang="en-US" sz="2800" dirty="0" smtClean="0">
                <a:solidFill>
                  <a:schemeClr val="dk1"/>
                </a:solidFill>
                <a:latin typeface="+mn-lt"/>
                <a:cs typeface="+mn-cs"/>
              </a:rPr>
              <a:t>Disposition MRs (approve or disapprove)</a:t>
            </a:r>
          </a:p>
          <a:p>
            <a:pPr lvl="1"/>
            <a:endParaRPr lang="en-US" sz="2800" dirty="0" smtClean="0">
              <a:solidFill>
                <a:schemeClr val="dk1"/>
              </a:solidFill>
              <a:latin typeface="+mn-lt"/>
              <a:cs typeface="+mn-cs"/>
            </a:endParaRPr>
          </a:p>
          <a:p>
            <a:pPr marL="742950" lvl="1" indent="-285750">
              <a:buFont typeface="Arial" panose="020B0604020202020204" pitchFamily="34" charset="0"/>
              <a:buChar char="•"/>
            </a:pPr>
            <a:endParaRPr lang="en-US" sz="2800" dirty="0">
              <a:solidFill>
                <a:schemeClr val="dk1"/>
              </a:solidFill>
              <a:latin typeface="+mn-lt"/>
              <a:cs typeface="+mn-cs"/>
            </a:endParaRPr>
          </a:p>
          <a:p>
            <a:pPr lvl="1"/>
            <a:r>
              <a:rPr lang="en-US" sz="2800" dirty="0" smtClean="0">
                <a:solidFill>
                  <a:schemeClr val="dk1"/>
                </a:solidFill>
                <a:latin typeface="+mn-lt"/>
                <a:cs typeface="+mn-cs"/>
              </a:rPr>
              <a:t>			</a:t>
            </a:r>
          </a:p>
          <a:p>
            <a:pPr marL="742950" lvl="1" indent="-285750">
              <a:buFont typeface="Arial" panose="020B0604020202020204" pitchFamily="34" charset="0"/>
              <a:buChar char="•"/>
            </a:pPr>
            <a:endParaRPr lang="en-US" sz="2800" dirty="0">
              <a:solidFill>
                <a:schemeClr val="dk1"/>
              </a:solidFill>
              <a:latin typeface="+mn-lt"/>
              <a:cs typeface="+mn-cs"/>
            </a:endParaRPr>
          </a:p>
          <a:p>
            <a:endParaRPr lang="en-US" dirty="0"/>
          </a:p>
        </p:txBody>
      </p:sp>
      <p:sp>
        <p:nvSpPr>
          <p:cNvPr id="3" name="TextBox 2">
            <a:extLst>
              <a:ext uri="{FF2B5EF4-FFF2-40B4-BE49-F238E27FC236}">
                <a16:creationId xmlns="" xmlns:a16="http://schemas.microsoft.com/office/drawing/2014/main" id="{EBCA9733-673E-419A-91D5-7A17C3510384}"/>
              </a:ext>
            </a:extLst>
          </p:cNvPr>
          <p:cNvSpPr txBox="1"/>
          <p:nvPr/>
        </p:nvSpPr>
        <p:spPr>
          <a:xfrm>
            <a:off x="91489" y="225916"/>
            <a:ext cx="7589437" cy="1354217"/>
          </a:xfrm>
          <a:prstGeom prst="rect">
            <a:avLst/>
          </a:prstGeom>
          <a:noFill/>
        </p:spPr>
        <p:txBody>
          <a:bodyPr wrap="square" rtlCol="0">
            <a:spAutoFit/>
          </a:bodyPr>
          <a:lstStyle/>
          <a:p>
            <a:r>
              <a:rPr lang="en-US" sz="3200" b="1" dirty="0">
                <a:latin typeface="+mj-lt"/>
              </a:rPr>
              <a:t>Change Management </a:t>
            </a:r>
            <a:r>
              <a:rPr lang="en-US" sz="3200" b="1" dirty="0" smtClean="0">
                <a:latin typeface="+mj-lt"/>
              </a:rPr>
              <a:t>Board </a:t>
            </a:r>
            <a:r>
              <a:rPr lang="en-US" sz="3200" b="1" dirty="0">
                <a:latin typeface="+mj-lt"/>
              </a:rPr>
              <a:t>– Responsibilities (cont.)</a:t>
            </a:r>
          </a:p>
          <a:p>
            <a:endParaRPr lang="en-US" dirty="0"/>
          </a:p>
        </p:txBody>
      </p:sp>
    </p:spTree>
    <p:extLst>
      <p:ext uri="{BB962C8B-B14F-4D97-AF65-F5344CB8AC3E}">
        <p14:creationId xmlns:p14="http://schemas.microsoft.com/office/powerpoint/2010/main" val="9473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814AF7-55ED-4CF2-A8C3-EF3599C8F613}"/>
              </a:ext>
            </a:extLst>
          </p:cNvPr>
          <p:cNvSpPr txBox="1"/>
          <p:nvPr/>
        </p:nvSpPr>
        <p:spPr>
          <a:xfrm>
            <a:off x="438515" y="1783098"/>
            <a:ext cx="8412388" cy="2523768"/>
          </a:xfrm>
          <a:prstGeom prst="rect">
            <a:avLst/>
          </a:prstGeom>
          <a:noFill/>
        </p:spPr>
        <p:txBody>
          <a:bodyPr wrap="square" rtlCol="0">
            <a:spAutoFit/>
          </a:bodyPr>
          <a:lstStyle/>
          <a:p>
            <a:endParaRPr lang="en-US" sz="2800" dirty="0" smtClean="0">
              <a:solidFill>
                <a:schemeClr val="dk1"/>
              </a:solidFill>
              <a:latin typeface="+mn-lt"/>
              <a:cs typeface="+mn-cs"/>
            </a:endParaRPr>
          </a:p>
          <a:p>
            <a:pPr lvl="1"/>
            <a:endParaRPr lang="en-US" sz="2800" dirty="0" smtClean="0">
              <a:solidFill>
                <a:schemeClr val="dk1"/>
              </a:solidFill>
              <a:latin typeface="+mn-lt"/>
              <a:cs typeface="+mn-cs"/>
            </a:endParaRPr>
          </a:p>
          <a:p>
            <a:pPr marL="742950" lvl="1" indent="-285750">
              <a:buFont typeface="Arial" panose="020B0604020202020204" pitchFamily="34" charset="0"/>
              <a:buChar char="•"/>
            </a:pPr>
            <a:endParaRPr lang="en-US" sz="2800" dirty="0">
              <a:solidFill>
                <a:schemeClr val="dk1"/>
              </a:solidFill>
              <a:latin typeface="+mn-lt"/>
              <a:cs typeface="+mn-cs"/>
            </a:endParaRPr>
          </a:p>
          <a:p>
            <a:pPr lvl="1"/>
            <a:r>
              <a:rPr lang="en-US" sz="2800" dirty="0" smtClean="0">
                <a:solidFill>
                  <a:schemeClr val="dk1"/>
                </a:solidFill>
                <a:latin typeface="+mn-lt"/>
                <a:cs typeface="+mn-cs"/>
              </a:rPr>
              <a:t>			</a:t>
            </a:r>
          </a:p>
          <a:p>
            <a:pPr marL="742950" lvl="1" indent="-285750">
              <a:buFont typeface="Arial" panose="020B0604020202020204" pitchFamily="34" charset="0"/>
              <a:buChar char="•"/>
            </a:pPr>
            <a:endParaRPr lang="en-US" sz="2800" dirty="0">
              <a:solidFill>
                <a:schemeClr val="dk1"/>
              </a:solidFill>
              <a:latin typeface="+mn-lt"/>
              <a:cs typeface="+mn-cs"/>
            </a:endParaRPr>
          </a:p>
          <a:p>
            <a:endParaRPr lang="en-US" dirty="0"/>
          </a:p>
        </p:txBody>
      </p:sp>
      <p:sp>
        <p:nvSpPr>
          <p:cNvPr id="3" name="TextBox 2">
            <a:extLst>
              <a:ext uri="{FF2B5EF4-FFF2-40B4-BE49-F238E27FC236}">
                <a16:creationId xmlns="" xmlns:a16="http://schemas.microsoft.com/office/drawing/2014/main" id="{EBCA9733-673E-419A-91D5-7A17C3510384}"/>
              </a:ext>
            </a:extLst>
          </p:cNvPr>
          <p:cNvSpPr txBox="1"/>
          <p:nvPr/>
        </p:nvSpPr>
        <p:spPr>
          <a:xfrm>
            <a:off x="274367" y="228635"/>
            <a:ext cx="5852096" cy="1231106"/>
          </a:xfrm>
          <a:prstGeom prst="rect">
            <a:avLst/>
          </a:prstGeom>
          <a:noFill/>
        </p:spPr>
        <p:txBody>
          <a:bodyPr wrap="square" rtlCol="0">
            <a:spAutoFit/>
          </a:bodyPr>
          <a:lstStyle/>
          <a:p>
            <a:r>
              <a:rPr lang="en-US" sz="2800" dirty="0" smtClean="0">
                <a:solidFill>
                  <a:schemeClr val="dk1"/>
                </a:solidFill>
                <a:latin typeface="+mj-lt"/>
              </a:rPr>
              <a:t>Change Management Board (CMB) </a:t>
            </a:r>
            <a:r>
              <a:rPr lang="en-US" sz="2800" dirty="0">
                <a:solidFill>
                  <a:schemeClr val="dk1"/>
                </a:solidFill>
                <a:latin typeface="+mj-lt"/>
              </a:rPr>
              <a:t>– </a:t>
            </a:r>
            <a:r>
              <a:rPr lang="en-US" sz="2800" dirty="0" smtClean="0">
                <a:solidFill>
                  <a:schemeClr val="dk1"/>
                </a:solidFill>
                <a:latin typeface="+mj-lt"/>
              </a:rPr>
              <a:t>Membership</a:t>
            </a:r>
            <a:endParaRPr lang="en-US" sz="2800" dirty="0">
              <a:solidFill>
                <a:schemeClr val="dk1"/>
              </a:solidFill>
              <a:latin typeface="+mj-lt"/>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37616331"/>
              </p:ext>
            </p:extLst>
          </p:nvPr>
        </p:nvGraphicFramePr>
        <p:xfrm>
          <a:off x="640122" y="1600220"/>
          <a:ext cx="7955194" cy="3583926"/>
        </p:xfrm>
        <a:graphic>
          <a:graphicData uri="http://schemas.openxmlformats.org/drawingml/2006/table">
            <a:tbl>
              <a:tblPr firstRow="1" bandRow="1">
                <a:tableStyleId>{5C22544A-7EE6-4342-B048-85BDC9FD1C3A}</a:tableStyleId>
              </a:tblPr>
              <a:tblGrid>
                <a:gridCol w="3977597"/>
                <a:gridCol w="3977597"/>
              </a:tblGrid>
              <a:tr h="256518">
                <a:tc>
                  <a:txBody>
                    <a:bodyPr/>
                    <a:lstStyle/>
                    <a:p>
                      <a:r>
                        <a:rPr lang="en-US" dirty="0" smtClean="0"/>
                        <a:t>CMB Role</a:t>
                      </a:r>
                      <a:endParaRPr lang="en-US" dirty="0"/>
                    </a:p>
                  </a:txBody>
                  <a:tcPr/>
                </a:tc>
                <a:tc>
                  <a:txBody>
                    <a:bodyPr/>
                    <a:lstStyle/>
                    <a:p>
                      <a:r>
                        <a:rPr lang="en-US" dirty="0" smtClean="0"/>
                        <a:t>Functional Area</a:t>
                      </a:r>
                      <a:endParaRPr lang="en-US" dirty="0"/>
                    </a:p>
                  </a:txBody>
                  <a:tcPr/>
                </a:tc>
              </a:tr>
              <a:tr h="459738">
                <a:tc>
                  <a:txBody>
                    <a:bodyPr/>
                    <a:lstStyle/>
                    <a:p>
                      <a:r>
                        <a:rPr lang="en-US" dirty="0" smtClean="0"/>
                        <a:t>Chair</a:t>
                      </a:r>
                      <a:endParaRPr lang="en-US" dirty="0"/>
                    </a:p>
                  </a:txBody>
                  <a:tcPr/>
                </a:tc>
                <a:tc>
                  <a:txBody>
                    <a:bodyPr/>
                    <a:lstStyle/>
                    <a:p>
                      <a:r>
                        <a:rPr lang="en-US" dirty="0" smtClean="0"/>
                        <a:t>PM</a:t>
                      </a:r>
                      <a:r>
                        <a:rPr lang="en-US" baseline="0" dirty="0" smtClean="0"/>
                        <a:t>  </a:t>
                      </a:r>
                      <a:endParaRPr lang="en-US" dirty="0"/>
                    </a:p>
                  </a:txBody>
                  <a:tcPr/>
                </a:tc>
              </a:tr>
              <a:tr h="459738">
                <a:tc>
                  <a:txBody>
                    <a:bodyPr/>
                    <a:lstStyle/>
                    <a:p>
                      <a:r>
                        <a:rPr lang="en-US" dirty="0" smtClean="0"/>
                        <a:t>CMB Secretariat</a:t>
                      </a:r>
                      <a:r>
                        <a:rPr lang="en-US" baseline="0" dirty="0" smtClean="0"/>
                        <a:t> (Facilitator) </a:t>
                      </a:r>
                      <a:endParaRPr lang="en-US" dirty="0"/>
                    </a:p>
                  </a:txBody>
                  <a:tcPr/>
                </a:tc>
                <a:tc>
                  <a:txBody>
                    <a:bodyPr/>
                    <a:lstStyle/>
                    <a:p>
                      <a:r>
                        <a:rPr lang="en-US" dirty="0" smtClean="0"/>
                        <a:t>CM</a:t>
                      </a:r>
                      <a:endParaRPr lang="en-US" dirty="0"/>
                    </a:p>
                  </a:txBody>
                  <a:tcPr/>
                </a:tc>
              </a:tr>
              <a:tr h="459738">
                <a:tc>
                  <a:txBody>
                    <a:bodyPr/>
                    <a:lstStyle/>
                    <a:p>
                      <a:r>
                        <a:rPr lang="en-US" dirty="0" smtClean="0"/>
                        <a:t>Voting members</a:t>
                      </a:r>
                      <a:endParaRPr lang="en-US" dirty="0"/>
                    </a:p>
                  </a:txBody>
                  <a:tcPr/>
                </a:tc>
                <a:tc>
                  <a:txBody>
                    <a:bodyPr/>
                    <a:lstStyle/>
                    <a:p>
                      <a:r>
                        <a:rPr lang="en-US" dirty="0" smtClean="0"/>
                        <a:t>CALs</a:t>
                      </a:r>
                      <a:endParaRPr lang="en-US" dirty="0"/>
                    </a:p>
                  </a:txBody>
                  <a:tcPr/>
                </a:tc>
              </a:tr>
              <a:tr h="459738">
                <a:tc>
                  <a:txBody>
                    <a:bodyPr/>
                    <a:lstStyle/>
                    <a:p>
                      <a:r>
                        <a:rPr lang="en-US" dirty="0" smtClean="0"/>
                        <a:t>Voting member</a:t>
                      </a:r>
                      <a:endParaRPr lang="en-US" dirty="0"/>
                    </a:p>
                  </a:txBody>
                  <a:tcPr/>
                </a:tc>
                <a:tc>
                  <a:txBody>
                    <a:bodyPr/>
                    <a:lstStyle/>
                    <a:p>
                      <a:r>
                        <a:rPr lang="en-US" dirty="0" smtClean="0"/>
                        <a:t>OPS Lead</a:t>
                      </a:r>
                      <a:endParaRPr lang="en-US" dirty="0"/>
                    </a:p>
                  </a:txBody>
                  <a:tcPr/>
                </a:tc>
              </a:tr>
              <a:tr h="459738">
                <a:tc>
                  <a:txBody>
                    <a:bodyPr/>
                    <a:lstStyle/>
                    <a:p>
                      <a:r>
                        <a:rPr lang="en-US" dirty="0" smtClean="0"/>
                        <a:t>Non-voting</a:t>
                      </a:r>
                      <a:r>
                        <a:rPr lang="en-US" baseline="0" dirty="0" smtClean="0"/>
                        <a:t> member</a:t>
                      </a:r>
                      <a:endParaRPr lang="en-US" dirty="0"/>
                    </a:p>
                  </a:txBody>
                  <a:tcPr/>
                </a:tc>
                <a:tc>
                  <a:txBody>
                    <a:bodyPr/>
                    <a:lstStyle/>
                    <a:p>
                      <a:r>
                        <a:rPr lang="en-US" baseline="0" dirty="0" smtClean="0"/>
                        <a:t>Software Tester</a:t>
                      </a:r>
                      <a:endParaRPr lang="en-US" dirty="0"/>
                    </a:p>
                  </a:txBody>
                  <a:tcPr/>
                </a:tc>
              </a:tr>
              <a:tr h="459738">
                <a:tc>
                  <a:txBody>
                    <a:bodyPr/>
                    <a:lstStyle/>
                    <a:p>
                      <a:r>
                        <a:rPr lang="en-US" dirty="0" smtClean="0"/>
                        <a:t>Non-voting member</a:t>
                      </a:r>
                      <a:endParaRPr lang="en-US" dirty="0"/>
                    </a:p>
                  </a:txBody>
                  <a:tcPr/>
                </a:tc>
                <a:tc>
                  <a:txBody>
                    <a:bodyPr/>
                    <a:lstStyle/>
                    <a:p>
                      <a:r>
                        <a:rPr lang="en-US" dirty="0" smtClean="0"/>
                        <a:t>Release Manager</a:t>
                      </a:r>
                      <a:endParaRPr lang="en-US" dirty="0"/>
                    </a:p>
                  </a:txBody>
                  <a:tcPr/>
                </a:tc>
              </a:tr>
              <a:tr h="459738">
                <a:tc>
                  <a:txBody>
                    <a:bodyPr/>
                    <a:lstStyle/>
                    <a:p>
                      <a:r>
                        <a:rPr lang="en-US" dirty="0" smtClean="0"/>
                        <a:t>Non-voting</a:t>
                      </a:r>
                      <a:r>
                        <a:rPr lang="en-US" baseline="0" dirty="0" smtClean="0"/>
                        <a:t> member</a:t>
                      </a:r>
                      <a:endParaRPr lang="en-US" dirty="0"/>
                    </a:p>
                  </a:txBody>
                  <a:tcPr/>
                </a:tc>
                <a:tc>
                  <a:txBody>
                    <a:bodyPr/>
                    <a:lstStyle/>
                    <a:p>
                      <a:r>
                        <a:rPr lang="en-US" dirty="0" smtClean="0"/>
                        <a:t>Stakeholder</a:t>
                      </a:r>
                      <a:endParaRPr lang="en-US" dirty="0"/>
                    </a:p>
                  </a:txBody>
                  <a:tcPr/>
                </a:tc>
              </a:tr>
            </a:tbl>
          </a:graphicData>
        </a:graphic>
      </p:graphicFrame>
    </p:spTree>
    <p:extLst>
      <p:ext uri="{BB962C8B-B14F-4D97-AF65-F5344CB8AC3E}">
        <p14:creationId xmlns:p14="http://schemas.microsoft.com/office/powerpoint/2010/main" val="1318334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BCA9733-673E-419A-91D5-7A17C3510384}"/>
              </a:ext>
            </a:extLst>
          </p:cNvPr>
          <p:cNvSpPr txBox="1"/>
          <p:nvPr/>
        </p:nvSpPr>
        <p:spPr>
          <a:xfrm>
            <a:off x="548684" y="594391"/>
            <a:ext cx="5852096" cy="800219"/>
          </a:xfrm>
          <a:prstGeom prst="rect">
            <a:avLst/>
          </a:prstGeom>
          <a:noFill/>
        </p:spPr>
        <p:txBody>
          <a:bodyPr wrap="square" rtlCol="0">
            <a:spAutoFit/>
          </a:bodyPr>
          <a:lstStyle/>
          <a:p>
            <a:r>
              <a:rPr lang="en-US" sz="2800" dirty="0" smtClean="0">
                <a:solidFill>
                  <a:schemeClr val="dk1"/>
                </a:solidFill>
                <a:latin typeface="+mj-lt"/>
              </a:rPr>
              <a:t>How does the CMB work?</a:t>
            </a:r>
            <a:endParaRPr lang="en-US" sz="2800" dirty="0">
              <a:solidFill>
                <a:schemeClr val="dk1"/>
              </a:solidFill>
              <a:latin typeface="+mj-lt"/>
            </a:endParaRPr>
          </a:p>
          <a:p>
            <a:endParaRPr lang="en-US" dirty="0"/>
          </a:p>
        </p:txBody>
      </p:sp>
      <p:sp>
        <p:nvSpPr>
          <p:cNvPr id="2" name="TextBox 1"/>
          <p:cNvSpPr txBox="1"/>
          <p:nvPr/>
        </p:nvSpPr>
        <p:spPr>
          <a:xfrm>
            <a:off x="1005879" y="1783098"/>
            <a:ext cx="6217852" cy="3416320"/>
          </a:xfrm>
          <a:prstGeom prst="rect">
            <a:avLst/>
          </a:prstGeom>
          <a:noFill/>
        </p:spPr>
        <p:txBody>
          <a:bodyPr wrap="square" rtlCol="0">
            <a:spAutoFit/>
          </a:bodyPr>
          <a:lstStyle/>
          <a:p>
            <a:pPr marL="342900" indent="-342900">
              <a:buAutoNum type="arabicPeriod"/>
            </a:pPr>
            <a:r>
              <a:rPr lang="en-US" dirty="0" smtClean="0">
                <a:latin typeface="+mn-lt"/>
              </a:rPr>
              <a:t>A Modification Request form is completed and provided to CMB secretariat</a:t>
            </a:r>
          </a:p>
          <a:p>
            <a:pPr marL="342900" indent="-342900">
              <a:buAutoNum type="arabicPeriod"/>
            </a:pPr>
            <a:r>
              <a:rPr lang="en-US" dirty="0" smtClean="0">
                <a:latin typeface="+mn-lt"/>
              </a:rPr>
              <a:t>CMB secretariat reviews MR for completion</a:t>
            </a:r>
          </a:p>
          <a:p>
            <a:pPr marL="342900" indent="-342900">
              <a:buAutoNum type="arabicPeriod"/>
            </a:pPr>
            <a:r>
              <a:rPr lang="en-US" dirty="0" smtClean="0">
                <a:latin typeface="+mn-lt"/>
              </a:rPr>
              <a:t>CMB secretariat distributes MR package to CMB members for review, impact assessment and recommendations</a:t>
            </a:r>
          </a:p>
          <a:p>
            <a:pPr marL="342900" indent="-342900">
              <a:buAutoNum type="arabicPeriod"/>
            </a:pPr>
            <a:r>
              <a:rPr lang="en-US" dirty="0" smtClean="0">
                <a:latin typeface="+mn-lt"/>
              </a:rPr>
              <a:t>CM distributes CMB Agenda</a:t>
            </a:r>
          </a:p>
          <a:p>
            <a:pPr marL="342900" indent="-342900">
              <a:buAutoNum type="arabicPeriod"/>
            </a:pPr>
            <a:r>
              <a:rPr lang="en-US" dirty="0" smtClean="0">
                <a:latin typeface="+mn-lt"/>
              </a:rPr>
              <a:t>CMB meeting scheduled to review Agenda items  </a:t>
            </a:r>
          </a:p>
          <a:p>
            <a:pPr marL="342900" indent="-342900">
              <a:buAutoNum type="arabicPeriod"/>
            </a:pPr>
            <a:r>
              <a:rPr lang="en-US" dirty="0" smtClean="0">
                <a:latin typeface="+mn-lt"/>
              </a:rPr>
              <a:t>CMB disposition MR</a:t>
            </a:r>
          </a:p>
          <a:p>
            <a:pPr marL="342900" indent="-342900">
              <a:buAutoNum type="arabicPeriod"/>
            </a:pPr>
            <a:r>
              <a:rPr lang="en-US" dirty="0" smtClean="0">
                <a:latin typeface="+mn-lt"/>
              </a:rPr>
              <a:t>Meeting minutes are prepared to convey approval/disapproval decisions from the Board</a:t>
            </a:r>
          </a:p>
          <a:p>
            <a:pPr marL="342900" indent="-342900">
              <a:buAutoNum type="arabicPeriod"/>
            </a:pPr>
            <a:endParaRPr lang="en-US" dirty="0"/>
          </a:p>
        </p:txBody>
      </p:sp>
    </p:spTree>
    <p:extLst>
      <p:ext uri="{BB962C8B-B14F-4D97-AF65-F5344CB8AC3E}">
        <p14:creationId xmlns:p14="http://schemas.microsoft.com/office/powerpoint/2010/main" val="2919877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BCA9733-673E-419A-91D5-7A17C3510384}"/>
              </a:ext>
            </a:extLst>
          </p:cNvPr>
          <p:cNvSpPr txBox="1"/>
          <p:nvPr/>
        </p:nvSpPr>
        <p:spPr>
          <a:xfrm>
            <a:off x="548684" y="594391"/>
            <a:ext cx="5852096" cy="800219"/>
          </a:xfrm>
          <a:prstGeom prst="rect">
            <a:avLst/>
          </a:prstGeom>
          <a:noFill/>
        </p:spPr>
        <p:txBody>
          <a:bodyPr wrap="square" rtlCol="0">
            <a:spAutoFit/>
          </a:bodyPr>
          <a:lstStyle/>
          <a:p>
            <a:r>
              <a:rPr lang="en-US" sz="2800" dirty="0" smtClean="0">
                <a:solidFill>
                  <a:schemeClr val="dk1"/>
                </a:solidFill>
                <a:latin typeface="+mj-lt"/>
              </a:rPr>
              <a:t>MR Form basics</a:t>
            </a:r>
            <a:endParaRPr lang="en-US" sz="2800" dirty="0">
              <a:solidFill>
                <a:schemeClr val="dk1"/>
              </a:solidFill>
              <a:latin typeface="+mj-lt"/>
            </a:endParaRPr>
          </a:p>
          <a:p>
            <a:endParaRPr lang="en-US" dirty="0"/>
          </a:p>
        </p:txBody>
      </p:sp>
      <p:sp>
        <p:nvSpPr>
          <p:cNvPr id="2" name="TextBox 1"/>
          <p:cNvSpPr txBox="1"/>
          <p:nvPr/>
        </p:nvSpPr>
        <p:spPr>
          <a:xfrm>
            <a:off x="1014706" y="1508781"/>
            <a:ext cx="6217852" cy="5632311"/>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mn-lt"/>
              </a:rPr>
              <a:t>Analysis</a:t>
            </a:r>
          </a:p>
          <a:p>
            <a:pPr marL="800100" lvl="1" indent="-342900">
              <a:buFont typeface="Arial" panose="020B0604020202020204" pitchFamily="34" charset="0"/>
              <a:buChar char="•"/>
            </a:pPr>
            <a:r>
              <a:rPr lang="en-US" dirty="0" smtClean="0">
                <a:latin typeface="+mn-lt"/>
              </a:rPr>
              <a:t>Priority</a:t>
            </a:r>
          </a:p>
          <a:p>
            <a:pPr marL="800100" lvl="1" indent="-342900">
              <a:buFont typeface="Arial" panose="020B0604020202020204" pitchFamily="34" charset="0"/>
              <a:buChar char="•"/>
            </a:pPr>
            <a:r>
              <a:rPr lang="en-US" dirty="0" smtClean="0">
                <a:latin typeface="+mn-lt"/>
              </a:rPr>
              <a:t>Is change compatible with Project Scope</a:t>
            </a:r>
          </a:p>
          <a:p>
            <a:pPr marL="800100" lvl="1" indent="-342900">
              <a:buFont typeface="Arial" panose="020B0604020202020204" pitchFamily="34" charset="0"/>
              <a:buChar char="•"/>
            </a:pPr>
            <a:r>
              <a:rPr lang="en-US" dirty="0" smtClean="0">
                <a:latin typeface="+mn-lt"/>
              </a:rPr>
              <a:t>Major change (require customer approval)</a:t>
            </a:r>
          </a:p>
          <a:p>
            <a:pPr marL="800100" lvl="1" indent="-342900">
              <a:buFont typeface="Arial" panose="020B0604020202020204" pitchFamily="34" charset="0"/>
              <a:buChar char="•"/>
            </a:pPr>
            <a:r>
              <a:rPr lang="en-US" dirty="0" smtClean="0">
                <a:latin typeface="+mn-lt"/>
              </a:rPr>
              <a:t>Minor change (impact internal or no baseline)</a:t>
            </a:r>
          </a:p>
          <a:p>
            <a:pPr marL="800100" lvl="1" indent="-342900">
              <a:buFont typeface="Arial" panose="020B0604020202020204" pitchFamily="34" charset="0"/>
              <a:buChar char="•"/>
            </a:pPr>
            <a:endParaRPr lang="en-US" dirty="0" smtClean="0">
              <a:latin typeface="+mn-lt"/>
            </a:endParaRPr>
          </a:p>
          <a:p>
            <a:pPr marL="342900" indent="-342900">
              <a:buFont typeface="Arial" panose="020B0604020202020204" pitchFamily="34" charset="0"/>
              <a:buChar char="•"/>
            </a:pPr>
            <a:r>
              <a:rPr lang="en-US" dirty="0" smtClean="0">
                <a:latin typeface="+mn-lt"/>
              </a:rPr>
              <a:t>Decision</a:t>
            </a:r>
          </a:p>
          <a:p>
            <a:pPr marL="800100" lvl="1" indent="-342900">
              <a:buFont typeface="Arial" panose="020B0604020202020204" pitchFamily="34" charset="0"/>
              <a:buChar char="•"/>
            </a:pPr>
            <a:r>
              <a:rPr lang="en-US" dirty="0" smtClean="0">
                <a:latin typeface="+mn-lt"/>
              </a:rPr>
              <a:t>Approve or </a:t>
            </a:r>
            <a:r>
              <a:rPr lang="en-US" dirty="0" smtClean="0">
                <a:latin typeface="+mn-lt"/>
              </a:rPr>
              <a:t>Reject</a:t>
            </a:r>
            <a:endParaRPr lang="en-US" dirty="0" smtClean="0">
              <a:latin typeface="+mn-lt"/>
            </a:endParaRPr>
          </a:p>
          <a:p>
            <a:pPr marL="800100" lvl="1" indent="-342900">
              <a:buFont typeface="Arial" panose="020B0604020202020204" pitchFamily="34" charset="0"/>
              <a:buChar char="•"/>
            </a:pPr>
            <a:endParaRPr lang="en-US" dirty="0" smtClean="0">
              <a:latin typeface="+mn-lt"/>
            </a:endParaRPr>
          </a:p>
          <a:p>
            <a:pPr marL="342900" indent="-342900">
              <a:buFont typeface="Arial" panose="020B0604020202020204" pitchFamily="34" charset="0"/>
              <a:buChar char="•"/>
            </a:pPr>
            <a:r>
              <a:rPr lang="en-US" dirty="0" smtClean="0">
                <a:latin typeface="+mn-lt"/>
              </a:rPr>
              <a:t>Identification</a:t>
            </a:r>
          </a:p>
          <a:p>
            <a:pPr marL="800100" lvl="1" indent="-342900">
              <a:buFont typeface="Arial" panose="020B0604020202020204" pitchFamily="34" charset="0"/>
              <a:buChar char="•"/>
            </a:pPr>
            <a:r>
              <a:rPr lang="en-US" dirty="0" smtClean="0">
                <a:latin typeface="+mn-lt"/>
              </a:rPr>
              <a:t>CM Tracking #</a:t>
            </a:r>
          </a:p>
          <a:p>
            <a:pPr marL="800100" lvl="1" indent="-342900">
              <a:buFont typeface="Arial" panose="020B0604020202020204" pitchFamily="34" charset="0"/>
              <a:buChar char="•"/>
            </a:pPr>
            <a:r>
              <a:rPr lang="en-US" dirty="0" smtClean="0">
                <a:latin typeface="+mn-lt"/>
              </a:rPr>
              <a:t>Submitter name</a:t>
            </a:r>
          </a:p>
          <a:p>
            <a:pPr marL="800100" lvl="1" indent="-342900">
              <a:buFont typeface="Arial" panose="020B0604020202020204" pitchFamily="34" charset="0"/>
              <a:buChar char="•"/>
            </a:pPr>
            <a:r>
              <a:rPr lang="en-US" dirty="0" smtClean="0">
                <a:latin typeface="+mn-lt"/>
              </a:rPr>
              <a:t>Date</a:t>
            </a:r>
          </a:p>
          <a:p>
            <a:pPr marL="800100" lvl="1" indent="-342900">
              <a:buFont typeface="Arial" panose="020B0604020202020204" pitchFamily="34" charset="0"/>
              <a:buChar char="•"/>
            </a:pPr>
            <a:r>
              <a:rPr lang="en-US" dirty="0" smtClean="0">
                <a:latin typeface="+mn-lt"/>
              </a:rPr>
              <a:t>Description</a:t>
            </a:r>
          </a:p>
          <a:p>
            <a:pPr marL="1257300" lvl="2" indent="-342900">
              <a:buFont typeface="Arial" panose="020B0604020202020204" pitchFamily="34" charset="0"/>
              <a:buChar char="•"/>
            </a:pPr>
            <a:r>
              <a:rPr lang="en-US" dirty="0" smtClean="0">
                <a:latin typeface="+mn-lt"/>
              </a:rPr>
              <a:t>Justification</a:t>
            </a:r>
          </a:p>
          <a:p>
            <a:pPr marL="1257300" lvl="2" indent="-342900">
              <a:buFont typeface="Arial" panose="020B0604020202020204" pitchFamily="34" charset="0"/>
              <a:buChar char="•"/>
            </a:pPr>
            <a:r>
              <a:rPr lang="en-US" dirty="0" smtClean="0">
                <a:latin typeface="+mn-lt"/>
              </a:rPr>
              <a:t>Benefits</a:t>
            </a:r>
          </a:p>
          <a:p>
            <a:pPr marL="1257300" lvl="2" indent="-342900">
              <a:buFont typeface="Arial" panose="020B0604020202020204" pitchFamily="34" charset="0"/>
              <a:buChar char="•"/>
            </a:pPr>
            <a:r>
              <a:rPr lang="en-US" dirty="0" smtClean="0">
                <a:latin typeface="+mn-lt"/>
              </a:rPr>
              <a:t>Operation context</a:t>
            </a:r>
          </a:p>
          <a:p>
            <a:pPr marL="1257300" lvl="2" indent="-342900">
              <a:buFont typeface="Arial" panose="020B0604020202020204" pitchFamily="34" charset="0"/>
              <a:buChar char="•"/>
            </a:pPr>
            <a:r>
              <a:rPr lang="en-US" dirty="0" smtClean="0">
                <a:latin typeface="+mn-lt"/>
              </a:rPr>
              <a:t>Impact to user(s)</a:t>
            </a:r>
          </a:p>
          <a:p>
            <a:pPr marL="800100" lvl="1" indent="-342900">
              <a:buFont typeface="Arial" panose="020B0604020202020204" pitchFamily="34" charset="0"/>
              <a:buChar char="•"/>
            </a:pPr>
            <a:endParaRPr lang="en-US" dirty="0" smtClean="0"/>
          </a:p>
          <a:p>
            <a:pPr marL="1257300" lvl="2"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1979653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BCA9733-673E-419A-91D5-7A17C3510384}"/>
              </a:ext>
            </a:extLst>
          </p:cNvPr>
          <p:cNvSpPr txBox="1"/>
          <p:nvPr/>
        </p:nvSpPr>
        <p:spPr>
          <a:xfrm>
            <a:off x="274367" y="592766"/>
            <a:ext cx="5852096" cy="800219"/>
          </a:xfrm>
          <a:prstGeom prst="rect">
            <a:avLst/>
          </a:prstGeom>
          <a:noFill/>
        </p:spPr>
        <p:txBody>
          <a:bodyPr wrap="square" rtlCol="0">
            <a:spAutoFit/>
          </a:bodyPr>
          <a:lstStyle/>
          <a:p>
            <a:r>
              <a:rPr lang="en-US" sz="2800" dirty="0" smtClean="0">
                <a:solidFill>
                  <a:schemeClr val="dk1"/>
                </a:solidFill>
                <a:latin typeface="+mj-lt"/>
              </a:rPr>
              <a:t>BACKUP SLIDES</a:t>
            </a:r>
            <a:endParaRPr lang="en-US" sz="2800" dirty="0">
              <a:solidFill>
                <a:schemeClr val="dk1"/>
              </a:solidFill>
              <a:latin typeface="+mj-lt"/>
            </a:endParaRPr>
          </a:p>
          <a:p>
            <a:endParaRPr lang="en-US" dirty="0"/>
          </a:p>
        </p:txBody>
      </p:sp>
      <p:sp>
        <p:nvSpPr>
          <p:cNvPr id="2" name="TextBox 1"/>
          <p:cNvSpPr txBox="1"/>
          <p:nvPr/>
        </p:nvSpPr>
        <p:spPr>
          <a:xfrm>
            <a:off x="1014706" y="1508781"/>
            <a:ext cx="6217852" cy="923330"/>
          </a:xfrm>
          <a:prstGeom prst="rect">
            <a:avLst/>
          </a:prstGeom>
          <a:noFill/>
        </p:spPr>
        <p:txBody>
          <a:bodyPr wrap="square" rtlCol="0">
            <a:spAutoFit/>
          </a:bodyPr>
          <a:lstStyle/>
          <a:p>
            <a:r>
              <a:rPr lang="en-US" dirty="0" smtClean="0">
                <a:latin typeface="+mn-lt"/>
              </a:rPr>
              <a:t> </a:t>
            </a:r>
            <a:endParaRPr lang="en-US" dirty="0" smtClean="0">
              <a:latin typeface="+mn-lt"/>
            </a:endParaRPr>
          </a:p>
          <a:p>
            <a:pPr marL="800100" lvl="1" indent="-342900">
              <a:buFont typeface="Arial" panose="020B0604020202020204" pitchFamily="34" charset="0"/>
              <a:buChar char="•"/>
            </a:pPr>
            <a:endParaRPr lang="en-US" dirty="0" smtClean="0"/>
          </a:p>
          <a:p>
            <a:pPr marL="1257300" lvl="2"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1699397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BCA9733-673E-419A-91D5-7A17C3510384}"/>
              </a:ext>
            </a:extLst>
          </p:cNvPr>
          <p:cNvSpPr txBox="1"/>
          <p:nvPr/>
        </p:nvSpPr>
        <p:spPr>
          <a:xfrm>
            <a:off x="548684" y="594391"/>
            <a:ext cx="5852096" cy="800219"/>
          </a:xfrm>
          <a:prstGeom prst="rect">
            <a:avLst/>
          </a:prstGeom>
          <a:noFill/>
        </p:spPr>
        <p:txBody>
          <a:bodyPr wrap="square" rtlCol="0">
            <a:spAutoFit/>
          </a:bodyPr>
          <a:lstStyle/>
          <a:p>
            <a:r>
              <a:rPr lang="en-US" sz="2800" dirty="0" smtClean="0">
                <a:solidFill>
                  <a:schemeClr val="dk1"/>
                </a:solidFill>
                <a:latin typeface="+mj-lt"/>
              </a:rPr>
              <a:t>MR Form basics (cont.)</a:t>
            </a:r>
            <a:endParaRPr lang="en-US" sz="2800" dirty="0">
              <a:solidFill>
                <a:schemeClr val="dk1"/>
              </a:solidFill>
              <a:latin typeface="+mj-lt"/>
            </a:endParaRPr>
          </a:p>
          <a:p>
            <a:endParaRPr lang="en-US" dirty="0"/>
          </a:p>
        </p:txBody>
      </p:sp>
      <p:sp>
        <p:nvSpPr>
          <p:cNvPr id="2" name="TextBox 1"/>
          <p:cNvSpPr txBox="1"/>
          <p:nvPr/>
        </p:nvSpPr>
        <p:spPr>
          <a:xfrm>
            <a:off x="1014706" y="1508781"/>
            <a:ext cx="6217852" cy="4524315"/>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mn-lt"/>
              </a:rPr>
              <a:t>What is impacted</a:t>
            </a:r>
          </a:p>
          <a:p>
            <a:pPr marL="800100" lvl="1" indent="-342900">
              <a:buFont typeface="Arial" panose="020B0604020202020204" pitchFamily="34" charset="0"/>
              <a:buChar char="•"/>
            </a:pPr>
            <a:r>
              <a:rPr lang="en-US" dirty="0" smtClean="0">
                <a:latin typeface="+mn-lt"/>
              </a:rPr>
              <a:t>Real issue (</a:t>
            </a:r>
            <a:r>
              <a:rPr lang="en-US" dirty="0" err="1" smtClean="0">
                <a:latin typeface="+mn-lt"/>
              </a:rPr>
              <a:t>hw</a:t>
            </a:r>
            <a:r>
              <a:rPr lang="en-US" dirty="0" smtClean="0">
                <a:latin typeface="+mn-lt"/>
              </a:rPr>
              <a:t>, </a:t>
            </a:r>
            <a:r>
              <a:rPr lang="en-US" dirty="0" err="1" smtClean="0">
                <a:latin typeface="+mn-lt"/>
              </a:rPr>
              <a:t>sw</a:t>
            </a:r>
            <a:r>
              <a:rPr lang="en-US" dirty="0" smtClean="0">
                <a:latin typeface="+mn-lt"/>
              </a:rPr>
              <a:t>, doc,  </a:t>
            </a:r>
            <a:r>
              <a:rPr lang="en-US" dirty="0" err="1" smtClean="0">
                <a:latin typeface="+mn-lt"/>
              </a:rPr>
              <a:t>etc</a:t>
            </a:r>
            <a:r>
              <a:rPr lang="en-US" dirty="0" smtClean="0">
                <a:latin typeface="+mn-lt"/>
              </a:rPr>
              <a:t>)</a:t>
            </a:r>
          </a:p>
          <a:p>
            <a:pPr marL="800100" lvl="1" indent="-342900">
              <a:buFont typeface="Arial" panose="020B0604020202020204" pitchFamily="34" charset="0"/>
              <a:buChar char="•"/>
            </a:pPr>
            <a:endParaRPr lang="en-US" dirty="0" smtClean="0">
              <a:latin typeface="+mn-lt"/>
            </a:endParaRPr>
          </a:p>
          <a:p>
            <a:pPr marL="342900" indent="-342900">
              <a:buFont typeface="Arial" panose="020B0604020202020204" pitchFamily="34" charset="0"/>
              <a:buChar char="•"/>
            </a:pPr>
            <a:r>
              <a:rPr lang="en-US" dirty="0" smtClean="0">
                <a:latin typeface="+mn-lt"/>
              </a:rPr>
              <a:t>Effectivity</a:t>
            </a:r>
          </a:p>
          <a:p>
            <a:pPr marL="800100" lvl="1" indent="-342900">
              <a:buFont typeface="Arial" panose="020B0604020202020204" pitchFamily="34" charset="0"/>
              <a:buChar char="•"/>
            </a:pPr>
            <a:r>
              <a:rPr lang="en-US" dirty="0" smtClean="0">
                <a:latin typeface="+mn-lt"/>
              </a:rPr>
              <a:t>When does this change start/stop</a:t>
            </a:r>
          </a:p>
          <a:p>
            <a:pPr marL="800100" lvl="1"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smtClean="0">
                <a:latin typeface="+mn-lt"/>
              </a:rPr>
              <a:t>Root cause</a:t>
            </a:r>
          </a:p>
          <a:p>
            <a:pPr marL="342900" indent="-342900">
              <a:buFont typeface="Arial" panose="020B0604020202020204" pitchFamily="34" charset="0"/>
              <a:buChar char="•"/>
            </a:pPr>
            <a:endParaRPr lang="en-US" dirty="0" smtClean="0">
              <a:latin typeface="+mn-lt"/>
            </a:endParaRPr>
          </a:p>
          <a:p>
            <a:pPr marL="342900" indent="-342900">
              <a:buFont typeface="Arial" panose="020B0604020202020204" pitchFamily="34" charset="0"/>
              <a:buChar char="•"/>
            </a:pPr>
            <a:r>
              <a:rPr lang="en-US" dirty="0" smtClean="0">
                <a:latin typeface="+mn-lt"/>
              </a:rPr>
              <a:t>Estimate to complete</a:t>
            </a:r>
          </a:p>
          <a:p>
            <a:pPr marL="342900" indent="-342900">
              <a:buFont typeface="Arial" panose="020B0604020202020204" pitchFamily="34" charset="0"/>
              <a:buChar char="•"/>
            </a:pPr>
            <a:endParaRPr lang="en-US" dirty="0"/>
          </a:p>
          <a:p>
            <a:endParaRPr lang="en-US" dirty="0" smtClean="0"/>
          </a:p>
          <a:p>
            <a:pPr marL="800100" lvl="1" indent="-342900">
              <a:buFont typeface="Arial" panose="020B0604020202020204" pitchFamily="34" charset="0"/>
              <a:buChar char="•"/>
            </a:pPr>
            <a:endParaRPr lang="en-US" dirty="0" smtClean="0"/>
          </a:p>
          <a:p>
            <a:pPr marL="800100" lvl="1"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800100" lvl="1" indent="-342900">
              <a:buFont typeface="Arial" panose="020B0604020202020204" pitchFamily="34" charset="0"/>
              <a:buChar char="•"/>
            </a:pPr>
            <a:endParaRPr lang="en-US" dirty="0" smtClean="0"/>
          </a:p>
          <a:p>
            <a:pPr marL="1257300" lvl="2"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3369735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AD0690-EE53-4B90-82E2-B7985F871334}"/>
              </a:ext>
            </a:extLst>
          </p:cNvPr>
          <p:cNvSpPr txBox="1"/>
          <p:nvPr/>
        </p:nvSpPr>
        <p:spPr>
          <a:xfrm>
            <a:off x="365805" y="411513"/>
            <a:ext cx="5669219" cy="584775"/>
          </a:xfrm>
          <a:prstGeom prst="rect">
            <a:avLst/>
          </a:prstGeom>
          <a:noFill/>
        </p:spPr>
        <p:txBody>
          <a:bodyPr wrap="square" rtlCol="0">
            <a:spAutoFit/>
          </a:bodyPr>
          <a:lstStyle/>
          <a:p>
            <a:r>
              <a:rPr lang="en-US" sz="3200" dirty="0" smtClean="0">
                <a:latin typeface="+mj-lt"/>
              </a:rPr>
              <a:t>MR candidate – Scenario 1</a:t>
            </a:r>
            <a:endParaRPr lang="en-US" sz="3200" dirty="0">
              <a:latin typeface="+mj-lt"/>
            </a:endParaRPr>
          </a:p>
        </p:txBody>
      </p:sp>
      <p:sp>
        <p:nvSpPr>
          <p:cNvPr id="3" name="TextBox 2"/>
          <p:cNvSpPr txBox="1"/>
          <p:nvPr/>
        </p:nvSpPr>
        <p:spPr>
          <a:xfrm>
            <a:off x="823001" y="1417342"/>
            <a:ext cx="8046632" cy="6555641"/>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MR submitted for a </a:t>
            </a:r>
            <a:r>
              <a:rPr lang="en-US" sz="2800" dirty="0" err="1" smtClean="0"/>
              <a:t>conf</a:t>
            </a:r>
            <a:r>
              <a:rPr lang="en-US" sz="2800" dirty="0" smtClean="0"/>
              <a:t> item (Prod Baseline)</a:t>
            </a:r>
          </a:p>
          <a:p>
            <a:endParaRPr lang="en-US" sz="2800" dirty="0" smtClean="0">
              <a:latin typeface="+mn-lt"/>
            </a:endParaRPr>
          </a:p>
          <a:p>
            <a:r>
              <a:rPr lang="en-US" sz="2800" dirty="0" smtClean="0">
                <a:latin typeface="+mn-lt"/>
              </a:rPr>
              <a:t>MSS 3.0.1 Release</a:t>
            </a:r>
          </a:p>
          <a:p>
            <a:pPr marL="914400" lvl="1" indent="-457200">
              <a:buFont typeface="Arial" panose="020B0604020202020204" pitchFamily="34" charset="0"/>
              <a:buChar char="•"/>
            </a:pPr>
            <a:r>
              <a:rPr lang="en-US" sz="2800" dirty="0" smtClean="0">
                <a:latin typeface="+mn-lt"/>
              </a:rPr>
              <a:t>DSEE 1.3.0</a:t>
            </a:r>
          </a:p>
          <a:p>
            <a:pPr marL="914400" lvl="1" indent="-457200">
              <a:buFont typeface="Arial" panose="020B0604020202020204" pitchFamily="34" charset="0"/>
              <a:buChar char="•"/>
            </a:pPr>
            <a:r>
              <a:rPr lang="en-US" sz="2800" dirty="0" smtClean="0">
                <a:latin typeface="+mn-lt"/>
              </a:rPr>
              <a:t>DSEE 1.4.0</a:t>
            </a:r>
          </a:p>
          <a:p>
            <a:pPr marL="914400" lvl="1" indent="-457200">
              <a:buFont typeface="Arial" panose="020B0604020202020204" pitchFamily="34" charset="0"/>
              <a:buChar char="•"/>
            </a:pPr>
            <a:r>
              <a:rPr lang="en-US" sz="2800" dirty="0" smtClean="0">
                <a:latin typeface="+mn-lt"/>
              </a:rPr>
              <a:t>EGW 2.1.0 </a:t>
            </a:r>
          </a:p>
          <a:p>
            <a:pPr marL="1371600" lvl="2" indent="-457200">
              <a:buFont typeface="Arial" panose="020B0604020202020204" pitchFamily="34" charset="0"/>
              <a:buChar char="•"/>
            </a:pPr>
            <a:r>
              <a:rPr lang="en-US" sz="2800" dirty="0" smtClean="0">
                <a:latin typeface="+mn-lt"/>
              </a:rPr>
              <a:t>CRL Service 1.0.0</a:t>
            </a:r>
          </a:p>
          <a:p>
            <a:pPr marL="1371600" lvl="2" indent="-457200">
              <a:buFont typeface="Arial" panose="020B0604020202020204" pitchFamily="34" charset="0"/>
              <a:buChar char="•"/>
            </a:pPr>
            <a:r>
              <a:rPr lang="en-US" sz="2800" dirty="0" err="1" smtClean="0">
                <a:latin typeface="+mn-lt"/>
              </a:rPr>
              <a:t>OpenPTK</a:t>
            </a:r>
            <a:r>
              <a:rPr lang="en-US" sz="2800" dirty="0" smtClean="0">
                <a:latin typeface="+mn-lt"/>
              </a:rPr>
              <a:t> 2.0.0</a:t>
            </a:r>
          </a:p>
          <a:p>
            <a:pPr marL="914400" lvl="1" indent="-457200">
              <a:buFont typeface="Arial" panose="020B0604020202020204" pitchFamily="34" charset="0"/>
              <a:buChar char="•"/>
            </a:pPr>
            <a:r>
              <a:rPr lang="en-US" sz="2800" dirty="0" smtClean="0">
                <a:latin typeface="+mn-lt"/>
              </a:rPr>
              <a:t>Nagios 2.3.0</a:t>
            </a:r>
          </a:p>
          <a:p>
            <a:pPr marL="914400" lvl="1" indent="-457200">
              <a:buFont typeface="Arial" panose="020B0604020202020204" pitchFamily="34" charset="0"/>
              <a:buChar char="•"/>
            </a:pPr>
            <a:r>
              <a:rPr lang="en-US" sz="2800" dirty="0" err="1" smtClean="0">
                <a:latin typeface="+mn-lt"/>
              </a:rPr>
              <a:t>WFTrust</a:t>
            </a:r>
            <a:r>
              <a:rPr lang="en-US" sz="2800" dirty="0" smtClean="0">
                <a:latin typeface="+mn-lt"/>
              </a:rPr>
              <a:t> 4.0.0</a:t>
            </a:r>
          </a:p>
          <a:p>
            <a:pPr marL="914400" lvl="1" indent="-457200">
              <a:buFont typeface="Arial" panose="020B0604020202020204" pitchFamily="34" charset="0"/>
              <a:buChar char="•"/>
            </a:pPr>
            <a:endParaRPr lang="en-US" sz="2800" dirty="0">
              <a:latin typeface="+mn-lt"/>
            </a:endParaRPr>
          </a:p>
          <a:p>
            <a:pPr marL="914400" lvl="1" indent="-457200">
              <a:buFont typeface="Arial" panose="020B0604020202020204" pitchFamily="34" charset="0"/>
              <a:buChar char="•"/>
            </a:pPr>
            <a:r>
              <a:rPr lang="en-US" sz="2800" dirty="0" smtClean="0">
                <a:latin typeface="+mn-lt"/>
              </a:rPr>
              <a:t>Targeted Environment: MSS</a:t>
            </a:r>
          </a:p>
          <a:p>
            <a:endParaRPr lang="en-US" sz="2800" dirty="0">
              <a:latin typeface="+mn-lt"/>
            </a:endParaRPr>
          </a:p>
          <a:p>
            <a:endParaRPr lang="en-US" sz="2800" dirty="0" smtClean="0">
              <a:latin typeface="+mn-lt"/>
            </a:endParaRPr>
          </a:p>
          <a:p>
            <a:pPr marL="514350" indent="-514350">
              <a:buFont typeface="+mj-lt"/>
              <a:buAutoNum type="alphaUcPeriod"/>
            </a:pPr>
            <a:endParaRPr lang="en-US" sz="2800" dirty="0">
              <a:latin typeface="+mn-lt"/>
            </a:endParaRPr>
          </a:p>
        </p:txBody>
      </p:sp>
    </p:spTree>
    <p:extLst>
      <p:ext uri="{BB962C8B-B14F-4D97-AF65-F5344CB8AC3E}">
        <p14:creationId xmlns:p14="http://schemas.microsoft.com/office/powerpoint/2010/main" val="419438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9B970A-A98B-4B3A-9F4E-87B7B7372B00}"/>
              </a:ext>
            </a:extLst>
          </p:cNvPr>
          <p:cNvSpPr txBox="1"/>
          <p:nvPr/>
        </p:nvSpPr>
        <p:spPr>
          <a:xfrm>
            <a:off x="182928" y="580970"/>
            <a:ext cx="6217851" cy="584775"/>
          </a:xfrm>
          <a:prstGeom prst="rect">
            <a:avLst/>
          </a:prstGeom>
          <a:noFill/>
        </p:spPr>
        <p:txBody>
          <a:bodyPr wrap="square" rtlCol="0">
            <a:spAutoFit/>
          </a:bodyPr>
          <a:lstStyle/>
          <a:p>
            <a:r>
              <a:rPr lang="en-US" sz="3200" dirty="0" smtClean="0">
                <a:latin typeface="+mn-lt"/>
              </a:rPr>
              <a:t>OUTLINE</a:t>
            </a:r>
            <a:endParaRPr lang="en-US" sz="3200" dirty="0">
              <a:latin typeface="+mn-lt"/>
            </a:endParaRPr>
          </a:p>
        </p:txBody>
      </p:sp>
      <p:sp>
        <p:nvSpPr>
          <p:cNvPr id="3" name="TextBox 2">
            <a:extLst>
              <a:ext uri="{FF2B5EF4-FFF2-40B4-BE49-F238E27FC236}">
                <a16:creationId xmlns="" xmlns:a16="http://schemas.microsoft.com/office/drawing/2014/main" id="{EFF0FC36-F3FF-40C3-B01C-FA335433E012}"/>
              </a:ext>
            </a:extLst>
          </p:cNvPr>
          <p:cNvSpPr txBox="1"/>
          <p:nvPr/>
        </p:nvSpPr>
        <p:spPr>
          <a:xfrm>
            <a:off x="320086" y="1691659"/>
            <a:ext cx="8503827" cy="2523768"/>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latin typeface="+mn-lt"/>
              </a:rPr>
              <a:t>TERMS</a:t>
            </a:r>
          </a:p>
          <a:p>
            <a:pPr marL="800100" lvl="1" indent="-342900">
              <a:buFont typeface="Arial" panose="020B0604020202020204" pitchFamily="34" charset="0"/>
              <a:buChar char="•"/>
            </a:pPr>
            <a:endParaRPr lang="en-US" sz="2000" dirty="0">
              <a:latin typeface="+mn-lt"/>
            </a:endParaRPr>
          </a:p>
          <a:p>
            <a:pPr marL="800100" lvl="1" indent="-342900">
              <a:buFont typeface="Arial" panose="020B0604020202020204" pitchFamily="34" charset="0"/>
              <a:buChar char="•"/>
            </a:pPr>
            <a:r>
              <a:rPr lang="en-US" sz="2000" dirty="0">
                <a:latin typeface="+mn-lt"/>
              </a:rPr>
              <a:t>BACKGROUND </a:t>
            </a:r>
          </a:p>
          <a:p>
            <a:pPr marL="800100" lvl="1" indent="-342900">
              <a:buFont typeface="Arial" panose="020B0604020202020204" pitchFamily="34" charset="0"/>
              <a:buChar char="•"/>
            </a:pPr>
            <a:endParaRPr lang="en-US" sz="2000" dirty="0">
              <a:latin typeface="+mn-lt"/>
            </a:endParaRPr>
          </a:p>
          <a:p>
            <a:pPr marL="800100" lvl="1" indent="-342900">
              <a:buFont typeface="Arial" panose="020B0604020202020204" pitchFamily="34" charset="0"/>
              <a:buChar char="•"/>
            </a:pPr>
            <a:r>
              <a:rPr lang="en-US" sz="2000" dirty="0">
                <a:latin typeface="+mn-lt"/>
              </a:rPr>
              <a:t>CHANGE MANAGEMENT</a:t>
            </a:r>
          </a:p>
          <a:p>
            <a:pPr marL="800100" lvl="1" indent="-342900">
              <a:buFont typeface="Arial" panose="020B0604020202020204" pitchFamily="34" charset="0"/>
              <a:buChar char="•"/>
            </a:pPr>
            <a:endParaRPr lang="en-US" sz="2000" dirty="0">
              <a:latin typeface="+mn-lt"/>
            </a:endParaRPr>
          </a:p>
          <a:p>
            <a:pPr marL="800100" lvl="1" indent="-342900">
              <a:buFont typeface="Arial" panose="020B0604020202020204" pitchFamily="34" charset="0"/>
              <a:buChar char="•"/>
            </a:pPr>
            <a:r>
              <a:rPr lang="en-US" sz="2000" dirty="0" smtClean="0">
                <a:latin typeface="+mn-lt"/>
              </a:rPr>
              <a:t>CMB </a:t>
            </a:r>
            <a:r>
              <a:rPr lang="en-US" sz="2000" dirty="0">
                <a:latin typeface="+mn-lt"/>
              </a:rPr>
              <a:t>WAY-AHEAD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55659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AD0690-EE53-4B90-82E2-B7985F871334}"/>
              </a:ext>
            </a:extLst>
          </p:cNvPr>
          <p:cNvSpPr txBox="1"/>
          <p:nvPr/>
        </p:nvSpPr>
        <p:spPr>
          <a:xfrm>
            <a:off x="365805" y="411513"/>
            <a:ext cx="5669219" cy="584775"/>
          </a:xfrm>
          <a:prstGeom prst="rect">
            <a:avLst/>
          </a:prstGeom>
          <a:noFill/>
        </p:spPr>
        <p:txBody>
          <a:bodyPr wrap="square" rtlCol="0">
            <a:spAutoFit/>
          </a:bodyPr>
          <a:lstStyle/>
          <a:p>
            <a:r>
              <a:rPr lang="en-US" sz="3200" dirty="0" smtClean="0">
                <a:latin typeface="+mj-lt"/>
              </a:rPr>
              <a:t>MR candidate – Scenario 2</a:t>
            </a:r>
            <a:endParaRPr lang="en-US" sz="3200" dirty="0">
              <a:latin typeface="+mj-lt"/>
            </a:endParaRPr>
          </a:p>
        </p:txBody>
      </p:sp>
      <p:sp>
        <p:nvSpPr>
          <p:cNvPr id="3" name="TextBox 2"/>
          <p:cNvSpPr txBox="1"/>
          <p:nvPr/>
        </p:nvSpPr>
        <p:spPr>
          <a:xfrm>
            <a:off x="823001" y="1417342"/>
            <a:ext cx="8046632"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MR submitted for a </a:t>
            </a:r>
            <a:r>
              <a:rPr lang="en-US" sz="2800" dirty="0" err="1" smtClean="0"/>
              <a:t>conf</a:t>
            </a:r>
            <a:r>
              <a:rPr lang="en-US" sz="2800" dirty="0" smtClean="0"/>
              <a:t> item (Stack Product)</a:t>
            </a:r>
          </a:p>
          <a:p>
            <a:pPr marL="457200" indent="-457200">
              <a:buFont typeface="Arial" panose="020B0604020202020204" pitchFamily="34" charset="0"/>
              <a:buChar char="•"/>
            </a:pPr>
            <a:endParaRPr lang="en-US" sz="2800" dirty="0" smtClean="0"/>
          </a:p>
          <a:p>
            <a:r>
              <a:rPr lang="en-US" sz="2800" dirty="0" smtClean="0">
                <a:latin typeface="+mn-lt"/>
              </a:rPr>
              <a:t>EGW 2.1.0 Release</a:t>
            </a:r>
          </a:p>
          <a:p>
            <a:pPr marL="858838" lvl="2" indent="-396875">
              <a:buFont typeface="Arial" panose="020B0604020202020204" pitchFamily="34" charset="0"/>
              <a:buChar char="•"/>
            </a:pPr>
            <a:r>
              <a:rPr lang="en-US" sz="2800" dirty="0" smtClean="0">
                <a:latin typeface="+mn-lt"/>
              </a:rPr>
              <a:t>CRL Service 1.0.0</a:t>
            </a:r>
          </a:p>
          <a:p>
            <a:pPr marL="858838" lvl="2" indent="-396875">
              <a:buFont typeface="Arial" panose="020B0604020202020204" pitchFamily="34" charset="0"/>
              <a:buChar char="•"/>
            </a:pPr>
            <a:r>
              <a:rPr lang="en-US" sz="2800" dirty="0" smtClean="0">
                <a:latin typeface="+mn-lt"/>
              </a:rPr>
              <a:t>FTS 3.0.0</a:t>
            </a:r>
          </a:p>
          <a:p>
            <a:pPr marL="858838" lvl="2" indent="-396875">
              <a:buFont typeface="Arial" panose="020B0604020202020204" pitchFamily="34" charset="0"/>
              <a:buChar char="•"/>
            </a:pPr>
            <a:r>
              <a:rPr lang="en-US" sz="2800" dirty="0" err="1" smtClean="0">
                <a:latin typeface="+mn-lt"/>
              </a:rPr>
              <a:t>OpenPTK</a:t>
            </a:r>
            <a:r>
              <a:rPr lang="en-US" sz="2800" dirty="0" smtClean="0">
                <a:latin typeface="+mn-lt"/>
              </a:rPr>
              <a:t> 2.0.0</a:t>
            </a:r>
          </a:p>
          <a:p>
            <a:pPr marL="858838" lvl="2" indent="-396875">
              <a:buFont typeface="Arial" panose="020B0604020202020204" pitchFamily="34" charset="0"/>
              <a:buChar char="•"/>
            </a:pPr>
            <a:r>
              <a:rPr lang="en-US" sz="2800" dirty="0" smtClean="0">
                <a:latin typeface="+mn-lt"/>
              </a:rPr>
              <a:t>PDP 2.1.0</a:t>
            </a:r>
          </a:p>
          <a:p>
            <a:pPr marL="858838" lvl="2" indent="-396875">
              <a:buFont typeface="Arial" panose="020B0604020202020204" pitchFamily="34" charset="0"/>
              <a:buChar char="•"/>
            </a:pPr>
            <a:r>
              <a:rPr lang="en-US" sz="2800" dirty="0" smtClean="0">
                <a:latin typeface="+mn-lt"/>
              </a:rPr>
              <a:t>SCIM 3.2.0</a:t>
            </a:r>
          </a:p>
          <a:p>
            <a:pPr marL="914400" lvl="1" indent="-457200">
              <a:buFont typeface="Arial" panose="020B0604020202020204" pitchFamily="34" charset="0"/>
              <a:buChar char="•"/>
            </a:pPr>
            <a:endParaRPr lang="en-US" sz="2800" dirty="0">
              <a:latin typeface="+mn-lt"/>
            </a:endParaRPr>
          </a:p>
          <a:p>
            <a:pPr marL="914400" lvl="1" indent="-457200">
              <a:buFont typeface="Arial" panose="020B0604020202020204" pitchFamily="34" charset="0"/>
              <a:buChar char="•"/>
            </a:pPr>
            <a:r>
              <a:rPr lang="en-US" sz="2800" dirty="0" smtClean="0">
                <a:latin typeface="+mn-lt"/>
              </a:rPr>
              <a:t>Targeted Environment(s): </a:t>
            </a:r>
          </a:p>
          <a:p>
            <a:pPr lvl="1"/>
            <a:r>
              <a:rPr lang="en-US" sz="2800" dirty="0" smtClean="0">
                <a:latin typeface="+mn-lt"/>
              </a:rPr>
              <a:t>MSS, IAMS C2S, IAMS CME</a:t>
            </a:r>
          </a:p>
          <a:p>
            <a:endParaRPr lang="en-US" sz="2800" dirty="0">
              <a:latin typeface="+mn-lt"/>
            </a:endParaRPr>
          </a:p>
          <a:p>
            <a:endParaRPr lang="en-US" sz="2800" dirty="0" smtClean="0">
              <a:latin typeface="+mn-lt"/>
            </a:endParaRPr>
          </a:p>
          <a:p>
            <a:pPr marL="514350" indent="-514350">
              <a:buFont typeface="+mj-lt"/>
              <a:buAutoNum type="alphaUcPeriod"/>
            </a:pPr>
            <a:endParaRPr lang="en-US" sz="2800" dirty="0">
              <a:latin typeface="+mn-lt"/>
            </a:endParaRPr>
          </a:p>
        </p:txBody>
      </p:sp>
    </p:spTree>
    <p:extLst>
      <p:ext uri="{BB962C8B-B14F-4D97-AF65-F5344CB8AC3E}">
        <p14:creationId xmlns:p14="http://schemas.microsoft.com/office/powerpoint/2010/main" val="180030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AD0690-EE53-4B90-82E2-B7985F871334}"/>
              </a:ext>
            </a:extLst>
          </p:cNvPr>
          <p:cNvSpPr txBox="1"/>
          <p:nvPr/>
        </p:nvSpPr>
        <p:spPr>
          <a:xfrm>
            <a:off x="365805" y="411513"/>
            <a:ext cx="5669219" cy="584775"/>
          </a:xfrm>
          <a:prstGeom prst="rect">
            <a:avLst/>
          </a:prstGeom>
          <a:noFill/>
        </p:spPr>
        <p:txBody>
          <a:bodyPr wrap="square" rtlCol="0">
            <a:spAutoFit/>
          </a:bodyPr>
          <a:lstStyle/>
          <a:p>
            <a:r>
              <a:rPr lang="en-US" sz="3200" dirty="0" smtClean="0">
                <a:latin typeface="+mj-lt"/>
              </a:rPr>
              <a:t>MR candidate – Scenario 3</a:t>
            </a:r>
            <a:endParaRPr lang="en-US" sz="3200" dirty="0">
              <a:latin typeface="+mj-lt"/>
            </a:endParaRPr>
          </a:p>
        </p:txBody>
      </p:sp>
      <p:sp>
        <p:nvSpPr>
          <p:cNvPr id="3" name="TextBox 2"/>
          <p:cNvSpPr txBox="1"/>
          <p:nvPr/>
        </p:nvSpPr>
        <p:spPr>
          <a:xfrm>
            <a:off x="823001" y="1417342"/>
            <a:ext cx="8046632"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MR submitted for a </a:t>
            </a:r>
            <a:r>
              <a:rPr lang="en-US" sz="2800" dirty="0" err="1" smtClean="0"/>
              <a:t>conf</a:t>
            </a:r>
            <a:r>
              <a:rPr lang="en-US" sz="2800" dirty="0" smtClean="0"/>
              <a:t> item (Stand-alone)</a:t>
            </a:r>
          </a:p>
          <a:p>
            <a:pPr marL="457200" indent="-457200">
              <a:buFont typeface="Arial" panose="020B0604020202020204" pitchFamily="34" charset="0"/>
              <a:buChar char="•"/>
            </a:pPr>
            <a:endParaRPr lang="en-US" sz="2800" dirty="0" smtClean="0"/>
          </a:p>
          <a:p>
            <a:r>
              <a:rPr lang="en-US" sz="2800" dirty="0">
                <a:latin typeface="+mn-lt"/>
              </a:rPr>
              <a:t> </a:t>
            </a:r>
            <a:r>
              <a:rPr lang="en-US" sz="2800" dirty="0" smtClean="0">
                <a:latin typeface="+mn-lt"/>
              </a:rPr>
              <a:t>Omni v1.0</a:t>
            </a:r>
          </a:p>
          <a:p>
            <a:r>
              <a:rPr lang="en-US" sz="2800" dirty="0" smtClean="0">
                <a:latin typeface="+mn-lt"/>
              </a:rPr>
              <a:t>  </a:t>
            </a:r>
            <a:endParaRPr lang="en-US" sz="2800" dirty="0">
              <a:latin typeface="+mn-lt"/>
            </a:endParaRPr>
          </a:p>
          <a:p>
            <a:pPr marL="914400" lvl="1" indent="-457200">
              <a:buFont typeface="Arial" panose="020B0604020202020204" pitchFamily="34" charset="0"/>
              <a:buChar char="•"/>
            </a:pPr>
            <a:r>
              <a:rPr lang="en-US" sz="2800" dirty="0" smtClean="0">
                <a:latin typeface="+mn-lt"/>
              </a:rPr>
              <a:t>Targeted Environment(s): </a:t>
            </a:r>
          </a:p>
          <a:p>
            <a:pPr lvl="1"/>
            <a:r>
              <a:rPr lang="en-US" sz="2800" dirty="0" smtClean="0">
                <a:latin typeface="+mn-lt"/>
              </a:rPr>
              <a:t>IAMS C2S</a:t>
            </a:r>
            <a:endParaRPr lang="en-US" sz="2800" dirty="0">
              <a:latin typeface="+mn-lt"/>
            </a:endParaRPr>
          </a:p>
          <a:p>
            <a:endParaRPr lang="en-US" sz="2800" dirty="0" smtClean="0">
              <a:latin typeface="+mn-lt"/>
            </a:endParaRPr>
          </a:p>
          <a:p>
            <a:endParaRPr lang="en-US" sz="2800" dirty="0">
              <a:latin typeface="+mn-lt"/>
            </a:endParaRPr>
          </a:p>
        </p:txBody>
      </p:sp>
    </p:spTree>
    <p:extLst>
      <p:ext uri="{BB962C8B-B14F-4D97-AF65-F5344CB8AC3E}">
        <p14:creationId xmlns:p14="http://schemas.microsoft.com/office/powerpoint/2010/main" val="933516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BCA9733-673E-419A-91D5-7A17C3510384}"/>
              </a:ext>
            </a:extLst>
          </p:cNvPr>
          <p:cNvSpPr txBox="1"/>
          <p:nvPr/>
        </p:nvSpPr>
        <p:spPr>
          <a:xfrm>
            <a:off x="274367" y="228635"/>
            <a:ext cx="5852096" cy="1231106"/>
          </a:xfrm>
          <a:prstGeom prst="rect">
            <a:avLst/>
          </a:prstGeom>
          <a:noFill/>
        </p:spPr>
        <p:txBody>
          <a:bodyPr wrap="square" rtlCol="0">
            <a:spAutoFit/>
          </a:bodyPr>
          <a:lstStyle/>
          <a:p>
            <a:r>
              <a:rPr lang="en-US" sz="2800" dirty="0" smtClean="0">
                <a:solidFill>
                  <a:schemeClr val="dk1"/>
                </a:solidFill>
                <a:latin typeface="+mj-lt"/>
              </a:rPr>
              <a:t>Change Management Board (CMB) </a:t>
            </a:r>
            <a:r>
              <a:rPr lang="en-US" sz="2800" dirty="0">
                <a:solidFill>
                  <a:schemeClr val="dk1"/>
                </a:solidFill>
                <a:latin typeface="+mj-lt"/>
              </a:rPr>
              <a:t>– </a:t>
            </a:r>
            <a:r>
              <a:rPr lang="en-US" sz="2800" dirty="0" smtClean="0">
                <a:solidFill>
                  <a:schemeClr val="dk1"/>
                </a:solidFill>
                <a:latin typeface="+mj-lt"/>
              </a:rPr>
              <a:t>Process Flow</a:t>
            </a:r>
            <a:endParaRPr lang="en-US" sz="2800" dirty="0">
              <a:solidFill>
                <a:schemeClr val="dk1"/>
              </a:solidFill>
              <a:latin typeface="+mj-lt"/>
            </a:endParaRPr>
          </a:p>
          <a:p>
            <a:endParaRPr lang="en-US" dirty="0"/>
          </a:p>
        </p:txBody>
      </p:sp>
      <p:sp>
        <p:nvSpPr>
          <p:cNvPr id="9" name="Rectangle 8"/>
          <p:cNvSpPr/>
          <p:nvPr/>
        </p:nvSpPr>
        <p:spPr>
          <a:xfrm>
            <a:off x="823001" y="2035585"/>
            <a:ext cx="1554464" cy="107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4440" y="2097471"/>
            <a:ext cx="1371585" cy="923330"/>
          </a:xfrm>
          <a:prstGeom prst="rect">
            <a:avLst/>
          </a:prstGeom>
          <a:noFill/>
        </p:spPr>
        <p:txBody>
          <a:bodyPr wrap="square" rtlCol="0">
            <a:spAutoFit/>
          </a:bodyPr>
          <a:lstStyle/>
          <a:p>
            <a:r>
              <a:rPr lang="en-US" dirty="0" smtClean="0"/>
              <a:t>CMB evaluates MR </a:t>
            </a:r>
            <a:endParaRPr lang="en-US" dirty="0"/>
          </a:p>
        </p:txBody>
      </p:sp>
      <p:sp>
        <p:nvSpPr>
          <p:cNvPr id="11" name="Rectangle 10"/>
          <p:cNvSpPr/>
          <p:nvPr/>
        </p:nvSpPr>
        <p:spPr>
          <a:xfrm>
            <a:off x="2774659" y="2019633"/>
            <a:ext cx="1554463" cy="107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765862" y="2116921"/>
            <a:ext cx="1737340" cy="646331"/>
          </a:xfrm>
          <a:prstGeom prst="rect">
            <a:avLst/>
          </a:prstGeom>
          <a:noFill/>
        </p:spPr>
        <p:txBody>
          <a:bodyPr wrap="square" rtlCol="0">
            <a:spAutoFit/>
          </a:bodyPr>
          <a:lstStyle/>
          <a:p>
            <a:r>
              <a:rPr lang="en-US" dirty="0" smtClean="0"/>
              <a:t>CMB approve or </a:t>
            </a:r>
            <a:r>
              <a:rPr lang="en-US" dirty="0" smtClean="0"/>
              <a:t>Reject </a:t>
            </a:r>
            <a:r>
              <a:rPr lang="en-US" dirty="0" smtClean="0"/>
              <a:t>MR</a:t>
            </a:r>
            <a:endParaRPr lang="en-US" dirty="0"/>
          </a:p>
        </p:txBody>
      </p:sp>
      <p:sp>
        <p:nvSpPr>
          <p:cNvPr id="14" name="TextBox 13"/>
          <p:cNvSpPr txBox="1"/>
          <p:nvPr/>
        </p:nvSpPr>
        <p:spPr>
          <a:xfrm>
            <a:off x="4827996" y="2124085"/>
            <a:ext cx="1371585" cy="646331"/>
          </a:xfrm>
          <a:prstGeom prst="rect">
            <a:avLst/>
          </a:prstGeom>
          <a:noFill/>
        </p:spPr>
        <p:txBody>
          <a:bodyPr wrap="square" rtlCol="0">
            <a:spAutoFit/>
          </a:bodyPr>
          <a:lstStyle/>
          <a:p>
            <a:r>
              <a:rPr lang="en-US" dirty="0" smtClean="0"/>
              <a:t>MR Approved</a:t>
            </a:r>
            <a:endParaRPr lang="en-US" dirty="0"/>
          </a:p>
        </p:txBody>
      </p:sp>
      <p:sp>
        <p:nvSpPr>
          <p:cNvPr id="15" name="Rectangle 14"/>
          <p:cNvSpPr/>
          <p:nvPr/>
        </p:nvSpPr>
        <p:spPr>
          <a:xfrm>
            <a:off x="6662622" y="2028114"/>
            <a:ext cx="1737341" cy="107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16512" y="2127819"/>
            <a:ext cx="1523876" cy="646331"/>
          </a:xfrm>
          <a:prstGeom prst="rect">
            <a:avLst/>
          </a:prstGeom>
          <a:noFill/>
        </p:spPr>
        <p:txBody>
          <a:bodyPr wrap="square" rtlCol="0">
            <a:spAutoFit/>
          </a:bodyPr>
          <a:lstStyle/>
          <a:p>
            <a:r>
              <a:rPr lang="en-US" dirty="0" smtClean="0"/>
              <a:t>Add CI to CM baseline  </a:t>
            </a:r>
            <a:endParaRPr lang="en-US" dirty="0"/>
          </a:p>
        </p:txBody>
      </p:sp>
      <p:sp>
        <p:nvSpPr>
          <p:cNvPr id="17" name="Rectangle 16"/>
          <p:cNvSpPr/>
          <p:nvPr/>
        </p:nvSpPr>
        <p:spPr>
          <a:xfrm>
            <a:off x="4808027" y="2028114"/>
            <a:ext cx="1411522" cy="107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2377465" y="2726287"/>
            <a:ext cx="397194" cy="1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29122" y="2766682"/>
            <a:ext cx="4789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19549" y="2726287"/>
            <a:ext cx="4279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808027" y="3429000"/>
            <a:ext cx="1411522" cy="107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808027" y="3611878"/>
            <a:ext cx="1431491" cy="646331"/>
          </a:xfrm>
          <a:prstGeom prst="rect">
            <a:avLst/>
          </a:prstGeom>
          <a:noFill/>
        </p:spPr>
        <p:txBody>
          <a:bodyPr wrap="square" rtlCol="0">
            <a:spAutoFit/>
          </a:bodyPr>
          <a:lstStyle/>
          <a:p>
            <a:r>
              <a:rPr lang="en-US" dirty="0" smtClean="0"/>
              <a:t>MR Rejected</a:t>
            </a:r>
            <a:endParaRPr lang="en-US" dirty="0"/>
          </a:p>
        </p:txBody>
      </p:sp>
      <p:cxnSp>
        <p:nvCxnSpPr>
          <p:cNvPr id="19" name="Straight Arrow Connector 18"/>
          <p:cNvCxnSpPr/>
          <p:nvPr/>
        </p:nvCxnSpPr>
        <p:spPr>
          <a:xfrm>
            <a:off x="4329122" y="3076217"/>
            <a:ext cx="498874" cy="352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239518" y="3968503"/>
            <a:ext cx="4279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667001" y="3395540"/>
            <a:ext cx="1737341" cy="107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60396" y="3429000"/>
            <a:ext cx="1379992" cy="923330"/>
          </a:xfrm>
          <a:prstGeom prst="rect">
            <a:avLst/>
          </a:prstGeom>
        </p:spPr>
        <p:txBody>
          <a:bodyPr wrap="square">
            <a:spAutoFit/>
          </a:bodyPr>
          <a:lstStyle/>
          <a:p>
            <a:r>
              <a:rPr lang="en-US" dirty="0" smtClean="0"/>
              <a:t>MR returned to submitter</a:t>
            </a:r>
            <a:endParaRPr lang="en-US" dirty="0"/>
          </a:p>
        </p:txBody>
      </p:sp>
    </p:spTree>
    <p:extLst>
      <p:ext uri="{BB962C8B-B14F-4D97-AF65-F5344CB8AC3E}">
        <p14:creationId xmlns:p14="http://schemas.microsoft.com/office/powerpoint/2010/main" val="1575515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AD0690-EE53-4B90-82E2-B7985F871334}"/>
              </a:ext>
            </a:extLst>
          </p:cNvPr>
          <p:cNvSpPr txBox="1"/>
          <p:nvPr/>
        </p:nvSpPr>
        <p:spPr>
          <a:xfrm>
            <a:off x="365805" y="411513"/>
            <a:ext cx="5669219" cy="584775"/>
          </a:xfrm>
          <a:prstGeom prst="rect">
            <a:avLst/>
          </a:prstGeom>
          <a:noFill/>
        </p:spPr>
        <p:txBody>
          <a:bodyPr wrap="square" rtlCol="0">
            <a:spAutoFit/>
          </a:bodyPr>
          <a:lstStyle/>
          <a:p>
            <a:r>
              <a:rPr lang="en-US" sz="3200" dirty="0" smtClean="0">
                <a:latin typeface="+mj-lt"/>
              </a:rPr>
              <a:t>CMB Benefits</a:t>
            </a:r>
            <a:endParaRPr lang="en-US" sz="3200" dirty="0">
              <a:latin typeface="+mj-lt"/>
            </a:endParaRPr>
          </a:p>
        </p:txBody>
      </p:sp>
      <p:sp>
        <p:nvSpPr>
          <p:cNvPr id="3" name="TextBox 2"/>
          <p:cNvSpPr txBox="1"/>
          <p:nvPr/>
        </p:nvSpPr>
        <p:spPr>
          <a:xfrm>
            <a:off x="711758" y="1691659"/>
            <a:ext cx="7132242" cy="4832092"/>
          </a:xfrm>
          <a:prstGeom prst="rect">
            <a:avLst/>
          </a:prstGeom>
          <a:noFill/>
        </p:spPr>
        <p:txBody>
          <a:bodyPr wrap="square" rtlCol="0">
            <a:spAutoFit/>
          </a:bodyPr>
          <a:lstStyle/>
          <a:p>
            <a:r>
              <a:rPr lang="en-US" sz="2800" dirty="0" smtClean="0"/>
              <a:t>Improves:</a:t>
            </a:r>
          </a:p>
          <a:p>
            <a:pPr marL="457200" indent="-457200">
              <a:buFont typeface="Arial" panose="020B0604020202020204" pitchFamily="34" charset="0"/>
              <a:buChar char="•"/>
            </a:pPr>
            <a:r>
              <a:rPr lang="en-US" sz="2800" dirty="0" smtClean="0">
                <a:latin typeface="+mn-lt"/>
              </a:rPr>
              <a:t>Team communication </a:t>
            </a:r>
          </a:p>
          <a:p>
            <a:pPr marL="457200" indent="-457200">
              <a:buFont typeface="Arial" panose="020B0604020202020204" pitchFamily="34" charset="0"/>
              <a:buChar char="•"/>
            </a:pPr>
            <a:r>
              <a:rPr lang="en-US" sz="2800" dirty="0" smtClean="0">
                <a:latin typeface="+mn-lt"/>
              </a:rPr>
              <a:t>Provides product visibility</a:t>
            </a:r>
          </a:p>
          <a:p>
            <a:pPr marL="457200" indent="-457200">
              <a:buFont typeface="Arial" panose="020B0604020202020204" pitchFamily="34" charset="0"/>
              <a:buChar char="•"/>
            </a:pPr>
            <a:r>
              <a:rPr lang="en-US" sz="2800" dirty="0" smtClean="0">
                <a:latin typeface="+mn-lt"/>
              </a:rPr>
              <a:t>Maintains product integrity</a:t>
            </a:r>
          </a:p>
          <a:p>
            <a:pPr marL="457200" indent="-457200">
              <a:buFont typeface="Arial" panose="020B0604020202020204" pitchFamily="34" charset="0"/>
              <a:buChar char="•"/>
            </a:pPr>
            <a:r>
              <a:rPr lang="en-US" sz="2800" dirty="0" smtClean="0">
                <a:latin typeface="+mn-lt"/>
              </a:rPr>
              <a:t>Control changes</a:t>
            </a:r>
          </a:p>
          <a:p>
            <a:pPr marL="457200" indent="-457200">
              <a:buFont typeface="Arial" panose="020B0604020202020204" pitchFamily="34" charset="0"/>
              <a:buChar char="•"/>
            </a:pPr>
            <a:endParaRPr lang="en-US" sz="2800" dirty="0">
              <a:latin typeface="+mn-lt"/>
            </a:endParaRPr>
          </a:p>
          <a:p>
            <a:r>
              <a:rPr lang="en-US" sz="2800" dirty="0" smtClean="0">
                <a:latin typeface="+mn-lt"/>
              </a:rPr>
              <a:t>Decreases:</a:t>
            </a:r>
          </a:p>
          <a:p>
            <a:pPr marL="457200" indent="-457200">
              <a:buFont typeface="Arial" panose="020B0604020202020204" pitchFamily="34" charset="0"/>
              <a:buChar char="•"/>
            </a:pPr>
            <a:r>
              <a:rPr lang="en-US" sz="2800" dirty="0" smtClean="0">
                <a:latin typeface="+mn-lt"/>
              </a:rPr>
              <a:t>Rework</a:t>
            </a:r>
          </a:p>
          <a:p>
            <a:pPr marL="457200" indent="-457200">
              <a:buFont typeface="Arial" panose="020B0604020202020204" pitchFamily="34" charset="0"/>
              <a:buChar char="•"/>
            </a:pPr>
            <a:r>
              <a:rPr lang="en-US" sz="2800" dirty="0" smtClean="0">
                <a:latin typeface="+mn-lt"/>
              </a:rPr>
              <a:t>Confusion</a:t>
            </a:r>
          </a:p>
          <a:p>
            <a:pPr marL="457200" indent="-457200">
              <a:buFont typeface="Arial" panose="020B0604020202020204" pitchFamily="34" charset="0"/>
              <a:buChar char="•"/>
            </a:pPr>
            <a:r>
              <a:rPr lang="en-US" sz="2800" dirty="0" smtClean="0">
                <a:latin typeface="+mn-lt"/>
              </a:rPr>
              <a:t>Project risk</a:t>
            </a:r>
          </a:p>
          <a:p>
            <a:pPr marL="514350" indent="-514350">
              <a:buFont typeface="+mj-lt"/>
              <a:buAutoNum type="alphaUcPeriod"/>
            </a:pPr>
            <a:endParaRPr lang="en-US" sz="2800" dirty="0">
              <a:latin typeface="+mn-lt"/>
            </a:endParaRPr>
          </a:p>
        </p:txBody>
      </p:sp>
    </p:spTree>
    <p:extLst>
      <p:ext uri="{BB962C8B-B14F-4D97-AF65-F5344CB8AC3E}">
        <p14:creationId xmlns:p14="http://schemas.microsoft.com/office/powerpoint/2010/main" val="73761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AD0690-EE53-4B90-82E2-B7985F871334}"/>
              </a:ext>
            </a:extLst>
          </p:cNvPr>
          <p:cNvSpPr txBox="1"/>
          <p:nvPr/>
        </p:nvSpPr>
        <p:spPr>
          <a:xfrm>
            <a:off x="365805" y="411513"/>
            <a:ext cx="5669219" cy="584775"/>
          </a:xfrm>
          <a:prstGeom prst="rect">
            <a:avLst/>
          </a:prstGeom>
          <a:noFill/>
        </p:spPr>
        <p:txBody>
          <a:bodyPr wrap="square" rtlCol="0">
            <a:spAutoFit/>
          </a:bodyPr>
          <a:lstStyle/>
          <a:p>
            <a:r>
              <a:rPr lang="en-US" sz="3200" dirty="0" smtClean="0">
                <a:latin typeface="+mj-lt"/>
              </a:rPr>
              <a:t>CMB Way-Ahead</a:t>
            </a:r>
            <a:endParaRPr lang="en-US" sz="3200" dirty="0">
              <a:latin typeface="+mj-lt"/>
            </a:endParaRPr>
          </a:p>
        </p:txBody>
      </p:sp>
      <p:sp>
        <p:nvSpPr>
          <p:cNvPr id="3" name="TextBox 2"/>
          <p:cNvSpPr txBox="1"/>
          <p:nvPr/>
        </p:nvSpPr>
        <p:spPr>
          <a:xfrm>
            <a:off x="711758" y="1965976"/>
            <a:ext cx="7132242"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Recommend baselining the IAMS Configuration Management Plan (CMP)  </a:t>
            </a:r>
            <a:endParaRPr lang="en-US" sz="2800" dirty="0" smtClean="0">
              <a:latin typeface="+mn-lt"/>
            </a:endParaRPr>
          </a:p>
          <a:p>
            <a:endParaRPr lang="en-US" sz="2800" dirty="0">
              <a:latin typeface="+mn-lt"/>
            </a:endParaRPr>
          </a:p>
          <a:p>
            <a:endParaRPr lang="en-US" sz="2800" dirty="0" smtClean="0">
              <a:latin typeface="+mn-lt"/>
            </a:endParaRPr>
          </a:p>
          <a:p>
            <a:pPr marL="514350" indent="-514350">
              <a:buFont typeface="+mj-lt"/>
              <a:buAutoNum type="alphaUcPeriod"/>
            </a:pPr>
            <a:endParaRPr lang="en-US" sz="2800" dirty="0">
              <a:latin typeface="+mn-lt"/>
            </a:endParaRPr>
          </a:p>
        </p:txBody>
      </p:sp>
    </p:spTree>
    <p:extLst>
      <p:ext uri="{BB962C8B-B14F-4D97-AF65-F5344CB8AC3E}">
        <p14:creationId xmlns:p14="http://schemas.microsoft.com/office/powerpoint/2010/main" val="3642969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AD0690-EE53-4B90-82E2-B7985F871334}"/>
              </a:ext>
            </a:extLst>
          </p:cNvPr>
          <p:cNvSpPr txBox="1"/>
          <p:nvPr/>
        </p:nvSpPr>
        <p:spPr>
          <a:xfrm>
            <a:off x="365805" y="411513"/>
            <a:ext cx="5669219" cy="584775"/>
          </a:xfrm>
          <a:prstGeom prst="rect">
            <a:avLst/>
          </a:prstGeom>
          <a:noFill/>
        </p:spPr>
        <p:txBody>
          <a:bodyPr wrap="square" rtlCol="0">
            <a:spAutoFit/>
          </a:bodyPr>
          <a:lstStyle/>
          <a:p>
            <a:r>
              <a:rPr lang="en-US" sz="3200" dirty="0" smtClean="0">
                <a:latin typeface="+mj-lt"/>
              </a:rPr>
              <a:t>Question or Concerns</a:t>
            </a:r>
            <a:endParaRPr lang="en-US" sz="3200" dirty="0">
              <a:latin typeface="+mj-lt"/>
            </a:endParaRPr>
          </a:p>
        </p:txBody>
      </p:sp>
      <p:sp>
        <p:nvSpPr>
          <p:cNvPr id="3" name="TextBox 2"/>
          <p:cNvSpPr txBox="1"/>
          <p:nvPr/>
        </p:nvSpPr>
        <p:spPr>
          <a:xfrm>
            <a:off x="711758" y="1965976"/>
            <a:ext cx="7132242"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Suggestions ?</a:t>
            </a:r>
          </a:p>
          <a:p>
            <a:pPr marL="457200" indent="-457200">
              <a:buFont typeface="Arial" panose="020B0604020202020204" pitchFamily="34" charset="0"/>
              <a:buChar char="•"/>
            </a:pPr>
            <a:r>
              <a:rPr lang="en-US" sz="2800" dirty="0" smtClean="0">
                <a:latin typeface="+mn-lt"/>
              </a:rPr>
              <a:t>Comments ?</a:t>
            </a:r>
          </a:p>
          <a:p>
            <a:pPr marL="457200" indent="-457200">
              <a:buFont typeface="Arial" panose="020B0604020202020204" pitchFamily="34" charset="0"/>
              <a:buChar char="•"/>
            </a:pPr>
            <a:r>
              <a:rPr lang="en-US" sz="2800" dirty="0" smtClean="0">
                <a:latin typeface="+mn-lt"/>
              </a:rPr>
              <a:t>Recommendation ?</a:t>
            </a:r>
          </a:p>
          <a:p>
            <a:endParaRPr lang="en-US" sz="2800" dirty="0">
              <a:latin typeface="+mn-lt"/>
            </a:endParaRPr>
          </a:p>
          <a:p>
            <a:endParaRPr lang="en-US" sz="2800" dirty="0" smtClean="0">
              <a:latin typeface="+mn-lt"/>
            </a:endParaRPr>
          </a:p>
          <a:p>
            <a:pPr marL="514350" indent="-514350">
              <a:buFont typeface="+mj-lt"/>
              <a:buAutoNum type="alphaUcPeriod"/>
            </a:pPr>
            <a:endParaRPr lang="en-US" sz="2800" dirty="0">
              <a:latin typeface="+mn-lt"/>
            </a:endParaRPr>
          </a:p>
        </p:txBody>
      </p:sp>
    </p:spTree>
    <p:extLst>
      <p:ext uri="{BB962C8B-B14F-4D97-AF65-F5344CB8AC3E}">
        <p14:creationId xmlns:p14="http://schemas.microsoft.com/office/powerpoint/2010/main" val="4234496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814AF7-55ED-4CF2-A8C3-EF3599C8F613}"/>
              </a:ext>
            </a:extLst>
          </p:cNvPr>
          <p:cNvSpPr txBox="1"/>
          <p:nvPr/>
        </p:nvSpPr>
        <p:spPr>
          <a:xfrm>
            <a:off x="438515" y="1783098"/>
            <a:ext cx="8412388" cy="2523768"/>
          </a:xfrm>
          <a:prstGeom prst="rect">
            <a:avLst/>
          </a:prstGeom>
          <a:noFill/>
        </p:spPr>
        <p:txBody>
          <a:bodyPr wrap="square" rtlCol="0">
            <a:spAutoFit/>
          </a:bodyPr>
          <a:lstStyle/>
          <a:p>
            <a:endParaRPr lang="en-US" sz="2800" dirty="0" smtClean="0">
              <a:solidFill>
                <a:schemeClr val="dk1"/>
              </a:solidFill>
              <a:latin typeface="+mn-lt"/>
              <a:cs typeface="+mn-cs"/>
            </a:endParaRPr>
          </a:p>
          <a:p>
            <a:pPr lvl="1"/>
            <a:endParaRPr lang="en-US" sz="2800" dirty="0" smtClean="0">
              <a:solidFill>
                <a:schemeClr val="dk1"/>
              </a:solidFill>
              <a:latin typeface="+mn-lt"/>
              <a:cs typeface="+mn-cs"/>
            </a:endParaRPr>
          </a:p>
          <a:p>
            <a:pPr marL="742950" lvl="1" indent="-285750">
              <a:buFont typeface="Arial" panose="020B0604020202020204" pitchFamily="34" charset="0"/>
              <a:buChar char="•"/>
            </a:pPr>
            <a:endParaRPr lang="en-US" sz="2800" dirty="0">
              <a:solidFill>
                <a:schemeClr val="dk1"/>
              </a:solidFill>
              <a:latin typeface="+mn-lt"/>
              <a:cs typeface="+mn-cs"/>
            </a:endParaRPr>
          </a:p>
          <a:p>
            <a:pPr lvl="1"/>
            <a:r>
              <a:rPr lang="en-US" sz="2800" dirty="0" smtClean="0">
                <a:solidFill>
                  <a:schemeClr val="dk1"/>
                </a:solidFill>
                <a:latin typeface="+mn-lt"/>
                <a:cs typeface="+mn-cs"/>
              </a:rPr>
              <a:t>			</a:t>
            </a:r>
          </a:p>
          <a:p>
            <a:pPr marL="742950" lvl="1" indent="-285750">
              <a:buFont typeface="Arial" panose="020B0604020202020204" pitchFamily="34" charset="0"/>
              <a:buChar char="•"/>
            </a:pPr>
            <a:endParaRPr lang="en-US" sz="2800" dirty="0">
              <a:solidFill>
                <a:schemeClr val="dk1"/>
              </a:solidFill>
              <a:latin typeface="+mn-lt"/>
              <a:cs typeface="+mn-cs"/>
            </a:endParaRPr>
          </a:p>
          <a:p>
            <a:endParaRPr lang="en-US" dirty="0"/>
          </a:p>
        </p:txBody>
      </p:sp>
      <p:sp>
        <p:nvSpPr>
          <p:cNvPr id="3" name="TextBox 2">
            <a:extLst>
              <a:ext uri="{FF2B5EF4-FFF2-40B4-BE49-F238E27FC236}">
                <a16:creationId xmlns="" xmlns:a16="http://schemas.microsoft.com/office/drawing/2014/main" id="{EBCA9733-673E-419A-91D5-7A17C3510384}"/>
              </a:ext>
            </a:extLst>
          </p:cNvPr>
          <p:cNvSpPr txBox="1"/>
          <p:nvPr/>
        </p:nvSpPr>
        <p:spPr>
          <a:xfrm>
            <a:off x="274367" y="228635"/>
            <a:ext cx="5852096" cy="1231106"/>
          </a:xfrm>
          <a:prstGeom prst="rect">
            <a:avLst/>
          </a:prstGeom>
          <a:noFill/>
        </p:spPr>
        <p:txBody>
          <a:bodyPr wrap="square" rtlCol="0">
            <a:spAutoFit/>
          </a:bodyPr>
          <a:lstStyle/>
          <a:p>
            <a:r>
              <a:rPr lang="en-US" sz="2800" dirty="0" smtClean="0">
                <a:solidFill>
                  <a:schemeClr val="dk1"/>
                </a:solidFill>
                <a:latin typeface="+mj-lt"/>
              </a:rPr>
              <a:t>CMB and R3 </a:t>
            </a:r>
          </a:p>
          <a:p>
            <a:r>
              <a:rPr lang="en-US" sz="2800" dirty="0" smtClean="0">
                <a:solidFill>
                  <a:schemeClr val="dk1"/>
                </a:solidFill>
                <a:latin typeface="+mj-lt"/>
              </a:rPr>
              <a:t>Gap Analysis</a:t>
            </a:r>
            <a:endParaRPr lang="en-US" sz="2800" dirty="0">
              <a:solidFill>
                <a:schemeClr val="dk1"/>
              </a:solidFill>
              <a:latin typeface="+mj-lt"/>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0498240"/>
              </p:ext>
            </p:extLst>
          </p:nvPr>
        </p:nvGraphicFramePr>
        <p:xfrm>
          <a:off x="640122" y="1600220"/>
          <a:ext cx="7955194" cy="3474684"/>
        </p:xfrm>
        <a:graphic>
          <a:graphicData uri="http://schemas.openxmlformats.org/drawingml/2006/table">
            <a:tbl>
              <a:tblPr firstRow="1" bandRow="1">
                <a:tableStyleId>{5C22544A-7EE6-4342-B048-85BDC9FD1C3A}</a:tableStyleId>
              </a:tblPr>
              <a:tblGrid>
                <a:gridCol w="1830399"/>
                <a:gridCol w="2101479"/>
                <a:gridCol w="4023316"/>
              </a:tblGrid>
              <a:tr h="256518">
                <a:tc>
                  <a:txBody>
                    <a:bodyPr/>
                    <a:lstStyle/>
                    <a:p>
                      <a:r>
                        <a:rPr lang="en-US" sz="1000" dirty="0" smtClean="0"/>
                        <a:t>CMB </a:t>
                      </a:r>
                      <a:r>
                        <a:rPr lang="en-US" sz="1000" dirty="0" smtClean="0"/>
                        <a:t>  (Membership)</a:t>
                      </a:r>
                      <a:endParaRPr lang="en-US" sz="1000" dirty="0"/>
                    </a:p>
                  </a:txBody>
                  <a:tcPr/>
                </a:tc>
                <a:tc>
                  <a:txBody>
                    <a:bodyPr/>
                    <a:lstStyle/>
                    <a:p>
                      <a:r>
                        <a:rPr lang="en-US" sz="1000" dirty="0" smtClean="0"/>
                        <a:t>R3 Board </a:t>
                      </a:r>
                      <a:r>
                        <a:rPr lang="en-US" sz="1000" dirty="0" smtClean="0"/>
                        <a:t> (</a:t>
                      </a:r>
                      <a:r>
                        <a:rPr lang="en-US" sz="1000" dirty="0" smtClean="0"/>
                        <a:t>Membership)</a:t>
                      </a:r>
                      <a:endParaRPr lang="en-US" sz="1000" dirty="0"/>
                    </a:p>
                  </a:txBody>
                  <a:tcPr/>
                </a:tc>
                <a:tc>
                  <a:txBody>
                    <a:bodyPr/>
                    <a:lstStyle/>
                    <a:p>
                      <a:r>
                        <a:rPr lang="en-US" sz="1000" dirty="0" smtClean="0"/>
                        <a:t>Michele’s Comments</a:t>
                      </a:r>
                      <a:endParaRPr lang="en-US" sz="1000" dirty="0"/>
                    </a:p>
                  </a:txBody>
                  <a:tcPr/>
                </a:tc>
              </a:tr>
              <a:tr h="459738">
                <a:tc>
                  <a:txBody>
                    <a:bodyPr/>
                    <a:lstStyle/>
                    <a:p>
                      <a:r>
                        <a:rPr lang="en-US" sz="1000" dirty="0" smtClean="0"/>
                        <a:t>Chair</a:t>
                      </a:r>
                      <a:endParaRPr lang="en-US" sz="1000" dirty="0"/>
                    </a:p>
                  </a:txBody>
                  <a:tcPr/>
                </a:tc>
                <a:tc>
                  <a:txBody>
                    <a:bodyPr/>
                    <a:lstStyle/>
                    <a:p>
                      <a:r>
                        <a:rPr lang="en-US" sz="1000" dirty="0" smtClean="0"/>
                        <a:t>Chair</a:t>
                      </a:r>
                      <a:endParaRPr lang="en-US" sz="1000" dirty="0"/>
                    </a:p>
                  </a:txBody>
                  <a:tcPr/>
                </a:tc>
                <a:tc>
                  <a:txBody>
                    <a:bodyPr/>
                    <a:lstStyle/>
                    <a:p>
                      <a:r>
                        <a:rPr lang="en-US" sz="1000" dirty="0" smtClean="0"/>
                        <a:t>No change.</a:t>
                      </a:r>
                      <a:endParaRPr lang="en-US" sz="1000" dirty="0"/>
                    </a:p>
                  </a:txBody>
                  <a:tcPr/>
                </a:tc>
              </a:tr>
              <a:tr h="459738">
                <a:tc>
                  <a:txBody>
                    <a:bodyPr/>
                    <a:lstStyle/>
                    <a:p>
                      <a:r>
                        <a:rPr lang="en-US" sz="1000" dirty="0" smtClean="0"/>
                        <a:t>CMB Secretariat</a:t>
                      </a:r>
                      <a:r>
                        <a:rPr lang="en-US" sz="1000" baseline="0" dirty="0" smtClean="0"/>
                        <a:t> (Facilitator) </a:t>
                      </a:r>
                      <a:endParaRPr lang="en-US" sz="1000" dirty="0"/>
                    </a:p>
                  </a:txBody>
                  <a:tcPr/>
                </a:tc>
                <a:tc>
                  <a:txBody>
                    <a:bodyPr/>
                    <a:lstStyle/>
                    <a:p>
                      <a:r>
                        <a:rPr lang="en-US" sz="1000" dirty="0" smtClean="0"/>
                        <a:t>CMB Secretariat</a:t>
                      </a:r>
                      <a:r>
                        <a:rPr lang="en-US" sz="1000" baseline="0" dirty="0" smtClean="0"/>
                        <a:t> (Facilitator) </a:t>
                      </a:r>
                      <a:endParaRPr lang="en-US" sz="1000" dirty="0"/>
                    </a:p>
                  </a:txBody>
                  <a:tcPr/>
                </a:tc>
                <a:tc>
                  <a:txBody>
                    <a:bodyPr/>
                    <a:lstStyle/>
                    <a:p>
                      <a:r>
                        <a:rPr lang="en-US" sz="1000" smtClean="0"/>
                        <a:t>No change.</a:t>
                      </a:r>
                      <a:endParaRPr lang="en-US" sz="1000" dirty="0"/>
                    </a:p>
                  </a:txBody>
                  <a:tcPr/>
                </a:tc>
              </a:tr>
              <a:tr h="459738">
                <a:tc>
                  <a:txBody>
                    <a:bodyPr/>
                    <a:lstStyle/>
                    <a:p>
                      <a:r>
                        <a:rPr lang="en-US" sz="1000" dirty="0" smtClean="0"/>
                        <a:t>Voting members</a:t>
                      </a:r>
                      <a:endParaRPr lang="en-US" sz="1000" dirty="0"/>
                    </a:p>
                  </a:txBody>
                  <a:tcPr/>
                </a:tc>
                <a:tc>
                  <a:txBody>
                    <a:bodyPr/>
                    <a:lstStyle/>
                    <a:p>
                      <a:r>
                        <a:rPr lang="en-US" sz="1000" dirty="0" smtClean="0"/>
                        <a:t>Voting members</a:t>
                      </a:r>
                      <a:endParaRPr lang="en-US" sz="1000" dirty="0"/>
                    </a:p>
                  </a:txBody>
                  <a:tcPr/>
                </a:tc>
                <a:tc>
                  <a:txBody>
                    <a:bodyPr/>
                    <a:lstStyle/>
                    <a:p>
                      <a:r>
                        <a:rPr lang="en-US" sz="1000" smtClean="0"/>
                        <a:t>No change.</a:t>
                      </a:r>
                      <a:endParaRPr lang="en-US" sz="1000" dirty="0"/>
                    </a:p>
                  </a:txBody>
                  <a:tcPr/>
                </a:tc>
              </a:tr>
              <a:tr h="459738">
                <a:tc>
                  <a:txBody>
                    <a:bodyPr/>
                    <a:lstStyle/>
                    <a:p>
                      <a:r>
                        <a:rPr lang="en-US" sz="1000" dirty="0" smtClean="0"/>
                        <a:t>Voting member</a:t>
                      </a:r>
                      <a:endParaRPr lang="en-US" sz="1000" dirty="0"/>
                    </a:p>
                  </a:txBody>
                  <a:tcPr/>
                </a:tc>
                <a:tc>
                  <a:txBody>
                    <a:bodyPr/>
                    <a:lstStyle/>
                    <a:p>
                      <a:r>
                        <a:rPr lang="en-US" sz="1000" dirty="0" smtClean="0"/>
                        <a:t>Voting member</a:t>
                      </a:r>
                      <a:endParaRPr lang="en-US" sz="1000" dirty="0"/>
                    </a:p>
                  </a:txBody>
                  <a:tcPr/>
                </a:tc>
                <a:tc>
                  <a:txBody>
                    <a:bodyPr/>
                    <a:lstStyle/>
                    <a:p>
                      <a:r>
                        <a:rPr lang="en-US" sz="1000" smtClean="0"/>
                        <a:t>No change.</a:t>
                      </a:r>
                      <a:endParaRPr lang="en-US" sz="1000" dirty="0"/>
                    </a:p>
                  </a:txBody>
                  <a:tcPr/>
                </a:tc>
              </a:tr>
              <a:tr h="459738">
                <a:tc>
                  <a:txBody>
                    <a:bodyPr/>
                    <a:lstStyle/>
                    <a:p>
                      <a:r>
                        <a:rPr lang="en-US" sz="1000" dirty="0" smtClean="0"/>
                        <a:t>Non-voting</a:t>
                      </a:r>
                      <a:r>
                        <a:rPr lang="en-US" sz="1000" baseline="0" dirty="0" smtClean="0"/>
                        <a:t> member</a:t>
                      </a:r>
                      <a:endParaRPr lang="en-US" sz="1000" dirty="0"/>
                    </a:p>
                  </a:txBody>
                  <a:tcPr/>
                </a:tc>
                <a:tc>
                  <a:txBody>
                    <a:bodyPr/>
                    <a:lstStyle/>
                    <a:p>
                      <a:r>
                        <a:rPr lang="en-US" sz="1000" dirty="0" smtClean="0"/>
                        <a:t>Non-voting</a:t>
                      </a:r>
                      <a:r>
                        <a:rPr lang="en-US" sz="1000" baseline="0" dirty="0" smtClean="0"/>
                        <a:t> member</a:t>
                      </a:r>
                      <a:endParaRPr lang="en-US" sz="1000" dirty="0"/>
                    </a:p>
                  </a:txBody>
                  <a:tcPr/>
                </a:tc>
                <a:tc>
                  <a:txBody>
                    <a:bodyPr/>
                    <a:lstStyle/>
                    <a:p>
                      <a:r>
                        <a:rPr lang="en-US" sz="1000" smtClean="0"/>
                        <a:t>No change.</a:t>
                      </a:r>
                      <a:endParaRPr lang="en-US" sz="1000" dirty="0"/>
                    </a:p>
                  </a:txBody>
                  <a:tcPr/>
                </a:tc>
              </a:tr>
              <a:tr h="459738">
                <a:tc>
                  <a:txBody>
                    <a:bodyPr/>
                    <a:lstStyle/>
                    <a:p>
                      <a:r>
                        <a:rPr lang="en-US" sz="1000" dirty="0" smtClean="0"/>
                        <a:t>Non-voting member</a:t>
                      </a:r>
                      <a:endParaRPr lang="en-US" sz="1000" dirty="0"/>
                    </a:p>
                  </a:txBody>
                  <a:tcPr/>
                </a:tc>
                <a:tc>
                  <a:txBody>
                    <a:bodyPr/>
                    <a:lstStyle/>
                    <a:p>
                      <a:r>
                        <a:rPr lang="en-US" sz="1000" dirty="0" smtClean="0"/>
                        <a:t>Non-voting member</a:t>
                      </a:r>
                      <a:endParaRPr lang="en-US" sz="1000" dirty="0"/>
                    </a:p>
                  </a:txBody>
                  <a:tcPr/>
                </a:tc>
                <a:tc>
                  <a:txBody>
                    <a:bodyPr/>
                    <a:lstStyle/>
                    <a:p>
                      <a:r>
                        <a:rPr lang="en-US" sz="1000" dirty="0" smtClean="0"/>
                        <a:t>No change.</a:t>
                      </a:r>
                      <a:endParaRPr lang="en-US" sz="1000" dirty="0"/>
                    </a:p>
                  </a:txBody>
                  <a:tcPr/>
                </a:tc>
              </a:tr>
              <a:tr h="459738">
                <a:tc>
                  <a:txBody>
                    <a:bodyPr/>
                    <a:lstStyle/>
                    <a:p>
                      <a:r>
                        <a:rPr lang="en-US" sz="1000" dirty="0" smtClean="0"/>
                        <a:t>SETA</a:t>
                      </a:r>
                      <a:r>
                        <a:rPr lang="en-US" sz="1000" baseline="0" dirty="0" smtClean="0"/>
                        <a:t> (optional)</a:t>
                      </a:r>
                      <a:endParaRPr lang="en-US" sz="1000" dirty="0"/>
                    </a:p>
                  </a:txBody>
                  <a:tcPr/>
                </a:tc>
                <a:tc>
                  <a:txBody>
                    <a:bodyPr/>
                    <a:lstStyle/>
                    <a:p>
                      <a:r>
                        <a:rPr lang="en-US" sz="1000" dirty="0" smtClean="0"/>
                        <a:t>SETA</a:t>
                      </a:r>
                      <a:r>
                        <a:rPr lang="en-US" sz="1000" baseline="0" dirty="0" smtClean="0"/>
                        <a:t> </a:t>
                      </a:r>
                      <a:endParaRPr lang="en-US" sz="1000" dirty="0"/>
                    </a:p>
                  </a:txBody>
                  <a:tcPr/>
                </a:tc>
                <a:tc>
                  <a:txBody>
                    <a:bodyPr/>
                    <a:lstStyle/>
                    <a:p>
                      <a:r>
                        <a:rPr lang="en-US" sz="1000" dirty="0" smtClean="0">
                          <a:solidFill>
                            <a:srgbClr val="FF0000"/>
                          </a:solidFill>
                        </a:rPr>
                        <a:t>This is the only change btw board members</a:t>
                      </a:r>
                      <a:endParaRPr lang="en-US" sz="1000" dirty="0">
                        <a:solidFill>
                          <a:srgbClr val="FF0000"/>
                        </a:solidFill>
                      </a:endParaRPr>
                    </a:p>
                  </a:txBody>
                  <a:tcPr/>
                </a:tc>
              </a:tr>
            </a:tbl>
          </a:graphicData>
        </a:graphic>
      </p:graphicFrame>
    </p:spTree>
    <p:extLst>
      <p:ext uri="{BB962C8B-B14F-4D97-AF65-F5344CB8AC3E}">
        <p14:creationId xmlns:p14="http://schemas.microsoft.com/office/powerpoint/2010/main" val="1653217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814AF7-55ED-4CF2-A8C3-EF3599C8F613}"/>
              </a:ext>
            </a:extLst>
          </p:cNvPr>
          <p:cNvSpPr txBox="1"/>
          <p:nvPr/>
        </p:nvSpPr>
        <p:spPr>
          <a:xfrm>
            <a:off x="438515" y="1783098"/>
            <a:ext cx="8412388" cy="2523768"/>
          </a:xfrm>
          <a:prstGeom prst="rect">
            <a:avLst/>
          </a:prstGeom>
          <a:noFill/>
        </p:spPr>
        <p:txBody>
          <a:bodyPr wrap="square" rtlCol="0">
            <a:spAutoFit/>
          </a:bodyPr>
          <a:lstStyle/>
          <a:p>
            <a:endParaRPr lang="en-US" sz="2800" dirty="0" smtClean="0">
              <a:solidFill>
                <a:schemeClr val="dk1"/>
              </a:solidFill>
              <a:latin typeface="+mn-lt"/>
              <a:cs typeface="+mn-cs"/>
            </a:endParaRPr>
          </a:p>
          <a:p>
            <a:pPr lvl="1"/>
            <a:endParaRPr lang="en-US" sz="2800" dirty="0" smtClean="0">
              <a:solidFill>
                <a:schemeClr val="dk1"/>
              </a:solidFill>
              <a:latin typeface="+mn-lt"/>
              <a:cs typeface="+mn-cs"/>
            </a:endParaRPr>
          </a:p>
          <a:p>
            <a:pPr marL="742950" lvl="1" indent="-285750">
              <a:buFont typeface="Arial" panose="020B0604020202020204" pitchFamily="34" charset="0"/>
              <a:buChar char="•"/>
            </a:pPr>
            <a:endParaRPr lang="en-US" sz="2800" dirty="0">
              <a:solidFill>
                <a:schemeClr val="dk1"/>
              </a:solidFill>
              <a:latin typeface="+mn-lt"/>
              <a:cs typeface="+mn-cs"/>
            </a:endParaRPr>
          </a:p>
          <a:p>
            <a:pPr lvl="1"/>
            <a:r>
              <a:rPr lang="en-US" sz="2800" dirty="0" smtClean="0">
                <a:solidFill>
                  <a:schemeClr val="dk1"/>
                </a:solidFill>
                <a:latin typeface="+mn-lt"/>
                <a:cs typeface="+mn-cs"/>
              </a:rPr>
              <a:t>			</a:t>
            </a:r>
          </a:p>
          <a:p>
            <a:pPr marL="742950" lvl="1" indent="-285750">
              <a:buFont typeface="Arial" panose="020B0604020202020204" pitchFamily="34" charset="0"/>
              <a:buChar char="•"/>
            </a:pPr>
            <a:endParaRPr lang="en-US" sz="2800" dirty="0">
              <a:solidFill>
                <a:schemeClr val="dk1"/>
              </a:solidFill>
              <a:latin typeface="+mn-lt"/>
              <a:cs typeface="+mn-cs"/>
            </a:endParaRPr>
          </a:p>
          <a:p>
            <a:endParaRPr lang="en-US" dirty="0"/>
          </a:p>
        </p:txBody>
      </p:sp>
      <p:sp>
        <p:nvSpPr>
          <p:cNvPr id="3" name="TextBox 2">
            <a:extLst>
              <a:ext uri="{FF2B5EF4-FFF2-40B4-BE49-F238E27FC236}">
                <a16:creationId xmlns="" xmlns:a16="http://schemas.microsoft.com/office/drawing/2014/main" id="{EBCA9733-673E-419A-91D5-7A17C3510384}"/>
              </a:ext>
            </a:extLst>
          </p:cNvPr>
          <p:cNvSpPr txBox="1"/>
          <p:nvPr/>
        </p:nvSpPr>
        <p:spPr>
          <a:xfrm>
            <a:off x="274367" y="228635"/>
            <a:ext cx="5852096" cy="1231106"/>
          </a:xfrm>
          <a:prstGeom prst="rect">
            <a:avLst/>
          </a:prstGeom>
          <a:noFill/>
        </p:spPr>
        <p:txBody>
          <a:bodyPr wrap="square" rtlCol="0">
            <a:spAutoFit/>
          </a:bodyPr>
          <a:lstStyle/>
          <a:p>
            <a:r>
              <a:rPr lang="en-US" sz="2800" dirty="0" smtClean="0">
                <a:solidFill>
                  <a:schemeClr val="dk1"/>
                </a:solidFill>
                <a:latin typeface="+mj-lt"/>
              </a:rPr>
              <a:t>CMB and R3 </a:t>
            </a:r>
          </a:p>
          <a:p>
            <a:r>
              <a:rPr lang="en-US" sz="2800" dirty="0" smtClean="0">
                <a:solidFill>
                  <a:schemeClr val="dk1"/>
                </a:solidFill>
                <a:latin typeface="+mj-lt"/>
              </a:rPr>
              <a:t>Gap Analysis</a:t>
            </a:r>
            <a:endParaRPr lang="en-US" sz="2800" dirty="0">
              <a:solidFill>
                <a:schemeClr val="dk1"/>
              </a:solidFill>
              <a:latin typeface="+mj-lt"/>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69538787"/>
              </p:ext>
            </p:extLst>
          </p:nvPr>
        </p:nvGraphicFramePr>
        <p:xfrm>
          <a:off x="640122" y="1600220"/>
          <a:ext cx="7955194" cy="3413760"/>
        </p:xfrm>
        <a:graphic>
          <a:graphicData uri="http://schemas.openxmlformats.org/drawingml/2006/table">
            <a:tbl>
              <a:tblPr firstRow="1" bandRow="1">
                <a:tableStyleId>{5C22544A-7EE6-4342-B048-85BDC9FD1C3A}</a:tableStyleId>
              </a:tblPr>
              <a:tblGrid>
                <a:gridCol w="1830399"/>
                <a:gridCol w="2101479"/>
                <a:gridCol w="4023316"/>
              </a:tblGrid>
              <a:tr h="640080">
                <a:tc>
                  <a:txBody>
                    <a:bodyPr/>
                    <a:lstStyle/>
                    <a:p>
                      <a:r>
                        <a:rPr lang="en-US" dirty="0" smtClean="0"/>
                        <a:t>CMB </a:t>
                      </a:r>
                      <a:r>
                        <a:rPr lang="en-US" dirty="0" smtClean="0"/>
                        <a:t>functions  </a:t>
                      </a:r>
                      <a:endParaRPr lang="en-US" dirty="0"/>
                    </a:p>
                  </a:txBody>
                  <a:tcPr/>
                </a:tc>
                <a:tc>
                  <a:txBody>
                    <a:bodyPr/>
                    <a:lstStyle/>
                    <a:p>
                      <a:r>
                        <a:rPr lang="en-US" dirty="0" smtClean="0"/>
                        <a:t>R3 Board </a:t>
                      </a:r>
                      <a:r>
                        <a:rPr lang="en-US" dirty="0" smtClean="0"/>
                        <a:t>functions </a:t>
                      </a:r>
                      <a:endParaRPr lang="en-US" dirty="0"/>
                    </a:p>
                  </a:txBody>
                  <a:tcPr/>
                </a:tc>
                <a:tc>
                  <a:txBody>
                    <a:bodyPr/>
                    <a:lstStyle/>
                    <a:p>
                      <a:r>
                        <a:rPr lang="en-US" dirty="0" smtClean="0"/>
                        <a:t>Michele’s Comments</a:t>
                      </a:r>
                      <a:endParaRPr lang="en-US" dirty="0"/>
                    </a:p>
                  </a:txBody>
                  <a:tcPr/>
                </a:tc>
              </a:tr>
              <a:tr h="459738">
                <a:tc>
                  <a:txBody>
                    <a:bodyPr/>
                    <a:lstStyle/>
                    <a:p>
                      <a:r>
                        <a:rPr lang="en-US" sz="1000" dirty="0" smtClean="0"/>
                        <a:t>The</a:t>
                      </a:r>
                      <a:r>
                        <a:rPr lang="en-US" sz="1000" baseline="0" dirty="0" smtClean="0"/>
                        <a:t> CMB is initiated before Engineering work starts and remains engaged through the product lifecycle  </a:t>
                      </a:r>
                    </a:p>
                  </a:txBody>
                  <a:tcPr/>
                </a:tc>
                <a:tc>
                  <a:txBody>
                    <a:bodyPr/>
                    <a:lstStyle/>
                    <a:p>
                      <a:r>
                        <a:rPr lang="en-US" sz="1000" baseline="0" dirty="0" smtClean="0"/>
                        <a:t>The R3 process starts after Engineering work is completed .</a:t>
                      </a:r>
                      <a:endParaRPr lang="en-US" sz="1000" dirty="0"/>
                    </a:p>
                  </a:txBody>
                  <a:tcPr/>
                </a:tc>
                <a:tc>
                  <a:txBody>
                    <a:bodyPr/>
                    <a:lstStyle/>
                    <a:p>
                      <a:r>
                        <a:rPr lang="en-US" sz="1000" kern="1200" baseline="0" dirty="0" smtClean="0">
                          <a:solidFill>
                            <a:schemeClr val="dk1"/>
                          </a:solidFill>
                          <a:latin typeface="+mn-lt"/>
                          <a:ea typeface="+mn-ea"/>
                          <a:cs typeface="+mn-cs"/>
                        </a:rPr>
                        <a:t>The CMB enables planning upfront. Plan the work, work the plan.  </a:t>
                      </a:r>
                    </a:p>
                    <a:p>
                      <a:endParaRPr lang="en-US" sz="1000" kern="1200" baseline="0" dirty="0" smtClean="0">
                        <a:solidFill>
                          <a:schemeClr val="dk1"/>
                        </a:solidFill>
                        <a:latin typeface="+mn-lt"/>
                        <a:ea typeface="+mn-ea"/>
                        <a:cs typeface="+mn-cs"/>
                      </a:endParaRPr>
                    </a:p>
                  </a:txBody>
                  <a:tcPr/>
                </a:tc>
              </a:tr>
              <a:tr h="4597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mn-lt"/>
                          <a:ea typeface="+mn-ea"/>
                          <a:cs typeface="+mn-cs"/>
                        </a:rPr>
                        <a:t>Prior to Engineering  work starting, all relevant project teams members review and approve proposed change(s). Upfront coordination enables RM to know when work starts, gives estimate deployment schedule, work priority, and cross team </a:t>
                      </a:r>
                      <a:r>
                        <a:rPr lang="en-US" sz="1000" kern="1200" baseline="0" dirty="0" err="1" smtClean="0">
                          <a:solidFill>
                            <a:schemeClr val="dk1"/>
                          </a:solidFill>
                          <a:latin typeface="+mn-lt"/>
                          <a:ea typeface="+mn-ea"/>
                          <a:cs typeface="+mn-cs"/>
                        </a:rPr>
                        <a:t>eval</a:t>
                      </a:r>
                      <a:r>
                        <a:rPr lang="en-US" sz="1000" kern="1200" baseline="0" dirty="0" smtClean="0">
                          <a:solidFill>
                            <a:schemeClr val="dk1"/>
                          </a:solidFill>
                          <a:latin typeface="+mn-lt"/>
                          <a:ea typeface="+mn-ea"/>
                          <a:cs typeface="+mn-cs"/>
                        </a:rPr>
                        <a:t> of cost, resource, security, schedule, and technical impacts. </a:t>
                      </a:r>
                    </a:p>
                    <a:p>
                      <a:endParaRPr lang="en-US" sz="1000"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mn-lt"/>
                          <a:ea typeface="+mn-ea"/>
                          <a:cs typeface="+mn-cs"/>
                        </a:rPr>
                        <a:t>Impact assessment done by Engineer and  CAL (i.e. stovepipe).  </a:t>
                      </a:r>
                      <a:r>
                        <a:rPr lang="en-US" sz="1000" baseline="0" dirty="0" smtClean="0"/>
                        <a:t>The R3 process ends after product is approved for promotion to high side network.</a:t>
                      </a:r>
                      <a:endParaRPr lang="en-US" sz="1000" dirty="0" smtClean="0"/>
                    </a:p>
                    <a:p>
                      <a:endParaRPr lang="en-US" sz="1000" kern="1200" baseline="0" dirty="0">
                        <a:solidFill>
                          <a:schemeClr val="dk1"/>
                        </a:solidFill>
                        <a:latin typeface="+mn-lt"/>
                        <a:ea typeface="+mn-ea"/>
                        <a:cs typeface="+mn-cs"/>
                      </a:endParaRPr>
                    </a:p>
                  </a:txBody>
                  <a:tcPr/>
                </a:tc>
                <a:tc>
                  <a:txBody>
                    <a:bodyPr/>
                    <a:lstStyle/>
                    <a:p>
                      <a:r>
                        <a:rPr lang="en-US" sz="1000" kern="1200" baseline="0" dirty="0" smtClean="0">
                          <a:solidFill>
                            <a:schemeClr val="dk1"/>
                          </a:solidFill>
                          <a:latin typeface="+mn-lt"/>
                          <a:ea typeface="+mn-ea"/>
                          <a:cs typeface="+mn-cs"/>
                        </a:rPr>
                        <a:t>The R3 does not enable collective analysis  (CALs, OPS, RM) to get on the same page before work begins or even during  development work. For instance, if a product is withdrawn for whatever reason, there is no formal why to inform other project members. If a product is renamed, there is no formal why to learn the new  name change. </a:t>
                      </a:r>
                    </a:p>
                    <a:p>
                      <a:endParaRPr lang="en-US" sz="1000" kern="1200" baseline="0" dirty="0" smtClean="0">
                        <a:solidFill>
                          <a:schemeClr val="dk1"/>
                        </a:solidFill>
                        <a:latin typeface="+mn-lt"/>
                        <a:ea typeface="+mn-ea"/>
                        <a:cs typeface="+mn-cs"/>
                      </a:endParaRPr>
                    </a:p>
                    <a:p>
                      <a:r>
                        <a:rPr lang="en-US" sz="1000" kern="1200" baseline="0" dirty="0" smtClean="0">
                          <a:solidFill>
                            <a:schemeClr val="dk1"/>
                          </a:solidFill>
                          <a:latin typeface="+mn-lt"/>
                          <a:ea typeface="+mn-ea"/>
                          <a:cs typeface="+mn-cs"/>
                        </a:rPr>
                        <a:t>CM and RM need to know of  product changes because Jim maintains a software listing of Products delivered to various customers and  Lisa (RM) would need  to remove the product from her Deployment plan.  CM currently learns of changes through the grapevine, informally and it’s believed  the RM learns of changes from looking at the quarterly build page and/or attending various meetings.  </a:t>
                      </a:r>
                      <a:endParaRPr lang="en-US" sz="1000" kern="1200" baseline="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071113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814AF7-55ED-4CF2-A8C3-EF3599C8F613}"/>
              </a:ext>
            </a:extLst>
          </p:cNvPr>
          <p:cNvSpPr txBox="1"/>
          <p:nvPr/>
        </p:nvSpPr>
        <p:spPr>
          <a:xfrm>
            <a:off x="438515" y="1783098"/>
            <a:ext cx="8412388" cy="2523768"/>
          </a:xfrm>
          <a:prstGeom prst="rect">
            <a:avLst/>
          </a:prstGeom>
          <a:noFill/>
        </p:spPr>
        <p:txBody>
          <a:bodyPr wrap="square" rtlCol="0">
            <a:spAutoFit/>
          </a:bodyPr>
          <a:lstStyle/>
          <a:p>
            <a:endParaRPr lang="en-US" sz="2800" dirty="0" smtClean="0">
              <a:solidFill>
                <a:schemeClr val="dk1"/>
              </a:solidFill>
              <a:latin typeface="+mn-lt"/>
              <a:cs typeface="+mn-cs"/>
            </a:endParaRPr>
          </a:p>
          <a:p>
            <a:pPr lvl="1"/>
            <a:endParaRPr lang="en-US" sz="2800" dirty="0" smtClean="0">
              <a:solidFill>
                <a:schemeClr val="dk1"/>
              </a:solidFill>
              <a:latin typeface="+mn-lt"/>
              <a:cs typeface="+mn-cs"/>
            </a:endParaRPr>
          </a:p>
          <a:p>
            <a:pPr marL="742950" lvl="1" indent="-285750">
              <a:buFont typeface="Arial" panose="020B0604020202020204" pitchFamily="34" charset="0"/>
              <a:buChar char="•"/>
            </a:pPr>
            <a:endParaRPr lang="en-US" sz="2800" dirty="0">
              <a:solidFill>
                <a:schemeClr val="dk1"/>
              </a:solidFill>
              <a:latin typeface="+mn-lt"/>
              <a:cs typeface="+mn-cs"/>
            </a:endParaRPr>
          </a:p>
          <a:p>
            <a:pPr lvl="1"/>
            <a:r>
              <a:rPr lang="en-US" sz="2800" dirty="0" smtClean="0">
                <a:solidFill>
                  <a:schemeClr val="dk1"/>
                </a:solidFill>
                <a:latin typeface="+mn-lt"/>
                <a:cs typeface="+mn-cs"/>
              </a:rPr>
              <a:t>			</a:t>
            </a:r>
          </a:p>
          <a:p>
            <a:pPr marL="742950" lvl="1" indent="-285750">
              <a:buFont typeface="Arial" panose="020B0604020202020204" pitchFamily="34" charset="0"/>
              <a:buChar char="•"/>
            </a:pPr>
            <a:endParaRPr lang="en-US" sz="2800" dirty="0">
              <a:solidFill>
                <a:schemeClr val="dk1"/>
              </a:solidFill>
              <a:latin typeface="+mn-lt"/>
              <a:cs typeface="+mn-cs"/>
            </a:endParaRPr>
          </a:p>
          <a:p>
            <a:endParaRPr lang="en-US" dirty="0"/>
          </a:p>
        </p:txBody>
      </p:sp>
      <p:sp>
        <p:nvSpPr>
          <p:cNvPr id="3" name="TextBox 2">
            <a:extLst>
              <a:ext uri="{FF2B5EF4-FFF2-40B4-BE49-F238E27FC236}">
                <a16:creationId xmlns="" xmlns:a16="http://schemas.microsoft.com/office/drawing/2014/main" id="{EBCA9733-673E-419A-91D5-7A17C3510384}"/>
              </a:ext>
            </a:extLst>
          </p:cNvPr>
          <p:cNvSpPr txBox="1"/>
          <p:nvPr/>
        </p:nvSpPr>
        <p:spPr>
          <a:xfrm>
            <a:off x="274367" y="228635"/>
            <a:ext cx="5852096" cy="1231106"/>
          </a:xfrm>
          <a:prstGeom prst="rect">
            <a:avLst/>
          </a:prstGeom>
          <a:noFill/>
        </p:spPr>
        <p:txBody>
          <a:bodyPr wrap="square" rtlCol="0">
            <a:spAutoFit/>
          </a:bodyPr>
          <a:lstStyle/>
          <a:p>
            <a:r>
              <a:rPr lang="en-US" sz="2800" dirty="0" smtClean="0">
                <a:solidFill>
                  <a:schemeClr val="dk1"/>
                </a:solidFill>
                <a:latin typeface="+mj-lt"/>
              </a:rPr>
              <a:t>CMB and R3 </a:t>
            </a:r>
          </a:p>
          <a:p>
            <a:r>
              <a:rPr lang="en-US" sz="2800" dirty="0" smtClean="0">
                <a:solidFill>
                  <a:schemeClr val="dk1"/>
                </a:solidFill>
                <a:latin typeface="+mj-lt"/>
              </a:rPr>
              <a:t>Gap Analysis</a:t>
            </a:r>
            <a:endParaRPr lang="en-US" sz="2800" dirty="0">
              <a:solidFill>
                <a:schemeClr val="dk1"/>
              </a:solidFill>
              <a:latin typeface="+mj-lt"/>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01964872"/>
              </p:ext>
            </p:extLst>
          </p:nvPr>
        </p:nvGraphicFramePr>
        <p:xfrm>
          <a:off x="640122" y="1600220"/>
          <a:ext cx="7955194" cy="2103120"/>
        </p:xfrm>
        <a:graphic>
          <a:graphicData uri="http://schemas.openxmlformats.org/drawingml/2006/table">
            <a:tbl>
              <a:tblPr firstRow="1" bandRow="1">
                <a:tableStyleId>{5C22544A-7EE6-4342-B048-85BDC9FD1C3A}</a:tableStyleId>
              </a:tblPr>
              <a:tblGrid>
                <a:gridCol w="1830399"/>
                <a:gridCol w="2101479"/>
                <a:gridCol w="4023316"/>
              </a:tblGrid>
              <a:tr h="640080">
                <a:tc>
                  <a:txBody>
                    <a:bodyPr/>
                    <a:lstStyle/>
                    <a:p>
                      <a:r>
                        <a:rPr lang="en-US" dirty="0" smtClean="0"/>
                        <a:t>CMB </a:t>
                      </a:r>
                      <a:r>
                        <a:rPr lang="en-US" dirty="0" smtClean="0"/>
                        <a:t>functions  </a:t>
                      </a:r>
                      <a:endParaRPr lang="en-US" dirty="0"/>
                    </a:p>
                  </a:txBody>
                  <a:tcPr/>
                </a:tc>
                <a:tc>
                  <a:txBody>
                    <a:bodyPr/>
                    <a:lstStyle/>
                    <a:p>
                      <a:r>
                        <a:rPr lang="en-US" dirty="0" smtClean="0"/>
                        <a:t>R3 Board </a:t>
                      </a:r>
                      <a:r>
                        <a:rPr lang="en-US" dirty="0" smtClean="0"/>
                        <a:t>functions </a:t>
                      </a:r>
                      <a:endParaRPr lang="en-US" dirty="0"/>
                    </a:p>
                  </a:txBody>
                  <a:tcPr/>
                </a:tc>
                <a:tc>
                  <a:txBody>
                    <a:bodyPr/>
                    <a:lstStyle/>
                    <a:p>
                      <a:r>
                        <a:rPr lang="en-US" dirty="0" smtClean="0"/>
                        <a:t>Michele’s Comments</a:t>
                      </a:r>
                      <a:endParaRPr lang="en-US" dirty="0"/>
                    </a:p>
                  </a:txBody>
                  <a:tcPr/>
                </a:tc>
              </a:tr>
              <a:tr h="459738">
                <a:tc>
                  <a:txBody>
                    <a:bodyPr/>
                    <a:lstStyle/>
                    <a:p>
                      <a:pPr algn="ctr"/>
                      <a:r>
                        <a:rPr lang="en-US" sz="1000" b="1" dirty="0" smtClean="0"/>
                        <a:t>MR form:</a:t>
                      </a:r>
                      <a:r>
                        <a:rPr lang="en-US" sz="1000" b="1" baseline="0" dirty="0" smtClean="0"/>
                        <a:t> </a:t>
                      </a:r>
                      <a:endParaRPr lang="en-US" sz="1000" b="0" baseline="0" dirty="0" smtClean="0"/>
                    </a:p>
                    <a:p>
                      <a:pPr algn="ctr"/>
                      <a:r>
                        <a:rPr lang="en-US" sz="1000" b="0" baseline="0" dirty="0" smtClean="0"/>
                        <a:t>Formally e</a:t>
                      </a:r>
                      <a:r>
                        <a:rPr lang="en-US" sz="1000" dirty="0" smtClean="0"/>
                        <a:t>stablishes</a:t>
                      </a:r>
                      <a:r>
                        <a:rPr lang="en-US" sz="1000" baseline="0" dirty="0" smtClean="0"/>
                        <a:t> a Baseline and manages change to delivered software and documents.</a:t>
                      </a:r>
                      <a:endParaRPr lang="en-US" sz="1000" dirty="0"/>
                    </a:p>
                  </a:txBody>
                  <a:tcPr/>
                </a:tc>
                <a:tc>
                  <a:txBody>
                    <a:bodyPr/>
                    <a:lstStyle/>
                    <a:p>
                      <a:r>
                        <a:rPr lang="en-US" sz="1000" b="1" dirty="0" smtClean="0"/>
                        <a:t>R3: </a:t>
                      </a:r>
                      <a:r>
                        <a:rPr lang="en-US" sz="1000" b="0" baseline="0" dirty="0" smtClean="0"/>
                        <a:t>Does not establish  baselines.</a:t>
                      </a:r>
                      <a:endParaRPr lang="en-US" sz="1000" dirty="0"/>
                    </a:p>
                  </a:txBody>
                  <a:tcPr/>
                </a:tc>
                <a:tc>
                  <a:txBody>
                    <a:bodyPr/>
                    <a:lstStyle/>
                    <a:p>
                      <a:r>
                        <a:rPr lang="en-US" sz="1000" kern="1200" baseline="0" dirty="0" smtClean="0">
                          <a:solidFill>
                            <a:schemeClr val="dk1"/>
                          </a:solidFill>
                          <a:latin typeface="+mn-lt"/>
                          <a:ea typeface="+mn-ea"/>
                          <a:cs typeface="+mn-cs"/>
                        </a:rPr>
                        <a:t>The MR form and its associated documentation tracks product changes (i.e. who, what, when, why,) throughout product lifecycle.  The MR form traces requirement, software, and documentation in one central location.</a:t>
                      </a:r>
                    </a:p>
                    <a:p>
                      <a:endParaRPr lang="en-US" sz="1000" kern="1200" baseline="0" dirty="0" smtClean="0">
                        <a:solidFill>
                          <a:schemeClr val="dk1"/>
                        </a:solidFill>
                        <a:latin typeface="+mn-lt"/>
                        <a:ea typeface="+mn-ea"/>
                        <a:cs typeface="+mn-cs"/>
                      </a:endParaRPr>
                    </a:p>
                    <a:p>
                      <a:endParaRPr lang="en-US" sz="1000" dirty="0" smtClean="0"/>
                    </a:p>
                    <a:p>
                      <a:endParaRPr lang="en-US" sz="1000" kern="1200" baseline="0" dirty="0" smtClean="0">
                        <a:solidFill>
                          <a:schemeClr val="dk1"/>
                        </a:solidFill>
                        <a:latin typeface="+mn-lt"/>
                        <a:ea typeface="+mn-ea"/>
                        <a:cs typeface="+mn-cs"/>
                      </a:endParaRPr>
                    </a:p>
                    <a:p>
                      <a:endParaRPr lang="en-US" sz="1000" kern="1200" baseline="0" dirty="0" smtClean="0">
                        <a:solidFill>
                          <a:schemeClr val="dk1"/>
                        </a:solidFill>
                        <a:latin typeface="+mn-lt"/>
                        <a:ea typeface="+mn-ea"/>
                        <a:cs typeface="+mn-cs"/>
                      </a:endParaRPr>
                    </a:p>
                    <a:p>
                      <a:r>
                        <a:rPr lang="en-US" sz="1000" kern="1200" baseline="0" dirty="0" smtClean="0">
                          <a:solidFill>
                            <a:schemeClr val="dk1"/>
                          </a:solidFill>
                          <a:latin typeface="+mn-lt"/>
                          <a:ea typeface="+mn-ea"/>
                          <a:cs typeface="+mn-cs"/>
                        </a:rPr>
                        <a:t> </a:t>
                      </a:r>
                    </a:p>
                  </a:txBody>
                  <a:tcPr/>
                </a:tc>
              </a:tr>
            </a:tbl>
          </a:graphicData>
        </a:graphic>
      </p:graphicFrame>
    </p:spTree>
    <p:extLst>
      <p:ext uri="{BB962C8B-B14F-4D97-AF65-F5344CB8AC3E}">
        <p14:creationId xmlns:p14="http://schemas.microsoft.com/office/powerpoint/2010/main" val="3724580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814AF7-55ED-4CF2-A8C3-EF3599C8F613}"/>
              </a:ext>
            </a:extLst>
          </p:cNvPr>
          <p:cNvSpPr txBox="1"/>
          <p:nvPr/>
        </p:nvSpPr>
        <p:spPr>
          <a:xfrm>
            <a:off x="438515" y="1783098"/>
            <a:ext cx="8412388" cy="2523768"/>
          </a:xfrm>
          <a:prstGeom prst="rect">
            <a:avLst/>
          </a:prstGeom>
          <a:noFill/>
        </p:spPr>
        <p:txBody>
          <a:bodyPr wrap="square" rtlCol="0">
            <a:spAutoFit/>
          </a:bodyPr>
          <a:lstStyle/>
          <a:p>
            <a:endParaRPr lang="en-US" sz="2800" dirty="0" smtClean="0">
              <a:solidFill>
                <a:schemeClr val="dk1"/>
              </a:solidFill>
              <a:latin typeface="+mn-lt"/>
              <a:cs typeface="+mn-cs"/>
            </a:endParaRPr>
          </a:p>
          <a:p>
            <a:pPr lvl="1"/>
            <a:endParaRPr lang="en-US" sz="2800" dirty="0" smtClean="0">
              <a:solidFill>
                <a:schemeClr val="dk1"/>
              </a:solidFill>
              <a:latin typeface="+mn-lt"/>
              <a:cs typeface="+mn-cs"/>
            </a:endParaRPr>
          </a:p>
          <a:p>
            <a:pPr marL="742950" lvl="1" indent="-285750">
              <a:buFont typeface="Arial" panose="020B0604020202020204" pitchFamily="34" charset="0"/>
              <a:buChar char="•"/>
            </a:pPr>
            <a:endParaRPr lang="en-US" sz="2800" dirty="0">
              <a:solidFill>
                <a:schemeClr val="dk1"/>
              </a:solidFill>
              <a:latin typeface="+mn-lt"/>
              <a:cs typeface="+mn-cs"/>
            </a:endParaRPr>
          </a:p>
          <a:p>
            <a:pPr lvl="1"/>
            <a:r>
              <a:rPr lang="en-US" sz="2800" dirty="0" smtClean="0">
                <a:solidFill>
                  <a:schemeClr val="dk1"/>
                </a:solidFill>
                <a:latin typeface="+mn-lt"/>
                <a:cs typeface="+mn-cs"/>
              </a:rPr>
              <a:t>			</a:t>
            </a:r>
          </a:p>
          <a:p>
            <a:pPr marL="742950" lvl="1" indent="-285750">
              <a:buFont typeface="Arial" panose="020B0604020202020204" pitchFamily="34" charset="0"/>
              <a:buChar char="•"/>
            </a:pPr>
            <a:endParaRPr lang="en-US" sz="2800" dirty="0">
              <a:solidFill>
                <a:schemeClr val="dk1"/>
              </a:solidFill>
              <a:latin typeface="+mn-lt"/>
              <a:cs typeface="+mn-cs"/>
            </a:endParaRPr>
          </a:p>
          <a:p>
            <a:endParaRPr lang="en-US" dirty="0"/>
          </a:p>
        </p:txBody>
      </p:sp>
      <p:sp>
        <p:nvSpPr>
          <p:cNvPr id="3" name="TextBox 2">
            <a:extLst>
              <a:ext uri="{FF2B5EF4-FFF2-40B4-BE49-F238E27FC236}">
                <a16:creationId xmlns="" xmlns:a16="http://schemas.microsoft.com/office/drawing/2014/main" id="{EBCA9733-673E-419A-91D5-7A17C3510384}"/>
              </a:ext>
            </a:extLst>
          </p:cNvPr>
          <p:cNvSpPr txBox="1"/>
          <p:nvPr/>
        </p:nvSpPr>
        <p:spPr>
          <a:xfrm>
            <a:off x="274367" y="228635"/>
            <a:ext cx="5852096" cy="1231106"/>
          </a:xfrm>
          <a:prstGeom prst="rect">
            <a:avLst/>
          </a:prstGeom>
          <a:noFill/>
        </p:spPr>
        <p:txBody>
          <a:bodyPr wrap="square" rtlCol="0">
            <a:spAutoFit/>
          </a:bodyPr>
          <a:lstStyle/>
          <a:p>
            <a:r>
              <a:rPr lang="en-US" sz="2800" dirty="0" smtClean="0">
                <a:solidFill>
                  <a:schemeClr val="dk1"/>
                </a:solidFill>
                <a:latin typeface="+mj-lt"/>
              </a:rPr>
              <a:t>CMB and R3 </a:t>
            </a:r>
          </a:p>
          <a:p>
            <a:r>
              <a:rPr lang="en-US" sz="2800" dirty="0" smtClean="0">
                <a:solidFill>
                  <a:schemeClr val="dk1"/>
                </a:solidFill>
                <a:latin typeface="+mj-lt"/>
              </a:rPr>
              <a:t>Gap Analysis</a:t>
            </a:r>
            <a:endParaRPr lang="en-US" sz="2800" dirty="0">
              <a:solidFill>
                <a:schemeClr val="dk1"/>
              </a:solidFill>
              <a:latin typeface="+mj-lt"/>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912442"/>
              </p:ext>
            </p:extLst>
          </p:nvPr>
        </p:nvGraphicFramePr>
        <p:xfrm>
          <a:off x="640122" y="1600220"/>
          <a:ext cx="7955194" cy="3779520"/>
        </p:xfrm>
        <a:graphic>
          <a:graphicData uri="http://schemas.openxmlformats.org/drawingml/2006/table">
            <a:tbl>
              <a:tblPr firstRow="1" bandRow="1">
                <a:tableStyleId>{5C22544A-7EE6-4342-B048-85BDC9FD1C3A}</a:tableStyleId>
              </a:tblPr>
              <a:tblGrid>
                <a:gridCol w="1830399"/>
                <a:gridCol w="2101479"/>
                <a:gridCol w="4023316"/>
              </a:tblGrid>
              <a:tr h="640080">
                <a:tc>
                  <a:txBody>
                    <a:bodyPr/>
                    <a:lstStyle/>
                    <a:p>
                      <a:r>
                        <a:rPr lang="en-US" dirty="0" smtClean="0"/>
                        <a:t>CMB </a:t>
                      </a:r>
                      <a:r>
                        <a:rPr lang="en-US" dirty="0" smtClean="0"/>
                        <a:t>functions  </a:t>
                      </a:r>
                      <a:endParaRPr lang="en-US" dirty="0"/>
                    </a:p>
                  </a:txBody>
                  <a:tcPr/>
                </a:tc>
                <a:tc>
                  <a:txBody>
                    <a:bodyPr/>
                    <a:lstStyle/>
                    <a:p>
                      <a:r>
                        <a:rPr lang="en-US" dirty="0" smtClean="0"/>
                        <a:t>R3 Board </a:t>
                      </a:r>
                      <a:r>
                        <a:rPr lang="en-US" dirty="0" smtClean="0"/>
                        <a:t>functions </a:t>
                      </a:r>
                      <a:endParaRPr lang="en-US" dirty="0"/>
                    </a:p>
                  </a:txBody>
                  <a:tcPr/>
                </a:tc>
                <a:tc>
                  <a:txBody>
                    <a:bodyPr/>
                    <a:lstStyle/>
                    <a:p>
                      <a:r>
                        <a:rPr lang="en-US" dirty="0" smtClean="0"/>
                        <a:t>Michele’s Comments</a:t>
                      </a:r>
                      <a:endParaRPr lang="en-US" dirty="0"/>
                    </a:p>
                  </a:txBody>
                  <a:tcPr/>
                </a:tc>
              </a:tr>
              <a:tr h="459738">
                <a:tc>
                  <a:txBody>
                    <a:bodyPr/>
                    <a:lstStyle/>
                    <a:p>
                      <a:pPr algn="ctr"/>
                      <a:r>
                        <a:rPr lang="en-US" sz="1000" b="1" dirty="0" smtClean="0"/>
                        <a:t> </a:t>
                      </a:r>
                      <a:endParaRPr lang="en-US" sz="1000" dirty="0"/>
                    </a:p>
                  </a:txBody>
                  <a:tcPr/>
                </a:tc>
                <a:tc>
                  <a:txBody>
                    <a:bodyPr/>
                    <a:lstStyle/>
                    <a:p>
                      <a:r>
                        <a:rPr lang="en-US" sz="1000" b="1" dirty="0" smtClean="0"/>
                        <a:t>R3 page:</a:t>
                      </a:r>
                      <a:r>
                        <a:rPr lang="en-US" sz="1000" b="1" baseline="0" dirty="0" smtClean="0"/>
                        <a:t> </a:t>
                      </a:r>
                    </a:p>
                    <a:p>
                      <a:r>
                        <a:rPr lang="en-US" sz="1000" b="0" baseline="0" dirty="0" smtClean="0"/>
                        <a:t>E</a:t>
                      </a:r>
                      <a:r>
                        <a:rPr lang="en-US" sz="1000" baseline="0" dirty="0" smtClean="0"/>
                        <a:t>stablishes when the software and document is ready for review to move from Dev (network) to Prod (network)</a:t>
                      </a:r>
                    </a:p>
                    <a:p>
                      <a:endParaRPr lang="en-US" sz="1000" dirty="0"/>
                    </a:p>
                  </a:txBody>
                  <a:tcPr/>
                </a:tc>
                <a:tc>
                  <a:txBody>
                    <a:bodyPr/>
                    <a:lstStyle/>
                    <a:p>
                      <a:r>
                        <a:rPr lang="en-US" sz="1000" kern="1200" baseline="0" dirty="0" smtClean="0">
                          <a:solidFill>
                            <a:schemeClr val="dk1"/>
                          </a:solidFill>
                          <a:latin typeface="+mn-lt"/>
                          <a:ea typeface="+mn-ea"/>
                          <a:cs typeface="+mn-cs"/>
                        </a:rPr>
                        <a:t> </a:t>
                      </a:r>
                    </a:p>
                    <a:p>
                      <a:endParaRPr lang="en-US" sz="1000" baseline="0" dirty="0" smtClean="0"/>
                    </a:p>
                    <a:p>
                      <a:r>
                        <a:rPr lang="en-US" sz="1000" kern="1200" baseline="0" dirty="0" smtClean="0">
                          <a:solidFill>
                            <a:schemeClr val="dk1"/>
                          </a:solidFill>
                          <a:latin typeface="+mn-lt"/>
                          <a:ea typeface="+mn-ea"/>
                          <a:cs typeface="+mn-cs"/>
                        </a:rPr>
                        <a:t>The R3 no longer track product changes after R3 approval.  For example, if an Install guide has errors detected on high side, a revised install guide (new product) does not go back  to the R3 for approval. </a:t>
                      </a:r>
                    </a:p>
                    <a:p>
                      <a:endParaRPr lang="en-US" sz="1000" kern="1200" baseline="0" dirty="0" smtClean="0">
                        <a:solidFill>
                          <a:schemeClr val="dk1"/>
                        </a:solidFill>
                        <a:latin typeface="+mn-lt"/>
                        <a:ea typeface="+mn-ea"/>
                        <a:cs typeface="+mn-cs"/>
                      </a:endParaRPr>
                    </a:p>
                    <a:p>
                      <a:r>
                        <a:rPr lang="en-US" sz="1000" kern="1200" baseline="0" dirty="0" smtClean="0">
                          <a:solidFill>
                            <a:schemeClr val="dk1"/>
                          </a:solidFill>
                          <a:latin typeface="+mn-lt"/>
                          <a:ea typeface="+mn-ea"/>
                          <a:cs typeface="+mn-cs"/>
                        </a:rPr>
                        <a:t>The R3 page formally tracks changes that </a:t>
                      </a:r>
                      <a:r>
                        <a:rPr lang="en-US" sz="1000" kern="1200" baseline="0" dirty="0" err="1" smtClean="0">
                          <a:solidFill>
                            <a:schemeClr val="dk1"/>
                          </a:solidFill>
                          <a:latin typeface="+mn-lt"/>
                          <a:ea typeface="+mn-ea"/>
                          <a:cs typeface="+mn-cs"/>
                        </a:rPr>
                        <a:t>Env</a:t>
                      </a:r>
                      <a:r>
                        <a:rPr lang="en-US" sz="1000" kern="1200" baseline="0" dirty="0" smtClean="0">
                          <a:solidFill>
                            <a:schemeClr val="dk1"/>
                          </a:solidFill>
                          <a:latin typeface="+mn-lt"/>
                          <a:ea typeface="+mn-ea"/>
                          <a:cs typeface="+mn-cs"/>
                        </a:rPr>
                        <a:t> personnel find in Regression environment. </a:t>
                      </a:r>
                    </a:p>
                    <a:p>
                      <a:endParaRPr lang="en-US" sz="1000" kern="1200" baseline="0" dirty="0" smtClean="0">
                        <a:solidFill>
                          <a:schemeClr val="dk1"/>
                        </a:solidFill>
                        <a:latin typeface="+mn-lt"/>
                        <a:ea typeface="+mn-ea"/>
                        <a:cs typeface="+mn-cs"/>
                      </a:endParaRPr>
                    </a:p>
                    <a:p>
                      <a:r>
                        <a:rPr lang="en-US" sz="1000" b="1" kern="1200" baseline="0" dirty="0" smtClean="0">
                          <a:solidFill>
                            <a:schemeClr val="dk1"/>
                          </a:solidFill>
                          <a:latin typeface="+mn-lt"/>
                          <a:ea typeface="+mn-ea"/>
                          <a:cs typeface="+mn-cs"/>
                        </a:rPr>
                        <a:t>CM: </a:t>
                      </a:r>
                    </a:p>
                    <a:p>
                      <a:r>
                        <a:rPr lang="en-US" sz="1000" kern="1200" baseline="0" dirty="0" smtClean="0">
                          <a:solidFill>
                            <a:schemeClr val="dk1"/>
                          </a:solidFill>
                          <a:latin typeface="+mn-lt"/>
                          <a:ea typeface="+mn-ea"/>
                          <a:cs typeface="+mn-cs"/>
                        </a:rPr>
                        <a:t>Doc and Code are tracked via Pre-FAT and FAT folders. There is not a change form  that maps to the approved product.  Multiple copies of documents are found on Shared drive.</a:t>
                      </a:r>
                    </a:p>
                    <a:p>
                      <a:endParaRPr lang="en-US" sz="1000" kern="1200" baseline="0" dirty="0" smtClean="0">
                        <a:solidFill>
                          <a:schemeClr val="dk1"/>
                        </a:solidFill>
                        <a:latin typeface="+mn-lt"/>
                        <a:ea typeface="+mn-ea"/>
                        <a:cs typeface="+mn-cs"/>
                      </a:endParaRPr>
                    </a:p>
                    <a:p>
                      <a:r>
                        <a:rPr lang="en-US" sz="1000" kern="1200" baseline="0" dirty="0" smtClean="0">
                          <a:solidFill>
                            <a:schemeClr val="dk1"/>
                          </a:solidFill>
                          <a:latin typeface="+mn-lt"/>
                          <a:ea typeface="+mn-ea"/>
                          <a:cs typeface="+mn-cs"/>
                        </a:rPr>
                        <a:t>The JIRA ticket has the R3 approval status for items boarded. </a:t>
                      </a:r>
                    </a:p>
                    <a:p>
                      <a:endParaRPr lang="en-US" sz="1000" dirty="0" smtClean="0"/>
                    </a:p>
                    <a:p>
                      <a:endParaRPr lang="en-US" sz="1000" kern="1200" baseline="0" dirty="0" smtClean="0">
                        <a:solidFill>
                          <a:schemeClr val="dk1"/>
                        </a:solidFill>
                        <a:latin typeface="+mn-lt"/>
                        <a:ea typeface="+mn-ea"/>
                        <a:cs typeface="+mn-cs"/>
                      </a:endParaRPr>
                    </a:p>
                    <a:p>
                      <a:endParaRPr lang="en-US" sz="1000" kern="1200" baseline="0" dirty="0" smtClean="0">
                        <a:solidFill>
                          <a:schemeClr val="dk1"/>
                        </a:solidFill>
                        <a:latin typeface="+mn-lt"/>
                        <a:ea typeface="+mn-ea"/>
                        <a:cs typeface="+mn-cs"/>
                      </a:endParaRPr>
                    </a:p>
                    <a:p>
                      <a:r>
                        <a:rPr lang="en-US" sz="1000" kern="1200" baseline="0" dirty="0" smtClean="0">
                          <a:solidFill>
                            <a:schemeClr val="dk1"/>
                          </a:solidFill>
                          <a:latin typeface="+mn-lt"/>
                          <a:ea typeface="+mn-ea"/>
                          <a:cs typeface="+mn-cs"/>
                        </a:rPr>
                        <a:t> </a:t>
                      </a:r>
                    </a:p>
                  </a:txBody>
                  <a:tcPr/>
                </a:tc>
              </a:tr>
            </a:tbl>
          </a:graphicData>
        </a:graphic>
      </p:graphicFrame>
    </p:spTree>
    <p:extLst>
      <p:ext uri="{BB962C8B-B14F-4D97-AF65-F5344CB8AC3E}">
        <p14:creationId xmlns:p14="http://schemas.microsoft.com/office/powerpoint/2010/main" val="249397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500165D-25BC-4C52-8B90-ACAD5BDF7E0B}"/>
              </a:ext>
            </a:extLst>
          </p:cNvPr>
          <p:cNvSpPr txBox="1"/>
          <p:nvPr/>
        </p:nvSpPr>
        <p:spPr>
          <a:xfrm>
            <a:off x="274367" y="594391"/>
            <a:ext cx="4023316" cy="584775"/>
          </a:xfrm>
          <a:prstGeom prst="rect">
            <a:avLst/>
          </a:prstGeom>
          <a:noFill/>
        </p:spPr>
        <p:txBody>
          <a:bodyPr wrap="square" rtlCol="0">
            <a:spAutoFit/>
          </a:bodyPr>
          <a:lstStyle/>
          <a:p>
            <a:r>
              <a:rPr lang="en-US" sz="2800" dirty="0" smtClean="0">
                <a:latin typeface="+mj-lt"/>
              </a:rPr>
              <a:t> </a:t>
            </a:r>
            <a:r>
              <a:rPr lang="en-US" sz="3200" dirty="0" smtClean="0">
                <a:latin typeface="+mj-lt"/>
              </a:rPr>
              <a:t>DEFINITIONS</a:t>
            </a:r>
            <a:endParaRPr lang="en-US" sz="3200" dirty="0">
              <a:latin typeface="+mj-lt"/>
            </a:endParaRPr>
          </a:p>
        </p:txBody>
      </p:sp>
      <p:graphicFrame>
        <p:nvGraphicFramePr>
          <p:cNvPr id="4" name="Table 3">
            <a:extLst>
              <a:ext uri="{FF2B5EF4-FFF2-40B4-BE49-F238E27FC236}">
                <a16:creationId xmlns="" xmlns:a16="http://schemas.microsoft.com/office/drawing/2014/main" id="{FA6EDC63-AC78-4B49-9B25-9AF510C5BDF6}"/>
              </a:ext>
            </a:extLst>
          </p:cNvPr>
          <p:cNvGraphicFramePr>
            <a:graphicFrameLocks noGrp="1"/>
          </p:cNvGraphicFramePr>
          <p:nvPr>
            <p:extLst>
              <p:ext uri="{D42A27DB-BD31-4B8C-83A1-F6EECF244321}">
                <p14:modId xmlns:p14="http://schemas.microsoft.com/office/powerpoint/2010/main" val="2412645179"/>
              </p:ext>
            </p:extLst>
          </p:nvPr>
        </p:nvGraphicFramePr>
        <p:xfrm>
          <a:off x="182928" y="1417341"/>
          <a:ext cx="8778144" cy="5273021"/>
        </p:xfrm>
        <a:graphic>
          <a:graphicData uri="http://schemas.openxmlformats.org/drawingml/2006/table">
            <a:tbl>
              <a:tblPr firstRow="1" bandRow="1">
                <a:tableStyleId>{5C22544A-7EE6-4342-B048-85BDC9FD1C3A}</a:tableStyleId>
              </a:tblPr>
              <a:tblGrid>
                <a:gridCol w="3681158">
                  <a:extLst>
                    <a:ext uri="{9D8B030D-6E8A-4147-A177-3AD203B41FA5}">
                      <a16:colId xmlns="" xmlns:a16="http://schemas.microsoft.com/office/drawing/2014/main" val="3703470482"/>
                    </a:ext>
                  </a:extLst>
                </a:gridCol>
                <a:gridCol w="5096986">
                  <a:extLst>
                    <a:ext uri="{9D8B030D-6E8A-4147-A177-3AD203B41FA5}">
                      <a16:colId xmlns="" xmlns:a16="http://schemas.microsoft.com/office/drawing/2014/main" val="1776265972"/>
                    </a:ext>
                  </a:extLst>
                </a:gridCol>
              </a:tblGrid>
              <a:tr h="365757">
                <a:tc>
                  <a:txBody>
                    <a:bodyPr/>
                    <a:lstStyle/>
                    <a:p>
                      <a:r>
                        <a:rPr lang="en-US" dirty="0" smtClean="0"/>
                        <a:t>Terms</a:t>
                      </a:r>
                      <a:endParaRPr lang="en-US" dirty="0"/>
                    </a:p>
                  </a:txBody>
                  <a:tcPr/>
                </a:tc>
                <a:tc>
                  <a:txBody>
                    <a:bodyPr/>
                    <a:lstStyle/>
                    <a:p>
                      <a:r>
                        <a:rPr lang="en-US" dirty="0" smtClean="0"/>
                        <a:t>Description</a:t>
                      </a:r>
                      <a:endParaRPr lang="en-US" dirty="0"/>
                    </a:p>
                  </a:txBody>
                  <a:tcPr/>
                </a:tc>
                <a:extLst>
                  <a:ext uri="{0D108BD9-81ED-4DB2-BD59-A6C34878D82A}">
                    <a16:rowId xmlns="" xmlns:a16="http://schemas.microsoft.com/office/drawing/2014/main" val="1593742171"/>
                  </a:ext>
                </a:extLst>
              </a:tr>
              <a:tr h="640070">
                <a:tc>
                  <a:txBody>
                    <a:bodyPr/>
                    <a:lstStyle/>
                    <a:p>
                      <a:r>
                        <a:rPr lang="en-US" sz="1600" kern="1200" baseline="0" dirty="0" smtClean="0">
                          <a:solidFill>
                            <a:schemeClr val="dk1"/>
                          </a:solidFill>
                          <a:latin typeface="+mn-lt"/>
                          <a:ea typeface="+mn-ea"/>
                          <a:cs typeface="+mn-cs"/>
                        </a:rPr>
                        <a:t>Baseline</a:t>
                      </a:r>
                      <a:endParaRPr lang="en-US" sz="1600" kern="1200" baseline="0" dirty="0">
                        <a:solidFill>
                          <a:schemeClr val="dk1"/>
                        </a:solidFill>
                        <a:latin typeface="+mn-lt"/>
                        <a:ea typeface="+mn-ea"/>
                        <a:cs typeface="+mn-cs"/>
                      </a:endParaRPr>
                    </a:p>
                  </a:txBody>
                  <a:tcPr/>
                </a:tc>
                <a:tc>
                  <a:txBody>
                    <a:bodyPr/>
                    <a:lstStyle/>
                    <a:p>
                      <a:r>
                        <a:rPr lang="en-US" sz="1600" kern="1200" baseline="0" dirty="0" smtClean="0">
                          <a:solidFill>
                            <a:schemeClr val="dk1"/>
                          </a:solidFill>
                          <a:latin typeface="+mn-lt"/>
                          <a:ea typeface="+mn-ea"/>
                          <a:cs typeface="+mn-cs"/>
                        </a:rPr>
                        <a:t>A snapshot in time that provides a building block for subsequent development work.  Listing of approved configuration items.</a:t>
                      </a:r>
                      <a:endParaRPr lang="en-US" sz="1600" kern="1200" baseline="0" dirty="0">
                        <a:solidFill>
                          <a:schemeClr val="dk1"/>
                        </a:solidFill>
                        <a:latin typeface="+mn-lt"/>
                        <a:ea typeface="+mn-ea"/>
                        <a:cs typeface="+mn-cs"/>
                      </a:endParaRPr>
                    </a:p>
                  </a:txBody>
                  <a:tcPr/>
                </a:tc>
              </a:tr>
              <a:tr h="914387">
                <a:tc>
                  <a:txBody>
                    <a:bodyPr/>
                    <a:lstStyle/>
                    <a:p>
                      <a:r>
                        <a:rPr lang="en-US" sz="1600" kern="1200" baseline="0" dirty="0" smtClean="0">
                          <a:solidFill>
                            <a:schemeClr val="dk1"/>
                          </a:solidFill>
                          <a:latin typeface="+mn-lt"/>
                          <a:ea typeface="+mn-ea"/>
                          <a:cs typeface="+mn-cs"/>
                        </a:rPr>
                        <a:t>Change Management </a:t>
                      </a:r>
                      <a:endParaRPr lang="en-US" sz="1600" kern="1200" baseline="0" dirty="0">
                        <a:solidFill>
                          <a:schemeClr val="dk1"/>
                        </a:solidFill>
                        <a:latin typeface="+mn-lt"/>
                        <a:ea typeface="+mn-ea"/>
                        <a:cs typeface="+mn-cs"/>
                      </a:endParaRPr>
                    </a:p>
                  </a:txBody>
                  <a:tcPr/>
                </a:tc>
                <a:tc>
                  <a:txBody>
                    <a:bodyPr/>
                    <a:lstStyle/>
                    <a:p>
                      <a:r>
                        <a:rPr lang="en-US" sz="1600" kern="1200" baseline="0" dirty="0" smtClean="0">
                          <a:solidFill>
                            <a:schemeClr val="dk1"/>
                          </a:solidFill>
                          <a:latin typeface="+mn-lt"/>
                          <a:ea typeface="+mn-ea"/>
                          <a:cs typeface="+mn-cs"/>
                        </a:rPr>
                        <a:t>A functional element of configuration management that involves the evaluation, coordination, approval/disapproval and implementation after formal establishment of the configuration identification.</a:t>
                      </a:r>
                      <a:endParaRPr lang="en-US" sz="1600" kern="1200" baseline="0" dirty="0">
                        <a:solidFill>
                          <a:schemeClr val="dk1"/>
                        </a:solidFill>
                        <a:latin typeface="+mn-lt"/>
                        <a:ea typeface="+mn-ea"/>
                        <a:cs typeface="+mn-cs"/>
                      </a:endParaRPr>
                    </a:p>
                  </a:txBody>
                  <a:tcPr/>
                </a:tc>
                <a:extLst>
                  <a:ext uri="{0D108BD9-81ED-4DB2-BD59-A6C34878D82A}">
                    <a16:rowId xmlns="" xmlns:a16="http://schemas.microsoft.com/office/drawing/2014/main" val="1147363129"/>
                  </a:ext>
                </a:extLst>
              </a:tr>
              <a:tr h="944846">
                <a:tc>
                  <a:txBody>
                    <a:bodyPr/>
                    <a:lstStyle/>
                    <a:p>
                      <a:r>
                        <a:rPr lang="en-US" sz="1600" kern="1200" baseline="0" dirty="0" smtClean="0">
                          <a:solidFill>
                            <a:schemeClr val="dk1"/>
                          </a:solidFill>
                          <a:latin typeface="+mn-lt"/>
                          <a:ea typeface="+mn-ea"/>
                          <a:cs typeface="+mn-cs"/>
                        </a:rPr>
                        <a:t>Change Management Board (CMB)  </a:t>
                      </a:r>
                      <a:endParaRPr lang="en-US" sz="1600" kern="1200" baseline="0" dirty="0">
                        <a:solidFill>
                          <a:schemeClr val="dk1"/>
                        </a:solidFill>
                        <a:latin typeface="+mn-lt"/>
                        <a:ea typeface="+mn-ea"/>
                        <a:cs typeface="+mn-cs"/>
                      </a:endParaRPr>
                    </a:p>
                  </a:txBody>
                  <a:tcPr/>
                </a:tc>
                <a:tc>
                  <a:txBody>
                    <a:bodyPr/>
                    <a:lstStyle/>
                    <a:p>
                      <a:r>
                        <a:rPr lang="en-US" sz="1600" kern="1200" baseline="0" dirty="0" smtClean="0">
                          <a:solidFill>
                            <a:schemeClr val="dk1"/>
                          </a:solidFill>
                          <a:latin typeface="+mn-lt"/>
                          <a:ea typeface="+mn-ea"/>
                          <a:cs typeface="+mn-cs"/>
                        </a:rPr>
                        <a:t>A group of members responsible for evaluation and disposition of changes to configuration items.  CMB has configuration control authority (CCA) over baseline items.</a:t>
                      </a:r>
                      <a:endParaRPr lang="en-US" sz="1600" kern="1200" baseline="0" dirty="0">
                        <a:solidFill>
                          <a:schemeClr val="dk1"/>
                        </a:solidFill>
                        <a:latin typeface="+mn-lt"/>
                        <a:ea typeface="+mn-ea"/>
                        <a:cs typeface="+mn-cs"/>
                      </a:endParaRPr>
                    </a:p>
                  </a:txBody>
                  <a:tcPr/>
                </a:tc>
              </a:tr>
              <a:tr h="640061">
                <a:tc>
                  <a:txBody>
                    <a:bodyPr/>
                    <a:lstStyle/>
                    <a:p>
                      <a:r>
                        <a:rPr lang="en-US" sz="1600" kern="1200" baseline="0" dirty="0" smtClean="0">
                          <a:solidFill>
                            <a:schemeClr val="dk1"/>
                          </a:solidFill>
                          <a:latin typeface="+mn-lt"/>
                          <a:ea typeface="+mn-ea"/>
                          <a:cs typeface="+mn-cs"/>
                        </a:rPr>
                        <a:t>Modification Request (MR)  </a:t>
                      </a:r>
                      <a:endParaRPr lang="en-US" sz="1600" kern="1200" baseline="0" dirty="0">
                        <a:solidFill>
                          <a:schemeClr val="dk1"/>
                        </a:solidFill>
                        <a:latin typeface="+mn-lt"/>
                        <a:ea typeface="+mn-ea"/>
                        <a:cs typeface="+mn-cs"/>
                      </a:endParaRPr>
                    </a:p>
                  </a:txBody>
                  <a:tcPr/>
                </a:tc>
                <a:tc>
                  <a:txBody>
                    <a:bodyPr/>
                    <a:lstStyle/>
                    <a:p>
                      <a:r>
                        <a:rPr lang="en-US" sz="1600" kern="1200" baseline="0" dirty="0" smtClean="0">
                          <a:solidFill>
                            <a:schemeClr val="dk1"/>
                          </a:solidFill>
                          <a:latin typeface="+mn-lt"/>
                          <a:ea typeface="+mn-ea"/>
                          <a:cs typeface="+mn-cs"/>
                        </a:rPr>
                        <a:t>A CM form used to establish a baseline and to control changes to Configuration Items (CIs).</a:t>
                      </a:r>
                      <a:endParaRPr lang="en-US" sz="1600" kern="1200" baseline="0" dirty="0">
                        <a:solidFill>
                          <a:schemeClr val="dk1"/>
                        </a:solidFill>
                        <a:latin typeface="+mn-lt"/>
                        <a:ea typeface="+mn-ea"/>
                        <a:cs typeface="+mn-cs"/>
                      </a:endParaRPr>
                    </a:p>
                  </a:txBody>
                  <a:tcPr/>
                </a:tc>
                <a:extLst>
                  <a:ext uri="{0D108BD9-81ED-4DB2-BD59-A6C34878D82A}">
                    <a16:rowId xmlns="" xmlns:a16="http://schemas.microsoft.com/office/drawing/2014/main" val="2486618084"/>
                  </a:ext>
                </a:extLst>
              </a:tr>
              <a:tr h="1090204">
                <a:tc>
                  <a:txBody>
                    <a:bodyPr/>
                    <a:lstStyle/>
                    <a:p>
                      <a:r>
                        <a:rPr lang="en-US" sz="1600" kern="1200" baseline="0" dirty="0" smtClean="0">
                          <a:solidFill>
                            <a:schemeClr val="dk1"/>
                          </a:solidFill>
                          <a:latin typeface="+mn-lt"/>
                          <a:ea typeface="+mn-ea"/>
                          <a:cs typeface="+mn-cs"/>
                        </a:rPr>
                        <a:t>Product</a:t>
                      </a:r>
                      <a:endParaRPr lang="en-US" sz="1600" kern="1200" baseline="0" dirty="0">
                        <a:solidFill>
                          <a:schemeClr val="dk1"/>
                        </a:solidFill>
                        <a:latin typeface="+mn-lt"/>
                        <a:ea typeface="+mn-ea"/>
                        <a:cs typeface="+mn-cs"/>
                      </a:endParaRPr>
                    </a:p>
                  </a:txBody>
                  <a:tcPr/>
                </a:tc>
                <a:tc>
                  <a:txBody>
                    <a:bodyPr/>
                    <a:lstStyle/>
                    <a:p>
                      <a:r>
                        <a:rPr lang="en-US" sz="1600" kern="1200" baseline="0" dirty="0" smtClean="0">
                          <a:solidFill>
                            <a:schemeClr val="dk1"/>
                          </a:solidFill>
                          <a:latin typeface="+mn-lt"/>
                          <a:ea typeface="+mn-ea"/>
                          <a:cs typeface="+mn-cs"/>
                        </a:rPr>
                        <a:t>An item that consist of one or more of the following: hardware, software, firmware, facilities, data, material, services, techniques, personnel, and process. (Reference: EIA 632, Processes for Engineering a System)</a:t>
                      </a:r>
                      <a:endParaRPr lang="en-US" sz="1600" kern="1200" baseline="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860508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814AF7-55ED-4CF2-A8C3-EF3599C8F613}"/>
              </a:ext>
            </a:extLst>
          </p:cNvPr>
          <p:cNvSpPr txBox="1"/>
          <p:nvPr/>
        </p:nvSpPr>
        <p:spPr>
          <a:xfrm>
            <a:off x="438515" y="1783098"/>
            <a:ext cx="8412388" cy="2523768"/>
          </a:xfrm>
          <a:prstGeom prst="rect">
            <a:avLst/>
          </a:prstGeom>
          <a:noFill/>
        </p:spPr>
        <p:txBody>
          <a:bodyPr wrap="square" rtlCol="0">
            <a:spAutoFit/>
          </a:bodyPr>
          <a:lstStyle/>
          <a:p>
            <a:endParaRPr lang="en-US" sz="2800" dirty="0" smtClean="0">
              <a:solidFill>
                <a:schemeClr val="dk1"/>
              </a:solidFill>
              <a:latin typeface="+mn-lt"/>
              <a:cs typeface="+mn-cs"/>
            </a:endParaRPr>
          </a:p>
          <a:p>
            <a:pPr lvl="1"/>
            <a:endParaRPr lang="en-US" sz="2800" dirty="0" smtClean="0">
              <a:solidFill>
                <a:schemeClr val="dk1"/>
              </a:solidFill>
              <a:latin typeface="+mn-lt"/>
              <a:cs typeface="+mn-cs"/>
            </a:endParaRPr>
          </a:p>
          <a:p>
            <a:pPr marL="742950" lvl="1" indent="-285750">
              <a:buFont typeface="Arial" panose="020B0604020202020204" pitchFamily="34" charset="0"/>
              <a:buChar char="•"/>
            </a:pPr>
            <a:endParaRPr lang="en-US" sz="2800" dirty="0">
              <a:solidFill>
                <a:schemeClr val="dk1"/>
              </a:solidFill>
              <a:latin typeface="+mn-lt"/>
              <a:cs typeface="+mn-cs"/>
            </a:endParaRPr>
          </a:p>
          <a:p>
            <a:pPr lvl="1"/>
            <a:r>
              <a:rPr lang="en-US" sz="2800" dirty="0" smtClean="0">
                <a:solidFill>
                  <a:schemeClr val="dk1"/>
                </a:solidFill>
                <a:latin typeface="+mn-lt"/>
                <a:cs typeface="+mn-cs"/>
              </a:rPr>
              <a:t>			</a:t>
            </a:r>
          </a:p>
          <a:p>
            <a:pPr marL="742950" lvl="1" indent="-285750">
              <a:buFont typeface="Arial" panose="020B0604020202020204" pitchFamily="34" charset="0"/>
              <a:buChar char="•"/>
            </a:pPr>
            <a:endParaRPr lang="en-US" sz="2800" dirty="0">
              <a:solidFill>
                <a:schemeClr val="dk1"/>
              </a:solidFill>
              <a:latin typeface="+mn-lt"/>
              <a:cs typeface="+mn-cs"/>
            </a:endParaRPr>
          </a:p>
          <a:p>
            <a:endParaRPr lang="en-US" dirty="0"/>
          </a:p>
        </p:txBody>
      </p:sp>
      <p:sp>
        <p:nvSpPr>
          <p:cNvPr id="3" name="TextBox 2">
            <a:extLst>
              <a:ext uri="{FF2B5EF4-FFF2-40B4-BE49-F238E27FC236}">
                <a16:creationId xmlns="" xmlns:a16="http://schemas.microsoft.com/office/drawing/2014/main" id="{EBCA9733-673E-419A-91D5-7A17C3510384}"/>
              </a:ext>
            </a:extLst>
          </p:cNvPr>
          <p:cNvSpPr txBox="1"/>
          <p:nvPr/>
        </p:nvSpPr>
        <p:spPr>
          <a:xfrm>
            <a:off x="274367" y="228635"/>
            <a:ext cx="5852096" cy="1231106"/>
          </a:xfrm>
          <a:prstGeom prst="rect">
            <a:avLst/>
          </a:prstGeom>
          <a:noFill/>
        </p:spPr>
        <p:txBody>
          <a:bodyPr wrap="square" rtlCol="0">
            <a:spAutoFit/>
          </a:bodyPr>
          <a:lstStyle/>
          <a:p>
            <a:r>
              <a:rPr lang="en-US" sz="2800" dirty="0" smtClean="0">
                <a:solidFill>
                  <a:schemeClr val="dk1"/>
                </a:solidFill>
                <a:latin typeface="+mj-lt"/>
              </a:rPr>
              <a:t>CMB and R3 </a:t>
            </a:r>
          </a:p>
          <a:p>
            <a:r>
              <a:rPr lang="en-US" sz="2800" dirty="0" smtClean="0">
                <a:solidFill>
                  <a:schemeClr val="dk1"/>
                </a:solidFill>
                <a:latin typeface="+mj-lt"/>
              </a:rPr>
              <a:t>Gap Analysis</a:t>
            </a:r>
            <a:endParaRPr lang="en-US" sz="2800" dirty="0">
              <a:solidFill>
                <a:schemeClr val="dk1"/>
              </a:solidFill>
              <a:latin typeface="+mj-lt"/>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6696673"/>
              </p:ext>
            </p:extLst>
          </p:nvPr>
        </p:nvGraphicFramePr>
        <p:xfrm>
          <a:off x="640122" y="1600220"/>
          <a:ext cx="7955194" cy="3329934"/>
        </p:xfrm>
        <a:graphic>
          <a:graphicData uri="http://schemas.openxmlformats.org/drawingml/2006/table">
            <a:tbl>
              <a:tblPr firstRow="1" bandRow="1">
                <a:tableStyleId>{5C22544A-7EE6-4342-B048-85BDC9FD1C3A}</a:tableStyleId>
              </a:tblPr>
              <a:tblGrid>
                <a:gridCol w="1830399"/>
                <a:gridCol w="2101479"/>
                <a:gridCol w="4023316"/>
              </a:tblGrid>
              <a:tr h="256518">
                <a:tc>
                  <a:txBody>
                    <a:bodyPr/>
                    <a:lstStyle/>
                    <a:p>
                      <a:r>
                        <a:rPr lang="en-US" dirty="0" smtClean="0"/>
                        <a:t>CMB </a:t>
                      </a:r>
                      <a:r>
                        <a:rPr lang="en-US" dirty="0" smtClean="0"/>
                        <a:t>functions  </a:t>
                      </a:r>
                      <a:endParaRPr lang="en-US" dirty="0"/>
                    </a:p>
                  </a:txBody>
                  <a:tcPr/>
                </a:tc>
                <a:tc>
                  <a:txBody>
                    <a:bodyPr/>
                    <a:lstStyle/>
                    <a:p>
                      <a:r>
                        <a:rPr lang="en-US" dirty="0" smtClean="0"/>
                        <a:t>R3 Board </a:t>
                      </a:r>
                      <a:r>
                        <a:rPr lang="en-US" dirty="0" smtClean="0"/>
                        <a:t>functions </a:t>
                      </a:r>
                      <a:endParaRPr lang="en-US" dirty="0"/>
                    </a:p>
                  </a:txBody>
                  <a:tcPr/>
                </a:tc>
                <a:tc>
                  <a:txBody>
                    <a:bodyPr/>
                    <a:lstStyle/>
                    <a:p>
                      <a:r>
                        <a:rPr lang="en-US" dirty="0" smtClean="0"/>
                        <a:t>Michele’s Comments</a:t>
                      </a:r>
                      <a:endParaRPr lang="en-US" dirty="0"/>
                    </a:p>
                  </a:txBody>
                  <a:tcPr/>
                </a:tc>
              </a:tr>
              <a:tr h="459738">
                <a:tc>
                  <a:txBody>
                    <a:bodyPr/>
                    <a:lstStyle/>
                    <a:p>
                      <a:pPr algn="ctr"/>
                      <a:r>
                        <a:rPr lang="en-US" sz="1000" kern="1200" baseline="0" dirty="0" smtClean="0">
                          <a:solidFill>
                            <a:schemeClr val="dk1"/>
                          </a:solidFill>
                          <a:latin typeface="+mn-lt"/>
                          <a:ea typeface="+mn-ea"/>
                          <a:cs typeface="+mn-cs"/>
                        </a:rPr>
                        <a:t>Status Accounting: </a:t>
                      </a:r>
                    </a:p>
                    <a:p>
                      <a:pPr algn="ctr"/>
                      <a:r>
                        <a:rPr lang="en-US" sz="1000" kern="1200" baseline="0" dirty="0" smtClean="0">
                          <a:solidFill>
                            <a:schemeClr val="dk1"/>
                          </a:solidFill>
                          <a:latin typeface="+mn-lt"/>
                          <a:ea typeface="+mn-ea"/>
                          <a:cs typeface="+mn-cs"/>
                        </a:rPr>
                        <a:t> Formal Meeting Minutes are prepared that reflect CMB approval of Modification Request and applicable discussions.  Minutes are formally CM records.</a:t>
                      </a:r>
                    </a:p>
                    <a:p>
                      <a:pPr algn="ctr"/>
                      <a:r>
                        <a:rPr lang="en-US" sz="1000" kern="1200" baseline="0" dirty="0" smtClean="0">
                          <a:solidFill>
                            <a:schemeClr val="dk1"/>
                          </a:solidFill>
                          <a:latin typeface="+mn-lt"/>
                          <a:ea typeface="+mn-ea"/>
                          <a:cs typeface="+mn-cs"/>
                        </a:rPr>
                        <a:t> </a:t>
                      </a:r>
                      <a:endParaRPr lang="en-US" sz="1000" kern="1200" baseline="0" dirty="0">
                        <a:solidFill>
                          <a:schemeClr val="dk1"/>
                        </a:solidFill>
                        <a:latin typeface="+mn-lt"/>
                        <a:ea typeface="+mn-ea"/>
                        <a:cs typeface="+mn-cs"/>
                      </a:endParaRPr>
                    </a:p>
                  </a:txBody>
                  <a:tcPr/>
                </a:tc>
                <a:tc>
                  <a:txBody>
                    <a:bodyPr/>
                    <a:lstStyle/>
                    <a:p>
                      <a:r>
                        <a:rPr lang="en-US" sz="1000" kern="1200" baseline="0" dirty="0" smtClean="0">
                          <a:solidFill>
                            <a:schemeClr val="dk1"/>
                          </a:solidFill>
                          <a:latin typeface="+mn-lt"/>
                          <a:ea typeface="+mn-ea"/>
                          <a:cs typeface="+mn-cs"/>
                        </a:rPr>
                        <a:t>Status Accounting:</a:t>
                      </a:r>
                    </a:p>
                    <a:p>
                      <a:r>
                        <a:rPr lang="en-US" sz="1000" kern="1200" baseline="0" dirty="0" smtClean="0">
                          <a:solidFill>
                            <a:schemeClr val="dk1"/>
                          </a:solidFill>
                          <a:latin typeface="+mn-lt"/>
                          <a:ea typeface="+mn-ea"/>
                          <a:cs typeface="+mn-cs"/>
                        </a:rPr>
                        <a:t>No R3 meeting minutes prepared. </a:t>
                      </a:r>
                    </a:p>
                    <a:p>
                      <a:endParaRPr lang="en-US" sz="1000" kern="1200" baseline="0" dirty="0" smtClean="0">
                        <a:solidFill>
                          <a:schemeClr val="dk1"/>
                        </a:solidFill>
                        <a:latin typeface="+mn-lt"/>
                        <a:ea typeface="+mn-ea"/>
                        <a:cs typeface="+mn-cs"/>
                      </a:endParaRPr>
                    </a:p>
                    <a:p>
                      <a:r>
                        <a:rPr lang="en-US" sz="1000" kern="1200" baseline="0" dirty="0" smtClean="0">
                          <a:solidFill>
                            <a:schemeClr val="dk1"/>
                          </a:solidFill>
                          <a:latin typeface="+mn-lt"/>
                          <a:ea typeface="+mn-ea"/>
                          <a:cs typeface="+mn-cs"/>
                        </a:rPr>
                        <a:t> </a:t>
                      </a:r>
                      <a:endParaRPr lang="en-US" sz="1000"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mn-lt"/>
                          <a:ea typeface="+mn-ea"/>
                          <a:cs typeface="+mn-cs"/>
                        </a:rPr>
                        <a:t>R3 facilitator enters the board decisions in JIRA ticket. (approve or reject).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dk1"/>
                        </a:solidFill>
                        <a:latin typeface="+mn-lt"/>
                        <a:ea typeface="+mn-ea"/>
                        <a:cs typeface="+mn-cs"/>
                      </a:endParaRPr>
                    </a:p>
                    <a:p>
                      <a:endParaRPr lang="en-US" sz="1000" kern="1200" baseline="0" dirty="0" smtClean="0">
                        <a:solidFill>
                          <a:schemeClr val="dk1"/>
                        </a:solidFill>
                        <a:latin typeface="+mn-lt"/>
                        <a:ea typeface="+mn-ea"/>
                        <a:cs typeface="+mn-cs"/>
                      </a:endParaRPr>
                    </a:p>
                  </a:txBody>
                  <a:tcPr/>
                </a:tc>
              </a:tr>
              <a:tr h="459738">
                <a:tc>
                  <a:txBody>
                    <a:bodyPr/>
                    <a:lstStyle/>
                    <a:p>
                      <a:pPr algn="ctr"/>
                      <a:endParaRPr lang="en-US" sz="1200" dirty="0"/>
                    </a:p>
                  </a:txBody>
                  <a:tcPr/>
                </a:tc>
                <a:tc>
                  <a:txBody>
                    <a:bodyPr/>
                    <a:lstStyle/>
                    <a:p>
                      <a:endParaRPr lang="en-US" sz="1200" dirty="0"/>
                    </a:p>
                  </a:txBody>
                  <a:tcPr/>
                </a:tc>
                <a:tc>
                  <a:txBody>
                    <a:bodyPr/>
                    <a:lstStyle/>
                    <a:p>
                      <a:endParaRPr lang="en-US" sz="1200" kern="1200" baseline="0" dirty="0" smtClean="0">
                        <a:solidFill>
                          <a:schemeClr val="dk1"/>
                        </a:solidFill>
                        <a:latin typeface="+mn-lt"/>
                        <a:ea typeface="+mn-ea"/>
                        <a:cs typeface="+mn-cs"/>
                      </a:endParaRPr>
                    </a:p>
                  </a:txBody>
                  <a:tcPr/>
                </a:tc>
              </a:tr>
              <a:tr h="459738">
                <a:tc>
                  <a:txBody>
                    <a:bodyPr/>
                    <a:lstStyle/>
                    <a:p>
                      <a:pPr algn="ctr"/>
                      <a:endParaRPr lang="en-US" sz="1200" dirty="0"/>
                    </a:p>
                  </a:txBody>
                  <a:tcPr/>
                </a:tc>
                <a:tc>
                  <a:txBody>
                    <a:bodyPr/>
                    <a:lstStyle/>
                    <a:p>
                      <a:endParaRPr lang="en-US" sz="1200" dirty="0"/>
                    </a:p>
                  </a:txBody>
                  <a:tcPr/>
                </a:tc>
                <a:tc>
                  <a:txBody>
                    <a:bodyPr/>
                    <a:lstStyle/>
                    <a:p>
                      <a:endParaRPr lang="en-US" sz="1200" kern="1200" baseline="0" dirty="0" smtClean="0">
                        <a:solidFill>
                          <a:schemeClr val="dk1"/>
                        </a:solidFill>
                        <a:latin typeface="+mn-lt"/>
                        <a:ea typeface="+mn-ea"/>
                        <a:cs typeface="+mn-cs"/>
                      </a:endParaRPr>
                    </a:p>
                  </a:txBody>
                  <a:tcPr/>
                </a:tc>
              </a:tr>
              <a:tr h="459738">
                <a:tc>
                  <a:txBody>
                    <a:bodyPr/>
                    <a:lstStyle/>
                    <a:p>
                      <a:pPr algn="ctr"/>
                      <a:endParaRPr lang="en-US" sz="1200" dirty="0"/>
                    </a:p>
                  </a:txBody>
                  <a:tcPr/>
                </a:tc>
                <a:tc>
                  <a:txBody>
                    <a:bodyPr/>
                    <a:lstStyle/>
                    <a:p>
                      <a:endParaRPr lang="en-US" sz="1200" dirty="0"/>
                    </a:p>
                  </a:txBody>
                  <a:tcPr/>
                </a:tc>
                <a:tc>
                  <a:txBody>
                    <a:bodyPr/>
                    <a:lstStyle/>
                    <a:p>
                      <a:endParaRPr lang="en-US" sz="1200" kern="1200" baseline="0" dirty="0" smtClean="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8441336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33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F7B6EB0-E44C-4D5D-800B-F5D2545EE334}"/>
              </a:ext>
            </a:extLst>
          </p:cNvPr>
          <p:cNvSpPr txBox="1"/>
          <p:nvPr/>
        </p:nvSpPr>
        <p:spPr>
          <a:xfrm>
            <a:off x="640123" y="1600220"/>
            <a:ext cx="7223681"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mn-lt"/>
              </a:rPr>
              <a:t>Change Management is currently not implemented  on IAMS </a:t>
            </a:r>
            <a:endParaRPr lang="en-US" sz="2400" dirty="0">
              <a:latin typeface="+mn-lt"/>
            </a:endParaRPr>
          </a:p>
          <a:p>
            <a:pPr lvl="1"/>
            <a:endParaRPr lang="en-US" sz="2400" dirty="0" smtClean="0">
              <a:latin typeface="+mn-lt"/>
            </a:endParaRPr>
          </a:p>
          <a:p>
            <a:pPr marL="342900" indent="-342900">
              <a:buFont typeface="Arial" panose="020B0604020202020204" pitchFamily="34" charset="0"/>
              <a:buChar char="•"/>
            </a:pPr>
            <a:r>
              <a:rPr lang="en-US" sz="2400" dirty="0" smtClean="0">
                <a:latin typeface="+mn-lt"/>
              </a:rPr>
              <a:t>Without Change Management important changes can be implemented with no </a:t>
            </a:r>
            <a:r>
              <a:rPr lang="en-US" sz="2400" u="sng" dirty="0" smtClean="0">
                <a:latin typeface="+mn-lt"/>
              </a:rPr>
              <a:t>formal record kept</a:t>
            </a:r>
            <a:r>
              <a:rPr lang="en-US" sz="2400" dirty="0" smtClean="0">
                <a:latin typeface="+mn-lt"/>
              </a:rPr>
              <a:t>, changes such as:</a:t>
            </a:r>
          </a:p>
          <a:p>
            <a:pPr marL="800100" lvl="1" indent="-342900">
              <a:buFont typeface="Arial" panose="020B0604020202020204" pitchFamily="34" charset="0"/>
              <a:buChar char="•"/>
            </a:pPr>
            <a:r>
              <a:rPr lang="en-US" sz="2000" dirty="0" smtClean="0">
                <a:latin typeface="+mn-lt"/>
              </a:rPr>
              <a:t>What change was made</a:t>
            </a:r>
          </a:p>
          <a:p>
            <a:pPr marL="800100" lvl="1" indent="-342900">
              <a:buFont typeface="Arial" panose="020B0604020202020204" pitchFamily="34" charset="0"/>
              <a:buChar char="•"/>
            </a:pPr>
            <a:r>
              <a:rPr lang="en-US" sz="2000" dirty="0" smtClean="0">
                <a:latin typeface="+mn-lt"/>
              </a:rPr>
              <a:t>Why was the change made</a:t>
            </a:r>
          </a:p>
          <a:p>
            <a:pPr marL="800100" lvl="1" indent="-342900">
              <a:buFont typeface="Arial" panose="020B0604020202020204" pitchFamily="34" charset="0"/>
              <a:buChar char="•"/>
            </a:pPr>
            <a:r>
              <a:rPr lang="en-US" sz="2000" dirty="0" smtClean="0">
                <a:latin typeface="+mn-lt"/>
              </a:rPr>
              <a:t>Who requested the change</a:t>
            </a:r>
          </a:p>
          <a:p>
            <a:pPr marL="800100" lvl="1" indent="-342900">
              <a:buFont typeface="Arial" panose="020B0604020202020204" pitchFamily="34" charset="0"/>
              <a:buChar char="•"/>
            </a:pPr>
            <a:r>
              <a:rPr lang="en-US" sz="2000" dirty="0" smtClean="0">
                <a:latin typeface="+mn-lt"/>
              </a:rPr>
              <a:t>What products/components are affected by the change</a:t>
            </a:r>
          </a:p>
          <a:p>
            <a:pPr marL="800100" lvl="1" indent="-342900">
              <a:buFont typeface="Arial" panose="020B0604020202020204" pitchFamily="34" charset="0"/>
              <a:buChar char="•"/>
            </a:pPr>
            <a:r>
              <a:rPr lang="en-US" sz="2000" dirty="0" smtClean="0">
                <a:latin typeface="+mn-lt"/>
              </a:rPr>
              <a:t>What is the impact (i.e. schedule, resource, cost) of the proposed change</a:t>
            </a:r>
          </a:p>
          <a:p>
            <a:pPr marL="342900" indent="-342900">
              <a:buFont typeface="Arial" panose="020B0604020202020204" pitchFamily="34" charset="0"/>
              <a:buChar char="•"/>
            </a:pPr>
            <a:endParaRPr lang="en-US" sz="2400" dirty="0">
              <a:latin typeface="+mn-lt"/>
            </a:endParaRPr>
          </a:p>
          <a:p>
            <a:endParaRPr lang="en-US" dirty="0"/>
          </a:p>
        </p:txBody>
      </p:sp>
      <p:sp>
        <p:nvSpPr>
          <p:cNvPr id="3" name="TextBox 2">
            <a:extLst>
              <a:ext uri="{FF2B5EF4-FFF2-40B4-BE49-F238E27FC236}">
                <a16:creationId xmlns="" xmlns:a16="http://schemas.microsoft.com/office/drawing/2014/main" id="{5170B6FB-2BDF-4343-8F5A-777C9CE0F04E}"/>
              </a:ext>
            </a:extLst>
          </p:cNvPr>
          <p:cNvSpPr txBox="1"/>
          <p:nvPr/>
        </p:nvSpPr>
        <p:spPr>
          <a:xfrm>
            <a:off x="365806" y="355909"/>
            <a:ext cx="5029145" cy="861774"/>
          </a:xfrm>
          <a:prstGeom prst="rect">
            <a:avLst/>
          </a:prstGeom>
          <a:noFill/>
        </p:spPr>
        <p:txBody>
          <a:bodyPr wrap="square" rtlCol="0">
            <a:spAutoFit/>
          </a:bodyPr>
          <a:lstStyle/>
          <a:p>
            <a:r>
              <a:rPr lang="en-US" sz="3200" b="1" dirty="0" smtClean="0">
                <a:latin typeface="+mj-lt"/>
              </a:rPr>
              <a:t>BACKGROUND</a:t>
            </a:r>
            <a:endParaRPr lang="en-US" sz="3200" dirty="0">
              <a:latin typeface="+mj-lt"/>
            </a:endParaRPr>
          </a:p>
          <a:p>
            <a:endParaRPr lang="en-US" dirty="0"/>
          </a:p>
        </p:txBody>
      </p:sp>
    </p:spTree>
    <p:extLst>
      <p:ext uri="{BB962C8B-B14F-4D97-AF65-F5344CB8AC3E}">
        <p14:creationId xmlns:p14="http://schemas.microsoft.com/office/powerpoint/2010/main" val="3292061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01" y="1965976"/>
            <a:ext cx="8189751" cy="465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0122" y="1508781"/>
            <a:ext cx="8057529" cy="338554"/>
          </a:xfrm>
          <a:prstGeom prst="rect">
            <a:avLst/>
          </a:prstGeom>
          <a:noFill/>
        </p:spPr>
        <p:txBody>
          <a:bodyPr wrap="square" rtlCol="0">
            <a:spAutoFit/>
          </a:bodyPr>
          <a:lstStyle/>
          <a:p>
            <a:r>
              <a:rPr lang="en-US" sz="1600" dirty="0"/>
              <a:t>JIRA is a </a:t>
            </a:r>
            <a:r>
              <a:rPr lang="en-US" sz="1600" dirty="0" smtClean="0"/>
              <a:t>Project Management </a:t>
            </a:r>
            <a:r>
              <a:rPr lang="en-US" sz="1600" dirty="0"/>
              <a:t>tool for Agile </a:t>
            </a:r>
            <a:r>
              <a:rPr lang="en-US" sz="1600" dirty="0" smtClean="0"/>
              <a:t>teams, it’s not a Change Management tool</a:t>
            </a:r>
            <a:endParaRPr lang="en-US" sz="1600" dirty="0"/>
          </a:p>
        </p:txBody>
      </p:sp>
      <p:sp>
        <p:nvSpPr>
          <p:cNvPr id="5" name="TextBox 4"/>
          <p:cNvSpPr txBox="1"/>
          <p:nvPr/>
        </p:nvSpPr>
        <p:spPr>
          <a:xfrm>
            <a:off x="507901" y="228635"/>
            <a:ext cx="5435684" cy="584775"/>
          </a:xfrm>
          <a:prstGeom prst="rect">
            <a:avLst/>
          </a:prstGeom>
          <a:noFill/>
        </p:spPr>
        <p:txBody>
          <a:bodyPr wrap="square" rtlCol="0">
            <a:spAutoFit/>
          </a:bodyPr>
          <a:lstStyle/>
          <a:p>
            <a:r>
              <a:rPr lang="en-US" sz="3200" b="1" dirty="0" smtClean="0">
                <a:latin typeface="+mn-lt"/>
              </a:rPr>
              <a:t>BACKGROUND (cont.)</a:t>
            </a:r>
            <a:endParaRPr lang="en-US" sz="3200" dirty="0">
              <a:latin typeface="+mn-lt"/>
            </a:endParaRPr>
          </a:p>
        </p:txBody>
      </p:sp>
    </p:spTree>
    <p:extLst>
      <p:ext uri="{BB962C8B-B14F-4D97-AF65-F5344CB8AC3E}">
        <p14:creationId xmlns:p14="http://schemas.microsoft.com/office/powerpoint/2010/main" val="183006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AD0690-EE53-4B90-82E2-B7985F871334}"/>
              </a:ext>
            </a:extLst>
          </p:cNvPr>
          <p:cNvSpPr txBox="1"/>
          <p:nvPr/>
        </p:nvSpPr>
        <p:spPr>
          <a:xfrm>
            <a:off x="383450" y="411513"/>
            <a:ext cx="5669219" cy="584775"/>
          </a:xfrm>
          <a:prstGeom prst="rect">
            <a:avLst/>
          </a:prstGeom>
          <a:noFill/>
        </p:spPr>
        <p:txBody>
          <a:bodyPr wrap="square" rtlCol="0">
            <a:spAutoFit/>
          </a:bodyPr>
          <a:lstStyle/>
          <a:p>
            <a:r>
              <a:rPr lang="en-US" sz="3200" b="1" dirty="0"/>
              <a:t>BACKGROUND (cont.)</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99" y="2148854"/>
            <a:ext cx="7956334" cy="448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49799" y="1580960"/>
            <a:ext cx="7956334" cy="369332"/>
          </a:xfrm>
          <a:prstGeom prst="rect">
            <a:avLst/>
          </a:prstGeom>
          <a:noFill/>
        </p:spPr>
        <p:txBody>
          <a:bodyPr wrap="square" rtlCol="0">
            <a:spAutoFit/>
          </a:bodyPr>
          <a:lstStyle/>
          <a:p>
            <a:r>
              <a:rPr lang="en-US" dirty="0" smtClean="0"/>
              <a:t>The Fiscal Year Quarterly Build Forecast are project management artifacts</a:t>
            </a:r>
            <a:endParaRPr lang="en-US" dirty="0"/>
          </a:p>
        </p:txBody>
      </p:sp>
    </p:spTree>
    <p:extLst>
      <p:ext uri="{BB962C8B-B14F-4D97-AF65-F5344CB8AC3E}">
        <p14:creationId xmlns:p14="http://schemas.microsoft.com/office/powerpoint/2010/main" val="308112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AD0690-EE53-4B90-82E2-B7985F871334}"/>
              </a:ext>
            </a:extLst>
          </p:cNvPr>
          <p:cNvSpPr txBox="1"/>
          <p:nvPr/>
        </p:nvSpPr>
        <p:spPr>
          <a:xfrm>
            <a:off x="182928" y="535268"/>
            <a:ext cx="5669219" cy="584775"/>
          </a:xfrm>
          <a:prstGeom prst="rect">
            <a:avLst/>
          </a:prstGeom>
          <a:noFill/>
        </p:spPr>
        <p:txBody>
          <a:bodyPr wrap="square" rtlCol="0">
            <a:spAutoFit/>
          </a:bodyPr>
          <a:lstStyle/>
          <a:p>
            <a:r>
              <a:rPr lang="en-US" sz="3200" b="1" dirty="0"/>
              <a:t>BACKGROUND (cont.)</a:t>
            </a:r>
            <a:endParaRPr lang="en-US" sz="32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28" y="1783098"/>
            <a:ext cx="8778144" cy="469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2927" y="1413766"/>
            <a:ext cx="8138071" cy="369332"/>
          </a:xfrm>
          <a:prstGeom prst="rect">
            <a:avLst/>
          </a:prstGeom>
          <a:noFill/>
        </p:spPr>
        <p:txBody>
          <a:bodyPr wrap="square" rtlCol="0">
            <a:spAutoFit/>
          </a:bodyPr>
          <a:lstStyle/>
          <a:p>
            <a:r>
              <a:rPr lang="en-US" dirty="0" smtClean="0"/>
              <a:t>The IAMB PMO Program Plan is a requirements artifact</a:t>
            </a:r>
            <a:endParaRPr lang="en-US" dirty="0"/>
          </a:p>
        </p:txBody>
      </p:sp>
    </p:spTree>
    <p:extLst>
      <p:ext uri="{BB962C8B-B14F-4D97-AF65-F5344CB8AC3E}">
        <p14:creationId xmlns:p14="http://schemas.microsoft.com/office/powerpoint/2010/main" val="319036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F7B6EB0-E44C-4D5D-800B-F5D2545EE334}"/>
              </a:ext>
            </a:extLst>
          </p:cNvPr>
          <p:cNvSpPr txBox="1"/>
          <p:nvPr/>
        </p:nvSpPr>
        <p:spPr>
          <a:xfrm>
            <a:off x="640123" y="1600220"/>
            <a:ext cx="8229510" cy="5232202"/>
          </a:xfrm>
          <a:prstGeom prst="rect">
            <a:avLst/>
          </a:prstGeom>
          <a:noFill/>
        </p:spPr>
        <p:txBody>
          <a:bodyPr wrap="square" rtlCol="0">
            <a:spAutoFit/>
          </a:bodyPr>
          <a:lstStyle/>
          <a:p>
            <a:pPr lvl="1"/>
            <a:r>
              <a:rPr lang="en-US" sz="2000" dirty="0" smtClean="0">
                <a:latin typeface="+mn-lt"/>
              </a:rPr>
              <a:t>IN NUTSHELL:</a:t>
            </a:r>
          </a:p>
          <a:p>
            <a:pPr lvl="1"/>
            <a:endParaRPr lang="en-US" sz="2000" dirty="0" smtClean="0">
              <a:latin typeface="+mn-lt"/>
            </a:endParaRPr>
          </a:p>
          <a:p>
            <a:pPr marL="1200150" lvl="2" indent="-285750">
              <a:buFont typeface="Arial" panose="020B0604020202020204" pitchFamily="34" charset="0"/>
              <a:buChar char="•"/>
            </a:pPr>
            <a:r>
              <a:rPr lang="en-US" sz="2000" dirty="0">
                <a:latin typeface="+mn-lt"/>
              </a:rPr>
              <a:t>J</a:t>
            </a:r>
            <a:r>
              <a:rPr lang="en-US" sz="2000" dirty="0" smtClean="0">
                <a:latin typeface="+mn-lt"/>
              </a:rPr>
              <a:t>IRA </a:t>
            </a:r>
            <a:r>
              <a:rPr lang="en-US" sz="2000" dirty="0">
                <a:latin typeface="+mn-lt"/>
              </a:rPr>
              <a:t>is not a Change Management tool</a:t>
            </a:r>
          </a:p>
          <a:p>
            <a:pPr marL="800100" lvl="1" indent="-342900">
              <a:buFont typeface="Arial" panose="020B0604020202020204" pitchFamily="34" charset="0"/>
              <a:buChar char="•"/>
            </a:pPr>
            <a:endParaRPr lang="en-US" sz="2000" dirty="0">
              <a:latin typeface="+mn-lt"/>
            </a:endParaRPr>
          </a:p>
          <a:p>
            <a:pPr marL="1257300" lvl="2" indent="-342900">
              <a:buFont typeface="Arial" panose="020B0604020202020204" pitchFamily="34" charset="0"/>
              <a:buChar char="•"/>
            </a:pPr>
            <a:r>
              <a:rPr lang="en-US" sz="2000" dirty="0">
                <a:latin typeface="+mn-lt"/>
              </a:rPr>
              <a:t>The IAMB PMO Program Plan is not a CM artifact</a:t>
            </a:r>
          </a:p>
          <a:p>
            <a:pPr marL="800100" lvl="1" indent="-342900">
              <a:buFont typeface="Arial" panose="020B0604020202020204" pitchFamily="34" charset="0"/>
              <a:buChar char="•"/>
            </a:pPr>
            <a:endParaRPr lang="en-US" sz="2000" dirty="0">
              <a:latin typeface="+mn-lt"/>
            </a:endParaRPr>
          </a:p>
          <a:p>
            <a:pPr marL="1257300" lvl="2" indent="-342900">
              <a:buFont typeface="Arial" panose="020B0604020202020204" pitchFamily="34" charset="0"/>
              <a:buChar char="•"/>
            </a:pPr>
            <a:r>
              <a:rPr lang="en-US" sz="2000" dirty="0">
                <a:latin typeface="+mn-lt"/>
              </a:rPr>
              <a:t>The FY18 Quarterly Build Forecasts are not CM artifacts</a:t>
            </a:r>
          </a:p>
          <a:p>
            <a:pPr marL="800100" lvl="1" indent="-342900">
              <a:buFont typeface="Arial" panose="020B0604020202020204" pitchFamily="34" charset="0"/>
              <a:buChar char="•"/>
            </a:pPr>
            <a:endParaRPr lang="en-US" sz="2000" dirty="0">
              <a:latin typeface="+mn-lt"/>
            </a:endParaRPr>
          </a:p>
          <a:p>
            <a:pPr marL="1257300" lvl="2" indent="-342900">
              <a:buFont typeface="Arial" panose="020B0604020202020204" pitchFamily="34" charset="0"/>
              <a:buChar char="•"/>
            </a:pPr>
            <a:r>
              <a:rPr lang="en-US" sz="2000" dirty="0">
                <a:latin typeface="+mn-lt"/>
              </a:rPr>
              <a:t>The Regression Readiness Review (R3) Board is not a Change Management Board (CMB)</a:t>
            </a:r>
          </a:p>
          <a:p>
            <a:pPr marL="800100" lvl="1" indent="-342900">
              <a:buFont typeface="Arial" panose="020B0604020202020204" pitchFamily="34" charset="0"/>
              <a:buChar char="•"/>
            </a:pPr>
            <a:endParaRPr lang="en-US" sz="2000" dirty="0">
              <a:latin typeface="+mn-lt"/>
            </a:endParaRPr>
          </a:p>
          <a:p>
            <a:pPr marL="800100" lvl="1" indent="-342900">
              <a:buFont typeface="Arial" panose="020B0604020202020204" pitchFamily="34" charset="0"/>
              <a:buChar char="•"/>
            </a:pPr>
            <a:endParaRPr lang="en-US" sz="2400" b="1" dirty="0" smtClean="0"/>
          </a:p>
          <a:p>
            <a:pPr lvl="1"/>
            <a:endParaRPr lang="en-US" sz="2400" b="1" dirty="0"/>
          </a:p>
          <a:p>
            <a:pPr lvl="1"/>
            <a:r>
              <a:rPr lang="en-US" sz="2400" b="1" dirty="0" smtClean="0">
                <a:latin typeface="+mn-lt"/>
              </a:rPr>
              <a:t> </a:t>
            </a:r>
            <a:endParaRPr lang="en-US" sz="2000" b="1" dirty="0" smtClean="0">
              <a:latin typeface="+mn-lt"/>
            </a:endParaRPr>
          </a:p>
          <a:p>
            <a:pPr marL="342900" indent="-342900">
              <a:buFont typeface="Arial" panose="020B0604020202020204" pitchFamily="34" charset="0"/>
              <a:buChar char="•"/>
            </a:pPr>
            <a:endParaRPr lang="en-US" sz="2400" dirty="0">
              <a:latin typeface="+mn-lt"/>
            </a:endParaRPr>
          </a:p>
          <a:p>
            <a:endParaRPr lang="en-US" dirty="0"/>
          </a:p>
        </p:txBody>
      </p:sp>
      <p:sp>
        <p:nvSpPr>
          <p:cNvPr id="3" name="TextBox 2">
            <a:extLst>
              <a:ext uri="{FF2B5EF4-FFF2-40B4-BE49-F238E27FC236}">
                <a16:creationId xmlns="" xmlns:a16="http://schemas.microsoft.com/office/drawing/2014/main" id="{5170B6FB-2BDF-4343-8F5A-777C9CE0F04E}"/>
              </a:ext>
            </a:extLst>
          </p:cNvPr>
          <p:cNvSpPr txBox="1"/>
          <p:nvPr/>
        </p:nvSpPr>
        <p:spPr>
          <a:xfrm>
            <a:off x="640123" y="320074"/>
            <a:ext cx="5029145" cy="861774"/>
          </a:xfrm>
          <a:prstGeom prst="rect">
            <a:avLst/>
          </a:prstGeom>
          <a:noFill/>
        </p:spPr>
        <p:txBody>
          <a:bodyPr wrap="square" rtlCol="0">
            <a:spAutoFit/>
          </a:bodyPr>
          <a:lstStyle/>
          <a:p>
            <a:r>
              <a:rPr lang="en-US" sz="3200" b="1" dirty="0"/>
              <a:t>BACKGROUND (cont.)</a:t>
            </a:r>
            <a:endParaRPr lang="en-US" sz="3200" dirty="0"/>
          </a:p>
          <a:p>
            <a:endParaRPr lang="en-US" dirty="0"/>
          </a:p>
        </p:txBody>
      </p:sp>
    </p:spTree>
    <p:extLst>
      <p:ext uri="{BB962C8B-B14F-4D97-AF65-F5344CB8AC3E}">
        <p14:creationId xmlns:p14="http://schemas.microsoft.com/office/powerpoint/2010/main" val="3139162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F7B6EB0-E44C-4D5D-800B-F5D2545EE334}"/>
              </a:ext>
            </a:extLst>
          </p:cNvPr>
          <p:cNvSpPr txBox="1"/>
          <p:nvPr/>
        </p:nvSpPr>
        <p:spPr>
          <a:xfrm>
            <a:off x="651069" y="1392549"/>
            <a:ext cx="7223681" cy="6217087"/>
          </a:xfrm>
          <a:prstGeom prst="rect">
            <a:avLst/>
          </a:prstGeom>
          <a:noFill/>
        </p:spPr>
        <p:txBody>
          <a:bodyPr wrap="square" rtlCol="0">
            <a:spAutoFit/>
          </a:bodyPr>
          <a:lstStyle/>
          <a:p>
            <a:pPr marL="742950" lvl="1" indent="-285750">
              <a:buFont typeface="Arial" panose="020B0604020202020204" pitchFamily="34" charset="0"/>
              <a:buChar char="•"/>
            </a:pPr>
            <a:r>
              <a:rPr lang="en-US" sz="2400" dirty="0" smtClean="0">
                <a:latin typeface="+mn-lt"/>
              </a:rPr>
              <a:t>It’s the systematic evaluation of proposed changes to configuration items</a:t>
            </a:r>
          </a:p>
          <a:p>
            <a:pPr marL="742950" lvl="1" indent="-285750">
              <a:buFont typeface="Arial" panose="020B0604020202020204" pitchFamily="34" charset="0"/>
              <a:buChar char="•"/>
            </a:pPr>
            <a:endParaRPr lang="en-US" sz="2000" dirty="0">
              <a:latin typeface="+mn-lt"/>
            </a:endParaRPr>
          </a:p>
          <a:p>
            <a:pPr marL="800100" lvl="1" indent="-342900">
              <a:buFont typeface="Arial" panose="020B0604020202020204" pitchFamily="34" charset="0"/>
              <a:buChar char="•"/>
            </a:pPr>
            <a:r>
              <a:rPr lang="en-US" sz="2400" dirty="0" smtClean="0">
                <a:latin typeface="+mn-lt"/>
              </a:rPr>
              <a:t>It’s a major element of CM that formally establish baselines </a:t>
            </a:r>
          </a:p>
          <a:p>
            <a:pPr marL="800100" lvl="1" indent="-342900">
              <a:buFont typeface="Arial" panose="020B0604020202020204" pitchFamily="34" charset="0"/>
              <a:buChar char="•"/>
            </a:pPr>
            <a:endParaRPr lang="en-US" sz="2400" dirty="0">
              <a:latin typeface="+mn-lt"/>
            </a:endParaRPr>
          </a:p>
          <a:p>
            <a:pPr marL="800100" lvl="1" indent="-342900">
              <a:buFont typeface="Arial" panose="020B0604020202020204" pitchFamily="34" charset="0"/>
              <a:buChar char="•"/>
            </a:pPr>
            <a:r>
              <a:rPr lang="en-US" sz="2400" dirty="0" smtClean="0">
                <a:latin typeface="+mn-lt"/>
              </a:rPr>
              <a:t>It’s the gatekeeper for controlling changes to configuration items</a:t>
            </a:r>
          </a:p>
          <a:p>
            <a:pPr marL="800100" lvl="1" indent="-342900">
              <a:buFont typeface="Arial" panose="020B0604020202020204" pitchFamily="34" charset="0"/>
              <a:buChar char="•"/>
            </a:pPr>
            <a:endParaRPr lang="en-US" sz="2400" dirty="0">
              <a:latin typeface="+mn-lt"/>
            </a:endParaRPr>
          </a:p>
          <a:p>
            <a:pPr marL="800100" lvl="1" indent="-342900">
              <a:buFont typeface="Arial" panose="020B0604020202020204" pitchFamily="34" charset="0"/>
              <a:buChar char="•"/>
            </a:pPr>
            <a:endParaRPr lang="en-US" sz="2400" b="1" dirty="0"/>
          </a:p>
          <a:p>
            <a:pPr lvl="1"/>
            <a:endParaRPr lang="en-US" sz="2400" b="1" dirty="0" smtClean="0"/>
          </a:p>
          <a:p>
            <a:pPr marL="800100" lvl="1" indent="-342900">
              <a:buFont typeface="Arial" panose="020B0604020202020204" pitchFamily="34" charset="0"/>
              <a:buChar char="•"/>
            </a:pPr>
            <a:endParaRPr lang="en-US" sz="2400" b="1" dirty="0" smtClean="0"/>
          </a:p>
          <a:p>
            <a:pPr lvl="1"/>
            <a:endParaRPr lang="en-US" sz="2400" b="1" dirty="0"/>
          </a:p>
          <a:p>
            <a:pPr marL="342900" indent="-342900">
              <a:buFont typeface="Arial" panose="020B0604020202020204" pitchFamily="34" charset="0"/>
              <a:buChar char="•"/>
            </a:pPr>
            <a:endParaRPr lang="en-US" sz="2400" b="1" dirty="0" smtClean="0">
              <a:latin typeface="+mn-lt"/>
            </a:endParaRPr>
          </a:p>
          <a:p>
            <a:pPr lvl="1"/>
            <a:r>
              <a:rPr lang="en-US" sz="2400" b="1" dirty="0" smtClean="0">
                <a:latin typeface="+mn-lt"/>
              </a:rPr>
              <a:t> </a:t>
            </a:r>
            <a:endParaRPr lang="en-US" sz="2000" b="1" dirty="0" smtClean="0">
              <a:latin typeface="+mn-lt"/>
            </a:endParaRPr>
          </a:p>
          <a:p>
            <a:pPr marL="342900" indent="-342900">
              <a:buFont typeface="Arial" panose="020B0604020202020204" pitchFamily="34" charset="0"/>
              <a:buChar char="•"/>
            </a:pPr>
            <a:endParaRPr lang="en-US" sz="2400" dirty="0">
              <a:latin typeface="+mn-lt"/>
            </a:endParaRPr>
          </a:p>
          <a:p>
            <a:endParaRPr lang="en-US" dirty="0"/>
          </a:p>
        </p:txBody>
      </p:sp>
      <p:sp>
        <p:nvSpPr>
          <p:cNvPr id="3" name="TextBox 2">
            <a:extLst>
              <a:ext uri="{FF2B5EF4-FFF2-40B4-BE49-F238E27FC236}">
                <a16:creationId xmlns="" xmlns:a16="http://schemas.microsoft.com/office/drawing/2014/main" id="{5170B6FB-2BDF-4343-8F5A-777C9CE0F04E}"/>
              </a:ext>
            </a:extLst>
          </p:cNvPr>
          <p:cNvSpPr txBox="1"/>
          <p:nvPr/>
        </p:nvSpPr>
        <p:spPr>
          <a:xfrm>
            <a:off x="182928" y="320074"/>
            <a:ext cx="6766486" cy="861774"/>
          </a:xfrm>
          <a:prstGeom prst="rect">
            <a:avLst/>
          </a:prstGeom>
          <a:noFill/>
        </p:spPr>
        <p:txBody>
          <a:bodyPr wrap="square" rtlCol="0">
            <a:spAutoFit/>
          </a:bodyPr>
          <a:lstStyle/>
          <a:p>
            <a:r>
              <a:rPr lang="en-US" sz="3200" b="1" dirty="0" smtClean="0">
                <a:latin typeface="+mj-lt"/>
              </a:rPr>
              <a:t>What is Change Management?</a:t>
            </a:r>
            <a:endParaRPr lang="en-US" sz="3200" dirty="0">
              <a:latin typeface="+mj-lt"/>
            </a:endParaRPr>
          </a:p>
          <a:p>
            <a:endParaRPr lang="en-US" dirty="0"/>
          </a:p>
        </p:txBody>
      </p:sp>
    </p:spTree>
    <p:extLst>
      <p:ext uri="{BB962C8B-B14F-4D97-AF65-F5344CB8AC3E}">
        <p14:creationId xmlns:p14="http://schemas.microsoft.com/office/powerpoint/2010/main" val="2094874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CAP Template">
  <a:themeElements>
    <a:clrScheme name="Custom 1">
      <a:dk1>
        <a:sysClr val="windowText" lastClr="000000"/>
      </a:dk1>
      <a:lt1>
        <a:sysClr val="window" lastClr="FFFFFF"/>
      </a:lt1>
      <a:dk2>
        <a:srgbClr val="C00000"/>
      </a:dk2>
      <a:lt2>
        <a:srgbClr val="54534A"/>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Gotham Rounded Medium"/>
        <a:ea typeface=""/>
        <a:cs typeface=""/>
      </a:majorFont>
      <a:minorFont>
        <a:latin typeface="Gotham Rounded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 Template</Template>
  <TotalTime>9402</TotalTime>
  <Words>1484</Words>
  <Application>Microsoft Office PowerPoint</Application>
  <PresentationFormat>On-screen Show (4:3)</PresentationFormat>
  <Paragraphs>358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CAP Template</vt:lpstr>
      <vt:lpstr>  IAMS Change Management   Implementation briefing   Date: 8/16/18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Customer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Area)</dc:title>
  <dc:creator>cungthu_adm</dc:creator>
  <cp:lastModifiedBy>Michele Beasley (ADMIN)</cp:lastModifiedBy>
  <cp:revision>743</cp:revision>
  <cp:lastPrinted>2018-08-16T15:34:19Z</cp:lastPrinted>
  <dcterms:created xsi:type="dcterms:W3CDTF">2013-04-08T14:03:59Z</dcterms:created>
  <dcterms:modified xsi:type="dcterms:W3CDTF">2018-08-23T13:28:39Z</dcterms:modified>
</cp:coreProperties>
</file>