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58" r:id="rId2"/>
    <p:sldId id="259" r:id="rId3"/>
    <p:sldId id="260" r:id="rId4"/>
    <p:sldId id="261" r:id="rId5"/>
    <p:sldId id="264" r:id="rId6"/>
    <p:sldId id="265" r:id="rId7"/>
    <p:sldId id="263" r:id="rId8"/>
    <p:sldId id="266" r:id="rId9"/>
    <p:sldId id="267" r:id="rId10"/>
    <p:sldId id="268" r:id="rId11"/>
    <p:sldId id="269" r:id="rId12"/>
    <p:sldId id="262" r:id="rId13"/>
    <p:sldId id="270" r:id="rId14"/>
    <p:sldId id="271" r:id="rId15"/>
    <p:sldId id="276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A2780B6-4F01-48FC-862C-20548C153E2B}">
          <p14:sldIdLst>
            <p14:sldId id="258"/>
            <p14:sldId id="259"/>
          </p14:sldIdLst>
        </p14:section>
        <p14:section name="Sezione 1" id="{6D58301C-326A-4FCF-97D9-F5247FC66AEE}">
          <p14:sldIdLst>
            <p14:sldId id="260"/>
            <p14:sldId id="261"/>
            <p14:sldId id="264"/>
            <p14:sldId id="265"/>
            <p14:sldId id="263"/>
            <p14:sldId id="266"/>
            <p14:sldId id="267"/>
            <p14:sldId id="268"/>
            <p14:sldId id="269"/>
            <p14:sldId id="262"/>
            <p14:sldId id="270"/>
            <p14:sldId id="271"/>
            <p14:sldId id="276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DDBB"/>
    <a:srgbClr val="16DA99"/>
    <a:srgbClr val="0CE4E4"/>
    <a:srgbClr val="17C317"/>
    <a:srgbClr val="EC872C"/>
    <a:srgbClr val="1FE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84" autoAdjust="0"/>
  </p:normalViewPr>
  <p:slideViewPr>
    <p:cSldViewPr snapToGrid="0">
      <p:cViewPr varScale="1">
        <p:scale>
          <a:sx n="73" d="100"/>
          <a:sy n="73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0CD57-1A0A-4E6D-81BF-F968742EC21E}" type="datetimeFigureOut">
              <a:rPr lang="it-IT" smtClean="0"/>
              <a:t>12/01/2023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D49F9-B8FE-4939-8280-CA5D876F68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599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424ba018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6e424ba018_0_3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Good </a:t>
            </a:r>
            <a:r>
              <a:rPr lang="it-IT" dirty="0" err="1"/>
              <a:t>afternoon</a:t>
            </a:r>
            <a:r>
              <a:rPr lang="it-IT" dirty="0"/>
              <a:t> professor and good </a:t>
            </a:r>
            <a:r>
              <a:rPr lang="it-IT" dirty="0" err="1"/>
              <a:t>morning</a:t>
            </a:r>
            <a:r>
              <a:rPr lang="it-IT" dirty="0"/>
              <a:t> Giuseppe.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This is Michele Delli Paoli, and </a:t>
            </a:r>
            <a:r>
              <a:rPr lang="it-IT" dirty="0" err="1"/>
              <a:t>I’m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 to </a:t>
            </a:r>
            <a:r>
              <a:rPr lang="it-IT" dirty="0" err="1"/>
              <a:t>present</a:t>
            </a:r>
            <a:r>
              <a:rPr lang="it-IT" dirty="0"/>
              <a:t> you </a:t>
            </a:r>
            <a:r>
              <a:rPr lang="it-IT" dirty="0" err="1"/>
              <a:t>my</a:t>
            </a:r>
            <a:r>
              <a:rPr lang="it-IT"/>
              <a:t> project, </a:t>
            </a:r>
            <a:r>
              <a:rPr lang="it-IT" dirty="0" err="1"/>
              <a:t>named</a:t>
            </a:r>
            <a:r>
              <a:rPr lang="it-IT" dirty="0"/>
              <a:t>: Tyre Pressure Detection System</a:t>
            </a:r>
            <a:endParaRPr dirty="0"/>
          </a:p>
        </p:txBody>
      </p:sp>
      <p:sp>
        <p:nvSpPr>
          <p:cNvPr id="139" name="Google Shape;139;g6e424ba018_0_3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424ba018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6e424ba018_0_6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it-IT" dirty="0" err="1"/>
              <a:t>Now</a:t>
            </a:r>
            <a:r>
              <a:rPr lang="it-IT" dirty="0"/>
              <a:t>, </a:t>
            </a: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psychological aspects, we can state that, sometimes,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incomplete information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is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worst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than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no information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at all.</a:t>
            </a: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[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Premi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freccia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giu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]</a:t>
            </a: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So,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Knowledge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is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crucial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.</a:t>
            </a: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[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Premi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freccia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giu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]</a:t>
            </a: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lvl="0" defTabSz="1219170">
              <a:lnSpc>
                <a:spcPct val="130000"/>
              </a:lnSpc>
              <a:buClr>
                <a:srgbClr val="000000"/>
              </a:buClr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In fact, 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If the driver knows that the </a:t>
            </a: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tyre pressure 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is </a:t>
            </a: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actually low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, he can </a:t>
            </a:r>
            <a:r>
              <a:rPr lang="en-US" sz="1200" b="1" kern="0" dirty="0">
                <a:solidFill>
                  <a:srgbClr val="17C317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keep going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.</a:t>
            </a:r>
          </a:p>
          <a:p>
            <a:pPr lvl="0" defTabSz="1219170">
              <a:lnSpc>
                <a:spcPct val="130000"/>
              </a:lnSpc>
              <a:buClr>
                <a:srgbClr val="000000"/>
              </a:buClr>
            </a:pP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Anyway, it is always recommended to </a:t>
            </a: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stop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 to a </a:t>
            </a: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service area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, inflate the tyre, and back to travel again.</a:t>
            </a:r>
          </a:p>
          <a:p>
            <a:pPr lvl="0" defTabSz="1219170">
              <a:lnSpc>
                <a:spcPct val="130000"/>
              </a:lnSpc>
              <a:buClr>
                <a:srgbClr val="000000"/>
              </a:buClr>
            </a:pPr>
            <a:endParaRPr lang="en-US" sz="1200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[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Premi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freccia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giu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]</a:t>
            </a:r>
          </a:p>
          <a:p>
            <a:pPr lvl="0" defTabSz="1219170">
              <a:lnSpc>
                <a:spcPct val="130000"/>
              </a:lnSpc>
              <a:buClr>
                <a:srgbClr val="000000"/>
              </a:buClr>
            </a:pPr>
            <a:endParaRPr lang="en-US" sz="1200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lvl="0" defTabSz="1219170">
              <a:lnSpc>
                <a:spcPct val="130000"/>
              </a:lnSpc>
              <a:buClr>
                <a:srgbClr val="000000"/>
              </a:buClr>
            </a:pP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Otherwise, if the driver is reported that a </a:t>
            </a: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tyre puncture 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occurs, he knows that he </a:t>
            </a:r>
            <a:r>
              <a:rPr lang="en-US" sz="1200" b="1" kern="0" dirty="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can't keep going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.</a:t>
            </a:r>
          </a:p>
          <a:p>
            <a:pPr lvl="0" defTabSz="1219170">
              <a:lnSpc>
                <a:spcPct val="130000"/>
              </a:lnSpc>
              <a:buClr>
                <a:srgbClr val="000000"/>
              </a:buClr>
            </a:pP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So, he </a:t>
            </a: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must stop 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to a </a:t>
            </a: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mechanic 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as soon as possible to repair the puncture.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lvl="0" defTabSz="1219170">
              <a:lnSpc>
                <a:spcPct val="130000"/>
              </a:lnSpc>
              <a:buClr>
                <a:srgbClr val="000000"/>
              </a:buClr>
            </a:pPr>
            <a:endParaRPr lang="en-US" sz="1200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g6e424ba018_0_6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0901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424ba018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6e424ba018_0_6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Anyway</a:t>
            </a:r>
            <a:r>
              <a:rPr lang="it-IT" dirty="0"/>
              <a:t>, if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the driver is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in a hurry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, knowing if he can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17C317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keep going driving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or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must stop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is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time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and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cost saving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[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Premi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freccia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giu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So, in this scenario,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knowledge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brings the following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benefits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:</a:t>
            </a:r>
          </a:p>
          <a:p>
            <a:pPr lvl="1" defTabSz="1219170">
              <a:lnSpc>
                <a:spcPct val="130000"/>
              </a:lnSpc>
              <a:buClr>
                <a:srgbClr val="000000"/>
              </a:buClr>
            </a:pP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no </a:t>
            </a: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time wasting 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at the tyre repairer</a:t>
            </a:r>
            <a:endParaRPr lang="en-US" sz="1200" b="1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lvl="1" defTabSz="1219170">
              <a:lnSpc>
                <a:spcPct val="130000"/>
              </a:lnSpc>
              <a:buClr>
                <a:srgbClr val="000000"/>
              </a:buClr>
            </a:pP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no </a:t>
            </a: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unnecessary billing 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by the tyre repairer</a:t>
            </a:r>
          </a:p>
          <a:p>
            <a:pPr lvl="1" defTabSz="1219170">
              <a:lnSpc>
                <a:spcPct val="130000"/>
              </a:lnSpc>
              <a:buClr>
                <a:srgbClr val="000000"/>
              </a:buClr>
            </a:pP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• and the </a:t>
            </a: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daily schedule 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is safe!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g6e424ba018_0_6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994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424ba018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6e424ba018_0_6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So, </a:t>
            </a:r>
            <a:r>
              <a:rPr lang="it-IT" dirty="0" err="1"/>
              <a:t>what</a:t>
            </a:r>
            <a:r>
              <a:rPr lang="it-IT" dirty="0"/>
              <a:t> it the goal of the system </a:t>
            </a:r>
            <a:r>
              <a:rPr lang="it-IT" dirty="0" err="1"/>
              <a:t>delevoped</a:t>
            </a:r>
            <a:r>
              <a:rPr lang="it-IT" dirty="0"/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2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It allows to </a:t>
            </a:r>
            <a:r>
              <a:rPr kumimoji="0" lang="en-US" sz="22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monitor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the pressure of a car's tyre in order to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alert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the driver:</a:t>
            </a:r>
          </a:p>
          <a:p>
            <a:pPr lvl="1" defTabSz="1219170">
              <a:lnSpc>
                <a:spcPct val="115000"/>
              </a:lnSpc>
              <a:buClr>
                <a:srgbClr val="000000"/>
              </a:buClr>
              <a:buSzPts val="1100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</a:t>
            </a:r>
            <a:r>
              <a:rPr lang="en-US" sz="2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in case a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tyre puncture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occurs;</a:t>
            </a:r>
          </a:p>
          <a:p>
            <a:pPr lvl="1" defTabSz="1219170">
              <a:lnSpc>
                <a:spcPct val="115000"/>
              </a:lnSpc>
              <a:buClr>
                <a:srgbClr val="000000"/>
              </a:buClr>
              <a:buSzPts val="1100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just to </a:t>
            </a:r>
            <a:r>
              <a:rPr kumimoji="0" lang="en-US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report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low tyre pressure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  <a:p>
            <a:pPr lvl="1" defTabSz="1219170">
              <a:lnSpc>
                <a:spcPct val="115000"/>
              </a:lnSpc>
              <a:buClr>
                <a:srgbClr val="000000"/>
              </a:buClr>
              <a:buSzPts val="1100"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[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Premi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freccia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giu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]</a:t>
            </a:r>
          </a:p>
          <a:p>
            <a:pPr lvl="0" defTabSz="1219170">
              <a:lnSpc>
                <a:spcPct val="115000"/>
              </a:lnSpc>
              <a:buClr>
                <a:srgbClr val="000000"/>
              </a:buClr>
              <a:buSzPts val="1100"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defTabSz="1219170">
              <a:lnSpc>
                <a:spcPct val="115000"/>
              </a:lnSpc>
              <a:buClr>
                <a:srgbClr val="000000"/>
              </a:buClr>
              <a:buSzPts val="1100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It do so, by providing an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enhanced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console message system.</a:t>
            </a:r>
          </a:p>
          <a:p>
            <a:pPr lvl="0" defTabSz="1219170">
              <a:lnSpc>
                <a:spcPct val="115000"/>
              </a:lnSpc>
              <a:buClr>
                <a:srgbClr val="000000"/>
              </a:buClr>
              <a:buSzPts val="1100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In fact, it shows the following messages on the console: </a:t>
            </a:r>
          </a:p>
          <a:p>
            <a:pPr lvl="1"/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Optimal tyre pressure.</a:t>
            </a:r>
            <a:endParaRPr kumimoji="0" lang="en-US" sz="24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1"/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EC872C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Low tyre pressure registered!</a:t>
            </a:r>
            <a:endParaRPr lang="en-US" sz="2400" b="1" kern="0" dirty="0">
              <a:solidFill>
                <a:srgbClr val="EC872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1"/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Warning, possible tyre puncture!</a:t>
            </a:r>
          </a:p>
          <a:p>
            <a:pPr lvl="1"/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</a:t>
            </a:r>
            <a:r>
              <a:rPr lang="en-US" sz="24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 b="1" kern="0" dirty="0">
                <a:solidFill>
                  <a:srgbClr val="17C31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Tyre pressure restored!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17C317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defTabSz="1219170">
              <a:lnSpc>
                <a:spcPct val="115000"/>
              </a:lnSpc>
              <a:buClr>
                <a:srgbClr val="000000"/>
              </a:buClr>
              <a:buSzPts val="1100"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defTabSz="1219170">
              <a:lnSpc>
                <a:spcPct val="115000"/>
              </a:lnSpc>
              <a:buClr>
                <a:srgbClr val="000000"/>
              </a:buClr>
              <a:buSzPts val="1100"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8" name="Google Shape;148;g6e424ba018_0_6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2662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424ba018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6e424ba018_0_6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But </a:t>
            </a:r>
            <a:r>
              <a:rPr lang="it-IT" b="1" dirty="0" err="1"/>
              <a:t>who</a:t>
            </a:r>
            <a:r>
              <a:rPr lang="it-IT" b="1" dirty="0"/>
              <a:t> is </a:t>
            </a:r>
            <a:r>
              <a:rPr lang="it-IT" dirty="0"/>
              <a:t>this system oriented to?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It is oriented to </a:t>
            </a:r>
            <a:r>
              <a:rPr lang="it-IT" b="1" dirty="0"/>
              <a:t>car </a:t>
            </a:r>
            <a:r>
              <a:rPr lang="it-IT" b="1" dirty="0" err="1"/>
              <a:t>owners</a:t>
            </a:r>
            <a:r>
              <a:rPr lang="it-IT" b="1" dirty="0"/>
              <a:t> </a:t>
            </a:r>
            <a:r>
              <a:rPr lang="it-IT" dirty="0" err="1"/>
              <a:t>who</a:t>
            </a:r>
            <a:r>
              <a:rPr lang="it-IT" dirty="0"/>
              <a:t>:</a:t>
            </a:r>
          </a:p>
          <a:p>
            <a:pPr lvl="0" defTabSz="1219170">
              <a:lnSpc>
                <a:spcPct val="130000"/>
              </a:lnSpc>
              <a:buClr>
                <a:srgbClr val="000000"/>
              </a:buClr>
              <a:defRPr/>
            </a:pP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have a tyre pressure detection system which provides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incomplete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informations</a:t>
            </a:r>
          </a:p>
          <a:p>
            <a:pPr lvl="0" defTabSz="1219170">
              <a:lnSpc>
                <a:spcPct val="130000"/>
              </a:lnSpc>
              <a:buClr>
                <a:srgbClr val="000000"/>
              </a:buClr>
              <a:defRPr/>
            </a:pP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do not have 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any tyre pressure detection system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at all.</a:t>
            </a:r>
          </a:p>
          <a:p>
            <a:pPr lvl="0" defTabSz="1219170">
              <a:lnSpc>
                <a:spcPct val="130000"/>
              </a:lnSpc>
              <a:buClr>
                <a:srgbClr val="000000"/>
              </a:buClr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[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Premi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freccia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giu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]</a:t>
            </a:r>
          </a:p>
          <a:p>
            <a:pPr lvl="0" defTabSz="1219170">
              <a:lnSpc>
                <a:spcPct val="130000"/>
              </a:lnSpc>
              <a:buClr>
                <a:srgbClr val="000000"/>
              </a:buClr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lvl="0" defTabSz="1219170">
              <a:lnSpc>
                <a:spcPct val="130000"/>
              </a:lnSpc>
              <a:buClr>
                <a:srgbClr val="000000"/>
              </a:buClr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In fact, the European Automobile Manufacturer’s Association (ACEA) report that 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the </a:t>
            </a: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average car age 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is:</a:t>
            </a:r>
          </a:p>
          <a:p>
            <a:pPr lvl="0" defTabSz="1219170">
              <a:lnSpc>
                <a:spcPct val="130000"/>
              </a:lnSpc>
              <a:buClr>
                <a:srgbClr val="000000"/>
              </a:buClr>
              <a:defRPr/>
            </a:pP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• </a:t>
            </a: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11.8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years in Europe</a:t>
            </a:r>
          </a:p>
          <a:p>
            <a:pPr lvl="0" defTabSz="1219170">
              <a:lnSpc>
                <a:spcPct val="130000"/>
              </a:lnSpc>
              <a:buClr>
                <a:srgbClr val="000000"/>
              </a:buClr>
              <a:defRPr/>
            </a:pPr>
            <a:endParaRPr lang="en-US" sz="1200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defTabSz="1219170">
              <a:lnSpc>
                <a:spcPct val="130000"/>
              </a:lnSpc>
              <a:buClr>
                <a:srgbClr val="000000"/>
              </a:buClr>
              <a:defRPr/>
            </a:pP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These cars fall all into the </a:t>
            </a: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previous generation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  <a:p>
            <a:pPr lvl="0" defTabSz="1219170">
              <a:lnSpc>
                <a:spcPct val="130000"/>
              </a:lnSpc>
              <a:buClr>
                <a:srgbClr val="000000"/>
              </a:buClr>
              <a:defRPr/>
            </a:pPr>
            <a:endParaRPr dirty="0"/>
          </a:p>
        </p:txBody>
      </p:sp>
      <p:sp>
        <p:nvSpPr>
          <p:cNvPr id="148" name="Google Shape;148;g6e424ba018_0_6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2460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424ba018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6e424ba018_0_6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-apple-system"/>
              </a:rPr>
              <a:t>The </a:t>
            </a:r>
            <a:r>
              <a:rPr lang="en-US" b="1" i="0" dirty="0">
                <a:effectLst/>
                <a:latin typeface="-apple-system"/>
              </a:rPr>
              <a:t>architecture</a:t>
            </a:r>
            <a:r>
              <a:rPr lang="en-US" b="0" i="0" dirty="0">
                <a:effectLst/>
                <a:latin typeface="-apple-system"/>
              </a:rPr>
              <a:t> of the system is very simple: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-apple-system"/>
              </a:rPr>
              <a:t>It is composed by: </a:t>
            </a:r>
          </a:p>
          <a:p>
            <a:pPr algn="l">
              <a:buFont typeface="Arial" panose="020B0604020202020204" pitchFamily="34" charset="0"/>
              <a:buNone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-apple-system"/>
              </a:rPr>
              <a:t>Several </a:t>
            </a:r>
            <a:r>
              <a:rPr lang="en-US" b="1" i="0" dirty="0">
                <a:effectLst/>
                <a:latin typeface="-apple-system"/>
              </a:rPr>
              <a:t>functions</a:t>
            </a:r>
            <a:r>
              <a:rPr lang="en-US" b="0" i="0" dirty="0">
                <a:effectLst/>
                <a:latin typeface="-apple-system"/>
              </a:rPr>
              <a:t> written in </a:t>
            </a:r>
            <a:r>
              <a:rPr lang="en-US" b="1" i="0" dirty="0">
                <a:effectLst/>
                <a:latin typeface="-apple-system"/>
              </a:rPr>
              <a:t>Node.js</a:t>
            </a:r>
            <a:r>
              <a:rPr lang="en-US" b="0" i="0" dirty="0">
                <a:effectLst/>
                <a:latin typeface="-apple-system"/>
              </a:rPr>
              <a:t>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l">
              <a:buFont typeface="Arial" panose="020B0604020202020204" pitchFamily="34" charset="0"/>
              <a:buNone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two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loggers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to print the console messages.</a:t>
            </a:r>
          </a:p>
          <a:p>
            <a:pPr algn="l">
              <a:buFont typeface="Arial" panose="020B0604020202020204" pitchFamily="34" charset="0"/>
              <a:buNone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And a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MySQL Database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to store the data.</a:t>
            </a:r>
          </a:p>
          <a:p>
            <a:pPr algn="l">
              <a:buFont typeface="Arial" panose="020B0604020202020204" pitchFamily="34" charset="0"/>
              <a:buNone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Specifically, the Database is composed by a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single Table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and each record has 3 attributes: 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id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, 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pressure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, 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timestamp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The decision to use a Relational Database is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motivated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by the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SQL querying functionalities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useful to sort and interpret the data.</a:t>
            </a: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g6e424ba018_0_6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253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424ba018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6e424ba018_0_6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>
              <a:buFont typeface="Arial" panose="020B0604020202020204" pitchFamily="34" charset="0"/>
              <a:buNone/>
            </a:pPr>
            <a:r>
              <a:rPr lang="en-US" b="0" i="0" dirty="0">
                <a:effectLst/>
                <a:latin typeface="-apple-system"/>
              </a:rPr>
              <a:t>These functions allow to:</a:t>
            </a:r>
          </a:p>
          <a:p>
            <a:pPr lvl="0" algn="l">
              <a:buFont typeface="Arial" panose="020B0604020202020204" pitchFamily="34" charset="0"/>
              <a:buNone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algn="l">
              <a:buFont typeface="Arial" panose="020B0604020202020204" pitchFamily="34" charset="0"/>
              <a:buNone/>
            </a:pP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Simulate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 the sensor detection by generating a </a:t>
            </a: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random 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pressure value</a:t>
            </a:r>
          </a:p>
          <a:p>
            <a:pPr lvl="0" algn="l">
              <a:buFont typeface="Arial" panose="020B0604020202020204" pitchFamily="34" charset="0"/>
              <a:buNone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algn="l">
              <a:buFont typeface="Arial" panose="020B0604020202020204" pitchFamily="34" charset="0"/>
              <a:buNone/>
            </a:pP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Send 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these</a:t>
            </a: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 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generated</a:t>
            </a: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 pressure values 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to the “</a:t>
            </a:r>
            <a:r>
              <a:rPr lang="en-US" sz="1200" b="1" i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iot/tyre/pressure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” topic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algn="l">
              <a:buFont typeface="Arial" panose="020B0604020202020204" pitchFamily="34" charset="0"/>
              <a:buNone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algn="l">
              <a:buFont typeface="Arial" panose="020B0604020202020204" pitchFamily="34" charset="0"/>
              <a:buNone/>
            </a:pPr>
            <a:r>
              <a:rPr lang="en-US" sz="1200" b="1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Consume</a:t>
            </a:r>
            <a:r>
              <a:rPr lang="en-US" sz="1200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the incoming messages on the topic and </a:t>
            </a:r>
            <a:r>
              <a:rPr lang="en-US" sz="1200" b="1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insert </a:t>
            </a:r>
            <a:r>
              <a:rPr lang="en-US" sz="1200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</a:t>
            </a:r>
            <a:r>
              <a:rPr lang="en-US" sz="1200" b="1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1200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into </a:t>
            </a:r>
            <a:r>
              <a:rPr lang="en-US" sz="12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 </a:t>
            </a:r>
            <a:r>
              <a:rPr lang="en-US" sz="1200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Database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algn="l">
              <a:buFont typeface="Arial" panose="020B0604020202020204" pitchFamily="34" charset="0"/>
              <a:buNone/>
            </a:pPr>
            <a:endParaRPr lang="en-US" sz="1200" b="1" i="0" dirty="0"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lvl="0" algn="l">
              <a:buFont typeface="Arial" panose="020B0604020202020204" pitchFamily="34" charset="0"/>
              <a:buNone/>
            </a:pPr>
            <a:r>
              <a:rPr lang="en-US" sz="1200" b="1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Query</a:t>
            </a:r>
            <a:r>
              <a:rPr lang="en-US" sz="1200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data from the Database to </a:t>
            </a:r>
            <a:r>
              <a:rPr lang="en-US" sz="1200" b="1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interpret</a:t>
            </a:r>
            <a:r>
              <a:rPr lang="en-US" sz="1200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them </a:t>
            </a:r>
          </a:p>
          <a:p>
            <a:pPr lvl="0" algn="l">
              <a:buFont typeface="Arial" panose="020B0604020202020204" pitchFamily="34" charset="0"/>
              <a:buNone/>
            </a:pPr>
            <a:endParaRPr lang="en-US" sz="1200" b="0" i="0" dirty="0"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lvl="0" algn="l">
              <a:buFont typeface="Arial" panose="020B0604020202020204" pitchFamily="34" charset="0"/>
              <a:buNone/>
            </a:pPr>
            <a:r>
              <a:rPr lang="en-US" sz="1200" b="1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Report</a:t>
            </a:r>
            <a:r>
              <a:rPr lang="en-US" sz="1200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 </a:t>
            </a:r>
            <a:r>
              <a:rPr lang="en-US" sz="1200" b="1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message</a:t>
            </a:r>
            <a:r>
              <a:rPr lang="en-US" sz="1200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to the driver console.</a:t>
            </a:r>
            <a:endParaRPr dirty="0"/>
          </a:p>
        </p:txBody>
      </p:sp>
      <p:sp>
        <p:nvSpPr>
          <p:cNvPr id="148" name="Google Shape;148;g6e424ba018_0_6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6618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424ba018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6e424ba018_0_6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The application is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deployed in a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Serverless way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Why this?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From the point of 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view of the SaaS provider, using Serverless has </a:t>
            </a: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two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benefits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[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Premi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freccia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giu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The first one is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cost-effectiveness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: when the car is turned off, sensors do not record any data and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no function runs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This way, </a:t>
            </a: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no costs are billed respect to a server-based solution.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[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Premi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freccia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giu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Moreover, there is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no need 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to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manage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and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scale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servers.</a:t>
            </a:r>
            <a:endParaRPr dirty="0"/>
          </a:p>
        </p:txBody>
      </p:sp>
      <p:sp>
        <p:nvSpPr>
          <p:cNvPr id="148" name="Google Shape;148;g6e424ba018_0_6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0182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424ba018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6e424ba018_0_6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The system 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relies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 on the following 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software components: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Docker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: it is a Containerization platform which allows you to package, deploy and run portable applications with ease.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Node.js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: it is a JavaScript runtime useful to execute back-end code.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Nuclio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: it provides Serverless functionalities by enabling you to 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run a function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when an event is triggered. It is executed on a Docker Container.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RabbitMQ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: it is a 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message broker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useful to post messages on topics, by using either MQTT or AMQP protocol. It is executed on a Docker Container.</a:t>
            </a:r>
          </a:p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MySQL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: it provides a 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Relational Database instance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in which we will </a:t>
            </a:r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store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our recorded </a:t>
            </a:r>
            <a:r>
              <a:rPr lang="en-US" b="1" i="1" dirty="0">
                <a:solidFill>
                  <a:srgbClr val="24292F"/>
                </a:solidFill>
                <a:effectLst/>
                <a:latin typeface="-apple-system"/>
              </a:rPr>
              <a:t>pressure values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 with their relative </a:t>
            </a:r>
            <a:r>
              <a:rPr lang="en-US" b="1" i="1" dirty="0">
                <a:solidFill>
                  <a:srgbClr val="24292F"/>
                </a:solidFill>
                <a:effectLst/>
                <a:latin typeface="-apple-system"/>
              </a:rPr>
              <a:t>timestamp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, in order to gather and process them.</a:t>
            </a:r>
            <a:b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It is executed on a Docker Container.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148" name="Google Shape;148;g6e424ba018_0_6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343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424ba018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6e424ba018_0_6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Now</a:t>
            </a:r>
            <a:r>
              <a:rPr lang="it-IT" dirty="0"/>
              <a:t>, </a:t>
            </a:r>
            <a:r>
              <a:rPr lang="it-IT" dirty="0" err="1"/>
              <a:t>let’s</a:t>
            </a:r>
            <a:r>
              <a:rPr lang="it-IT" dirty="0"/>
              <a:t> run the system!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Anyway, you can always find all the information regarding the project to this GitHub repository.</a:t>
            </a: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g6e424ba018_0_6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5114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424ba018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6e424ba018_0_6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g6e424ba018_0_6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2174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424ba018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6e424ba018_0_6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Moving</a:t>
            </a:r>
            <a:r>
              <a:rPr lang="it-IT" dirty="0"/>
              <a:t> on, this is the table of the contents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go through.</a:t>
            </a:r>
            <a:endParaRPr dirty="0"/>
          </a:p>
        </p:txBody>
      </p:sp>
      <p:sp>
        <p:nvSpPr>
          <p:cNvPr id="148" name="Google Shape;148;g6e424ba018_0_6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424ba018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6e424ba018_0_6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Let’s</a:t>
            </a:r>
            <a:r>
              <a:rPr lang="it-IT" dirty="0"/>
              <a:t> start by </a:t>
            </a:r>
            <a:r>
              <a:rPr lang="it-IT" dirty="0" err="1"/>
              <a:t>defining</a:t>
            </a:r>
            <a:r>
              <a:rPr lang="it-IT" dirty="0"/>
              <a:t> the process of tyre pressure </a:t>
            </a:r>
            <a:r>
              <a:rPr lang="it-IT" dirty="0" err="1"/>
              <a:t>detection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It is </a:t>
            </a:r>
            <a:r>
              <a:rPr lang="it-IT" dirty="0" err="1"/>
              <a:t>provided</a:t>
            </a:r>
            <a:r>
              <a:rPr lang="it-IT" dirty="0"/>
              <a:t> by </a:t>
            </a:r>
            <a:r>
              <a:rPr lang="it-IT" dirty="0" err="1"/>
              <a:t>sensors</a:t>
            </a:r>
            <a:r>
              <a:rPr lang="it-IT" dirty="0"/>
              <a:t> </a:t>
            </a:r>
            <a:r>
              <a:rPr lang="it-IT" dirty="0" err="1"/>
              <a:t>installed</a:t>
            </a:r>
            <a:r>
              <a:rPr lang="it-IT" dirty="0"/>
              <a:t> on the tyre.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</a:t>
            </a:r>
            <a:r>
              <a:rPr lang="it-IT" b="1" dirty="0"/>
              <a:t>average</a:t>
            </a:r>
            <a:r>
              <a:rPr lang="it-IT" dirty="0"/>
              <a:t> tyre pressure </a:t>
            </a:r>
            <a:r>
              <a:rPr lang="it-IT" b="1" dirty="0"/>
              <a:t>ranges</a:t>
            </a:r>
            <a:r>
              <a:rPr lang="it-IT" dirty="0"/>
              <a:t> from 32 to 35 psi.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Psi stands for «pound per square inch».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1 psi </a:t>
            </a:r>
            <a:r>
              <a:rPr lang="it-IT" dirty="0" err="1"/>
              <a:t>corresponds</a:t>
            </a:r>
            <a:r>
              <a:rPr lang="it-IT" dirty="0"/>
              <a:t> to </a:t>
            </a:r>
            <a:r>
              <a:rPr lang="it-IT" dirty="0" err="1"/>
              <a:t>sixty</a:t>
            </a:r>
            <a:r>
              <a:rPr lang="it-IT" dirty="0"/>
              <a:t> </a:t>
            </a:r>
            <a:r>
              <a:rPr lang="it-IT" dirty="0" err="1"/>
              <a:t>eight</a:t>
            </a:r>
            <a:r>
              <a:rPr lang="it-IT" dirty="0"/>
              <a:t> - </a:t>
            </a:r>
            <a:r>
              <a:rPr lang="it-IT" dirty="0" err="1"/>
              <a:t>ninty</a:t>
            </a:r>
            <a:r>
              <a:rPr lang="it-IT" dirty="0"/>
              <a:t> </a:t>
            </a:r>
            <a:r>
              <a:rPr lang="it-IT" dirty="0" err="1"/>
              <a:t>five</a:t>
            </a:r>
            <a:r>
              <a:rPr lang="it-IT" dirty="0"/>
              <a:t> Pascal.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[Premi freccia </a:t>
            </a:r>
            <a:r>
              <a:rPr lang="it-IT" dirty="0" err="1"/>
              <a:t>Giu</a:t>
            </a:r>
            <a:r>
              <a:rPr lang="it-IT" dirty="0"/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When the tyre pressure goes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below 32 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psi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</a:p>
          <a:p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the driver is usually reported to have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low tyre pressure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lang="it-IT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148" name="Google Shape;148;g6e424ba018_0_6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1544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424ba018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6e424ba018_0_6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But </a:t>
            </a:r>
            <a:r>
              <a:rPr lang="it-IT" dirty="0" err="1"/>
              <a:t>what</a:t>
            </a:r>
            <a:r>
              <a:rPr lang="it-IT" dirty="0"/>
              <a:t> are the </a:t>
            </a:r>
            <a:r>
              <a:rPr lang="it-IT" b="1" dirty="0" err="1"/>
              <a:t>causes</a:t>
            </a:r>
            <a:r>
              <a:rPr lang="it-IT" dirty="0"/>
              <a:t> of Low Tyre Pressure?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main </a:t>
            </a:r>
            <a:r>
              <a:rPr lang="it-IT" dirty="0" err="1"/>
              <a:t>causes</a:t>
            </a:r>
            <a:r>
              <a:rPr lang="it-IT" dirty="0"/>
              <a:t> are 2: «</a:t>
            </a:r>
            <a:r>
              <a:rPr lang="it-IT" dirty="0" err="1"/>
              <a:t>cold</a:t>
            </a:r>
            <a:r>
              <a:rPr lang="it-IT" dirty="0"/>
              <a:t> temperatures» and «tyre </a:t>
            </a:r>
            <a:r>
              <a:rPr lang="it-IT" dirty="0" err="1"/>
              <a:t>puncture</a:t>
            </a:r>
            <a:r>
              <a:rPr lang="it-IT" dirty="0"/>
              <a:t>».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[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Premi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freccia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giu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]</a:t>
            </a:r>
            <a:endParaRPr lang="it-IT" dirty="0"/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kumimoji="0" lang="it-IT" sz="1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it-IT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Cold temperatures </a:t>
            </a:r>
            <a:r>
              <a:rPr kumimoji="0" lang="it-IT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bring</a:t>
            </a:r>
            <a:r>
              <a:rPr kumimoji="0" lang="it-IT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tyre air to </a:t>
            </a:r>
            <a:r>
              <a:rPr kumimoji="0" lang="it-IT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lose</a:t>
            </a:r>
            <a:r>
              <a:rPr kumimoji="0" lang="it-IT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it-IT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density</a:t>
            </a:r>
            <a:r>
              <a:rPr kumimoji="0" lang="it-IT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it-IT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This happens </a:t>
            </a:r>
            <a:r>
              <a:rPr kumimoji="0" lang="it-IT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often</a:t>
            </a:r>
            <a:r>
              <a:rPr kumimoji="0" lang="it-IT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it-IT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during</a:t>
            </a:r>
            <a:r>
              <a:rPr kumimoji="0" lang="it-IT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the </a:t>
            </a:r>
            <a:r>
              <a:rPr kumimoji="0" lang="it-IT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colder</a:t>
            </a:r>
            <a:r>
              <a:rPr kumimoji="0" lang="it-IT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it-IT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months</a:t>
            </a:r>
            <a:r>
              <a:rPr kumimoji="0" lang="it-IT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it-IT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of the </a:t>
            </a:r>
            <a:r>
              <a:rPr kumimoji="0" lang="it-IT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year</a:t>
            </a:r>
            <a:r>
              <a:rPr kumimoji="0" lang="it-IT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it-IT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Having</a:t>
            </a:r>
            <a:r>
              <a:rPr kumimoji="0" lang="it-IT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a low tyre presure is </a:t>
            </a:r>
            <a:r>
              <a:rPr kumimoji="0" lang="it-IT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not</a:t>
            </a:r>
            <a:r>
              <a:rPr kumimoji="0" lang="it-IT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necessarily 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a problem.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[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Premi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freccia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giu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]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Instead, having a tyre puncture is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dangerous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!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may compromise the </a:t>
            </a: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drivability 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</a:t>
            </a: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stability 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the car, causing incidents.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g6e424ba018_0_6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179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424ba018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6e424ba018_0_6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What</a:t>
            </a:r>
            <a:r>
              <a:rPr lang="it-IT" dirty="0"/>
              <a:t> is the </a:t>
            </a:r>
            <a:r>
              <a:rPr lang="it-IT" b="1" dirty="0"/>
              <a:t>State of the Art </a:t>
            </a:r>
            <a:r>
              <a:rPr lang="it-IT" dirty="0"/>
              <a:t>of </a:t>
            </a:r>
            <a:r>
              <a:rPr lang="it-IT" dirty="0" err="1"/>
              <a:t>modern</a:t>
            </a:r>
            <a:r>
              <a:rPr lang="it-IT" dirty="0"/>
              <a:t> Tyre Pressure Detection systems?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The </a:t>
            </a:r>
            <a:r>
              <a:rPr lang="it-IT" b="1" dirty="0" err="1"/>
              <a:t>latest</a:t>
            </a:r>
            <a:r>
              <a:rPr lang="it-IT" b="1" dirty="0"/>
              <a:t> </a:t>
            </a:r>
            <a:r>
              <a:rPr lang="it-IT" b="1" dirty="0" err="1"/>
              <a:t>generation</a:t>
            </a:r>
            <a:r>
              <a:rPr lang="it-IT" b="0" dirty="0" err="1"/>
              <a:t>’s</a:t>
            </a:r>
            <a:r>
              <a:rPr lang="it-IT" b="0" dirty="0"/>
              <a:t> </a:t>
            </a:r>
            <a:r>
              <a:rPr lang="it-IT" dirty="0"/>
              <a:t>cars are </a:t>
            </a:r>
            <a:r>
              <a:rPr lang="it-IT" dirty="0" err="1"/>
              <a:t>really</a:t>
            </a:r>
            <a:r>
              <a:rPr lang="it-IT" dirty="0"/>
              <a:t> </a:t>
            </a:r>
            <a:r>
              <a:rPr lang="it-IT" b="1" dirty="0"/>
              <a:t>SMART</a:t>
            </a:r>
            <a:r>
              <a:rPr lang="it-IT" dirty="0"/>
              <a:t>.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They have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many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sensors 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to monitor: </a:t>
            </a:r>
            <a:r>
              <a:rPr kumimoji="0" lang="en-US" sz="1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road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kumimoji="0" lang="en-US" sz="1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other cars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kumimoji="0" lang="en-US" sz="1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pedestrians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kumimoji="0" lang="en-US" sz="12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external temperature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, etc.</a:t>
            </a:r>
            <a:endParaRPr lang="en-US" sz="1200" b="1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Some of these sensors are used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to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monitor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tyre pressure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[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Premi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freccia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giu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]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On the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main console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, these cars provide a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complete picture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of the tyre pressure condition.</a:t>
            </a:r>
          </a:p>
          <a:p>
            <a:pPr lvl="0" defTabSz="1219170">
              <a:lnSpc>
                <a:spcPct val="115000"/>
              </a:lnSpc>
              <a:buClr>
                <a:srgbClr val="000000"/>
              </a:buClr>
              <a:buSzPts val="1100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So, the driver can observe the tyre pressure values reported by the console, in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order to </a:t>
            </a:r>
            <a:r>
              <a:rPr kumimoji="0" lang="en-US" sz="12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detect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himself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a </a:t>
            </a:r>
            <a:r>
              <a:rPr kumimoji="0" lang="en-US" sz="12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tyre puncture</a:t>
            </a:r>
            <a:r>
              <a:rPr kumimoji="0" lang="en-US" sz="12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, since i</a:t>
            </a:r>
            <a:r>
              <a:rPr lang="en-US" sz="1200" kern="0" baseline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 is characterized by a </a:t>
            </a:r>
            <a:r>
              <a:rPr lang="en-US" sz="1200" b="1" kern="0" baseline="0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continous</a:t>
            </a:r>
            <a:r>
              <a:rPr lang="en-US" sz="1200" b="1" kern="0" baseline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drop </a:t>
            </a:r>
            <a:r>
              <a:rPr lang="en-US" sz="1200" kern="0" baseline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these values.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8" name="Google Shape;148;g6e424ba018_0_6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7157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424ba018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6e424ba018_0_6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Unfortunately, previous generation cars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do not provide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same amount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of 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informations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In fact, </a:t>
            </a: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they may report:</a:t>
            </a:r>
          </a:p>
          <a:p>
            <a:pPr lvl="1"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</a:t>
            </a:r>
            <a:r>
              <a:rPr lang="en-US" sz="2133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133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incomplete</a:t>
            </a:r>
            <a:r>
              <a:rPr lang="en-US" sz="2133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133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information</a:t>
            </a:r>
            <a:r>
              <a:rPr lang="en-US" sz="2133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regarding the tyre pressure;</a:t>
            </a:r>
          </a:p>
          <a:p>
            <a:pPr lvl="1"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kumimoji="0" lang="en-US" sz="2133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no information </a:t>
            </a: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at all (for instance, think about all those cars who still have an </a:t>
            </a:r>
            <a:r>
              <a:rPr kumimoji="0" lang="en-US" sz="2133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analogical console</a:t>
            </a: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g6e424ba018_0_6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2171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424ba018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6e424ba018_0_6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Now</a:t>
            </a:r>
            <a:r>
              <a:rPr lang="it-IT" dirty="0"/>
              <a:t>, </a:t>
            </a:r>
            <a:r>
              <a:rPr lang="it-IT" dirty="0" err="1"/>
              <a:t>let’s</a:t>
            </a:r>
            <a:r>
              <a:rPr lang="it-IT" dirty="0"/>
              <a:t> suppose to be on a </a:t>
            </a:r>
            <a:r>
              <a:rPr lang="it-IT" b="1" dirty="0"/>
              <a:t>road trip</a:t>
            </a:r>
            <a:r>
              <a:rPr lang="it-IT" b="0" dirty="0"/>
              <a:t>,</a:t>
            </a:r>
            <a:r>
              <a:rPr lang="it-IT" b="1" dirty="0"/>
              <a:t> </a:t>
            </a:r>
            <a:r>
              <a:rPr lang="it-IT" dirty="0" err="1"/>
              <a:t>driving</a:t>
            </a:r>
            <a:r>
              <a:rPr lang="it-IT" dirty="0"/>
              <a:t> a car of the </a:t>
            </a:r>
            <a:r>
              <a:rPr lang="it-IT" dirty="0" err="1"/>
              <a:t>previous</a:t>
            </a:r>
            <a:r>
              <a:rPr lang="it-IT" dirty="0"/>
              <a:t> generation.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[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Premi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freccia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giu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Suddenly</a:t>
            </a:r>
            <a:r>
              <a:rPr lang="it-IT" dirty="0"/>
              <a:t>, the console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shows an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indicator 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kumimoji="0" lang="en-US" sz="21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The indicator actually says: "</a:t>
            </a:r>
            <a:r>
              <a:rPr kumimoji="0" lang="en-US" sz="2133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  <a:sym typeface="Roboto Condensed"/>
              </a:rPr>
              <a:t>Low Tire Pressure</a:t>
            </a: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".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Unfortunately, such indicator reports us an </a:t>
            </a:r>
            <a:r>
              <a:rPr kumimoji="0" lang="en-US" sz="2133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incomplete</a:t>
            </a: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information.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US" sz="2133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US" sz="2133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fact, the driver is unaware if:</a:t>
            </a:r>
          </a:p>
          <a:p>
            <a:pPr lvl="1"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-US" sz="2133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• a </a:t>
            </a:r>
            <a:r>
              <a:rPr lang="en-US" sz="2133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tyre puncture </a:t>
            </a:r>
            <a:r>
              <a:rPr lang="en-US" sz="2133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has occured;</a:t>
            </a:r>
          </a:p>
          <a:p>
            <a:pPr lvl="1"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-US" sz="2133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• it is just a </a:t>
            </a:r>
            <a:r>
              <a:rPr lang="en-US" sz="2133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small drop </a:t>
            </a:r>
            <a:r>
              <a:rPr lang="en-US" sz="2133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tyre pressure.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</p:txBody>
      </p:sp>
      <p:sp>
        <p:nvSpPr>
          <p:cNvPr id="148" name="Google Shape;148;g6e424ba018_0_6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228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424ba018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6e424ba018_0_6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In this case, </a:t>
            </a:r>
            <a:r>
              <a:rPr lang="it-IT" dirty="0" err="1"/>
              <a:t>there</a:t>
            </a:r>
            <a:r>
              <a:rPr lang="it-IT" dirty="0"/>
              <a:t> are some </a:t>
            </a:r>
            <a:r>
              <a:rPr lang="it-IT" b="1" dirty="0" err="1"/>
              <a:t>psychological</a:t>
            </a:r>
            <a:r>
              <a:rPr lang="it-IT" b="1" dirty="0"/>
              <a:t> </a:t>
            </a:r>
            <a:r>
              <a:rPr lang="it-IT" b="1" dirty="0" err="1"/>
              <a:t>aspects</a:t>
            </a:r>
            <a:r>
              <a:rPr lang="it-IT" b="1" dirty="0"/>
              <a:t> </a:t>
            </a:r>
            <a:r>
              <a:rPr lang="it-IT" dirty="0"/>
              <a:t>to take </a:t>
            </a:r>
            <a:r>
              <a:rPr lang="it-IT" dirty="0" err="1"/>
              <a:t>into</a:t>
            </a:r>
            <a:r>
              <a:rPr lang="it-IT" dirty="0"/>
              <a:t> account.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In fact, having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incomplete information 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while driving is </a:t>
            </a:r>
            <a:r>
              <a:rPr lang="en-US" sz="2000" b="1" kern="0" dirty="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dangerous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.</a:t>
            </a:r>
          </a:p>
          <a:p>
            <a:pPr marL="0" marR="0" lvl="0" indent="0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lang="en-US" sz="2000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marR="0" lvl="0" indent="0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The driver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starts thinking 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about the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meaning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 of the indicator.</a:t>
            </a:r>
          </a:p>
          <a:p>
            <a:pPr marL="0" marR="0" lvl="0" indent="0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It could be either:</a:t>
            </a:r>
          </a:p>
          <a:p>
            <a:pPr lvl="1" defTabSz="1219170">
              <a:lnSpc>
                <a:spcPct val="130000"/>
              </a:lnSpc>
              <a:buClr>
                <a:srgbClr val="000000"/>
              </a:buClr>
            </a:pP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a simple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low tyre pressure </a:t>
            </a:r>
            <a:r>
              <a:rPr lang="en-US" sz="2000" b="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alert </a:t>
            </a:r>
          </a:p>
          <a:p>
            <a:pPr lvl="1" defTabSz="1219170">
              <a:lnSpc>
                <a:spcPct val="130000"/>
              </a:lnSpc>
              <a:buClr>
                <a:srgbClr val="000000"/>
              </a:buClr>
            </a:pP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a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puncture </a:t>
            </a:r>
            <a:r>
              <a:rPr lang="en-US" sz="2000" b="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alert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[Premi freccia </a:t>
            </a:r>
            <a:r>
              <a:rPr lang="it-IT" dirty="0" err="1"/>
              <a:t>giu</a:t>
            </a:r>
            <a:r>
              <a:rPr lang="it-IT" dirty="0"/>
              <a:t>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So, 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he starts feeling </a:t>
            </a:r>
            <a:r>
              <a:rPr lang="en-US" sz="16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unsafe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 and </a:t>
            </a:r>
            <a:r>
              <a:rPr lang="en-US" sz="14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uncomfortable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 while driving.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g6e424ba018_0_6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1404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424ba018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6e424ba018_0_6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As </a:t>
            </a:r>
            <a:r>
              <a:rPr lang="it-IT" dirty="0" err="1"/>
              <a:t>we</a:t>
            </a:r>
            <a:r>
              <a:rPr lang="it-IT" dirty="0"/>
              <a:t> know, </a:t>
            </a:r>
            <a:r>
              <a:rPr lang="it-IT" b="1" dirty="0"/>
              <a:t>security</a:t>
            </a:r>
            <a:r>
              <a:rPr lang="it-IT" dirty="0"/>
              <a:t> </a:t>
            </a:r>
            <a:r>
              <a:rPr lang="it-IT" dirty="0" err="1"/>
              <a:t>comes</a:t>
            </a:r>
            <a:r>
              <a:rPr lang="it-IT" dirty="0"/>
              <a:t> first while </a:t>
            </a:r>
            <a:r>
              <a:rPr lang="it-IT" dirty="0" err="1"/>
              <a:t>driving</a:t>
            </a:r>
            <a:r>
              <a:rPr lang="it-IT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lvl="0" defTabSz="1219170">
              <a:lnSpc>
                <a:spcPct val="130000"/>
              </a:lnSpc>
              <a:buClr>
                <a:srgbClr val="000000"/>
              </a:buClr>
            </a:pP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Furthermore, </a:t>
            </a: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being comfortable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 while driving is </a:t>
            </a: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crucial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 as well.</a:t>
            </a:r>
          </a:p>
          <a:p>
            <a:pPr lvl="0" defTabSz="1219170">
              <a:lnSpc>
                <a:spcPct val="130000"/>
              </a:lnSpc>
              <a:buClr>
                <a:srgbClr val="000000"/>
              </a:buClr>
            </a:pP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The driver must not have any worrying, but must </a:t>
            </a: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focus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 on </a:t>
            </a: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driving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 and on the </a:t>
            </a:r>
            <a:r>
              <a:rPr lang="en-US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road</a:t>
            </a:r>
            <a:r>
              <a:rPr lang="en-US" sz="1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.</a:t>
            </a:r>
          </a:p>
          <a:p>
            <a:pPr lvl="0" defTabSz="1219170">
              <a:lnSpc>
                <a:spcPct val="130000"/>
              </a:lnSpc>
              <a:buClr>
                <a:srgbClr val="000000"/>
              </a:buClr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lvl="0" defTabSz="1219170">
              <a:lnSpc>
                <a:spcPct val="130000"/>
              </a:lnSpc>
              <a:buClr>
                <a:srgbClr val="000000"/>
              </a:buClr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[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Premi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freccia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giu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]</a:t>
            </a:r>
          </a:p>
          <a:p>
            <a:pPr lvl="0" defTabSz="1219170">
              <a:lnSpc>
                <a:spcPct val="130000"/>
              </a:lnSpc>
              <a:buClr>
                <a:srgbClr val="000000"/>
              </a:buClr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it-IT" sz="1200" b="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So, </a:t>
            </a:r>
            <a:r>
              <a:rPr lang="it-IT" sz="1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Feeling safe is safety itself!</a:t>
            </a:r>
            <a:endParaRPr lang="it-IT" sz="1000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</a:endParaRPr>
          </a:p>
          <a:p>
            <a:pPr lvl="0" defTabSz="1219170">
              <a:lnSpc>
                <a:spcPct val="130000"/>
              </a:lnSpc>
              <a:buClr>
                <a:srgbClr val="000000"/>
              </a:buClr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g6e424ba018_0_6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it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378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299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63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>
  <p:cSld name="Full Imag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52652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3" name="Google Shape;53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5765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9641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Image">
  <p:cSld name="Header Imag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52652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2514400"/>
          </a:xfrm>
          <a:prstGeom prst="rect">
            <a:avLst/>
          </a:prstGeom>
          <a:solidFill>
            <a:srgbClr val="4E5765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689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Image">
  <p:cSld name="Single Imag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52652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61" name="Google Shape;61;p15"/>
          <p:cNvSpPr>
            <a:spLocks noGrp="1"/>
          </p:cNvSpPr>
          <p:nvPr>
            <p:ph type="pic" idx="2"/>
          </p:nvPr>
        </p:nvSpPr>
        <p:spPr>
          <a:xfrm>
            <a:off x="1028700" y="2514600"/>
            <a:ext cx="5067200" cy="3273600"/>
          </a:xfrm>
          <a:prstGeom prst="roundRect">
            <a:avLst>
              <a:gd name="adj" fmla="val 935"/>
            </a:avLst>
          </a:prstGeom>
          <a:solidFill>
            <a:srgbClr val="4E5765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584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53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91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42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82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338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33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4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01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8211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18" Type="http://schemas.openxmlformats.org/officeDocument/2006/relationships/slide" Target="slide1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17" Type="http://schemas.openxmlformats.org/officeDocument/2006/relationships/slide" Target="slide17.xml"/><Relationship Id="rId2" Type="http://schemas.openxmlformats.org/officeDocument/2006/relationships/notesSlide" Target="../notesSlides/notesSlide2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5765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/>
        </p:nvSpPr>
        <p:spPr>
          <a:xfrm>
            <a:off x="1240625" y="1425971"/>
            <a:ext cx="1209200" cy="261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it" sz="1067" b="1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PRESENTATION</a:t>
            </a:r>
            <a:endParaRPr sz="1067" b="1" kern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34"/>
          <p:cNvSpPr/>
          <p:nvPr/>
        </p:nvSpPr>
        <p:spPr>
          <a:xfrm>
            <a:off x="1574449" y="2500165"/>
            <a:ext cx="9043101" cy="13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>
              <a:lnSpc>
                <a:spcPct val="130000"/>
              </a:lnSpc>
              <a:buClr>
                <a:srgbClr val="000000"/>
              </a:buClr>
            </a:pPr>
            <a:r>
              <a:rPr lang="it" sz="5400" b="1" kern="0" dirty="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Tyre Pressure Detection System</a:t>
            </a:r>
            <a:endParaRPr sz="5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4" name="Google Shape;144;p34"/>
          <p:cNvSpPr txBox="1"/>
          <p:nvPr/>
        </p:nvSpPr>
        <p:spPr>
          <a:xfrm>
            <a:off x="9242054" y="5679866"/>
            <a:ext cx="4160400" cy="8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it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Student:</a:t>
            </a:r>
            <a:endParaRPr b="1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r>
              <a:rPr lang="it" b="1" kern="0" dirty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Michele Delli Paoli</a:t>
            </a:r>
            <a:endParaRPr b="1" kern="0" dirty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58D217C-6C18-BBD3-B166-0A483CFE5E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28250" y1="22750" x2="68000" y2="60000"/>
                        <a14:foregroundMark x1="17000" y1="47750" x2="59750" y2="77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627" y="81760"/>
            <a:ext cx="1141255" cy="114125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A3A41FE-A230-5862-3348-2BB7013C7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70" y="78741"/>
            <a:ext cx="1141255" cy="114125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DDB89E1-4E14-90E1-0C1C-C95EDDB37496}"/>
              </a:ext>
            </a:extLst>
          </p:cNvPr>
          <p:cNvSpPr txBox="1"/>
          <p:nvPr/>
        </p:nvSpPr>
        <p:spPr>
          <a:xfrm>
            <a:off x="2458359" y="271154"/>
            <a:ext cx="71846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University of Salerno – Department of Computer Science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11B1C98-20DB-4F03-5350-70068A66F5B3}"/>
              </a:ext>
            </a:extLst>
          </p:cNvPr>
          <p:cNvSpPr txBox="1"/>
          <p:nvPr/>
        </p:nvSpPr>
        <p:spPr>
          <a:xfrm>
            <a:off x="2699524" y="1976945"/>
            <a:ext cx="6702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1" dirty="0">
                <a:solidFill>
                  <a:schemeClr val="bg1"/>
                </a:solidFill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SCIoT Project: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/>
        </p:nvSpPr>
        <p:spPr>
          <a:xfrm>
            <a:off x="937635" y="481488"/>
            <a:ext cx="1287600" cy="2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" sz="10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KNOWLEDGE</a:t>
            </a:r>
            <a:endParaRPr kumimoji="0" sz="10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35"/>
          <p:cNvSpPr txBox="1"/>
          <p:nvPr/>
        </p:nvSpPr>
        <p:spPr>
          <a:xfrm>
            <a:off x="937633" y="879333"/>
            <a:ext cx="64340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3467" b="1" i="0" u="none" strike="noStrike" kern="0" cap="none" spc="0" normalizeH="0" baseline="0" noProof="0" dirty="0">
                <a:ln>
                  <a:noFill/>
                </a:ln>
                <a:solidFill>
                  <a:srgbClr val="4E576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Knowledge</a:t>
            </a:r>
          </a:p>
        </p:txBody>
      </p:sp>
      <p:sp>
        <p:nvSpPr>
          <p:cNvPr id="152" name="Google Shape;152;p35"/>
          <p:cNvSpPr txBox="1">
            <a:spLocks noGrp="1"/>
          </p:cNvSpPr>
          <p:nvPr>
            <p:ph type="ftr" idx="11"/>
          </p:nvPr>
        </p:nvSpPr>
        <p:spPr>
          <a:xfrm>
            <a:off x="3188433" y="6356367"/>
            <a:ext cx="5731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it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Student: Michele Delli Paoli</a:t>
            </a:r>
            <a:endParaRPr kumimoji="0" sz="14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3" name="Google Shape;153;p35"/>
          <p:cNvSpPr txBox="1">
            <a:spLocks noGrp="1"/>
          </p:cNvSpPr>
          <p:nvPr>
            <p:ph type="sldNum" idx="12"/>
          </p:nvPr>
        </p:nvSpPr>
        <p:spPr>
          <a:xfrm>
            <a:off x="852652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it" sz="1333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10</a:t>
            </a:fld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4" name="Google Shape;154;p35"/>
          <p:cNvSpPr/>
          <p:nvPr/>
        </p:nvSpPr>
        <p:spPr>
          <a:xfrm>
            <a:off x="937633" y="1702331"/>
            <a:ext cx="10618827" cy="136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Because of the psychological aspects, in some cases,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incomplete information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is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worst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than </a:t>
            </a: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no information at all.</a:t>
            </a: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lang="en-US" sz="2000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lvl="0" defTabSz="1219170">
              <a:lnSpc>
                <a:spcPct val="130000"/>
              </a:lnSpc>
              <a:buClr>
                <a:srgbClr val="000000"/>
              </a:buClr>
            </a:pP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	</a:t>
            </a: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A9B7070-FEC6-B35F-61B1-96CBDC598DAC}"/>
              </a:ext>
            </a:extLst>
          </p:cNvPr>
          <p:cNvSpPr txBox="1"/>
          <p:nvPr/>
        </p:nvSpPr>
        <p:spPr>
          <a:xfrm>
            <a:off x="937633" y="2505956"/>
            <a:ext cx="6094378" cy="820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1219170">
              <a:lnSpc>
                <a:spcPct val="130000"/>
              </a:lnSpc>
              <a:buClr>
                <a:srgbClr val="000000"/>
              </a:buClr>
            </a:pPr>
            <a:r>
              <a:rPr lang="en-US" sz="4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Knowledge</a:t>
            </a:r>
            <a:r>
              <a:rPr lang="en-US" sz="4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 is crucial.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12B6430-96DC-FFA5-8918-2AF2BDE42930}"/>
              </a:ext>
            </a:extLst>
          </p:cNvPr>
          <p:cNvSpPr txBox="1"/>
          <p:nvPr/>
        </p:nvSpPr>
        <p:spPr>
          <a:xfrm>
            <a:off x="916769" y="3429000"/>
            <a:ext cx="10758792" cy="1140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1219170">
              <a:lnSpc>
                <a:spcPct val="130000"/>
              </a:lnSpc>
              <a:buClr>
                <a:srgbClr val="000000"/>
              </a:buClr>
            </a:pPr>
            <a:r>
              <a:rPr lang="en-US" sz="18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If the driver knows that the </a:t>
            </a:r>
            <a:r>
              <a:rPr lang="en-US" sz="18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tyre pressure </a:t>
            </a:r>
            <a:r>
              <a:rPr lang="en-US" sz="18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is </a:t>
            </a:r>
            <a:r>
              <a:rPr lang="en-US" sz="18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actually low</a:t>
            </a:r>
            <a:r>
              <a:rPr lang="en-US" sz="18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, he can </a:t>
            </a:r>
            <a:r>
              <a:rPr lang="en-US" sz="1800" b="1" kern="0" dirty="0">
                <a:solidFill>
                  <a:srgbClr val="17C317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keep going</a:t>
            </a:r>
            <a:r>
              <a:rPr lang="en-US" sz="18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.</a:t>
            </a:r>
          </a:p>
          <a:p>
            <a:pPr lvl="0" defTabSz="1219170">
              <a:lnSpc>
                <a:spcPct val="130000"/>
              </a:lnSpc>
              <a:buClr>
                <a:srgbClr val="000000"/>
              </a:buClr>
            </a:pPr>
            <a:r>
              <a:rPr lang="en-US" sz="18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Anyway, it is always recommended to </a:t>
            </a:r>
            <a:r>
              <a:rPr lang="en-US" sz="18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stop</a:t>
            </a:r>
            <a:r>
              <a:rPr lang="en-US" sz="18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 to a </a:t>
            </a:r>
            <a:r>
              <a:rPr lang="en-US" sz="18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service area</a:t>
            </a:r>
            <a:r>
              <a:rPr lang="en-US" sz="18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, inflate the tyre, and back to travel again.</a:t>
            </a:r>
          </a:p>
          <a:p>
            <a:pPr lvl="0" defTabSz="1219170">
              <a:lnSpc>
                <a:spcPct val="130000"/>
              </a:lnSpc>
              <a:buClr>
                <a:srgbClr val="000000"/>
              </a:buClr>
            </a:pPr>
            <a:r>
              <a:rPr lang="en-US" sz="18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	</a:t>
            </a:r>
          </a:p>
        </p:txBody>
      </p:sp>
      <p:pic>
        <p:nvPicPr>
          <p:cNvPr id="7170" name="Picture 2" descr="Charger station for electric car with market and prices display">
            <a:extLst>
              <a:ext uri="{FF2B5EF4-FFF2-40B4-BE49-F238E27FC236}">
                <a16:creationId xmlns:a16="http://schemas.microsoft.com/office/drawing/2014/main" id="{19EE2BD7-3B83-7B19-656D-9B677FB4F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33" y="4766008"/>
            <a:ext cx="3489325" cy="174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77A51C4-9BF5-3711-7072-12B68DCA02C7}"/>
              </a:ext>
            </a:extLst>
          </p:cNvPr>
          <p:cNvSpPr txBox="1"/>
          <p:nvPr/>
        </p:nvSpPr>
        <p:spPr>
          <a:xfrm>
            <a:off x="916769" y="4172435"/>
            <a:ext cx="10181923" cy="856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1219170">
              <a:lnSpc>
                <a:spcPct val="130000"/>
              </a:lnSpc>
              <a:buClr>
                <a:srgbClr val="000000"/>
              </a:buClr>
            </a:pP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Otherwise, if he is reported that a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tyre puncture 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occurs, he knows that he </a:t>
            </a:r>
            <a:r>
              <a:rPr lang="en-US" sz="2000" b="1" kern="0" dirty="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can't keep going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.</a:t>
            </a:r>
          </a:p>
          <a:p>
            <a:pPr lvl="0" defTabSz="1219170">
              <a:lnSpc>
                <a:spcPct val="130000"/>
              </a:lnSpc>
              <a:buClr>
                <a:srgbClr val="000000"/>
              </a:buClr>
            </a:pP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He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must stop 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to a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mechanic 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as soon as possible to repair the puncture.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E4A623-874B-A72C-0D20-60874A14E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472" y="4512296"/>
            <a:ext cx="1807610" cy="213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514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/>
        </p:nvSpPr>
        <p:spPr>
          <a:xfrm>
            <a:off x="937635" y="481488"/>
            <a:ext cx="1287600" cy="2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" sz="10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BENEFITS</a:t>
            </a:r>
            <a:endParaRPr kumimoji="0" sz="10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35"/>
          <p:cNvSpPr txBox="1"/>
          <p:nvPr/>
        </p:nvSpPr>
        <p:spPr>
          <a:xfrm>
            <a:off x="937633" y="879333"/>
            <a:ext cx="64340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3467" b="1" i="0" u="none" strike="noStrike" kern="0" cap="none" spc="0" normalizeH="0" baseline="0" noProof="0" dirty="0">
                <a:ln>
                  <a:noFill/>
                </a:ln>
                <a:solidFill>
                  <a:srgbClr val="4E576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Knowledge benefits</a:t>
            </a:r>
          </a:p>
        </p:txBody>
      </p:sp>
      <p:sp>
        <p:nvSpPr>
          <p:cNvPr id="152" name="Google Shape;152;p35"/>
          <p:cNvSpPr txBox="1">
            <a:spLocks noGrp="1"/>
          </p:cNvSpPr>
          <p:nvPr>
            <p:ph type="ftr" idx="11"/>
          </p:nvPr>
        </p:nvSpPr>
        <p:spPr>
          <a:xfrm>
            <a:off x="3188433" y="6356367"/>
            <a:ext cx="5731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it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Student: Michele Delli Paoli</a:t>
            </a:r>
            <a:endParaRPr kumimoji="0" sz="14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3" name="Google Shape;153;p35"/>
          <p:cNvSpPr txBox="1">
            <a:spLocks noGrp="1"/>
          </p:cNvSpPr>
          <p:nvPr>
            <p:ph type="sldNum" idx="12"/>
          </p:nvPr>
        </p:nvSpPr>
        <p:spPr>
          <a:xfrm>
            <a:off x="852652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it" sz="1333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11</a:t>
            </a:fld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4" name="Google Shape;154;p35"/>
          <p:cNvSpPr/>
          <p:nvPr/>
        </p:nvSpPr>
        <p:spPr>
          <a:xfrm>
            <a:off x="937633" y="1702331"/>
            <a:ext cx="10618827" cy="136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If the driver is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in a hurry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, knowing if he can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7C317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keep going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or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must stop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is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time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and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cost saving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12B6430-96DC-FFA5-8918-2AF2BDE42930}"/>
              </a:ext>
            </a:extLst>
          </p:cNvPr>
          <p:cNvSpPr txBox="1"/>
          <p:nvPr/>
        </p:nvSpPr>
        <p:spPr>
          <a:xfrm>
            <a:off x="937633" y="3050341"/>
            <a:ext cx="1075879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1219170">
              <a:lnSpc>
                <a:spcPct val="130000"/>
              </a:lnSpc>
              <a:buClr>
                <a:srgbClr val="000000"/>
              </a:buClr>
            </a:pPr>
            <a:r>
              <a:rPr lang="en-US" sz="24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Knowledge benefits</a:t>
            </a:r>
            <a:r>
              <a:rPr lang="en-US" sz="24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:</a:t>
            </a:r>
          </a:p>
          <a:p>
            <a:pPr lvl="1" defTabSz="1219170">
              <a:lnSpc>
                <a:spcPct val="130000"/>
              </a:lnSpc>
              <a:buClr>
                <a:srgbClr val="000000"/>
              </a:buClr>
            </a:pPr>
            <a:r>
              <a:rPr lang="en-US" sz="24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en-US" sz="24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no </a:t>
            </a:r>
            <a:r>
              <a:rPr lang="en-US" sz="24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time wasting </a:t>
            </a:r>
            <a:r>
              <a:rPr lang="en-US" sz="24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at the tyre repairer</a:t>
            </a:r>
            <a:endParaRPr lang="en-US" sz="2400" b="1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lvl="1" defTabSz="1219170">
              <a:lnSpc>
                <a:spcPct val="130000"/>
              </a:lnSpc>
              <a:buClr>
                <a:srgbClr val="000000"/>
              </a:buClr>
            </a:pPr>
            <a:r>
              <a:rPr lang="en-US" sz="24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en-US" sz="24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no </a:t>
            </a:r>
            <a:r>
              <a:rPr lang="en-US" sz="24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unnecessary billing </a:t>
            </a:r>
            <a:r>
              <a:rPr lang="en-US" sz="24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by the tyre repairer</a:t>
            </a:r>
          </a:p>
          <a:p>
            <a:pPr lvl="1" defTabSz="1219170">
              <a:lnSpc>
                <a:spcPct val="130000"/>
              </a:lnSpc>
              <a:buClr>
                <a:srgbClr val="000000"/>
              </a:buClr>
            </a:pPr>
            <a:r>
              <a:rPr lang="en-US" sz="24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en-US" sz="24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daily schedule </a:t>
            </a:r>
            <a:r>
              <a:rPr lang="en-US" sz="24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is safe!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</p:txBody>
      </p:sp>
      <p:pic>
        <p:nvPicPr>
          <p:cNvPr id="3074" name="Picture 2" descr="Premium Vector | Businessman with briefcase late to work">
            <a:extLst>
              <a:ext uri="{FF2B5EF4-FFF2-40B4-BE49-F238E27FC236}">
                <a16:creationId xmlns:a16="http://schemas.microsoft.com/office/drawing/2014/main" id="{F87B89CD-9753-D777-5BF0-87CC7539C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9276" y="2120731"/>
            <a:ext cx="2616538" cy="261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emium Vector | Businessman is sitting on the throne like a king">
            <a:extLst>
              <a:ext uri="{FF2B5EF4-FFF2-40B4-BE49-F238E27FC236}">
                <a16:creationId xmlns:a16="http://schemas.microsoft.com/office/drawing/2014/main" id="{D453CCFE-1C17-815D-7B57-EC8E5D27C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520" y="3116095"/>
            <a:ext cx="2289294" cy="228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998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/>
        </p:nvSpPr>
        <p:spPr>
          <a:xfrm>
            <a:off x="937635" y="481488"/>
            <a:ext cx="1287600" cy="2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" sz="10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GOAL</a:t>
            </a:r>
            <a:endParaRPr kumimoji="0" sz="10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35"/>
          <p:cNvSpPr txBox="1"/>
          <p:nvPr/>
        </p:nvSpPr>
        <p:spPr>
          <a:xfrm>
            <a:off x="937633" y="879333"/>
            <a:ext cx="64340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" sz="3467" b="1" i="0" u="none" strike="noStrike" kern="0" cap="none" spc="0" normalizeH="0" baseline="0" noProof="0" dirty="0">
                <a:ln>
                  <a:noFill/>
                </a:ln>
                <a:solidFill>
                  <a:srgbClr val="4E576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Application goal</a:t>
            </a:r>
            <a:endParaRPr kumimoji="0" sz="3467" b="1" i="0" u="none" strike="noStrike" kern="0" cap="none" spc="0" normalizeH="0" baseline="0" noProof="0" dirty="0">
              <a:ln>
                <a:noFill/>
              </a:ln>
              <a:solidFill>
                <a:srgbClr val="4E5765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35"/>
          <p:cNvSpPr txBox="1">
            <a:spLocks noGrp="1"/>
          </p:cNvSpPr>
          <p:nvPr>
            <p:ph type="ftr" idx="11"/>
          </p:nvPr>
        </p:nvSpPr>
        <p:spPr>
          <a:xfrm>
            <a:off x="3188433" y="6356367"/>
            <a:ext cx="5731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it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Student: Michele Delli Paoli</a:t>
            </a:r>
            <a:endParaRPr kumimoji="0" sz="14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3" name="Google Shape;153;p35"/>
          <p:cNvSpPr txBox="1">
            <a:spLocks noGrp="1"/>
          </p:cNvSpPr>
          <p:nvPr>
            <p:ph type="sldNum" idx="12"/>
          </p:nvPr>
        </p:nvSpPr>
        <p:spPr>
          <a:xfrm>
            <a:off x="852652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it" sz="1333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12</a:t>
            </a:fld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4" name="Google Shape;154;p35"/>
          <p:cNvSpPr/>
          <p:nvPr/>
        </p:nvSpPr>
        <p:spPr>
          <a:xfrm>
            <a:off x="937632" y="1811083"/>
            <a:ext cx="10618827" cy="126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The developed system allows to </a:t>
            </a:r>
            <a:r>
              <a:rPr kumimoji="0" lang="en-US" sz="22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monitor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the pressure of a car's tyre in order to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alert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the driver:</a:t>
            </a:r>
          </a:p>
          <a:p>
            <a:pPr lvl="1" defTabSz="1219170">
              <a:lnSpc>
                <a:spcPct val="115000"/>
              </a:lnSpc>
              <a:buClr>
                <a:srgbClr val="000000"/>
              </a:buClr>
              <a:buSzPts val="1100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</a:t>
            </a:r>
            <a:r>
              <a:rPr lang="en-US" sz="22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in case a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tyre puncture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occurs;</a:t>
            </a:r>
          </a:p>
          <a:p>
            <a:pPr lvl="1" defTabSz="1219170">
              <a:lnSpc>
                <a:spcPct val="115000"/>
              </a:lnSpc>
              <a:buClr>
                <a:srgbClr val="000000"/>
              </a:buClr>
              <a:buSzPts val="1100"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just to </a:t>
            </a:r>
            <a:r>
              <a:rPr kumimoji="0" lang="en-US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report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low tyre pressure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2133" b="0" i="0" u="none" strike="noStrike" kern="0" cap="none" spc="0" normalizeH="0" baseline="0" noProof="0" dirty="0">
              <a:ln>
                <a:noFill/>
              </a:ln>
              <a:solidFill>
                <a:srgbClr val="4E5765"/>
              </a:solidFill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74236B8-97AB-F6D6-8E29-29A4C16E6DDE}"/>
              </a:ext>
            </a:extLst>
          </p:cNvPr>
          <p:cNvSpPr txBox="1"/>
          <p:nvPr/>
        </p:nvSpPr>
        <p:spPr>
          <a:xfrm>
            <a:off x="937632" y="3944444"/>
            <a:ext cx="60943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provides an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nhanced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console message system:</a:t>
            </a:r>
          </a:p>
          <a:p>
            <a:pPr lvl="1"/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Optimal tyre pressure.</a:t>
            </a: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1"/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EC872C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Low tyre pressure registered!</a:t>
            </a:r>
            <a:endParaRPr lang="en-US" sz="2000" b="1" kern="0" dirty="0">
              <a:solidFill>
                <a:srgbClr val="EC872C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1"/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Warning, possible tyre puncture!</a:t>
            </a:r>
          </a:p>
          <a:p>
            <a:pPr lvl="1"/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1" kern="0" dirty="0">
                <a:solidFill>
                  <a:srgbClr val="17C31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Tyre pressure restored!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17C317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endParaRPr lang="it-IT" sz="2000" dirty="0"/>
          </a:p>
        </p:txBody>
      </p:sp>
      <p:pic>
        <p:nvPicPr>
          <p:cNvPr id="8196" name="Picture 4" descr="Train cockpit with control panel and armchair">
            <a:extLst>
              <a:ext uri="{FF2B5EF4-FFF2-40B4-BE49-F238E27FC236}">
                <a16:creationId xmlns:a16="http://schemas.microsoft.com/office/drawing/2014/main" id="{53DCAD09-9473-F004-E51B-E77AF8E52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944" y="3944444"/>
            <a:ext cx="3682857" cy="210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574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/>
        </p:nvSpPr>
        <p:spPr>
          <a:xfrm>
            <a:off x="937635" y="481488"/>
            <a:ext cx="1287600" cy="2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" sz="10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MARKETING</a:t>
            </a:r>
            <a:endParaRPr kumimoji="0" sz="10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35"/>
          <p:cNvSpPr txBox="1"/>
          <p:nvPr/>
        </p:nvSpPr>
        <p:spPr>
          <a:xfrm>
            <a:off x="937633" y="879333"/>
            <a:ext cx="64340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3467" b="1" i="0" u="none" strike="noStrike" kern="0" cap="none" spc="0" normalizeH="0" baseline="0" noProof="0" dirty="0">
                <a:ln>
                  <a:noFill/>
                </a:ln>
                <a:solidFill>
                  <a:srgbClr val="4E576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Market Share</a:t>
            </a:r>
          </a:p>
        </p:txBody>
      </p:sp>
      <p:sp>
        <p:nvSpPr>
          <p:cNvPr id="152" name="Google Shape;152;p35"/>
          <p:cNvSpPr txBox="1">
            <a:spLocks noGrp="1"/>
          </p:cNvSpPr>
          <p:nvPr>
            <p:ph type="ftr" idx="11"/>
          </p:nvPr>
        </p:nvSpPr>
        <p:spPr>
          <a:xfrm>
            <a:off x="3188433" y="6356367"/>
            <a:ext cx="5731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it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Student: Michele Delli Paoli</a:t>
            </a:r>
            <a:endParaRPr kumimoji="0" sz="14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3" name="Google Shape;153;p35"/>
          <p:cNvSpPr txBox="1">
            <a:spLocks noGrp="1"/>
          </p:cNvSpPr>
          <p:nvPr>
            <p:ph type="sldNum" idx="12"/>
          </p:nvPr>
        </p:nvSpPr>
        <p:spPr>
          <a:xfrm>
            <a:off x="852652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it" sz="1333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13</a:t>
            </a:fld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4" name="Google Shape;154;p35"/>
          <p:cNvSpPr/>
          <p:nvPr/>
        </p:nvSpPr>
        <p:spPr>
          <a:xfrm>
            <a:off x="937633" y="1559423"/>
            <a:ext cx="10618827" cy="407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Who is it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oriented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to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?</a:t>
            </a: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The system is oriented to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car</a:t>
            </a:r>
            <a:r>
              <a:rPr kumimoji="0" lang="en-US" sz="20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owners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who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:</a:t>
            </a:r>
          </a:p>
          <a:p>
            <a:pPr lvl="0" defTabSz="1219170">
              <a:lnSpc>
                <a:spcPct val="130000"/>
              </a:lnSpc>
              <a:buClr>
                <a:srgbClr val="000000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•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have an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incomplete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tyre pressure detection system</a:t>
            </a:r>
          </a:p>
          <a:p>
            <a:pPr lvl="0" defTabSz="1219170">
              <a:lnSpc>
                <a:spcPct val="130000"/>
              </a:lnSpc>
              <a:buClr>
                <a:srgbClr val="000000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•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do</a:t>
            </a:r>
            <a:r>
              <a:rPr kumimoji="0" lang="en-US" sz="20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not have 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any tyre pressure detection system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at all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	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*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properly supported by hardware and sensors installation.</a:t>
            </a:r>
            <a:endParaRPr lang="en-US" sz="1400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lvl="0" defTabSz="1219170">
              <a:lnSpc>
                <a:spcPct val="130000"/>
              </a:lnSpc>
              <a:buClr>
                <a:srgbClr val="000000"/>
              </a:buClr>
              <a:defRPr/>
            </a:pPr>
            <a:endParaRPr lang="en-US" sz="2000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lvl="0" defTabSz="1219170">
              <a:lnSpc>
                <a:spcPct val="130000"/>
              </a:lnSpc>
              <a:buClr>
                <a:srgbClr val="000000"/>
              </a:buClr>
              <a:defRPr/>
            </a:pPr>
            <a:endParaRPr kumimoji="0" lang="en-US" sz="1400" b="0" i="0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defTabSz="1219170">
              <a:lnSpc>
                <a:spcPct val="130000"/>
              </a:lnSpc>
              <a:buClr>
                <a:srgbClr val="000000"/>
              </a:buClr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</p:txBody>
      </p:sp>
      <p:pic>
        <p:nvPicPr>
          <p:cNvPr id="4100" name="Picture 4" descr="Average age of the EU vehicle fleet, by country - ACEA - European  Automobile Manufacturers' Association">
            <a:extLst>
              <a:ext uri="{FF2B5EF4-FFF2-40B4-BE49-F238E27FC236}">
                <a16:creationId xmlns:a16="http://schemas.microsoft.com/office/drawing/2014/main" id="{099101F0-E0DD-7D3F-5424-5D8087602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569" y="3677055"/>
            <a:ext cx="4091755" cy="230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26D9804-E63F-D5DB-BA44-578ABA008695}"/>
              </a:ext>
            </a:extLst>
          </p:cNvPr>
          <p:cNvSpPr txBox="1"/>
          <p:nvPr/>
        </p:nvSpPr>
        <p:spPr>
          <a:xfrm>
            <a:off x="937633" y="4030954"/>
            <a:ext cx="6096000" cy="1947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1219170">
              <a:lnSpc>
                <a:spcPct val="130000"/>
              </a:lnSpc>
              <a:buClr>
                <a:srgbClr val="000000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ACEA report that the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average car age 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is:</a:t>
            </a:r>
          </a:p>
          <a:p>
            <a:pPr lvl="0" defTabSz="1219170">
              <a:lnSpc>
                <a:spcPct val="130000"/>
              </a:lnSpc>
              <a:buClr>
                <a:srgbClr val="000000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•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11.8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years in Europe</a:t>
            </a:r>
          </a:p>
          <a:p>
            <a:pPr lvl="0" defTabSz="1219170">
              <a:lnSpc>
                <a:spcPct val="130000"/>
              </a:lnSpc>
              <a:buClr>
                <a:srgbClr val="000000"/>
              </a:buClr>
              <a:defRPr/>
            </a:pPr>
            <a:endParaRPr lang="en-US" sz="2000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defTabSz="1219170">
              <a:lnSpc>
                <a:spcPct val="130000"/>
              </a:lnSpc>
              <a:buClr>
                <a:srgbClr val="000000"/>
              </a:buClr>
              <a:defRPr/>
            </a:pP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These cars could fall all into the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previous generation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  <a:p>
            <a:pPr lvl="0" defTabSz="1219170">
              <a:lnSpc>
                <a:spcPct val="130000"/>
              </a:lnSpc>
              <a:buClr>
                <a:srgbClr val="000000"/>
              </a:buClr>
              <a:defRPr/>
            </a:pPr>
            <a:r>
              <a:rPr lang="en-US" sz="14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*source: </a:t>
            </a:r>
            <a:r>
              <a:rPr lang="en-US" sz="1400" u="sng" kern="0" dirty="0">
                <a:solidFill>
                  <a:srgbClr val="13DDBB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https://www.acea.auto/figure/average-age-of-eu-vehicle-fleet-by-country/</a:t>
            </a:r>
          </a:p>
        </p:txBody>
      </p:sp>
    </p:spTree>
    <p:extLst>
      <p:ext uri="{BB962C8B-B14F-4D97-AF65-F5344CB8AC3E}">
        <p14:creationId xmlns:p14="http://schemas.microsoft.com/office/powerpoint/2010/main" val="2026450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/>
        </p:nvSpPr>
        <p:spPr>
          <a:xfrm>
            <a:off x="937635" y="481488"/>
            <a:ext cx="1287600" cy="2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" sz="10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ARCHITECTURE</a:t>
            </a:r>
            <a:endParaRPr kumimoji="0" sz="10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35"/>
          <p:cNvSpPr txBox="1"/>
          <p:nvPr/>
        </p:nvSpPr>
        <p:spPr>
          <a:xfrm>
            <a:off x="937633" y="743088"/>
            <a:ext cx="64340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3467" b="1" i="0" u="none" strike="noStrike" kern="0" cap="none" spc="0" normalizeH="0" baseline="0" noProof="0" dirty="0">
                <a:ln>
                  <a:noFill/>
                </a:ln>
                <a:solidFill>
                  <a:srgbClr val="4E576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Architecture</a:t>
            </a:r>
          </a:p>
        </p:txBody>
      </p:sp>
      <p:sp>
        <p:nvSpPr>
          <p:cNvPr id="152" name="Google Shape;152;p35"/>
          <p:cNvSpPr txBox="1">
            <a:spLocks noGrp="1"/>
          </p:cNvSpPr>
          <p:nvPr>
            <p:ph type="ftr" idx="11"/>
          </p:nvPr>
        </p:nvSpPr>
        <p:spPr>
          <a:xfrm>
            <a:off x="3188433" y="6356367"/>
            <a:ext cx="5731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it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Student: Michele Delli Paoli</a:t>
            </a:r>
            <a:endParaRPr kumimoji="0" sz="14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3" name="Google Shape;153;p35"/>
          <p:cNvSpPr txBox="1">
            <a:spLocks noGrp="1"/>
          </p:cNvSpPr>
          <p:nvPr>
            <p:ph type="sldNum" idx="12"/>
          </p:nvPr>
        </p:nvSpPr>
        <p:spPr>
          <a:xfrm>
            <a:off x="852652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it" sz="1333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14</a:t>
            </a:fld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4" name="Google Shape;154;p35"/>
          <p:cNvSpPr/>
          <p:nvPr/>
        </p:nvSpPr>
        <p:spPr>
          <a:xfrm>
            <a:off x="937633" y="1327888"/>
            <a:ext cx="10618827" cy="198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The system is composed by:</a:t>
            </a:r>
          </a:p>
          <a:p>
            <a:pPr lvl="1" defTabSz="1219170">
              <a:lnSpc>
                <a:spcPct val="130000"/>
              </a:lnSpc>
              <a:buClr>
                <a:srgbClr val="000000"/>
              </a:buClr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several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functions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in Node.js</a:t>
            </a:r>
          </a:p>
          <a:p>
            <a:pPr lvl="1" defTabSz="1219170">
              <a:lnSpc>
                <a:spcPct val="130000"/>
              </a:lnSpc>
              <a:buClr>
                <a:srgbClr val="000000"/>
              </a:buClr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two loggers 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print the console messages</a:t>
            </a:r>
          </a:p>
          <a:p>
            <a:pPr lvl="1" defTabSz="1219170">
              <a:lnSpc>
                <a:spcPct val="130000"/>
              </a:lnSpc>
              <a:buClr>
                <a:srgbClr val="000000"/>
              </a:buClr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a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MySQL Database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350EE1A-DF76-2DD7-CDF1-EB6753DF4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643" y="2927887"/>
            <a:ext cx="7712713" cy="342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772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/>
        </p:nvSpPr>
        <p:spPr>
          <a:xfrm>
            <a:off x="937635" y="481488"/>
            <a:ext cx="1287600" cy="2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" sz="10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FUNCTIONS</a:t>
            </a:r>
            <a:endParaRPr kumimoji="0" sz="10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35"/>
          <p:cNvSpPr txBox="1"/>
          <p:nvPr/>
        </p:nvSpPr>
        <p:spPr>
          <a:xfrm>
            <a:off x="937633" y="743088"/>
            <a:ext cx="64340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3467" b="1" i="0" u="none" strike="noStrike" kern="0" cap="none" spc="0" normalizeH="0" baseline="0" noProof="0" dirty="0">
                <a:ln>
                  <a:noFill/>
                </a:ln>
                <a:solidFill>
                  <a:srgbClr val="4E576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Functions</a:t>
            </a:r>
          </a:p>
        </p:txBody>
      </p:sp>
      <p:sp>
        <p:nvSpPr>
          <p:cNvPr id="152" name="Google Shape;152;p35"/>
          <p:cNvSpPr txBox="1">
            <a:spLocks noGrp="1"/>
          </p:cNvSpPr>
          <p:nvPr>
            <p:ph type="ftr" idx="11"/>
          </p:nvPr>
        </p:nvSpPr>
        <p:spPr>
          <a:xfrm>
            <a:off x="3138191" y="6487365"/>
            <a:ext cx="5731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it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Student: Michele Delli Paoli</a:t>
            </a:r>
            <a:endParaRPr kumimoji="0" sz="14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3" name="Google Shape;153;p35"/>
          <p:cNvSpPr txBox="1">
            <a:spLocks noGrp="1"/>
          </p:cNvSpPr>
          <p:nvPr>
            <p:ph type="sldNum" idx="12"/>
          </p:nvPr>
        </p:nvSpPr>
        <p:spPr>
          <a:xfrm>
            <a:off x="852652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it" sz="1333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15</a:t>
            </a:fld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4" name="Google Shape;154;p35"/>
          <p:cNvSpPr/>
          <p:nvPr/>
        </p:nvSpPr>
        <p:spPr>
          <a:xfrm>
            <a:off x="937633" y="1161167"/>
            <a:ext cx="10618827" cy="478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They allow to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:</a:t>
            </a: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B291F28-06F2-52B3-2D8E-E917BC20BDC0}"/>
              </a:ext>
            </a:extLst>
          </p:cNvPr>
          <p:cNvSpPr txBox="1"/>
          <p:nvPr/>
        </p:nvSpPr>
        <p:spPr>
          <a:xfrm>
            <a:off x="1444978" y="1684745"/>
            <a:ext cx="8963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buFont typeface="Arial" panose="020B0604020202020204" pitchFamily="34" charset="0"/>
              <a:buNone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simulate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 the sensor detection by generating a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random 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pressure value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4B01F74-0A0D-0AD9-066D-069970BD8951}"/>
              </a:ext>
            </a:extLst>
          </p:cNvPr>
          <p:cNvSpPr txBox="1"/>
          <p:nvPr/>
        </p:nvSpPr>
        <p:spPr>
          <a:xfrm>
            <a:off x="1444977" y="2130099"/>
            <a:ext cx="7789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buFont typeface="Arial" panose="020B0604020202020204" pitchFamily="34" charset="0"/>
              <a:buNone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send 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these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generated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 pressure values 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to the “</a:t>
            </a:r>
            <a:r>
              <a:rPr lang="en-US" sz="2000" b="1" i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iot/tyre/pressure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” topic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CFCEFD04-D927-AC44-F8FA-395582332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481" y="3106241"/>
            <a:ext cx="9667036" cy="3008671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D69029E7-233D-39B5-AB07-A5794B076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481" y="3106225"/>
            <a:ext cx="9377388" cy="3008670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3C5FD13-6729-1036-5785-277F1CC75FB0}"/>
              </a:ext>
            </a:extLst>
          </p:cNvPr>
          <p:cNvSpPr txBox="1"/>
          <p:nvPr/>
        </p:nvSpPr>
        <p:spPr>
          <a:xfrm>
            <a:off x="1444977" y="2527151"/>
            <a:ext cx="87026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Roboto Condensed"/>
              </a:rPr>
              <a:t>• </a:t>
            </a:r>
            <a:r>
              <a:rPr lang="en-US" sz="2000" b="1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consume</a:t>
            </a:r>
            <a:r>
              <a:rPr lang="en-US" sz="2000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the incoming messages on the topic and </a:t>
            </a:r>
            <a:r>
              <a:rPr lang="en-US" sz="2000" b="1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insert </a:t>
            </a:r>
            <a:r>
              <a:rPr lang="en-US" sz="2000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</a:t>
            </a:r>
            <a:r>
              <a:rPr lang="en-US" sz="2000" b="1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into </a:t>
            </a:r>
            <a:r>
              <a:rPr lang="en-US" sz="2000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 </a:t>
            </a:r>
            <a:r>
              <a:rPr lang="en-US" sz="2000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Database</a:t>
            </a:r>
            <a:endParaRPr lang="it-IT" sz="20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2804DD0F-AEFF-1C73-31FB-530D2D733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746" y="3093983"/>
            <a:ext cx="6230476" cy="3412795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26AD47D0-6C19-EEE1-F052-C0FC94A6B934}"/>
              </a:ext>
            </a:extLst>
          </p:cNvPr>
          <p:cNvSpPr txBox="1"/>
          <p:nvPr/>
        </p:nvSpPr>
        <p:spPr>
          <a:xfrm>
            <a:off x="1444977" y="2867424"/>
            <a:ext cx="104309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buFont typeface="Arial" panose="020B0604020202020204" pitchFamily="34" charset="0"/>
              <a:buNone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Roboto Condensed"/>
              </a:rPr>
              <a:t>• </a:t>
            </a:r>
            <a:r>
              <a:rPr lang="en-US" sz="2000" b="1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query</a:t>
            </a:r>
            <a:r>
              <a:rPr lang="en-US" sz="2000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data from the Database to </a:t>
            </a:r>
            <a:r>
              <a:rPr lang="en-US" sz="2000" b="1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interpret</a:t>
            </a:r>
            <a:r>
              <a:rPr lang="en-US" sz="2000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them</a:t>
            </a:r>
          </a:p>
          <a:p>
            <a:pPr lvl="0" algn="l">
              <a:buFont typeface="Arial" panose="020B0604020202020204" pitchFamily="34" charset="0"/>
              <a:buNone/>
            </a:pPr>
            <a:endParaRPr lang="en-US" sz="2000" b="0" i="0" dirty="0"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0151D954-D3E3-B128-1673-354F06388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8714" y="3446499"/>
            <a:ext cx="7977800" cy="3040866"/>
          </a:xfrm>
          <a:prstGeom prst="rect">
            <a:avLst/>
          </a:prstGeom>
        </p:spPr>
      </p:pic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3D6C3D70-511A-F33C-DFB2-F7C4B28D65E0}"/>
              </a:ext>
            </a:extLst>
          </p:cNvPr>
          <p:cNvSpPr txBox="1"/>
          <p:nvPr/>
        </p:nvSpPr>
        <p:spPr>
          <a:xfrm>
            <a:off x="1444977" y="3198666"/>
            <a:ext cx="6093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sym typeface="Roboto Condensed"/>
              </a:rPr>
              <a:t>•</a:t>
            </a:r>
            <a:r>
              <a:rPr lang="en-US" sz="2000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sz="2000" b="1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report</a:t>
            </a:r>
            <a:r>
              <a:rPr lang="en-US" sz="2000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 </a:t>
            </a:r>
            <a:r>
              <a:rPr lang="en-US" sz="2000" b="1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message</a:t>
            </a:r>
            <a:r>
              <a:rPr lang="en-US" sz="2000" b="0" i="0" dirty="0"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on the driver console.</a:t>
            </a:r>
            <a:endParaRPr lang="it-IT" sz="2000" dirty="0"/>
          </a:p>
        </p:txBody>
      </p:sp>
      <p:pic>
        <p:nvPicPr>
          <p:cNvPr id="130" name="Immagine 129">
            <a:extLst>
              <a:ext uri="{FF2B5EF4-FFF2-40B4-BE49-F238E27FC236}">
                <a16:creationId xmlns:a16="http://schemas.microsoft.com/office/drawing/2014/main" id="{EBFDCA18-DD84-B434-564F-50D63AB654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2753" y="3686964"/>
            <a:ext cx="5310561" cy="281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886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22" grpId="0"/>
      <p:bldP spid="28" grpId="0"/>
      <p:bldP spid="1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/>
        </p:nvSpPr>
        <p:spPr>
          <a:xfrm>
            <a:off x="937635" y="481488"/>
            <a:ext cx="1287600" cy="2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" sz="10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SERVERLESS</a:t>
            </a:r>
            <a:endParaRPr kumimoji="0" sz="10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35"/>
          <p:cNvSpPr txBox="1"/>
          <p:nvPr/>
        </p:nvSpPr>
        <p:spPr>
          <a:xfrm>
            <a:off x="937633" y="879333"/>
            <a:ext cx="64340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3467" b="1" i="0" u="none" strike="noStrike" kern="0" cap="none" spc="0" normalizeH="0" baseline="0" noProof="0" dirty="0">
                <a:ln>
                  <a:noFill/>
                </a:ln>
                <a:solidFill>
                  <a:srgbClr val="4E576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Why Serverless?</a:t>
            </a:r>
          </a:p>
        </p:txBody>
      </p:sp>
      <p:sp>
        <p:nvSpPr>
          <p:cNvPr id="152" name="Google Shape;152;p35"/>
          <p:cNvSpPr txBox="1">
            <a:spLocks noGrp="1"/>
          </p:cNvSpPr>
          <p:nvPr>
            <p:ph type="ftr" idx="11"/>
          </p:nvPr>
        </p:nvSpPr>
        <p:spPr>
          <a:xfrm>
            <a:off x="3188433" y="6356367"/>
            <a:ext cx="5731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it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Student: Michele Delli Paoli</a:t>
            </a:r>
            <a:endParaRPr kumimoji="0" sz="14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3" name="Google Shape;153;p35"/>
          <p:cNvSpPr txBox="1">
            <a:spLocks noGrp="1"/>
          </p:cNvSpPr>
          <p:nvPr>
            <p:ph type="sldNum" idx="12"/>
          </p:nvPr>
        </p:nvSpPr>
        <p:spPr>
          <a:xfrm>
            <a:off x="852652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it" sz="1333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16</a:t>
            </a:fld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4" name="Google Shape;154;p35"/>
          <p:cNvSpPr/>
          <p:nvPr/>
        </p:nvSpPr>
        <p:spPr>
          <a:xfrm>
            <a:off x="937633" y="1702330"/>
            <a:ext cx="10618827" cy="198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The application is deployed in a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serverless way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.</a:t>
            </a: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From the point of view of the SaaS provider, using Serverless has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two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benefits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: </a:t>
            </a:r>
          </a:p>
        </p:txBody>
      </p:sp>
      <p:pic>
        <p:nvPicPr>
          <p:cNvPr id="5122" name="Picture 2" descr="Premium Vector | Businessman standing with money big coin">
            <a:extLst>
              <a:ext uri="{FF2B5EF4-FFF2-40B4-BE49-F238E27FC236}">
                <a16:creationId xmlns:a16="http://schemas.microsoft.com/office/drawing/2014/main" id="{AF043647-FDEC-A8D3-2208-CDE13D0F8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676" y="3686783"/>
            <a:ext cx="2190044" cy="219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Uomo Braccia Persona Sollevata Silhouette - Immagini vettoriali stock e  altre immagini di Sagoma - Controluce - Sagoma - Controluce, Lodare -  Religione, Scontornabile - iStock">
            <a:extLst>
              <a:ext uri="{FF2B5EF4-FFF2-40B4-BE49-F238E27FC236}">
                <a16:creationId xmlns:a16="http://schemas.microsoft.com/office/drawing/2014/main" id="{9513EB5B-2D38-B536-F4AF-815E19C5D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86" y="3806277"/>
            <a:ext cx="1129123" cy="219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E6E74043-0047-7033-EBAB-09D419B215B8}"/>
              </a:ext>
            </a:extLst>
          </p:cNvPr>
          <p:cNvSpPr txBox="1"/>
          <p:nvPr/>
        </p:nvSpPr>
        <p:spPr>
          <a:xfrm>
            <a:off x="744040" y="3259682"/>
            <a:ext cx="609600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defTabSz="1219170">
              <a:lnSpc>
                <a:spcPct val="130000"/>
              </a:lnSpc>
              <a:buClr>
                <a:srgbClr val="000000"/>
              </a:buClr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no need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to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manage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and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scale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servers.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C8A5456-1AFE-3575-8B3C-0735BFE4E3E7}"/>
              </a:ext>
            </a:extLst>
          </p:cNvPr>
          <p:cNvSpPr txBox="1"/>
          <p:nvPr/>
        </p:nvSpPr>
        <p:spPr>
          <a:xfrm>
            <a:off x="744040" y="2872557"/>
            <a:ext cx="1100601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defTabSz="1219170">
              <a:lnSpc>
                <a:spcPct val="130000"/>
              </a:lnSpc>
              <a:buClr>
                <a:srgbClr val="000000"/>
              </a:buClr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cost-effectiveness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: when the car is turned off, sensors do not record any data and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no function runs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1531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/>
        </p:nvSpPr>
        <p:spPr>
          <a:xfrm>
            <a:off x="937635" y="481488"/>
            <a:ext cx="1287600" cy="2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" sz="10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TECHNOLOGIES</a:t>
            </a:r>
            <a:endParaRPr kumimoji="0" sz="10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35"/>
          <p:cNvSpPr txBox="1"/>
          <p:nvPr/>
        </p:nvSpPr>
        <p:spPr>
          <a:xfrm>
            <a:off x="937633" y="879333"/>
            <a:ext cx="64340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3467" b="1" i="0" u="none" strike="noStrike" kern="0" cap="none" spc="0" normalizeH="0" baseline="0" noProof="0" dirty="0">
                <a:ln>
                  <a:noFill/>
                </a:ln>
                <a:solidFill>
                  <a:srgbClr val="4E576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Technologies</a:t>
            </a:r>
          </a:p>
        </p:txBody>
      </p:sp>
      <p:sp>
        <p:nvSpPr>
          <p:cNvPr id="152" name="Google Shape;152;p35"/>
          <p:cNvSpPr txBox="1">
            <a:spLocks noGrp="1"/>
          </p:cNvSpPr>
          <p:nvPr>
            <p:ph type="ftr" idx="11"/>
          </p:nvPr>
        </p:nvSpPr>
        <p:spPr>
          <a:xfrm>
            <a:off x="3188433" y="6356367"/>
            <a:ext cx="5731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it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Student: Michele Delli Paoli</a:t>
            </a:r>
            <a:endParaRPr kumimoji="0" sz="14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3" name="Google Shape;153;p35"/>
          <p:cNvSpPr txBox="1">
            <a:spLocks noGrp="1"/>
          </p:cNvSpPr>
          <p:nvPr>
            <p:ph type="sldNum" idx="12"/>
          </p:nvPr>
        </p:nvSpPr>
        <p:spPr>
          <a:xfrm>
            <a:off x="852652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it" sz="1333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17</a:t>
            </a:fld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4" name="Google Shape;154;p35"/>
          <p:cNvSpPr/>
          <p:nvPr/>
        </p:nvSpPr>
        <p:spPr>
          <a:xfrm>
            <a:off x="937633" y="1702330"/>
            <a:ext cx="10618827" cy="198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To run the system, it is necessary to install the following software components:</a:t>
            </a:r>
          </a:p>
          <a:p>
            <a:pPr lvl="1" defTabSz="1219170">
              <a:lnSpc>
                <a:spcPct val="130000"/>
              </a:lnSpc>
              <a:buClr>
                <a:srgbClr val="000000"/>
              </a:buClr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1" defTabSz="1219170">
              <a:lnSpc>
                <a:spcPct val="130000"/>
              </a:lnSpc>
              <a:buClr>
                <a:srgbClr val="000000"/>
              </a:buClr>
              <a:defRPr/>
            </a:pPr>
            <a:endParaRPr lang="en-US" sz="2000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1" defTabSz="1219170">
              <a:lnSpc>
                <a:spcPct val="130000"/>
              </a:lnSpc>
              <a:buClr>
                <a:srgbClr val="000000"/>
              </a:buClr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1" defTabSz="1219170">
              <a:lnSpc>
                <a:spcPct val="130000"/>
              </a:lnSpc>
              <a:buClr>
                <a:srgbClr val="000000"/>
              </a:buClr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1" defTabSz="1219170">
              <a:lnSpc>
                <a:spcPct val="130000"/>
              </a:lnSpc>
              <a:buClr>
                <a:srgbClr val="000000"/>
              </a:buClr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AB1D489-09B5-B814-5E94-084640FFC5FE}"/>
              </a:ext>
            </a:extLst>
          </p:cNvPr>
          <p:cNvSpPr txBox="1"/>
          <p:nvPr/>
        </p:nvSpPr>
        <p:spPr>
          <a:xfrm>
            <a:off x="937633" y="2238021"/>
            <a:ext cx="609600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defTabSz="1219170">
              <a:lnSpc>
                <a:spcPct val="130000"/>
              </a:lnSpc>
              <a:buClr>
                <a:srgbClr val="000000"/>
              </a:buClr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Docker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9F88B15D-1BA6-C15E-266F-16CD4FE74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360" y="2284063"/>
            <a:ext cx="1456546" cy="124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295175A-8E60-12A9-2515-3DDCF9C42881}"/>
              </a:ext>
            </a:extLst>
          </p:cNvPr>
          <p:cNvSpPr txBox="1"/>
          <p:nvPr/>
        </p:nvSpPr>
        <p:spPr>
          <a:xfrm>
            <a:off x="937633" y="2669550"/>
            <a:ext cx="609600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defTabSz="1219170">
              <a:lnSpc>
                <a:spcPct val="130000"/>
              </a:lnSpc>
              <a:buClr>
                <a:srgbClr val="000000"/>
              </a:buClr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Node.js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61E14B8F-7CE1-803E-F9B8-47D987386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033" y="2141445"/>
            <a:ext cx="1261615" cy="138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649A74A5-6E7A-AC41-3861-4FEC8EC91D5B}"/>
              </a:ext>
            </a:extLst>
          </p:cNvPr>
          <p:cNvSpPr txBox="1"/>
          <p:nvPr/>
        </p:nvSpPr>
        <p:spPr>
          <a:xfrm>
            <a:off x="937633" y="3158144"/>
            <a:ext cx="609600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defTabSz="1219170">
              <a:lnSpc>
                <a:spcPct val="130000"/>
              </a:lnSpc>
              <a:buClr>
                <a:srgbClr val="000000"/>
              </a:buClr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Nuclio</a:t>
            </a:r>
          </a:p>
        </p:txBody>
      </p:sp>
      <p:pic>
        <p:nvPicPr>
          <p:cNvPr id="9224" name="Picture 8" descr="Nuclio and the Future of Serverless Computing - The New Stack">
            <a:extLst>
              <a:ext uri="{FF2B5EF4-FFF2-40B4-BE49-F238E27FC236}">
                <a16:creationId xmlns:a16="http://schemas.microsoft.com/office/drawing/2014/main" id="{DE975A69-97D8-F339-5332-C8F5CACC5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289" y="3718842"/>
            <a:ext cx="1834687" cy="127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99D7C83-240D-A8A9-4424-BCD988840DEE}"/>
              </a:ext>
            </a:extLst>
          </p:cNvPr>
          <p:cNvSpPr txBox="1"/>
          <p:nvPr/>
        </p:nvSpPr>
        <p:spPr>
          <a:xfrm>
            <a:off x="937633" y="3608140"/>
            <a:ext cx="609600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defTabSz="1219170">
              <a:lnSpc>
                <a:spcPct val="130000"/>
              </a:lnSpc>
              <a:buClr>
                <a:srgbClr val="000000"/>
              </a:buClr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RabbitMQ</a:t>
            </a:r>
          </a:p>
        </p:txBody>
      </p:sp>
      <p:pic>
        <p:nvPicPr>
          <p:cNvPr id="9226" name="Picture 10">
            <a:extLst>
              <a:ext uri="{FF2B5EF4-FFF2-40B4-BE49-F238E27FC236}">
                <a16:creationId xmlns:a16="http://schemas.microsoft.com/office/drawing/2014/main" id="{5A266C2C-9644-DF4D-35EE-B6D67C3BA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033" y="3696430"/>
            <a:ext cx="1270168" cy="127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EEED6C7-A300-CA27-2331-2675AEA90F3E}"/>
              </a:ext>
            </a:extLst>
          </p:cNvPr>
          <p:cNvSpPr txBox="1"/>
          <p:nvPr/>
        </p:nvSpPr>
        <p:spPr>
          <a:xfrm>
            <a:off x="937633" y="4071953"/>
            <a:ext cx="609600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defTabSz="1219170">
              <a:lnSpc>
                <a:spcPct val="130000"/>
              </a:lnSpc>
              <a:buClr>
                <a:srgbClr val="000000"/>
              </a:buClr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MySQL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</p:txBody>
      </p:sp>
      <p:pic>
        <p:nvPicPr>
          <p:cNvPr id="9228" name="Picture 12">
            <a:extLst>
              <a:ext uri="{FF2B5EF4-FFF2-40B4-BE49-F238E27FC236}">
                <a16:creationId xmlns:a16="http://schemas.microsoft.com/office/drawing/2014/main" id="{1E4B2575-28E8-7700-7B7A-EB3901D2A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520" y="4989010"/>
            <a:ext cx="2077970" cy="143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177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/>
        </p:nvSpPr>
        <p:spPr>
          <a:xfrm>
            <a:off x="937635" y="481488"/>
            <a:ext cx="1287600" cy="2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" sz="10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LIVE DEMO</a:t>
            </a:r>
            <a:endParaRPr kumimoji="0" sz="10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35"/>
          <p:cNvSpPr txBox="1"/>
          <p:nvPr/>
        </p:nvSpPr>
        <p:spPr>
          <a:xfrm>
            <a:off x="937633" y="879333"/>
            <a:ext cx="64340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3467" b="1" i="0" u="none" strike="noStrike" kern="0" cap="none" spc="0" normalizeH="0" baseline="0" noProof="0" dirty="0">
                <a:ln>
                  <a:noFill/>
                </a:ln>
                <a:solidFill>
                  <a:srgbClr val="4E576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Live Demo</a:t>
            </a:r>
          </a:p>
        </p:txBody>
      </p:sp>
      <p:sp>
        <p:nvSpPr>
          <p:cNvPr id="152" name="Google Shape;152;p35"/>
          <p:cNvSpPr txBox="1">
            <a:spLocks noGrp="1"/>
          </p:cNvSpPr>
          <p:nvPr>
            <p:ph type="ftr" idx="11"/>
          </p:nvPr>
        </p:nvSpPr>
        <p:spPr>
          <a:xfrm>
            <a:off x="3188433" y="6356367"/>
            <a:ext cx="5731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it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Student: Michele Delli Paoli</a:t>
            </a:r>
            <a:endParaRPr kumimoji="0" sz="14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3" name="Google Shape;153;p35"/>
          <p:cNvSpPr txBox="1">
            <a:spLocks noGrp="1"/>
          </p:cNvSpPr>
          <p:nvPr>
            <p:ph type="sldNum" idx="12"/>
          </p:nvPr>
        </p:nvSpPr>
        <p:spPr>
          <a:xfrm>
            <a:off x="852652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it" sz="1333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18</a:t>
            </a:fld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4" name="Google Shape;154;p35"/>
          <p:cNvSpPr/>
          <p:nvPr/>
        </p:nvSpPr>
        <p:spPr>
          <a:xfrm>
            <a:off x="937633" y="1702330"/>
            <a:ext cx="10618827" cy="198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Let’s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run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 Light"/>
              </a:rPr>
              <a:t> the system!</a:t>
            </a: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lang="en-US" sz="2000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lang="en-US" sz="2000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lang="en-US" sz="2000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 Light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0ABF3D6-8170-EA9F-A035-9CE9660C3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320" y="23622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A3B6ABD-984E-6C36-E784-4E8E4FBB5CA1}"/>
              </a:ext>
            </a:extLst>
          </p:cNvPr>
          <p:cNvSpPr txBox="1"/>
          <p:nvPr/>
        </p:nvSpPr>
        <p:spPr>
          <a:xfrm>
            <a:off x="937631" y="2845901"/>
            <a:ext cx="7588887" cy="856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You can always find all the information regarding the project to GitHub:</a:t>
            </a:r>
          </a:p>
          <a:p>
            <a:pPr defTabSz="1219170">
              <a:lnSpc>
                <a:spcPct val="130000"/>
              </a:lnSpc>
              <a:buClr>
                <a:srgbClr val="000000"/>
              </a:buClr>
              <a:defRPr/>
            </a:pPr>
            <a:r>
              <a:rPr lang="en-US" sz="2000" kern="0" dirty="0">
                <a:solidFill>
                  <a:srgbClr val="13DDBB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https://github.com/micheledellipaoli/TyrePressureDetection</a:t>
            </a:r>
          </a:p>
        </p:txBody>
      </p:sp>
    </p:spTree>
    <p:extLst>
      <p:ext uri="{BB962C8B-B14F-4D97-AF65-F5344CB8AC3E}">
        <p14:creationId xmlns:p14="http://schemas.microsoft.com/office/powerpoint/2010/main" val="1628898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/>
        </p:nvSpPr>
        <p:spPr>
          <a:xfrm>
            <a:off x="937635" y="481488"/>
            <a:ext cx="1287600" cy="2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" sz="10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CONCLUSIONS</a:t>
            </a:r>
            <a:endParaRPr kumimoji="0" sz="10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35"/>
          <p:cNvSpPr txBox="1"/>
          <p:nvPr/>
        </p:nvSpPr>
        <p:spPr>
          <a:xfrm>
            <a:off x="937633" y="879333"/>
            <a:ext cx="64340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3467" b="1" i="0" u="none" strike="noStrike" kern="0" cap="none" spc="0" normalizeH="0" baseline="0" noProof="0" dirty="0">
                <a:ln>
                  <a:noFill/>
                </a:ln>
                <a:solidFill>
                  <a:srgbClr val="4E576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Thanks for the </a:t>
            </a:r>
            <a:r>
              <a:rPr kumimoji="0" lang="it-IT" sz="3467" b="1" i="0" u="none" strike="noStrike" kern="0" cap="none" spc="0" normalizeH="0" baseline="0" noProof="0" dirty="0" err="1">
                <a:ln>
                  <a:noFill/>
                </a:ln>
                <a:solidFill>
                  <a:srgbClr val="4E576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attention</a:t>
            </a:r>
            <a:r>
              <a:rPr kumimoji="0" lang="it-IT" sz="3467" b="1" i="0" u="none" strike="noStrike" kern="0" cap="none" spc="0" normalizeH="0" baseline="0" noProof="0" dirty="0">
                <a:ln>
                  <a:noFill/>
                </a:ln>
                <a:solidFill>
                  <a:srgbClr val="4E576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!</a:t>
            </a:r>
          </a:p>
        </p:txBody>
      </p:sp>
      <p:sp>
        <p:nvSpPr>
          <p:cNvPr id="152" name="Google Shape;152;p35"/>
          <p:cNvSpPr txBox="1">
            <a:spLocks noGrp="1"/>
          </p:cNvSpPr>
          <p:nvPr>
            <p:ph type="ftr" idx="11"/>
          </p:nvPr>
        </p:nvSpPr>
        <p:spPr>
          <a:xfrm>
            <a:off x="3188433" y="6356367"/>
            <a:ext cx="5731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it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Student: Michele Delli Paoli</a:t>
            </a:r>
            <a:endParaRPr kumimoji="0" sz="14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3" name="Google Shape;153;p35"/>
          <p:cNvSpPr txBox="1">
            <a:spLocks noGrp="1"/>
          </p:cNvSpPr>
          <p:nvPr>
            <p:ph type="sldNum" idx="12"/>
          </p:nvPr>
        </p:nvSpPr>
        <p:spPr>
          <a:xfrm>
            <a:off x="852652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it" sz="1333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19</a:t>
            </a:fld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4" name="Google Shape;154;p35"/>
          <p:cNvSpPr/>
          <p:nvPr/>
        </p:nvSpPr>
        <p:spPr>
          <a:xfrm>
            <a:off x="937633" y="1702330"/>
            <a:ext cx="10618827" cy="198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</p:txBody>
      </p:sp>
      <p:pic>
        <p:nvPicPr>
          <p:cNvPr id="3" name="Immagine 2" descr="Immagine che contiene guanti&#10;&#10;Descrizione generata automaticamente">
            <a:extLst>
              <a:ext uri="{FF2B5EF4-FFF2-40B4-BE49-F238E27FC236}">
                <a16:creationId xmlns:a16="http://schemas.microsoft.com/office/drawing/2014/main" id="{66A22A18-56AF-F75A-82FB-9DA2B6AFE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633" y="1927784"/>
            <a:ext cx="3666266" cy="35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89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/>
        </p:nvSpPr>
        <p:spPr>
          <a:xfrm>
            <a:off x="1036522" y="282558"/>
            <a:ext cx="1287600" cy="2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it" sz="1067" b="1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INDEX</a:t>
            </a:r>
            <a:endParaRPr sz="1067" b="1" kern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35"/>
          <p:cNvSpPr txBox="1"/>
          <p:nvPr/>
        </p:nvSpPr>
        <p:spPr>
          <a:xfrm>
            <a:off x="1036520" y="680403"/>
            <a:ext cx="64340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it" sz="3467" b="1" kern="0" dirty="0">
                <a:solidFill>
                  <a:srgbClr val="4E5765"/>
                </a:solidFill>
                <a:latin typeface="Roboto"/>
                <a:ea typeface="Roboto"/>
                <a:cs typeface="Roboto"/>
                <a:sym typeface="Roboto"/>
              </a:rPr>
              <a:t>Table of contents</a:t>
            </a:r>
            <a:endParaRPr sz="3467" b="1" kern="0" dirty="0">
              <a:solidFill>
                <a:srgbClr val="4E576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35"/>
          <p:cNvSpPr txBox="1">
            <a:spLocks noGrp="1"/>
          </p:cNvSpPr>
          <p:nvPr>
            <p:ph type="ftr" idx="11"/>
          </p:nvPr>
        </p:nvSpPr>
        <p:spPr>
          <a:xfrm>
            <a:off x="3188433" y="6356367"/>
            <a:ext cx="5731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it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Student: Michele Delli Paoli</a:t>
            </a:r>
            <a:endParaRPr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3" name="Google Shape;153;p35"/>
          <p:cNvSpPr txBox="1">
            <a:spLocks noGrp="1"/>
          </p:cNvSpPr>
          <p:nvPr>
            <p:ph type="sldNum" idx="12"/>
          </p:nvPr>
        </p:nvSpPr>
        <p:spPr>
          <a:xfrm>
            <a:off x="852652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it" kern="0">
                <a:solidFill>
                  <a:srgbClr val="595959"/>
                </a:solidFill>
                <a:latin typeface="Arial"/>
                <a:cs typeface="Arial"/>
                <a:sym typeface="Arial"/>
              </a:rPr>
              <a:pPr defTabSz="1219170">
                <a:buClr>
                  <a:srgbClr val="000000"/>
                </a:buClr>
              </a:pPr>
              <a:t>2</a:t>
            </a:fld>
            <a:endParaRPr kern="0">
              <a:solidFill>
                <a:srgbClr val="595959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4" name="Google Shape;154;p35"/>
          <p:cNvSpPr/>
          <p:nvPr/>
        </p:nvSpPr>
        <p:spPr>
          <a:xfrm>
            <a:off x="1138120" y="1265203"/>
            <a:ext cx="10233200" cy="40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it-IT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 action="ppaction://hlinksldjump"/>
              </a:rPr>
              <a:t>Tyre pressure </a:t>
            </a:r>
            <a:r>
              <a:rPr lang="it-IT" kern="0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 action="ppaction://hlinksldjump"/>
              </a:rPr>
              <a:t>detection</a:t>
            </a:r>
            <a:endParaRPr lang="it-IT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it-IT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4" action="ppaction://hlinksldjump"/>
              </a:rPr>
              <a:t>Low tyre pressure </a:t>
            </a:r>
            <a:r>
              <a:rPr lang="it-IT" kern="0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4" action="ppaction://hlinksldjump"/>
              </a:rPr>
              <a:t>causes</a:t>
            </a:r>
            <a:endParaRPr lang="it-IT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it-IT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5" action="ppaction://hlinksldjump"/>
              </a:rPr>
              <a:t>State of the art</a:t>
            </a:r>
            <a:endParaRPr lang="it-IT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it-IT" kern="0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6" action="ppaction://hlinksldjump"/>
              </a:rPr>
              <a:t>Previous</a:t>
            </a:r>
            <a:r>
              <a:rPr lang="it-IT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6" action="ppaction://hlinksldjump"/>
              </a:rPr>
              <a:t> generation</a:t>
            </a:r>
            <a:endParaRPr lang="it-IT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it-IT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7" action="ppaction://hlinksldjump"/>
              </a:rPr>
              <a:t>Scenario</a:t>
            </a:r>
            <a:endParaRPr lang="it-IT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it-IT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8" action="ppaction://hlinksldjump"/>
              </a:rPr>
              <a:t>Psychological </a:t>
            </a:r>
            <a:r>
              <a:rPr lang="it-IT" kern="0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8" action="ppaction://hlinksldjump"/>
              </a:rPr>
              <a:t>aspects</a:t>
            </a:r>
            <a:endParaRPr lang="it-IT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it-IT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9" action="ppaction://hlinksldjump"/>
              </a:rPr>
              <a:t>Security</a:t>
            </a:r>
            <a:endParaRPr lang="it-IT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it-IT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10" action="ppaction://hlinksldjump"/>
              </a:rPr>
              <a:t>Knowledge</a:t>
            </a:r>
            <a:endParaRPr lang="it-IT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it-IT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11" action="ppaction://hlinksldjump"/>
              </a:rPr>
              <a:t>Knowledge benefits</a:t>
            </a:r>
            <a:endParaRPr lang="it-IT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it-IT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12" action="ppaction://hlinksldjump"/>
              </a:rPr>
              <a:t>Application goal</a:t>
            </a:r>
            <a:endParaRPr lang="it-IT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it-IT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13" action="ppaction://hlinksldjump"/>
              </a:rPr>
              <a:t>Market share</a:t>
            </a:r>
            <a:endParaRPr lang="it-IT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it-IT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14" action="ppaction://hlinksldjump"/>
              </a:rPr>
              <a:t>Architecture</a:t>
            </a:r>
            <a:endParaRPr lang="it-IT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it-IT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15" action="ppaction://hlinksldjump"/>
              </a:rPr>
              <a:t>Functions</a:t>
            </a:r>
            <a:endParaRPr lang="it-IT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it-IT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16" action="ppaction://hlinksldjump"/>
              </a:rPr>
              <a:t>Why Serverless?</a:t>
            </a:r>
            <a:endParaRPr lang="it-IT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it-IT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17" action="ppaction://hlinksldjump"/>
              </a:rPr>
              <a:t>Technologies</a:t>
            </a:r>
            <a:endParaRPr lang="it-IT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it-IT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18" action="ppaction://hlinksldjump"/>
              </a:rPr>
              <a:t>Live Demo</a:t>
            </a:r>
            <a:endParaRPr lang="it-IT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09585" algn="just" defTabSz="1219170">
              <a:lnSpc>
                <a:spcPct val="115000"/>
              </a:lnSpc>
              <a:buClr>
                <a:srgbClr val="000000"/>
              </a:buClr>
              <a:buSzPts val="1100"/>
            </a:pPr>
            <a:endParaRPr sz="2133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algn="ctr" defTabSz="1219170">
              <a:lnSpc>
                <a:spcPct val="130000"/>
              </a:lnSpc>
              <a:buClr>
                <a:srgbClr val="000000"/>
              </a:buClr>
            </a:pPr>
            <a:endParaRPr sz="2133" kern="0" dirty="0">
              <a:solidFill>
                <a:srgbClr val="4E5765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/>
        </p:nvSpPr>
        <p:spPr>
          <a:xfrm>
            <a:off x="937635" y="481488"/>
            <a:ext cx="1287600" cy="2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" sz="10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TYRE PRESSURE</a:t>
            </a:r>
            <a:endParaRPr kumimoji="0" sz="10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35"/>
          <p:cNvSpPr txBox="1"/>
          <p:nvPr/>
        </p:nvSpPr>
        <p:spPr>
          <a:xfrm>
            <a:off x="937633" y="879333"/>
            <a:ext cx="64340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it" sz="3467" b="1" kern="0" dirty="0">
                <a:solidFill>
                  <a:srgbClr val="4E5765"/>
                </a:solidFill>
                <a:latin typeface="Roboto"/>
                <a:ea typeface="Roboto"/>
                <a:cs typeface="Roboto"/>
                <a:sym typeface="Roboto"/>
              </a:rPr>
              <a:t>Tyre pressure detection</a:t>
            </a:r>
            <a:endParaRPr kumimoji="0" sz="3467" b="1" i="0" u="none" strike="noStrike" kern="0" cap="none" spc="0" normalizeH="0" baseline="0" noProof="0" dirty="0">
              <a:ln>
                <a:noFill/>
              </a:ln>
              <a:solidFill>
                <a:srgbClr val="4E5765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35"/>
          <p:cNvSpPr txBox="1">
            <a:spLocks noGrp="1"/>
          </p:cNvSpPr>
          <p:nvPr>
            <p:ph type="ftr" idx="11"/>
          </p:nvPr>
        </p:nvSpPr>
        <p:spPr>
          <a:xfrm>
            <a:off x="3188433" y="6356367"/>
            <a:ext cx="5731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it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Student: Michele Delli Paoli</a:t>
            </a:r>
            <a:endParaRPr kumimoji="0" sz="14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3" name="Google Shape;153;p35"/>
          <p:cNvSpPr txBox="1">
            <a:spLocks noGrp="1"/>
          </p:cNvSpPr>
          <p:nvPr>
            <p:ph type="sldNum" idx="12"/>
          </p:nvPr>
        </p:nvSpPr>
        <p:spPr>
          <a:xfrm>
            <a:off x="852652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it" sz="1333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3</a:t>
            </a:fld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4" name="Google Shape;154;p35"/>
          <p:cNvSpPr/>
          <p:nvPr/>
        </p:nvSpPr>
        <p:spPr>
          <a:xfrm>
            <a:off x="937633" y="1851378"/>
            <a:ext cx="10233200" cy="376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Tyre pressure detection is provided by </a:t>
            </a:r>
            <a:r>
              <a:rPr kumimoji="0" lang="en-US" sz="2133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sensors</a:t>
            </a: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installed on the tyre.</a:t>
            </a:r>
            <a:endParaRPr lang="en-US" sz="2133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1"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it-IT" sz="2133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average</a:t>
            </a:r>
            <a:r>
              <a:rPr kumimoji="0" lang="it-IT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tyre pressure: </a:t>
            </a:r>
            <a:r>
              <a:rPr kumimoji="0" lang="it-IT" sz="2800" b="1" i="0" u="none" strike="noStrike" kern="0" cap="none" spc="0" normalizeH="0" baseline="0" noProof="0" dirty="0">
                <a:ln>
                  <a:noFill/>
                </a:ln>
                <a:solidFill>
                  <a:srgbClr val="17C317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32</a:t>
            </a:r>
            <a:r>
              <a:rPr kumimoji="0" lang="it-IT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– </a:t>
            </a:r>
            <a:r>
              <a:rPr lang="it-IT" sz="2800" b="1" kern="0" dirty="0">
                <a:solidFill>
                  <a:srgbClr val="17C31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35</a:t>
            </a:r>
            <a:r>
              <a:rPr kumimoji="0" lang="it-IT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psi</a:t>
            </a:r>
          </a:p>
          <a:p>
            <a:pPr lvl="1"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it-IT" sz="2133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Psi</a:t>
            </a:r>
            <a:r>
              <a:rPr lang="it-IT" sz="2133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Pound per square inch</a:t>
            </a:r>
            <a:endParaRPr kumimoji="0" lang="en-US" sz="21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1"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it-IT" sz="2133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lang="it-IT" sz="2133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psi = </a:t>
            </a:r>
            <a:r>
              <a:rPr lang="it-IT" sz="2133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6895</a:t>
            </a:r>
            <a:r>
              <a:rPr lang="it-IT" sz="2133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Pa</a:t>
            </a:r>
            <a:endParaRPr kumimoji="0" sz="21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09585" marR="0" lvl="0" indent="0" algn="just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kumimoji="0" sz="21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2133" b="0" i="0" u="none" strike="noStrike" kern="0" cap="none" spc="0" normalizeH="0" baseline="0" noProof="0" dirty="0">
              <a:ln>
                <a:noFill/>
              </a:ln>
              <a:solidFill>
                <a:srgbClr val="4E5765"/>
              </a:solidFill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050" name="Picture 2" descr="Tyre Pressure Monitor System (TPMS) | Bespoke Wheels Ltd">
            <a:extLst>
              <a:ext uri="{FF2B5EF4-FFF2-40B4-BE49-F238E27FC236}">
                <a16:creationId xmlns:a16="http://schemas.microsoft.com/office/drawing/2014/main" id="{403958CC-48D4-3659-55EA-76C2753C2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784" y="2668378"/>
            <a:ext cx="3766750" cy="295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710C388-4999-7C51-E27B-732D222802EA}"/>
              </a:ext>
            </a:extLst>
          </p:cNvPr>
          <p:cNvSpPr txBox="1"/>
          <p:nvPr/>
        </p:nvSpPr>
        <p:spPr>
          <a:xfrm>
            <a:off x="937633" y="413885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When the tyre pressure goes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below 32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psi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</a:p>
          <a:p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the driver is usually reported to have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low tyre pressure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563894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/>
        </p:nvSpPr>
        <p:spPr>
          <a:xfrm>
            <a:off x="937635" y="481488"/>
            <a:ext cx="1287600" cy="2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" sz="10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CAUSES</a:t>
            </a:r>
            <a:endParaRPr kumimoji="0" sz="10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35"/>
          <p:cNvSpPr txBox="1"/>
          <p:nvPr/>
        </p:nvSpPr>
        <p:spPr>
          <a:xfrm>
            <a:off x="937633" y="879333"/>
            <a:ext cx="64340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it" sz="3467" b="1" kern="0" dirty="0">
                <a:solidFill>
                  <a:srgbClr val="4E5765"/>
                </a:solidFill>
                <a:latin typeface="Roboto"/>
                <a:ea typeface="Roboto"/>
                <a:cs typeface="Roboto"/>
                <a:sym typeface="Roboto"/>
              </a:rPr>
              <a:t>Low t</a:t>
            </a:r>
            <a:r>
              <a:rPr kumimoji="0" lang="it" sz="3467" b="1" i="0" u="none" strike="noStrike" kern="0" cap="none" spc="0" normalizeH="0" baseline="0" noProof="0" dirty="0">
                <a:ln>
                  <a:noFill/>
                </a:ln>
                <a:solidFill>
                  <a:srgbClr val="4E576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yre pressure causes</a:t>
            </a:r>
            <a:endParaRPr kumimoji="0" sz="3467" b="1" i="0" u="none" strike="noStrike" kern="0" cap="none" spc="0" normalizeH="0" baseline="0" noProof="0" dirty="0">
              <a:ln>
                <a:noFill/>
              </a:ln>
              <a:solidFill>
                <a:srgbClr val="4E5765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35"/>
          <p:cNvSpPr txBox="1">
            <a:spLocks noGrp="1"/>
          </p:cNvSpPr>
          <p:nvPr>
            <p:ph type="ftr" idx="11"/>
          </p:nvPr>
        </p:nvSpPr>
        <p:spPr>
          <a:xfrm>
            <a:off x="3188433" y="6356367"/>
            <a:ext cx="5731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it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Student: Michele Delli Paoli</a:t>
            </a:r>
            <a:endParaRPr kumimoji="0" sz="14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3" name="Google Shape;153;p35"/>
          <p:cNvSpPr txBox="1">
            <a:spLocks noGrp="1"/>
          </p:cNvSpPr>
          <p:nvPr>
            <p:ph type="sldNum" idx="12"/>
          </p:nvPr>
        </p:nvSpPr>
        <p:spPr>
          <a:xfrm>
            <a:off x="852652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it" sz="1333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4</a:t>
            </a:fld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4" name="Google Shape;154;p35"/>
          <p:cNvSpPr/>
          <p:nvPr/>
        </p:nvSpPr>
        <p:spPr>
          <a:xfrm>
            <a:off x="937633" y="1655496"/>
            <a:ext cx="10233200" cy="145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it-IT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The main </a:t>
            </a:r>
            <a:r>
              <a:rPr kumimoji="0" lang="it-IT" sz="2133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causes</a:t>
            </a:r>
            <a:r>
              <a:rPr kumimoji="0" lang="it-IT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: </a:t>
            </a:r>
          </a:p>
          <a:p>
            <a:pPr lvl="1" defTabSz="1219170">
              <a:lnSpc>
                <a:spcPct val="115000"/>
              </a:lnSpc>
              <a:buClr>
                <a:srgbClr val="000000"/>
              </a:buClr>
              <a:buSzPts val="1100"/>
              <a:defRPr/>
            </a:pP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kumimoji="0" lang="it-IT" sz="2133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cold</a:t>
            </a:r>
            <a:r>
              <a:rPr kumimoji="0" lang="it-IT" sz="2133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temperatures</a:t>
            </a:r>
            <a:endParaRPr kumimoji="0" lang="it-IT" sz="2133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1" defTabSz="1219170">
              <a:lnSpc>
                <a:spcPct val="115000"/>
              </a:lnSpc>
              <a:buClr>
                <a:srgbClr val="000000"/>
              </a:buClr>
              <a:buSzPts val="1100"/>
              <a:defRPr/>
            </a:pP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</a:t>
            </a:r>
            <a:r>
              <a:rPr lang="it-IT" sz="2133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it-IT" sz="2133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tyre </a:t>
            </a:r>
            <a:r>
              <a:rPr lang="it-IT" sz="2133" b="1" kern="0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puncture</a:t>
            </a:r>
            <a:endParaRPr kumimoji="0" sz="2133" b="0" i="0" u="none" strike="noStrike" kern="0" cap="none" spc="0" normalizeH="0" baseline="0" noProof="0" dirty="0">
              <a:ln>
                <a:noFill/>
              </a:ln>
              <a:solidFill>
                <a:srgbClr val="4E5765"/>
              </a:solidFill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1032" name="Picture 8" descr="Premium Vector | Vector illustration with thermometer and snowflake in hand  drawn flat style cold weather icon frosts temperature drops">
            <a:extLst>
              <a:ext uri="{FF2B5EF4-FFF2-40B4-BE49-F238E27FC236}">
                <a16:creationId xmlns:a16="http://schemas.microsoft.com/office/drawing/2014/main" id="{0ACD61EB-7BC2-5D6F-50B6-CE6E2A654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287" y="2886217"/>
            <a:ext cx="1457910" cy="145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yre Puncture Stock Illustration - Download Image Now - Flat Tire,  Puncturing, Tire - Vehicle Part - iStock">
            <a:extLst>
              <a:ext uri="{FF2B5EF4-FFF2-40B4-BE49-F238E27FC236}">
                <a16:creationId xmlns:a16="http://schemas.microsoft.com/office/drawing/2014/main" id="{8FC0B28E-9A47-AEC8-B943-9C99AF22A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286" y="4638959"/>
            <a:ext cx="1457911" cy="105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719D7E9-899F-8AB8-B42E-9B4CF6893140}"/>
              </a:ext>
            </a:extLst>
          </p:cNvPr>
          <p:cNvSpPr txBox="1"/>
          <p:nvPr/>
        </p:nvSpPr>
        <p:spPr>
          <a:xfrm>
            <a:off x="937632" y="3113407"/>
            <a:ext cx="7635031" cy="1233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it-IT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Cold temperatures cause tyre air to </a:t>
            </a:r>
            <a:r>
              <a:rPr kumimoji="0" lang="it-IT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lose</a:t>
            </a:r>
            <a:r>
              <a:rPr kumimoji="0" lang="it-IT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it-IT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density</a:t>
            </a:r>
            <a:r>
              <a:rPr kumimoji="0" lang="it-IT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it-IT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It is </a:t>
            </a:r>
            <a:r>
              <a:rPr kumimoji="0" lang="it-IT" sz="2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particularly</a:t>
            </a:r>
            <a:r>
              <a:rPr kumimoji="0" lang="it-IT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it-IT" sz="2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relevant</a:t>
            </a:r>
            <a:r>
              <a:rPr kumimoji="0" lang="it-IT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it-IT" sz="2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during</a:t>
            </a:r>
            <a:r>
              <a:rPr kumimoji="0" lang="it-IT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the </a:t>
            </a:r>
            <a:r>
              <a:rPr kumimoji="0" lang="it-IT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colder</a:t>
            </a:r>
            <a:r>
              <a:rPr kumimoji="0" lang="it-IT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it-IT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months</a:t>
            </a:r>
            <a:r>
              <a:rPr kumimoji="0" lang="it-IT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it-IT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of the </a:t>
            </a:r>
            <a:r>
              <a:rPr kumimoji="0" lang="it-IT" sz="2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year</a:t>
            </a:r>
            <a:r>
              <a:rPr kumimoji="0" lang="it-IT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it-IT" sz="22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Having</a:t>
            </a:r>
            <a:r>
              <a:rPr kumimoji="0" lang="it-IT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a low tyre presure is </a:t>
            </a:r>
            <a:r>
              <a:rPr kumimoji="0" lang="it-IT" sz="2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not</a:t>
            </a:r>
            <a:r>
              <a:rPr kumimoji="0" lang="it-IT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necessarily </a:t>
            </a:r>
            <a:r>
              <a:rPr kumimoji="0" lang="en-US" sz="22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a problem.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53CDF9-BC81-372E-326E-917276E92052}"/>
              </a:ext>
            </a:extLst>
          </p:cNvPr>
          <p:cNvSpPr txBox="1"/>
          <p:nvPr/>
        </p:nvSpPr>
        <p:spPr>
          <a:xfrm>
            <a:off x="937631" y="3744595"/>
            <a:ext cx="7617004" cy="3086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defTabSz="1219170">
              <a:lnSpc>
                <a:spcPct val="115000"/>
              </a:lnSpc>
              <a:buClr>
                <a:srgbClr val="000000"/>
              </a:buClr>
              <a:buSzPts val="1100"/>
              <a:defRPr/>
            </a:pPr>
            <a:endParaRPr kumimoji="0" lang="en-US" sz="2133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US" sz="2133" b="1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US" sz="2133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2133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A tyre puncture is </a:t>
            </a:r>
            <a:r>
              <a:rPr kumimoji="0" lang="en-US" sz="2133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dangerous</a:t>
            </a:r>
            <a:r>
              <a:rPr lang="en-US" sz="2133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!</a:t>
            </a:r>
            <a:endParaRPr kumimoji="0" lang="en-US" sz="2133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US" sz="2133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may compromise the </a:t>
            </a:r>
            <a:r>
              <a:rPr lang="en-US" sz="2133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drivability </a:t>
            </a:r>
            <a:r>
              <a:rPr lang="en-US" sz="2133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</a:t>
            </a:r>
            <a:r>
              <a:rPr lang="en-US" sz="2133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stability </a:t>
            </a:r>
            <a:r>
              <a:rPr lang="en-US" sz="2133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the car.</a:t>
            </a:r>
            <a:endParaRPr kumimoji="0" lang="en-US" sz="2133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kumimoji="0" lang="en-US" sz="2133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kumimoji="0" lang="en-US" sz="2133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609585" marR="0" lvl="0" indent="0" algn="just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kumimoji="0" lang="en-US" sz="21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6375253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/>
        </p:nvSpPr>
        <p:spPr>
          <a:xfrm>
            <a:off x="937634" y="481488"/>
            <a:ext cx="1698561" cy="238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10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STATE OF THE ART</a:t>
            </a:r>
            <a:endParaRPr kumimoji="0" sz="10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35"/>
          <p:cNvSpPr txBox="1"/>
          <p:nvPr/>
        </p:nvSpPr>
        <p:spPr>
          <a:xfrm>
            <a:off x="937633" y="819616"/>
            <a:ext cx="8400921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it" sz="3467" b="1" kern="0" dirty="0">
                <a:solidFill>
                  <a:srgbClr val="4E5765"/>
                </a:solidFill>
                <a:latin typeface="Roboto"/>
                <a:ea typeface="Roboto"/>
                <a:cs typeface="Roboto"/>
                <a:sym typeface="Roboto"/>
              </a:rPr>
              <a:t>State of the art</a:t>
            </a:r>
            <a:endParaRPr kumimoji="0" sz="3467" b="1" i="0" u="none" strike="noStrike" kern="0" cap="none" spc="0" normalizeH="0" baseline="0" noProof="0" dirty="0">
              <a:ln>
                <a:noFill/>
              </a:ln>
              <a:solidFill>
                <a:srgbClr val="4E5765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35"/>
          <p:cNvSpPr txBox="1">
            <a:spLocks noGrp="1"/>
          </p:cNvSpPr>
          <p:nvPr>
            <p:ph type="ftr" idx="11"/>
          </p:nvPr>
        </p:nvSpPr>
        <p:spPr>
          <a:xfrm>
            <a:off x="3188433" y="6492800"/>
            <a:ext cx="5731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it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Student: Michele Delli Paoli</a:t>
            </a:r>
            <a:endParaRPr kumimoji="0" sz="14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3" name="Google Shape;153;p35"/>
          <p:cNvSpPr txBox="1">
            <a:spLocks noGrp="1"/>
          </p:cNvSpPr>
          <p:nvPr>
            <p:ph type="sldNum" idx="12"/>
          </p:nvPr>
        </p:nvSpPr>
        <p:spPr>
          <a:xfrm>
            <a:off x="852652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it" sz="1333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5</a:t>
            </a:fld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4" name="Google Shape;154;p35"/>
          <p:cNvSpPr/>
          <p:nvPr/>
        </p:nvSpPr>
        <p:spPr>
          <a:xfrm>
            <a:off x="937633" y="1404416"/>
            <a:ext cx="10233200" cy="3348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latest generation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’s cars are very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smart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They have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many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sensors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to monitor: </a:t>
            </a:r>
            <a:r>
              <a:rPr kumimoji="0" lang="en-US" sz="2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road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kumimoji="0" lang="en-US" sz="2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other cars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kumimoji="0" lang="en-US" sz="2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pedestrians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kumimoji="0" lang="en-US" sz="2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external temperature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, etc.</a:t>
            </a:r>
            <a:endParaRPr lang="en-US" sz="2000" b="1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Some of these sensors are used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to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monitor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tyre pressure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US" sz="2000" b="1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2133" b="0" i="0" u="none" strike="noStrike" kern="0" cap="none" spc="0" normalizeH="0" baseline="0" noProof="0" dirty="0">
              <a:ln>
                <a:noFill/>
              </a:ln>
              <a:solidFill>
                <a:srgbClr val="4E5765"/>
              </a:solidFill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4" name="Immagine 3" descr="Immagine che contiene testo, dispositivo, metro, pannello di controllo&#10;&#10;Descrizione generata automaticamente">
            <a:extLst>
              <a:ext uri="{FF2B5EF4-FFF2-40B4-BE49-F238E27FC236}">
                <a16:creationId xmlns:a16="http://schemas.microsoft.com/office/drawing/2014/main" id="{74C2E889-B804-10BC-DC3C-34FE370AF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063" y="4048247"/>
            <a:ext cx="4345873" cy="244455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44C33FA-458E-596F-0B67-26E4923E3021}"/>
              </a:ext>
            </a:extLst>
          </p:cNvPr>
          <p:cNvSpPr txBox="1"/>
          <p:nvPr/>
        </p:nvSpPr>
        <p:spPr>
          <a:xfrm>
            <a:off x="937633" y="2676163"/>
            <a:ext cx="10046456" cy="1129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On the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main console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, these cars provide a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complete picture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of the tyre pressure condition.</a:t>
            </a:r>
          </a:p>
          <a:p>
            <a:pPr lvl="0" defTabSz="1219170">
              <a:lnSpc>
                <a:spcPct val="115000"/>
              </a:lnSpc>
              <a:buClr>
                <a:srgbClr val="000000"/>
              </a:buClr>
              <a:buSzPts val="1100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The driver can observe the tyre pressure values in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order to </a:t>
            </a:r>
            <a:r>
              <a:rPr kumimoji="0" lang="en-US" sz="20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detect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himself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a </a:t>
            </a:r>
            <a:r>
              <a:rPr kumimoji="0" lang="en-US" sz="20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tyre puncture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US" sz="2000" kern="0" baseline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is characterized by a </a:t>
            </a:r>
            <a:r>
              <a:rPr lang="en-US" sz="2000" b="1" kern="0" baseline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continuous drop </a:t>
            </a:r>
            <a:r>
              <a:rPr lang="en-US" sz="2000" kern="0" baseline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tyre pressure values.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918942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/>
        </p:nvSpPr>
        <p:spPr>
          <a:xfrm>
            <a:off x="937634" y="481488"/>
            <a:ext cx="1698561" cy="238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10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PREVIOUS GENERATION</a:t>
            </a:r>
            <a:endParaRPr kumimoji="0" sz="10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35"/>
          <p:cNvSpPr txBox="1"/>
          <p:nvPr/>
        </p:nvSpPr>
        <p:spPr>
          <a:xfrm>
            <a:off x="937633" y="879333"/>
            <a:ext cx="64340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" sz="3467" b="1" i="0" u="none" strike="noStrike" kern="0" cap="none" spc="0" normalizeH="0" baseline="0" noProof="0" dirty="0">
                <a:ln>
                  <a:noFill/>
                </a:ln>
                <a:solidFill>
                  <a:srgbClr val="4E576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Previous generation</a:t>
            </a:r>
            <a:endParaRPr kumimoji="0" sz="3467" b="1" i="0" u="none" strike="noStrike" kern="0" cap="none" spc="0" normalizeH="0" baseline="0" noProof="0" dirty="0">
              <a:ln>
                <a:noFill/>
              </a:ln>
              <a:solidFill>
                <a:srgbClr val="4E5765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35"/>
          <p:cNvSpPr txBox="1">
            <a:spLocks noGrp="1"/>
          </p:cNvSpPr>
          <p:nvPr>
            <p:ph type="ftr" idx="11"/>
          </p:nvPr>
        </p:nvSpPr>
        <p:spPr>
          <a:xfrm>
            <a:off x="3188433" y="6356367"/>
            <a:ext cx="5731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it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Student: Michele Delli Paoli</a:t>
            </a:r>
            <a:endParaRPr kumimoji="0" sz="14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3" name="Google Shape;153;p35"/>
          <p:cNvSpPr txBox="1">
            <a:spLocks noGrp="1"/>
          </p:cNvSpPr>
          <p:nvPr>
            <p:ph type="sldNum" idx="12"/>
          </p:nvPr>
        </p:nvSpPr>
        <p:spPr>
          <a:xfrm>
            <a:off x="852652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it" sz="1333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6</a:t>
            </a:fld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4" name="Google Shape;154;p35"/>
          <p:cNvSpPr/>
          <p:nvPr/>
        </p:nvSpPr>
        <p:spPr>
          <a:xfrm>
            <a:off x="937633" y="1655495"/>
            <a:ext cx="10233200" cy="354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Unfortunately, previous generation cars </a:t>
            </a:r>
            <a:r>
              <a:rPr kumimoji="0" lang="en-US" sz="2133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do not provide </a:t>
            </a: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kumimoji="0" lang="en-US" sz="2133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same amount </a:t>
            </a: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of </a:t>
            </a:r>
            <a:r>
              <a:rPr kumimoji="0" lang="en-US" sz="2133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informations</a:t>
            </a: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US" sz="2133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They may report:</a:t>
            </a:r>
          </a:p>
          <a:p>
            <a:pPr lvl="1"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</a:t>
            </a:r>
            <a:r>
              <a:rPr lang="en-US" sz="2133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133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incomplete</a:t>
            </a:r>
            <a:r>
              <a:rPr lang="en-US" sz="2133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133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information</a:t>
            </a:r>
            <a:r>
              <a:rPr lang="en-US" sz="2133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regarding the tyre pressure;</a:t>
            </a:r>
          </a:p>
          <a:p>
            <a:pPr lvl="1"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kumimoji="0" lang="en-US" sz="2133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no information </a:t>
            </a: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at all.</a:t>
            </a:r>
          </a:p>
          <a:p>
            <a:pPr lvl="1" defTabSz="1219170">
              <a:lnSpc>
                <a:spcPct val="115000"/>
              </a:lnSpc>
              <a:buClr>
                <a:srgbClr val="000000"/>
              </a:buClr>
              <a:buSzPts val="1100"/>
            </a:pPr>
            <a:endParaRPr lang="en-US" sz="2133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1" defTabSz="1219170">
              <a:lnSpc>
                <a:spcPct val="115000"/>
              </a:lnSpc>
              <a:buClr>
                <a:srgbClr val="000000"/>
              </a:buClr>
              <a:buSzPts val="1100"/>
            </a:pPr>
            <a:endParaRPr lang="en-US" sz="2133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  <a:buSzPts val="1100"/>
            </a:pPr>
            <a:endParaRPr kumimoji="0" lang="en-US" sz="2133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ctr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2133" b="0" i="0" u="none" strike="noStrike" kern="0" cap="none" spc="0" normalizeH="0" baseline="0" noProof="0" dirty="0">
              <a:ln>
                <a:noFill/>
              </a:ln>
              <a:solidFill>
                <a:srgbClr val="4E5765"/>
              </a:solidFill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6C53C0A-3EC2-5921-E26E-77D1D66FA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088" y="3914421"/>
            <a:ext cx="5593823" cy="230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191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/>
        </p:nvSpPr>
        <p:spPr>
          <a:xfrm>
            <a:off x="937635" y="481488"/>
            <a:ext cx="1287600" cy="2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" sz="10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SCENARIO	</a:t>
            </a:r>
            <a:endParaRPr kumimoji="0" sz="10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35"/>
          <p:cNvSpPr txBox="1"/>
          <p:nvPr/>
        </p:nvSpPr>
        <p:spPr>
          <a:xfrm>
            <a:off x="937633" y="879333"/>
            <a:ext cx="64340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it" sz="3467" b="1" kern="0" dirty="0">
                <a:solidFill>
                  <a:srgbClr val="4E5765"/>
                </a:solidFill>
                <a:latin typeface="Roboto"/>
                <a:ea typeface="Roboto"/>
                <a:cs typeface="Roboto"/>
                <a:sym typeface="Roboto"/>
              </a:rPr>
              <a:t>Scenario</a:t>
            </a:r>
            <a:endParaRPr kumimoji="0" sz="3467" b="1" i="0" u="none" strike="noStrike" kern="0" cap="none" spc="0" normalizeH="0" baseline="0" noProof="0" dirty="0">
              <a:ln>
                <a:noFill/>
              </a:ln>
              <a:solidFill>
                <a:srgbClr val="4E5765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35"/>
          <p:cNvSpPr txBox="1">
            <a:spLocks noGrp="1"/>
          </p:cNvSpPr>
          <p:nvPr>
            <p:ph type="ftr" idx="11"/>
          </p:nvPr>
        </p:nvSpPr>
        <p:spPr>
          <a:xfrm>
            <a:off x="3188433" y="6356367"/>
            <a:ext cx="5731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it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Student: Michele Delli Paoli</a:t>
            </a:r>
            <a:endParaRPr kumimoji="0" sz="14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3" name="Google Shape;153;p35"/>
          <p:cNvSpPr txBox="1">
            <a:spLocks noGrp="1"/>
          </p:cNvSpPr>
          <p:nvPr>
            <p:ph type="sldNum" idx="12"/>
          </p:nvPr>
        </p:nvSpPr>
        <p:spPr>
          <a:xfrm>
            <a:off x="852652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it" sz="1333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7</a:t>
            </a:fld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4" name="Google Shape;154;p35"/>
          <p:cNvSpPr/>
          <p:nvPr/>
        </p:nvSpPr>
        <p:spPr>
          <a:xfrm>
            <a:off x="3409920" y="2768868"/>
            <a:ext cx="10233200" cy="242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The indicator says: "</a:t>
            </a:r>
            <a:r>
              <a:rPr kumimoji="0" lang="en-US" sz="2133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  <a:sym typeface="Roboto Condensed"/>
              </a:rPr>
              <a:t>Low Tire Pressure</a:t>
            </a: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".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Unfortunately, such indicator reports us an </a:t>
            </a:r>
            <a:r>
              <a:rPr kumimoji="0" lang="en-US" sz="2133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incomplete</a:t>
            </a:r>
            <a:r>
              <a:rPr kumimoji="0" lang="en-US" sz="21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information.</a:t>
            </a: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endParaRPr lang="en-US" sz="2133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lang="en-US" sz="2133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driver is unaware if:</a:t>
            </a:r>
          </a:p>
          <a:p>
            <a:pPr lvl="1"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-US" sz="2133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• a </a:t>
            </a:r>
            <a:r>
              <a:rPr lang="en-US" sz="2133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tyre puncture </a:t>
            </a:r>
            <a:r>
              <a:rPr lang="en-US" sz="2133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has occured;</a:t>
            </a:r>
          </a:p>
          <a:p>
            <a:pPr lvl="1" defTabSz="1219170">
              <a:lnSpc>
                <a:spcPct val="115000"/>
              </a:lnSpc>
              <a:buClr>
                <a:srgbClr val="000000"/>
              </a:buClr>
              <a:buSzPts val="1100"/>
            </a:pPr>
            <a:r>
              <a:rPr lang="en-US" sz="2133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• it is just a </a:t>
            </a:r>
            <a:r>
              <a:rPr lang="en-US" sz="2133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small drop </a:t>
            </a:r>
            <a:r>
              <a:rPr lang="en-US" sz="2133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tyre pressure.</a:t>
            </a:r>
            <a:endParaRPr kumimoji="0" sz="2133" b="0" i="0" u="none" strike="noStrike" kern="0" cap="none" spc="0" normalizeH="0" baseline="0" noProof="0" dirty="0">
              <a:ln>
                <a:noFill/>
              </a:ln>
              <a:solidFill>
                <a:srgbClr val="4E5765"/>
              </a:solidFill>
              <a:effectLst/>
              <a:uLnTx/>
              <a:uFillTx/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4CE8B1A-242F-B3B9-426E-B7ACF81E1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33" y="2781973"/>
            <a:ext cx="2126792" cy="271511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4D15D08-966C-D15C-1F77-94CD85039104}"/>
              </a:ext>
            </a:extLst>
          </p:cNvPr>
          <p:cNvSpPr txBox="1"/>
          <p:nvPr/>
        </p:nvSpPr>
        <p:spPr>
          <a:xfrm>
            <a:off x="937633" y="1660805"/>
            <a:ext cx="6094378" cy="454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Let's suppose to be on a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road trip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</p:txBody>
      </p:sp>
      <p:pic>
        <p:nvPicPr>
          <p:cNvPr id="11266" name="Picture 2" descr="Free vector happy family travelling by car with camping equipment on top.">
            <a:extLst>
              <a:ext uri="{FF2B5EF4-FFF2-40B4-BE49-F238E27FC236}">
                <a16:creationId xmlns:a16="http://schemas.microsoft.com/office/drawing/2014/main" id="{C3D3C102-D166-2205-A6B5-B07FA665A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15" y="2290145"/>
            <a:ext cx="3681236" cy="214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14E9008-C011-A66A-04CE-57571BE798BD}"/>
              </a:ext>
            </a:extLst>
          </p:cNvPr>
          <p:cNvSpPr txBox="1"/>
          <p:nvPr/>
        </p:nvSpPr>
        <p:spPr>
          <a:xfrm>
            <a:off x="937633" y="2117868"/>
            <a:ext cx="6824132" cy="4219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Suddenly, the car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console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 shows an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indicator 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87502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/>
        </p:nvSpPr>
        <p:spPr>
          <a:xfrm>
            <a:off x="937635" y="481488"/>
            <a:ext cx="1287600" cy="2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it" sz="1067" b="1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PSYCHOLOGY</a:t>
            </a:r>
            <a:endParaRPr kumimoji="0" sz="10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35"/>
          <p:cNvSpPr txBox="1"/>
          <p:nvPr/>
        </p:nvSpPr>
        <p:spPr>
          <a:xfrm>
            <a:off x="937633" y="879333"/>
            <a:ext cx="64340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3467" b="1" i="0" u="none" strike="noStrike" kern="0" cap="none" spc="0" normalizeH="0" baseline="0" noProof="0" dirty="0">
                <a:ln>
                  <a:noFill/>
                </a:ln>
                <a:solidFill>
                  <a:srgbClr val="4E576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Psychological </a:t>
            </a:r>
            <a:r>
              <a:rPr kumimoji="0" lang="it-IT" sz="3467" b="1" i="0" u="none" strike="noStrike" kern="0" cap="none" spc="0" normalizeH="0" baseline="0" noProof="0" dirty="0" err="1">
                <a:ln>
                  <a:noFill/>
                </a:ln>
                <a:solidFill>
                  <a:srgbClr val="4E576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aspects</a:t>
            </a:r>
            <a:endParaRPr kumimoji="0" lang="it-IT" sz="3467" b="1" i="0" u="none" strike="noStrike" kern="0" cap="none" spc="0" normalizeH="0" baseline="0" noProof="0" dirty="0">
              <a:ln>
                <a:noFill/>
              </a:ln>
              <a:solidFill>
                <a:srgbClr val="4E5765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35"/>
          <p:cNvSpPr txBox="1">
            <a:spLocks noGrp="1"/>
          </p:cNvSpPr>
          <p:nvPr>
            <p:ph type="ftr" idx="11"/>
          </p:nvPr>
        </p:nvSpPr>
        <p:spPr>
          <a:xfrm>
            <a:off x="3188433" y="6356367"/>
            <a:ext cx="5731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it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Student: Michele Delli Paoli</a:t>
            </a:r>
            <a:endParaRPr kumimoji="0" sz="14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3" name="Google Shape;153;p35"/>
          <p:cNvSpPr txBox="1">
            <a:spLocks noGrp="1"/>
          </p:cNvSpPr>
          <p:nvPr>
            <p:ph type="sldNum" idx="12"/>
          </p:nvPr>
        </p:nvSpPr>
        <p:spPr>
          <a:xfrm>
            <a:off x="852652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it" sz="1333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8</a:t>
            </a:fld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4" name="Google Shape;154;p35"/>
          <p:cNvSpPr/>
          <p:nvPr/>
        </p:nvSpPr>
        <p:spPr>
          <a:xfrm>
            <a:off x="937632" y="2071990"/>
            <a:ext cx="10618827" cy="126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Having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incomplete information 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while driving is </a:t>
            </a:r>
            <a:r>
              <a:rPr lang="en-US" sz="2000" b="1" kern="0" dirty="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dangerous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.</a:t>
            </a:r>
          </a:p>
          <a:p>
            <a:pPr marL="0" marR="0" lvl="0" indent="0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lang="en-US" sz="2000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marR="0" lvl="0" indent="0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The driver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starts thinking 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about the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meaning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 of the indicator.</a:t>
            </a:r>
          </a:p>
          <a:p>
            <a:pPr marL="0" marR="0" lvl="0" indent="0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It could be either:</a:t>
            </a:r>
          </a:p>
          <a:p>
            <a:pPr lvl="1" defTabSz="1219170">
              <a:lnSpc>
                <a:spcPct val="130000"/>
              </a:lnSpc>
              <a:buClr>
                <a:srgbClr val="000000"/>
              </a:buClr>
            </a:pP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a simple low tyre pressure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alert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 </a:t>
            </a:r>
          </a:p>
          <a:p>
            <a:pPr lvl="1" defTabSz="1219170">
              <a:lnSpc>
                <a:spcPct val="130000"/>
              </a:lnSpc>
              <a:buClr>
                <a:srgbClr val="000000"/>
              </a:buClr>
            </a:pP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• 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a tyre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 puncture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.</a:t>
            </a:r>
          </a:p>
          <a:p>
            <a:pPr marL="0" marR="0" lvl="0" indent="0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lang="en-US" sz="2000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 Light"/>
            </a:endParaRPr>
          </a:p>
        </p:txBody>
      </p:sp>
      <p:pic>
        <p:nvPicPr>
          <p:cNvPr id="3" name="Immagine 2" descr="Immagine che contiene automobile, specchietto retrovisore, specchio, uomo&#10;&#10;Descrizione generata automaticamente">
            <a:extLst>
              <a:ext uri="{FF2B5EF4-FFF2-40B4-BE49-F238E27FC236}">
                <a16:creationId xmlns:a16="http://schemas.microsoft.com/office/drawing/2014/main" id="{845E3AB6-FE24-6E64-5AE2-6A9E843E8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477" y="2809128"/>
            <a:ext cx="4068680" cy="271245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DDBFA9-864D-E31F-2D30-21C87490509C}"/>
              </a:ext>
            </a:extLst>
          </p:cNvPr>
          <p:cNvSpPr txBox="1"/>
          <p:nvPr/>
        </p:nvSpPr>
        <p:spPr>
          <a:xfrm>
            <a:off x="937632" y="4994121"/>
            <a:ext cx="6603346" cy="602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He starts feeling </a:t>
            </a:r>
            <a:r>
              <a:rPr lang="en-US" sz="28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unsafe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 and </a:t>
            </a:r>
            <a:r>
              <a:rPr lang="en-US" sz="24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uncomfortable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 while driving.</a:t>
            </a:r>
          </a:p>
        </p:txBody>
      </p:sp>
    </p:spTree>
    <p:extLst>
      <p:ext uri="{BB962C8B-B14F-4D97-AF65-F5344CB8AC3E}">
        <p14:creationId xmlns:p14="http://schemas.microsoft.com/office/powerpoint/2010/main" val="1684787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/>
        </p:nvSpPr>
        <p:spPr>
          <a:xfrm>
            <a:off x="937635" y="481488"/>
            <a:ext cx="1287600" cy="26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" sz="1067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SAFETY</a:t>
            </a:r>
            <a:endParaRPr kumimoji="0" sz="1067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35"/>
          <p:cNvSpPr txBox="1"/>
          <p:nvPr/>
        </p:nvSpPr>
        <p:spPr>
          <a:xfrm>
            <a:off x="937633" y="879333"/>
            <a:ext cx="6434000" cy="5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3467" b="1" i="0" u="none" strike="noStrike" kern="0" cap="none" spc="0" normalizeH="0" baseline="0" noProof="0" dirty="0">
                <a:ln>
                  <a:noFill/>
                </a:ln>
                <a:solidFill>
                  <a:srgbClr val="4E576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Safety</a:t>
            </a:r>
          </a:p>
        </p:txBody>
      </p:sp>
      <p:sp>
        <p:nvSpPr>
          <p:cNvPr id="152" name="Google Shape;152;p35"/>
          <p:cNvSpPr txBox="1">
            <a:spLocks noGrp="1"/>
          </p:cNvSpPr>
          <p:nvPr>
            <p:ph type="ftr" idx="11"/>
          </p:nvPr>
        </p:nvSpPr>
        <p:spPr>
          <a:xfrm>
            <a:off x="3188433" y="6356367"/>
            <a:ext cx="57316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it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Student: Michele Delli Paoli</a:t>
            </a:r>
            <a:endParaRPr kumimoji="0" sz="14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3" name="Google Shape;153;p35"/>
          <p:cNvSpPr txBox="1">
            <a:spLocks noGrp="1"/>
          </p:cNvSpPr>
          <p:nvPr>
            <p:ph type="sldNum" idx="12"/>
          </p:nvPr>
        </p:nvSpPr>
        <p:spPr>
          <a:xfrm>
            <a:off x="852652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it" sz="1333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9</a:t>
            </a:fld>
            <a:endParaRPr kumimoji="0" sz="1333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54" name="Google Shape;154;p35"/>
          <p:cNvSpPr/>
          <p:nvPr/>
        </p:nvSpPr>
        <p:spPr>
          <a:xfrm>
            <a:off x="937633" y="1702331"/>
            <a:ext cx="10618827" cy="1848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While driving,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security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 comes first.</a:t>
            </a: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lvl="0" defTabSz="1219170">
              <a:lnSpc>
                <a:spcPct val="130000"/>
              </a:lnSpc>
              <a:buClr>
                <a:srgbClr val="000000"/>
              </a:buClr>
            </a:pP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Furthermore,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being comfortable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 while driving is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crucial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 as well.</a:t>
            </a:r>
          </a:p>
          <a:p>
            <a:pPr lvl="0" defTabSz="1219170">
              <a:lnSpc>
                <a:spcPct val="130000"/>
              </a:lnSpc>
              <a:buClr>
                <a:srgbClr val="000000"/>
              </a:buClr>
            </a:pP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The driver must not have any worrying, but must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focus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 on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driving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 and on the </a:t>
            </a:r>
            <a:r>
              <a:rPr lang="en-US" sz="20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road</a:t>
            </a:r>
            <a:r>
              <a:rPr lang="en-US" sz="2000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 Light"/>
              </a:rPr>
              <a:t>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  <a:p>
            <a:pPr marL="0" marR="0" lvl="0" indent="0" algn="l" defTabSz="121917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 Condensed"/>
              <a:ea typeface="Roboto Condensed"/>
              <a:cs typeface="Roboto Condensed"/>
              <a:sym typeface="Roboto Condensed Ligh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4C900A1-9992-022B-E5ED-DA922474BF87}"/>
              </a:ext>
            </a:extLst>
          </p:cNvPr>
          <p:cNvSpPr txBox="1"/>
          <p:nvPr/>
        </p:nvSpPr>
        <p:spPr>
          <a:xfrm>
            <a:off x="937633" y="4085238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b="1" kern="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</a:rPr>
              <a:t>Feeling safe is safety itself!</a:t>
            </a:r>
            <a:endParaRPr lang="it-IT" sz="2000" kern="0" dirty="0">
              <a:solidFill>
                <a:srgbClr val="000000"/>
              </a:solidFill>
              <a:latin typeface="Roboto Condensed"/>
              <a:ea typeface="Roboto Condensed"/>
              <a:cs typeface="Roboto Condensed"/>
            </a:endParaRPr>
          </a:p>
        </p:txBody>
      </p:sp>
      <p:pic>
        <p:nvPicPr>
          <p:cNvPr id="6" name="Immagine 5" descr="Immagine che contiene automobile, persona, uomo, veicolo&#10;&#10;Descrizione generata automaticamente">
            <a:extLst>
              <a:ext uri="{FF2B5EF4-FFF2-40B4-BE49-F238E27FC236}">
                <a16:creationId xmlns:a16="http://schemas.microsoft.com/office/drawing/2014/main" id="{CAD0044C-1384-704D-224F-C16170119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306" y="3621884"/>
            <a:ext cx="3441970" cy="229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68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2472</Words>
  <Application>Microsoft Office PowerPoint</Application>
  <PresentationFormat>Widescreen</PresentationFormat>
  <Paragraphs>407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-apple-system</vt:lpstr>
      <vt:lpstr>Arial</vt:lpstr>
      <vt:lpstr>Calibri</vt:lpstr>
      <vt:lpstr>Roboto</vt:lpstr>
      <vt:lpstr>Roboto Condensed</vt:lpstr>
      <vt:lpstr>Roboto Condensed Light</vt:lpstr>
      <vt:lpstr>Simple Light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Michele Delli Paoli</dc:creator>
  <cp:lastModifiedBy>Michele Delli Paoli</cp:lastModifiedBy>
  <cp:revision>204</cp:revision>
  <dcterms:created xsi:type="dcterms:W3CDTF">2023-01-11T09:15:40Z</dcterms:created>
  <dcterms:modified xsi:type="dcterms:W3CDTF">2023-01-12T14:44:46Z</dcterms:modified>
</cp:coreProperties>
</file>