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69"/>
  </p:normalViewPr>
  <p:slideViewPr>
    <p:cSldViewPr snapToGrid="0" snapToObjects="1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433756"/>
            <a:ext cx="8679915" cy="28057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it-IT" b="1" dirty="0">
                <a:solidFill>
                  <a:schemeClr val="tx1"/>
                </a:solidFill>
              </a:rPr>
            </a:br>
            <a:br>
              <a:rPr lang="it-IT" sz="4000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>IBM CAPSTONE PROJECT – </a:t>
            </a:r>
            <a:r>
              <a:rPr lang="en" sz="4000" b="1" dirty="0">
                <a:solidFill>
                  <a:schemeClr val="tx1"/>
                </a:solidFill>
              </a:rPr>
              <a:t>The Battle of Neighborhoods: </a:t>
            </a:r>
            <a:br>
              <a:rPr lang="en" b="1" dirty="0"/>
            </a:br>
            <a:r>
              <a:rPr lang="en-US" sz="3600" dirty="0"/>
              <a:t>Best place for Brazilians to stay in NY city 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York is one of the biggest cities in the world and has a huge number of companies based there. Every year a lot of Brazilians, like me, need to go there to work for some months or to live there. I will make a analysis to find out what is the best neighborhood for a Brazilian stay during some months in New York. I will start by looking for neighborhoods with Brazilian restaurants because I know that would be very hard for me not eating Brazilian food for more than one week. So I prefer to stay around some Brazilian foods. Also, going to Brazilian restaurants I can meet others Brazilians and chat a little bit in Portuguese. Than, I will look for others places that usually Brazilians love like supermarket, gym, bar and coffee. I will also list the best hotels to stay in those neighborhoods.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this project we need the following data :</a:t>
            </a:r>
          </a:p>
          <a:p>
            <a:r>
              <a:rPr lang="en-US" dirty="0"/>
              <a:t>New York City data that contains list Boroughs, Neighborhoods along with their latitude and longitude. Data source : </a:t>
            </a:r>
            <a:r>
              <a:rPr lang="en-US" dirty="0">
                <a:hlinkClick r:id="rId2"/>
              </a:rPr>
              <a:t>https://cocl.us/new_york_dataset</a:t>
            </a:r>
            <a:r>
              <a:rPr lang="en-US" dirty="0"/>
              <a:t> Description : This data set contains the required information. And we will use this data set to explore various neighborhoods of new </a:t>
            </a:r>
            <a:r>
              <a:rPr lang="en-US" dirty="0" err="1"/>
              <a:t>york</a:t>
            </a:r>
            <a:r>
              <a:rPr lang="en-US" dirty="0"/>
              <a:t> city.</a:t>
            </a:r>
          </a:p>
          <a:p>
            <a:r>
              <a:rPr lang="en-US" dirty="0"/>
              <a:t>Brazilian restaurants in each neighborhood of new </a:t>
            </a:r>
            <a:r>
              <a:rPr lang="en-US" dirty="0" err="1"/>
              <a:t>york</a:t>
            </a:r>
            <a:r>
              <a:rPr lang="en-US" dirty="0"/>
              <a:t> city. Data source : </a:t>
            </a:r>
            <a:r>
              <a:rPr lang="en-US" dirty="0" err="1"/>
              <a:t>Fousquare</a:t>
            </a:r>
            <a:r>
              <a:rPr lang="en-US" dirty="0"/>
              <a:t> API Description : By using this </a:t>
            </a:r>
            <a:r>
              <a:rPr lang="en-US" dirty="0" err="1"/>
              <a:t>api</a:t>
            </a:r>
            <a:r>
              <a:rPr lang="en-US" dirty="0"/>
              <a:t> we will get all the venues in each neighborhood. We can filter these venues to get only </a:t>
            </a:r>
            <a:r>
              <a:rPr lang="en-US" dirty="0" err="1"/>
              <a:t>brazilian</a:t>
            </a:r>
            <a:r>
              <a:rPr lang="en-US" dirty="0"/>
              <a:t> restaurants.</a:t>
            </a:r>
          </a:p>
          <a:p>
            <a:r>
              <a:rPr lang="en-US" dirty="0"/>
              <a:t>Hotel list with ratings Data source : </a:t>
            </a:r>
            <a:r>
              <a:rPr lang="en-US" dirty="0" err="1"/>
              <a:t>Fousquare</a:t>
            </a:r>
            <a:r>
              <a:rPr lang="en-US" dirty="0"/>
              <a:t> API Description : By using this </a:t>
            </a:r>
            <a:r>
              <a:rPr lang="en-US" dirty="0" err="1"/>
              <a:t>api</a:t>
            </a:r>
            <a:r>
              <a:rPr lang="en-US" dirty="0"/>
              <a:t> we will get all hotels around neighborhood with rate.</a:t>
            </a:r>
          </a:p>
        </p:txBody>
      </p:sp>
    </p:spTree>
    <p:extLst>
      <p:ext uri="{BB962C8B-B14F-4D97-AF65-F5344CB8AC3E}">
        <p14:creationId xmlns:p14="http://schemas.microsoft.com/office/powerpoint/2010/main" val="3358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we checked where we have Brazilian restaurants in New York city and found out that most of them are in Queens Borough and only 3 in Manhattan.</a:t>
            </a:r>
          </a:p>
          <a:p>
            <a:r>
              <a:rPr lang="en-US" dirty="0"/>
              <a:t>Then we analyzed each Neighborhood in Queens Borough getting the top 100 venues to all the neighborhoods in a radius of 500 meters.</a:t>
            </a:r>
          </a:p>
          <a:p>
            <a:r>
              <a:rPr lang="en-US" dirty="0"/>
              <a:t>After that we clustered neighborhoods using k-means clustering model 3 clusters to check how the neighborhoods in each cluster were similar to each other in terms of the features included in the dataset.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69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25" name="Group 90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26" name="Rectangle 95">
            <a:extLst>
              <a:ext uri="{FF2B5EF4-FFF2-40B4-BE49-F238E27FC236}">
                <a16:creationId xmlns:a16="http://schemas.microsoft.com/office/drawing/2014/main" id="{8334A2EF-69D9-41C1-9876-91D7FCF7C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97">
            <a:extLst>
              <a:ext uri="{FF2B5EF4-FFF2-40B4-BE49-F238E27FC236}">
                <a16:creationId xmlns:a16="http://schemas.microsoft.com/office/drawing/2014/main" id="{874C0C03-1202-4DC9-BA33-998DDFB3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9" name="Freeform 5">
              <a:extLst>
                <a:ext uri="{FF2B5EF4-FFF2-40B4-BE49-F238E27FC236}">
                  <a16:creationId xmlns:a16="http://schemas.microsoft.com/office/drawing/2014/main" id="{60BF984B-F4C1-4BF0-B296-72CAD881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id="{2E887C16-A8CC-48BD-A34B-69B5D14BE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1194B805-0CE2-4FD6-804E-2771E18BB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8">
              <a:extLst>
                <a:ext uri="{FF2B5EF4-FFF2-40B4-BE49-F238E27FC236}">
                  <a16:creationId xmlns:a16="http://schemas.microsoft.com/office/drawing/2014/main" id="{96000EBD-113B-4BB5-94F2-B2C961094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C2C37892-BF6A-4DDB-BAA9-48B6A051E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">
              <a:extLst>
                <a:ext uri="{FF2B5EF4-FFF2-40B4-BE49-F238E27FC236}">
                  <a16:creationId xmlns:a16="http://schemas.microsoft.com/office/drawing/2014/main" id="{B3A53A2B-EB9B-4318-A7F9-E371D211E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59001F5F-9338-43E1-BB4B-21C681CA2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2">
              <a:extLst>
                <a:ext uri="{FF2B5EF4-FFF2-40B4-BE49-F238E27FC236}">
                  <a16:creationId xmlns:a16="http://schemas.microsoft.com/office/drawing/2014/main" id="{24781ABE-347F-40E9-9BB2-3E35C8F15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3">
              <a:extLst>
                <a:ext uri="{FF2B5EF4-FFF2-40B4-BE49-F238E27FC236}">
                  <a16:creationId xmlns:a16="http://schemas.microsoft.com/office/drawing/2014/main" id="{6D8A7767-4D16-4AB7-8277-D66FEC7F7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4">
              <a:extLst>
                <a:ext uri="{FF2B5EF4-FFF2-40B4-BE49-F238E27FC236}">
                  <a16:creationId xmlns:a16="http://schemas.microsoft.com/office/drawing/2014/main" id="{1B7D649D-9559-4E1D-937A-351948350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5">
              <a:extLst>
                <a:ext uri="{FF2B5EF4-FFF2-40B4-BE49-F238E27FC236}">
                  <a16:creationId xmlns:a16="http://schemas.microsoft.com/office/drawing/2014/main" id="{45AA5D21-8C7B-4C77-815C-C3A8EA0A5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6">
              <a:extLst>
                <a:ext uri="{FF2B5EF4-FFF2-40B4-BE49-F238E27FC236}">
                  <a16:creationId xmlns:a16="http://schemas.microsoft.com/office/drawing/2014/main" id="{D7A46675-AA96-41DB-B9DB-CAA471A2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7">
              <a:extLst>
                <a:ext uri="{FF2B5EF4-FFF2-40B4-BE49-F238E27FC236}">
                  <a16:creationId xmlns:a16="http://schemas.microsoft.com/office/drawing/2014/main" id="{82090F8A-ECF2-423C-98D0-8EF226220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8">
              <a:extLst>
                <a:ext uri="{FF2B5EF4-FFF2-40B4-BE49-F238E27FC236}">
                  <a16:creationId xmlns:a16="http://schemas.microsoft.com/office/drawing/2014/main" id="{EA5DE46B-A4BE-407F-835A-693D3E979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9">
              <a:extLst>
                <a:ext uri="{FF2B5EF4-FFF2-40B4-BE49-F238E27FC236}">
                  <a16:creationId xmlns:a16="http://schemas.microsoft.com/office/drawing/2014/main" id="{429E4297-5489-465D-A6D7-03BD468E0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0">
              <a:extLst>
                <a:ext uri="{FF2B5EF4-FFF2-40B4-BE49-F238E27FC236}">
                  <a16:creationId xmlns:a16="http://schemas.microsoft.com/office/drawing/2014/main" id="{69A4CFA1-B603-453B-AC53-49E8A8DF7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1">
              <a:extLst>
                <a:ext uri="{FF2B5EF4-FFF2-40B4-BE49-F238E27FC236}">
                  <a16:creationId xmlns:a16="http://schemas.microsoft.com/office/drawing/2014/main" id="{7A997EDF-8927-490B-AD5F-046317B8B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2">
              <a:extLst>
                <a:ext uri="{FF2B5EF4-FFF2-40B4-BE49-F238E27FC236}">
                  <a16:creationId xmlns:a16="http://schemas.microsoft.com/office/drawing/2014/main" id="{3C91BE84-B1A4-4592-A942-2C72C86DD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3">
              <a:extLst>
                <a:ext uri="{FF2B5EF4-FFF2-40B4-BE49-F238E27FC236}">
                  <a16:creationId xmlns:a16="http://schemas.microsoft.com/office/drawing/2014/main" id="{A0AAA5CD-6E44-429A-91FA-D650BAF9E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663" y="1455611"/>
            <a:ext cx="3849624" cy="2312521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>
                <a:solidFill>
                  <a:schemeClr val="tx2"/>
                </a:solidFill>
              </a:rPr>
              <a:t>K-Means clustering</a:t>
            </a:r>
          </a:p>
        </p:txBody>
      </p:sp>
      <p:sp>
        <p:nvSpPr>
          <p:cNvPr id="128" name="Rectangle 118">
            <a:extLst>
              <a:ext uri="{FF2B5EF4-FFF2-40B4-BE49-F238E27FC236}">
                <a16:creationId xmlns:a16="http://schemas.microsoft.com/office/drawing/2014/main" id="{C8CA0C52-5ACA-4F17-AA4A-312E0E11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737AFD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FC7DFE-A0C4-495F-803E-5F30DB84B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41" r="2342" b="-3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  <p:sp>
        <p:nvSpPr>
          <p:cNvPr id="121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50273" y="3291386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Discussion/ Conclusion: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855" y="360218"/>
            <a:ext cx="7467600" cy="5691590"/>
          </a:xfrm>
        </p:spPr>
        <p:txBody>
          <a:bodyPr/>
          <a:lstStyle/>
          <a:p>
            <a:r>
              <a:rPr lang="en-US" dirty="0"/>
              <a:t>Doing this analysis we found out that Queens Borough have the most of Brazilian restaurants. So we analyzed each neighborhood in Queens to know if any of them would be a good place for Brazilians stay for some months or even leave in New York city.</a:t>
            </a:r>
          </a:p>
          <a:p>
            <a:r>
              <a:rPr lang="en-US" dirty="0"/>
              <a:t>We clustered the neighborhoods in Queens on 3 clusters to check how similar were them.</a:t>
            </a:r>
          </a:p>
          <a:p>
            <a:r>
              <a:rPr lang="en-US" dirty="0"/>
              <a:t>We found out that most of neighborhoods in cluster 3 have a lot of restaurants and others places that Brazilians love like Gyms, Bars, Supermarkets, Parks, Coffees and there are public transportation available.</a:t>
            </a:r>
          </a:p>
          <a:p>
            <a:r>
              <a:rPr lang="en-US" dirty="0"/>
              <a:t>Each person can check the list of venues for each neighborhood and decide what would be the best one to stay. I decided to stay in Hunters Point or Long Island City, because both neighborhoods are </a:t>
            </a:r>
            <a:r>
              <a:rPr lang="en-US" dirty="0" err="1"/>
              <a:t>similiar</a:t>
            </a:r>
            <a:r>
              <a:rPr lang="en-US" dirty="0"/>
              <a:t> and have good hotels, with good rates.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theme1.xml><?xml version="1.0" encoding="utf-8"?>
<a:theme xmlns:a="http://schemas.openxmlformats.org/drawingml/2006/main" name="Atlante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541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 Light</vt:lpstr>
      <vt:lpstr>Rockwell</vt:lpstr>
      <vt:lpstr>Wingdings</vt:lpstr>
      <vt:lpstr>Atlante</vt:lpstr>
      <vt:lpstr>  IBM CAPSTONE PROJECT – The Battle of Neighborhoods:  Best place for Brazilians to stay in NY city </vt:lpstr>
      <vt:lpstr>Introduction</vt:lpstr>
      <vt:lpstr>Data</vt:lpstr>
      <vt:lpstr>Solution</vt:lpstr>
      <vt:lpstr>K-Means clustering</vt:lpstr>
      <vt:lpstr>Discussion/ 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 PROJECT – The Battle of Neighborhoods:  Clustering Analysis of London Real Estate Market</dc:title>
  <dc:creator>Utente di Microsoft Office</dc:creator>
  <cp:lastModifiedBy>Michele Dias Singaretti</cp:lastModifiedBy>
  <cp:revision>7</cp:revision>
  <dcterms:created xsi:type="dcterms:W3CDTF">2018-12-16T14:33:35Z</dcterms:created>
  <dcterms:modified xsi:type="dcterms:W3CDTF">2019-09-22T01:19:30Z</dcterms:modified>
</cp:coreProperties>
</file>