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30"/>
  </p:notesMasterIdLst>
  <p:handoutMasterIdLst>
    <p:handoutMasterId r:id="rId31"/>
  </p:handoutMasterIdLst>
  <p:sldIdLst>
    <p:sldId id="278" r:id="rId11"/>
    <p:sldId id="342" r:id="rId12"/>
    <p:sldId id="345" r:id="rId13"/>
    <p:sldId id="301" r:id="rId14"/>
    <p:sldId id="346" r:id="rId15"/>
    <p:sldId id="343" r:id="rId16"/>
    <p:sldId id="344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284" r:id="rId28"/>
    <p:sldId id="285" r:id="rId29"/>
  </p:sldIdLst>
  <p:sldSz cx="10688638" cy="6016625"/>
  <p:notesSz cx="6797675" cy="9926638"/>
  <p:custDataLst>
    <p:tags r:id="rId32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A7E"/>
    <a:srgbClr val="A9AFB3"/>
    <a:srgbClr val="D70A25"/>
    <a:srgbClr val="A6ACB1"/>
    <a:srgbClr val="60656A"/>
    <a:srgbClr val="D70A26"/>
    <a:srgbClr val="CB0026"/>
    <a:srgbClr val="CB0024"/>
    <a:srgbClr val="6F7479"/>
    <a:srgbClr val="7F84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62" autoAdjust="0"/>
    <p:restoredTop sz="96751" autoAdjust="0"/>
  </p:normalViewPr>
  <p:slideViewPr>
    <p:cSldViewPr snapToGrid="0" snapToObjects="1">
      <p:cViewPr>
        <p:scale>
          <a:sx n="150" d="100"/>
          <a:sy n="150" d="100"/>
        </p:scale>
        <p:origin x="1704" y="618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19/10/2025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19/10/2025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6EEFD-3E4B-594D-810E-916B13FA7E1F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15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19/10/2025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19/10/2025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478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39B6E-F0F0-0749-A211-262B46D51482}" type="slidenum">
              <a:t>‹#›</a:t>
            </a:fld>
            <a:endParaRPr lang="it-IT"/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7" name="Segnaposto data 11"/>
          <p:cNvSpPr>
            <a:spLocks noGrp="1"/>
          </p:cNvSpPr>
          <p:nvPr>
            <p:ph type="dt" sz="half" idx="2"/>
          </p:nvPr>
        </p:nvSpPr>
        <p:spPr>
          <a:xfrm>
            <a:off x="677158" y="5576889"/>
            <a:ext cx="3382268" cy="186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3FD4BDD2-2C89-D84C-8732-182BC765CEDF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627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19/10/2025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8.png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6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6.emf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="" xmlns:a16="http://schemas.microsoft.com/office/drawing/2014/main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iapositiva think-cell" r:id="rId18" imgW="270" imgH="270" progId="TCLayout.ActiveDocument.1">
                  <p:embed/>
                </p:oleObj>
              </mc:Choice>
              <mc:Fallback>
                <p:oleObj name="Diapositiva think-cell" r:id="rId1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  <p:sldLayoutId id="2147483787" r:id="rId13"/>
    <p:sldLayoutId id="2147483788" r:id="rId1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="" xmlns:a16="http://schemas.microsoft.com/office/drawing/2014/main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="" xmlns:a16="http://schemas.microsoft.com/office/drawing/2014/main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="" xmlns:a16="http://schemas.microsoft.com/office/drawing/2014/main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="" xmlns:a16="http://schemas.microsoft.com/office/drawing/2014/main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="" xmlns:a16="http://schemas.microsoft.com/office/drawing/2014/main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18.emf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ggetto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84958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it-IT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9154" y="3161763"/>
            <a:ext cx="8213969" cy="787663"/>
          </a:xfrm>
        </p:spPr>
        <p:txBody>
          <a:bodyPr/>
          <a:lstStyle/>
          <a:p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1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Linee Guida</a:t>
            </a:r>
            <a:endParaRPr lang="it-IT" b="0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DBF9815-85D8-EBB9-B329-FFEBFF28F129}"/>
              </a:ext>
            </a:extLst>
          </p:cNvPr>
          <p:cNvSpPr/>
          <p:nvPr/>
        </p:nvSpPr>
        <p:spPr>
          <a:xfrm>
            <a:off x="7787576" y="456091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</p:spTree>
    <p:extLst>
      <p:ext uri="{BB962C8B-B14F-4D97-AF65-F5344CB8AC3E}">
        <p14:creationId xmlns:p14="http://schemas.microsoft.com/office/powerpoint/2010/main" val="300719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18D0C68-8D8E-FF43-CF2B-186F56A2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8F196B7-71BF-52BE-1DEC-3F3992773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8638" cy="6016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B99374A-51E3-B19F-9985-94AB9C6FDC6D}"/>
              </a:ext>
            </a:extLst>
          </p:cNvPr>
          <p:cNvSpPr/>
          <p:nvPr/>
        </p:nvSpPr>
        <p:spPr>
          <a:xfrm>
            <a:off x="7362273" y="415020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</p:spTree>
    <p:extLst>
      <p:ext uri="{BB962C8B-B14F-4D97-AF65-F5344CB8AC3E}">
        <p14:creationId xmlns:p14="http://schemas.microsoft.com/office/powerpoint/2010/main" val="185501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709E243-F5BE-C29B-29E4-75C89EF71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81C3AC-7EAD-84FA-EEDD-D0CAF66C2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0"/>
            <a:ext cx="10688638" cy="6006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A35697-8FED-53FD-A32C-FD2073BE77BD}"/>
              </a:ext>
            </a:extLst>
          </p:cNvPr>
          <p:cNvSpPr/>
          <p:nvPr/>
        </p:nvSpPr>
        <p:spPr>
          <a:xfrm>
            <a:off x="7362273" y="415020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</p:spTree>
    <p:extLst>
      <p:ext uri="{BB962C8B-B14F-4D97-AF65-F5344CB8AC3E}">
        <p14:creationId xmlns:p14="http://schemas.microsoft.com/office/powerpoint/2010/main" val="969003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284AC2B-5B71-9B23-7134-096E36781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A1AFE9A-3114-FB43-AD9D-179D85520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95"/>
            <a:ext cx="10688638" cy="59738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DCA671F-5B3B-2626-C23E-6E1AC5732F7F}"/>
              </a:ext>
            </a:extLst>
          </p:cNvPr>
          <p:cNvSpPr/>
          <p:nvPr/>
        </p:nvSpPr>
        <p:spPr>
          <a:xfrm>
            <a:off x="7362273" y="415020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</p:spTree>
    <p:extLst>
      <p:ext uri="{BB962C8B-B14F-4D97-AF65-F5344CB8AC3E}">
        <p14:creationId xmlns:p14="http://schemas.microsoft.com/office/powerpoint/2010/main" val="118674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352491A-C922-547A-03A3-2BAFEE50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EE207E0-35BB-683D-0948-55551D3C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5"/>
            <a:ext cx="10688638" cy="59975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37239AD-3439-F22F-EA7A-8B36804ACF89}"/>
              </a:ext>
            </a:extLst>
          </p:cNvPr>
          <p:cNvSpPr/>
          <p:nvPr/>
        </p:nvSpPr>
        <p:spPr>
          <a:xfrm>
            <a:off x="7362273" y="415020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</p:spTree>
    <p:extLst>
      <p:ext uri="{BB962C8B-B14F-4D97-AF65-F5344CB8AC3E}">
        <p14:creationId xmlns:p14="http://schemas.microsoft.com/office/powerpoint/2010/main" val="352997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B922A8F-F2C9-BF48-3A65-BF9811DD2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DFD16E7-6D88-8D58-5E02-CBC1CF5D3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5" y="0"/>
            <a:ext cx="10555027" cy="6016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E8FBAF1-5CE5-9158-E795-120174FB5F20}"/>
              </a:ext>
            </a:extLst>
          </p:cNvPr>
          <p:cNvSpPr/>
          <p:nvPr/>
        </p:nvSpPr>
        <p:spPr>
          <a:xfrm>
            <a:off x="7362273" y="415020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</p:spTree>
    <p:extLst>
      <p:ext uri="{BB962C8B-B14F-4D97-AF65-F5344CB8AC3E}">
        <p14:creationId xmlns:p14="http://schemas.microsoft.com/office/powerpoint/2010/main" val="364729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9ACE3D7-4C6C-F610-CD2B-C1C4744E5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9151CD7-DC20-00F2-FF5B-5ECF1B517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9" y="0"/>
            <a:ext cx="10611019" cy="60166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="" xmlns:a16="http://schemas.microsoft.com/office/drawing/2014/main" id="{034DA7B0-8A49-6501-E2B4-0B2AC85FADAE}"/>
              </a:ext>
            </a:extLst>
          </p:cNvPr>
          <p:cNvSpPr/>
          <p:nvPr/>
        </p:nvSpPr>
        <p:spPr>
          <a:xfrm>
            <a:off x="7717809" y="4879075"/>
            <a:ext cx="914400" cy="914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E379315-BA2F-B436-0D0F-18CDB4436ABD}"/>
              </a:ext>
            </a:extLst>
          </p:cNvPr>
          <p:cNvSpPr/>
          <p:nvPr/>
        </p:nvSpPr>
        <p:spPr>
          <a:xfrm>
            <a:off x="2047164" y="371136"/>
            <a:ext cx="8030178" cy="525191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 – Questa slide va replicata per  5 (vedere appendice)</a:t>
            </a: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2DB90AE8-42D0-F63F-BC0E-860AF315B1A6}"/>
              </a:ext>
            </a:extLst>
          </p:cNvPr>
          <p:cNvSpPr/>
          <p:nvPr/>
        </p:nvSpPr>
        <p:spPr>
          <a:xfrm>
            <a:off x="3093492" y="3598460"/>
            <a:ext cx="914400" cy="9144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031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5560072-298C-CC56-4CC0-20FDEC86F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6B56DDE-E772-1DEE-2FA7-5C613B6A6EFB}"/>
              </a:ext>
            </a:extLst>
          </p:cNvPr>
          <p:cNvSpPr/>
          <p:nvPr/>
        </p:nvSpPr>
        <p:spPr>
          <a:xfrm>
            <a:off x="0" y="0"/>
            <a:ext cx="10688637" cy="601662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6600" dirty="0"/>
              <a:t>APPENDICE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384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C9361-DC0E-DB44-56F8-62768A579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203" y="1183050"/>
            <a:ext cx="9878709" cy="761756"/>
          </a:xfrm>
        </p:spPr>
        <p:txBody>
          <a:bodyPr/>
          <a:lstStyle/>
          <a:p>
            <a:pPr algn="l"/>
            <a:r>
              <a:rPr lang="it-IT" sz="1800" dirty="0">
                <a:solidFill>
                  <a:schemeClr val="tx1"/>
                </a:solidFill>
              </a:rPr>
              <a:t>L’ultima slide (15) va replicata per le varie tipologie di progetto WBS (alla fine si traduce in un filtro: A005, C005, R005, K005, D005 nella colonna </a:t>
            </a:r>
            <a:r>
              <a:rPr lang="it-IT" sz="1800" i="1" dirty="0">
                <a:solidFill>
                  <a:schemeClr val="tx1"/>
                </a:solidFill>
              </a:rPr>
              <a:t>[ProjType_] </a:t>
            </a:r>
            <a:r>
              <a:rPr lang="it-IT" sz="1800" dirty="0">
                <a:solidFill>
                  <a:schemeClr val="tx1"/>
                </a:solidFill>
              </a:rPr>
              <a:t>del file SuperDettagli).</a:t>
            </a:r>
            <a:br>
              <a:rPr lang="it-IT" sz="1800" dirty="0">
                <a:solidFill>
                  <a:schemeClr val="tx1"/>
                </a:solidFill>
              </a:rPr>
            </a:br>
            <a:r>
              <a:rPr lang="it-IT" sz="1800" dirty="0">
                <a:solidFill>
                  <a:schemeClr val="tx1"/>
                </a:solidFill>
              </a:rPr>
              <a:t/>
            </a:r>
            <a:br>
              <a:rPr lang="it-IT" sz="1800" dirty="0">
                <a:solidFill>
                  <a:schemeClr val="tx1"/>
                </a:solidFill>
              </a:rPr>
            </a:br>
            <a:r>
              <a:rPr lang="it-IT" sz="1800" dirty="0">
                <a:solidFill>
                  <a:schemeClr val="tx1"/>
                </a:solidFill>
              </a:rPr>
              <a:t/>
            </a:r>
            <a:br>
              <a:rPr lang="it-IT" sz="1800" dirty="0">
                <a:solidFill>
                  <a:schemeClr val="tx1"/>
                </a:solidFill>
              </a:rPr>
            </a:br>
            <a:r>
              <a:rPr lang="it-IT" sz="1800" dirty="0">
                <a:solidFill>
                  <a:schemeClr val="tx1"/>
                </a:solidFill>
              </a:rPr>
              <a:t/>
            </a:r>
            <a:br>
              <a:rPr lang="it-IT" sz="1800" dirty="0">
                <a:solidFill>
                  <a:schemeClr val="tx1"/>
                </a:solidFill>
              </a:rPr>
            </a:br>
            <a:r>
              <a:rPr lang="it-IT" sz="1800" b="0" dirty="0">
                <a:solidFill>
                  <a:schemeClr val="tx1"/>
                </a:solidFill>
              </a:rPr>
              <a:t>Il grafico      si ottiene graficando la tabella      che non è una tabella Pivot, si calcola a partire da quattro tabelle pivot ricavate dal file </a:t>
            </a:r>
            <a:r>
              <a:rPr lang="it-IT" sz="1800" b="0" dirty="0" err="1">
                <a:solidFill>
                  <a:schemeClr val="tx1"/>
                </a:solidFill>
              </a:rPr>
              <a:t>Superdettagli</a:t>
            </a:r>
            <a:r>
              <a:rPr lang="it-IT" sz="1800" b="0" dirty="0">
                <a:solidFill>
                  <a:schemeClr val="tx1"/>
                </a:solidFill>
              </a:rPr>
              <a:t> attraverso i filtri indicati nella slide successiva.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E979D79-56AC-DCE7-824F-1966271C2644}"/>
              </a:ext>
            </a:extLst>
          </p:cNvPr>
          <p:cNvSpPr/>
          <p:nvPr/>
        </p:nvSpPr>
        <p:spPr>
          <a:xfrm>
            <a:off x="56725" y="0"/>
            <a:ext cx="10575187" cy="956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Calcolo grafici slide 15  (1/3)</a:t>
            </a: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5A22B70-44C8-1FE2-6EA6-B97BE26A7834}"/>
              </a:ext>
            </a:extLst>
          </p:cNvPr>
          <p:cNvSpPr/>
          <p:nvPr/>
        </p:nvSpPr>
        <p:spPr>
          <a:xfrm>
            <a:off x="1769660" y="2859003"/>
            <a:ext cx="250209" cy="24338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0065880E-0F9D-7A48-067A-3096C9F73708}"/>
              </a:ext>
            </a:extLst>
          </p:cNvPr>
          <p:cNvSpPr/>
          <p:nvPr/>
        </p:nvSpPr>
        <p:spPr>
          <a:xfrm>
            <a:off x="5178269" y="2872650"/>
            <a:ext cx="250209" cy="24338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511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1D5B399-9332-2A07-54F5-16937F19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006" b="1741"/>
          <a:stretch/>
        </p:blipFill>
        <p:spPr>
          <a:xfrm>
            <a:off x="452394" y="1560610"/>
            <a:ext cx="9864671" cy="11148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E640E8E6-30B7-C7B7-C330-1D3D232BE317}"/>
              </a:ext>
            </a:extLst>
          </p:cNvPr>
          <p:cNvCxnSpPr/>
          <p:nvPr/>
        </p:nvCxnSpPr>
        <p:spPr>
          <a:xfrm flipV="1">
            <a:off x="756059" y="2803850"/>
            <a:ext cx="0" cy="26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0E9800A7-877C-4027-5F84-4B52D8AF5479}"/>
              </a:ext>
            </a:extLst>
          </p:cNvPr>
          <p:cNvCxnSpPr/>
          <p:nvPr/>
        </p:nvCxnSpPr>
        <p:spPr>
          <a:xfrm flipV="1">
            <a:off x="3248704" y="2803850"/>
            <a:ext cx="0" cy="26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F77E144C-28F5-A35E-9B86-F6CEA8D20781}"/>
              </a:ext>
            </a:extLst>
          </p:cNvPr>
          <p:cNvCxnSpPr/>
          <p:nvPr/>
        </p:nvCxnSpPr>
        <p:spPr>
          <a:xfrm flipV="1">
            <a:off x="5666439" y="2803850"/>
            <a:ext cx="0" cy="26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F3B0F55C-75F2-FC5D-65BC-7C0DDE569522}"/>
              </a:ext>
            </a:extLst>
          </p:cNvPr>
          <p:cNvCxnSpPr/>
          <p:nvPr/>
        </p:nvCxnSpPr>
        <p:spPr>
          <a:xfrm flipV="1">
            <a:off x="8223659" y="2775436"/>
            <a:ext cx="0" cy="26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7657FAB-0C77-CCF3-98C7-163A753D874B}"/>
              </a:ext>
            </a:extLst>
          </p:cNvPr>
          <p:cNvSpPr/>
          <p:nvPr/>
        </p:nvSpPr>
        <p:spPr>
          <a:xfrm>
            <a:off x="340962" y="1424500"/>
            <a:ext cx="4680108" cy="3782093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7C1BE324-1307-5CD4-EE00-A81E5F7EED3E}"/>
              </a:ext>
            </a:extLst>
          </p:cNvPr>
          <p:cNvSpPr/>
          <p:nvPr/>
        </p:nvSpPr>
        <p:spPr>
          <a:xfrm>
            <a:off x="5146335" y="1424501"/>
            <a:ext cx="5000977" cy="378209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7A6084B-BC52-B227-4B5B-51C0512BEAD2}"/>
              </a:ext>
            </a:extLst>
          </p:cNvPr>
          <p:cNvSpPr txBox="1"/>
          <p:nvPr/>
        </p:nvSpPr>
        <p:spPr>
          <a:xfrm>
            <a:off x="2075722" y="10111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NO K005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BBCE9D53-EFA2-22CA-4CAE-CDCD9F9EC1C8}"/>
              </a:ext>
            </a:extLst>
          </p:cNvPr>
          <p:cNvSpPr txBox="1"/>
          <p:nvPr/>
        </p:nvSpPr>
        <p:spPr>
          <a:xfrm>
            <a:off x="6961379" y="100546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K005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AF9C155-A1FC-7D83-1FC9-EA5C6815743C}"/>
              </a:ext>
            </a:extLst>
          </p:cNvPr>
          <p:cNvSpPr txBox="1"/>
          <p:nvPr/>
        </p:nvSpPr>
        <p:spPr>
          <a:xfrm>
            <a:off x="56725" y="5278348"/>
            <a:ext cx="9776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Nella tabella            i dati vengono presi dalle due pivot di sinistra (A   e B)  se</a:t>
            </a:r>
          </a:p>
          <a:p>
            <a:r>
              <a:rPr lang="it-IT" sz="2000" b="1" dirty="0"/>
              <a:t>NON si tratta di una </a:t>
            </a:r>
            <a:r>
              <a:rPr lang="it-IT" sz="2000" b="1" u="sng" dirty="0"/>
              <a:t>K005</a:t>
            </a:r>
            <a:r>
              <a:rPr lang="it-IT" sz="2000" b="1" dirty="0"/>
              <a:t>, altrimenti dalle due tabelle di destra (C   e D).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65E78068-755D-8AB7-1613-C7E591A692F1}"/>
              </a:ext>
            </a:extLst>
          </p:cNvPr>
          <p:cNvSpPr/>
          <p:nvPr/>
        </p:nvSpPr>
        <p:spPr>
          <a:xfrm>
            <a:off x="5168684" y="1588109"/>
            <a:ext cx="4750229" cy="3236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7E803430-356B-FB80-6A19-2CA1BD19ABFE}"/>
              </a:ext>
            </a:extLst>
          </p:cNvPr>
          <p:cNvSpPr/>
          <p:nvPr/>
        </p:nvSpPr>
        <p:spPr>
          <a:xfrm>
            <a:off x="1331497" y="1464276"/>
            <a:ext cx="368968" cy="351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7FDC865-9F55-F716-1814-9D3C69E52FFC}"/>
              </a:ext>
            </a:extLst>
          </p:cNvPr>
          <p:cNvSpPr/>
          <p:nvPr/>
        </p:nvSpPr>
        <p:spPr>
          <a:xfrm>
            <a:off x="3697707" y="1441104"/>
            <a:ext cx="368968" cy="35114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347481DD-329A-B8AD-FE88-6B10EB6E593D}"/>
              </a:ext>
            </a:extLst>
          </p:cNvPr>
          <p:cNvSpPr/>
          <p:nvPr/>
        </p:nvSpPr>
        <p:spPr>
          <a:xfrm>
            <a:off x="5981585" y="1063455"/>
            <a:ext cx="368968" cy="351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2B4278C9-B534-91AC-AB02-5FA6EFD43E80}"/>
              </a:ext>
            </a:extLst>
          </p:cNvPr>
          <p:cNvSpPr/>
          <p:nvPr/>
        </p:nvSpPr>
        <p:spPr>
          <a:xfrm>
            <a:off x="8723915" y="1046282"/>
            <a:ext cx="368968" cy="35114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6B6F4CF-8277-E2B9-5DDA-AE568C02190F}"/>
              </a:ext>
            </a:extLst>
          </p:cNvPr>
          <p:cNvSpPr/>
          <p:nvPr/>
        </p:nvSpPr>
        <p:spPr>
          <a:xfrm>
            <a:off x="56725" y="0"/>
            <a:ext cx="10575187" cy="956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Calcolo grafici slide 15  (2/3)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1AC91314-17A4-1EA8-CD28-2E07592A348D}"/>
              </a:ext>
            </a:extLst>
          </p:cNvPr>
          <p:cNvSpPr/>
          <p:nvPr/>
        </p:nvSpPr>
        <p:spPr>
          <a:xfrm>
            <a:off x="1757696" y="5206593"/>
            <a:ext cx="567617" cy="457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/>
              <a:t>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11EA86DD-4F12-DC03-9CC3-1B7FEF4AF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4" y="3149050"/>
            <a:ext cx="1872919" cy="17006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2EDE3E5D-7733-5C5A-2A07-5EF0D22AC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951" y="3166419"/>
            <a:ext cx="2089348" cy="17006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FF2862E2-4871-C27A-C0BC-17125988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454" y="3212416"/>
            <a:ext cx="1942254" cy="181620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CD3BAC14-FAEB-9DDC-FD97-B2BE2810B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7773" y="3212416"/>
            <a:ext cx="2281970" cy="1734297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="" xmlns:a16="http://schemas.microsoft.com/office/drawing/2014/main" id="{ECCE54FE-AB41-D39B-6C53-FB36A3C02041}"/>
              </a:ext>
            </a:extLst>
          </p:cNvPr>
          <p:cNvSpPr/>
          <p:nvPr/>
        </p:nvSpPr>
        <p:spPr>
          <a:xfrm>
            <a:off x="8039175" y="5312649"/>
            <a:ext cx="368968" cy="351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4815DE78-F6E6-6C1A-E118-77837EB29834}"/>
              </a:ext>
            </a:extLst>
          </p:cNvPr>
          <p:cNvSpPr/>
          <p:nvPr/>
        </p:nvSpPr>
        <p:spPr>
          <a:xfrm>
            <a:off x="8691520" y="5296273"/>
            <a:ext cx="368968" cy="35114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4E064363-3092-A145-4600-9A4858BC8686}"/>
              </a:ext>
            </a:extLst>
          </p:cNvPr>
          <p:cNvSpPr/>
          <p:nvPr/>
        </p:nvSpPr>
        <p:spPr>
          <a:xfrm>
            <a:off x="7697773" y="5608251"/>
            <a:ext cx="368968" cy="35114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2A2BED04-528C-A7C3-5FB1-AF0F6DA11E68}"/>
              </a:ext>
            </a:extLst>
          </p:cNvPr>
          <p:cNvSpPr/>
          <p:nvPr/>
        </p:nvSpPr>
        <p:spPr>
          <a:xfrm>
            <a:off x="8368213" y="5620739"/>
            <a:ext cx="368968" cy="351144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9BD10F8-DBB8-581D-966F-87061EAFCDA1}"/>
              </a:ext>
            </a:extLst>
          </p:cNvPr>
          <p:cNvSpPr/>
          <p:nvPr/>
        </p:nvSpPr>
        <p:spPr>
          <a:xfrm>
            <a:off x="450647" y="1887175"/>
            <a:ext cx="4531596" cy="191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630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3249AEC-622B-4953-5F3B-6D5E2940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" y="0"/>
            <a:ext cx="10663667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/>
          </p:cNvSpPr>
          <p:nvPr/>
        </p:nvSpPr>
        <p:spPr bwMode="auto">
          <a:xfrm>
            <a:off x="808881" y="1005749"/>
            <a:ext cx="5991874" cy="387912"/>
          </a:xfrm>
          <a:prstGeom prst="rect">
            <a:avLst/>
          </a:prstGeom>
        </p:spPr>
        <p:txBody>
          <a:bodyPr vert="horz"/>
          <a:lstStyle/>
          <a:p>
            <a:pPr>
              <a:spcBef>
                <a:spcPct val="20000"/>
              </a:spcBef>
              <a:buFont typeface="Arial"/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Titolo 1">
            <a:extLst>
              <a:ext uri="{FF2B5EF4-FFF2-40B4-BE49-F238E27FC236}">
                <a16:creationId xmlns="" xmlns:a16="http://schemas.microsoft.com/office/drawing/2014/main" id="{16978328-A2A2-43F5-9F5D-E2CCBC4797E6}"/>
              </a:ext>
            </a:extLst>
          </p:cNvPr>
          <p:cNvSpPr txBox="1">
            <a:spLocks/>
          </p:cNvSpPr>
          <p:nvPr/>
        </p:nvSpPr>
        <p:spPr>
          <a:xfrm>
            <a:off x="898329" y="374017"/>
            <a:ext cx="3209303" cy="7378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5B25DC9-2787-0DBB-D505-F1C37C54985B}"/>
              </a:ext>
            </a:extLst>
          </p:cNvPr>
          <p:cNvSpPr txBox="1"/>
          <p:nvPr/>
        </p:nvSpPr>
        <p:spPr>
          <a:xfrm>
            <a:off x="898329" y="1264082"/>
            <a:ext cx="6889247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065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Progetti 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6065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 business area e project type (TOB. LPP, ..// CARE DUKM)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065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Ore interne / esterne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065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Progetti per Engineering unit e </a:t>
            </a: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srgbClr val="6065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project type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0656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Progetti A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6828A6F-39F9-3F65-6DCE-601861D3CEF6}"/>
              </a:ext>
            </a:extLst>
          </p:cNvPr>
          <p:cNvSpPr/>
          <p:nvPr/>
        </p:nvSpPr>
        <p:spPr>
          <a:xfrm>
            <a:off x="7787576" y="456091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</p:spTree>
    <p:extLst>
      <p:ext uri="{BB962C8B-B14F-4D97-AF65-F5344CB8AC3E}">
        <p14:creationId xmlns:p14="http://schemas.microsoft.com/office/powerpoint/2010/main" val="312099120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00DFFBF-B764-5A81-AFC6-42935437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41" y="43488"/>
            <a:ext cx="10688638" cy="59296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8F6FB2D-7033-8E1F-BD0C-69DBD03D9D6F}"/>
              </a:ext>
            </a:extLst>
          </p:cNvPr>
          <p:cNvSpPr/>
          <p:nvPr/>
        </p:nvSpPr>
        <p:spPr>
          <a:xfrm>
            <a:off x="56725" y="0"/>
            <a:ext cx="10575187" cy="95692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/>
              <a:t>Esempio in chiaro di come dovrebbe apparire uno dei grafici (il primo):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77D16F8-00BF-F56B-AC98-E05DBDC62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40" y="2761276"/>
            <a:ext cx="2398440" cy="10718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90AC8A2-E961-E724-B104-4B4C4862F80A}"/>
              </a:ext>
            </a:extLst>
          </p:cNvPr>
          <p:cNvSpPr/>
          <p:nvPr/>
        </p:nvSpPr>
        <p:spPr>
          <a:xfrm>
            <a:off x="1877995" y="2895600"/>
            <a:ext cx="387224" cy="91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895BEA7-B59F-CEF3-644D-7E74DB06B12C}"/>
              </a:ext>
            </a:extLst>
          </p:cNvPr>
          <p:cNvSpPr/>
          <p:nvPr/>
        </p:nvSpPr>
        <p:spPr>
          <a:xfrm>
            <a:off x="2702341" y="2902527"/>
            <a:ext cx="387224" cy="914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CB000636-7805-0FC0-D121-0BA57D3F702C}"/>
              </a:ext>
            </a:extLst>
          </p:cNvPr>
          <p:cNvSpPr/>
          <p:nvPr/>
        </p:nvSpPr>
        <p:spPr>
          <a:xfrm>
            <a:off x="1003543" y="3085664"/>
            <a:ext cx="155448" cy="792480"/>
          </a:xfrm>
          <a:prstGeom prst="leftBrace">
            <a:avLst>
              <a:gd name="adj1" fmla="val 114542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90C8C98-6E66-7185-D6FC-D30FBE42E5BF}"/>
              </a:ext>
            </a:extLst>
          </p:cNvPr>
          <p:cNvSpPr txBox="1"/>
          <p:nvPr/>
        </p:nvSpPr>
        <p:spPr>
          <a:xfrm rot="16200000">
            <a:off x="-83507" y="3112535"/>
            <a:ext cx="1909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latin typeface="Aptos" panose="020B0004020202020204" pitchFamily="34" charset="0"/>
              </a:rPr>
              <a:t>[BussinessAreaCluster 2_]</a:t>
            </a:r>
            <a:endParaRPr lang="it-IT" sz="900" b="1" dirty="0"/>
          </a:p>
        </p:txBody>
      </p:sp>
    </p:spTree>
    <p:extLst>
      <p:ext uri="{BB962C8B-B14F-4D97-AF65-F5344CB8AC3E}">
        <p14:creationId xmlns:p14="http://schemas.microsoft.com/office/powerpoint/2010/main" val="7013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156609-B344-EA3C-6A6F-52023BF2CE31}"/>
              </a:ext>
            </a:extLst>
          </p:cNvPr>
          <p:cNvSpPr txBox="1">
            <a:spLocks/>
          </p:cNvSpPr>
          <p:nvPr/>
        </p:nvSpPr>
        <p:spPr>
          <a:xfrm>
            <a:off x="785632" y="335362"/>
            <a:ext cx="9117374" cy="6639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b="1" dirty="0">
                <a:solidFill>
                  <a:schemeClr val="bg1"/>
                </a:solidFill>
              </a:rPr>
              <a:t>Legenda Excel di partenza</a:t>
            </a:r>
          </a:p>
          <a:p>
            <a:pPr marL="0" indent="0">
              <a:buNone/>
            </a:pPr>
            <a:endParaRPr lang="it-IT" b="1" dirty="0"/>
          </a:p>
          <a:p>
            <a:pPr marL="0" indent="0">
              <a:buNone/>
            </a:pPr>
            <a:r>
              <a:rPr lang="it-IT" sz="1800" b="1" dirty="0"/>
              <a:t>Nelle slide seguenti, il file da cui proviene ciascun dato è identificabile in base al colore del rettangolo che racchiude la formula.</a:t>
            </a:r>
          </a:p>
          <a:p>
            <a:r>
              <a:rPr lang="it-IT" sz="2800" b="1" dirty="0">
                <a:solidFill>
                  <a:srgbClr val="C00000"/>
                </a:solidFill>
                <a:latin typeface="Aptos" panose="020B0004020202020204" pitchFamily="34" charset="0"/>
              </a:rPr>
              <a:t>SuperDettagliAP_AC.xlsx</a:t>
            </a:r>
          </a:p>
          <a:p>
            <a:r>
              <a:rPr lang="it-IT" sz="2800" b="1" dirty="0">
                <a:solidFill>
                  <a:srgbClr val="00B0F0"/>
                </a:solidFill>
                <a:latin typeface="Aptos" panose="020B0004020202020204" pitchFamily="34" charset="0"/>
              </a:rPr>
              <a:t>BUDGET.xlsx</a:t>
            </a:r>
          </a:p>
          <a:p>
            <a:r>
              <a:rPr lang="it-IT" sz="2800" b="1" dirty="0">
                <a:solidFill>
                  <a:srgbClr val="7030A0"/>
                </a:solidFill>
                <a:latin typeface="Aptos" panose="020B0004020202020204" pitchFamily="34" charset="0"/>
              </a:rPr>
              <a:t>FORECAST.xlsx</a:t>
            </a:r>
          </a:p>
          <a:p>
            <a:r>
              <a:rPr lang="it-IT" sz="2800" b="1" dirty="0">
                <a:solidFill>
                  <a:srgbClr val="FFFF00"/>
                </a:solidFill>
                <a:latin typeface="Aptos" panose="020B0004020202020204" pitchFamily="34" charset="0"/>
              </a:rPr>
              <a:t>RunRate.xlsx</a:t>
            </a:r>
            <a:endParaRPr lang="it-IT" b="1" dirty="0">
              <a:latin typeface="Aptos" panose="020B0004020202020204" pitchFamily="34" charset="0"/>
            </a:endParaRPr>
          </a:p>
          <a:p>
            <a:r>
              <a:rPr lang="it-IT" sz="2400" dirty="0"/>
              <a:t>[] = tra parentesi sono indicate le colonne </a:t>
            </a:r>
            <a:r>
              <a:rPr lang="it-IT" sz="2400" dirty="0" err="1"/>
              <a:t>dell’excel</a:t>
            </a:r>
            <a:r>
              <a:rPr lang="it-IT" sz="2400" dirty="0"/>
              <a:t>. Esempio: 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[Business Area Cluster 2]   = colonna «Business Area Cluster 2» dal file </a:t>
            </a:r>
            <a:r>
              <a:rPr lang="it-IT" sz="1800" dirty="0" err="1"/>
              <a:t>superdettagli</a:t>
            </a:r>
            <a:endParaRPr lang="it-IT" sz="1800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0207A87-B4DE-4AFF-5B0E-63CB1EB0BE58}"/>
              </a:ext>
            </a:extLst>
          </p:cNvPr>
          <p:cNvSpPr/>
          <p:nvPr/>
        </p:nvSpPr>
        <p:spPr>
          <a:xfrm>
            <a:off x="6321859" y="368253"/>
            <a:ext cx="3682643" cy="5461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SLIDE AD USO FORNITORE</a:t>
            </a:r>
          </a:p>
          <a:p>
            <a:pPr algn="ctr"/>
            <a:r>
              <a:rPr lang="it-IT" b="1" dirty="0"/>
              <a:t>DA NON RIPORTARE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25EECC7-7964-443A-6027-346B58248ABF}"/>
              </a:ext>
            </a:extLst>
          </p:cNvPr>
          <p:cNvSpPr/>
          <p:nvPr/>
        </p:nvSpPr>
        <p:spPr>
          <a:xfrm>
            <a:off x="792721" y="4905152"/>
            <a:ext cx="2744376" cy="3827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6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3310CAC-CBB6-6D43-989C-2BEF6DFBB71C}"/>
              </a:ext>
            </a:extLst>
          </p:cNvPr>
          <p:cNvSpPr/>
          <p:nvPr/>
        </p:nvSpPr>
        <p:spPr>
          <a:xfrm>
            <a:off x="0" y="-1"/>
            <a:ext cx="10688638" cy="613108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/>
              <a:t>A seguire tutti i grafici richiesti, con le relative modalità di calcolo di ogni grandezza</a:t>
            </a:r>
          </a:p>
        </p:txBody>
      </p:sp>
    </p:spTree>
    <p:extLst>
      <p:ext uri="{BB962C8B-B14F-4D97-AF65-F5344CB8AC3E}">
        <p14:creationId xmlns:p14="http://schemas.microsoft.com/office/powerpoint/2010/main" val="246914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E892AA2-CEF7-D75D-7F03-18400A38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9"/>
            <a:ext cx="10688638" cy="59487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FD61D13-A280-9EAC-B5A1-752EB06A6786}"/>
              </a:ext>
            </a:extLst>
          </p:cNvPr>
          <p:cNvSpPr/>
          <p:nvPr/>
        </p:nvSpPr>
        <p:spPr>
          <a:xfrm>
            <a:off x="7787576" y="390306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</p:spTree>
    <p:extLst>
      <p:ext uri="{BB962C8B-B14F-4D97-AF65-F5344CB8AC3E}">
        <p14:creationId xmlns:p14="http://schemas.microsoft.com/office/powerpoint/2010/main" val="162373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C4AA6E5-28B8-BEA4-14BD-3C472D593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"/>
            <a:ext cx="10688638" cy="59856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621159A-C788-048D-1473-981D9DFA5D5D}"/>
              </a:ext>
            </a:extLst>
          </p:cNvPr>
          <p:cNvSpPr/>
          <p:nvPr/>
        </p:nvSpPr>
        <p:spPr>
          <a:xfrm>
            <a:off x="7787576" y="456091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2D8B82A-1443-F959-BCD8-C8F22A13F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87"/>
          <a:stretch/>
        </p:blipFill>
        <p:spPr>
          <a:xfrm>
            <a:off x="9534271" y="1852737"/>
            <a:ext cx="1069933" cy="73719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9EF07CD0-D520-15E7-8290-5EC1FE9E6C19}"/>
              </a:ext>
            </a:extLst>
          </p:cNvPr>
          <p:cNvCxnSpPr>
            <a:cxnSpLocks/>
          </p:cNvCxnSpPr>
          <p:nvPr/>
        </p:nvCxnSpPr>
        <p:spPr>
          <a:xfrm>
            <a:off x="8973879" y="1290084"/>
            <a:ext cx="1069933" cy="48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AAEA02A-CE17-204C-1A09-33A0E42721B7}"/>
              </a:ext>
            </a:extLst>
          </p:cNvPr>
          <p:cNvSpPr txBox="1"/>
          <p:nvPr/>
        </p:nvSpPr>
        <p:spPr>
          <a:xfrm>
            <a:off x="9331841" y="1269478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/>
              <a:t>Filtri pivotTable</a:t>
            </a:r>
          </a:p>
        </p:txBody>
      </p:sp>
    </p:spTree>
    <p:extLst>
      <p:ext uri="{BB962C8B-B14F-4D97-AF65-F5344CB8AC3E}">
        <p14:creationId xmlns:p14="http://schemas.microsoft.com/office/powerpoint/2010/main" val="376073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E88DE2F-9BCA-18E3-C73C-B36E53AB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1"/>
            <a:ext cx="10688638" cy="5910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6F091E5-F6BF-6785-EDB8-D6E723BAC7A4}"/>
              </a:ext>
            </a:extLst>
          </p:cNvPr>
          <p:cNvSpPr/>
          <p:nvPr/>
        </p:nvSpPr>
        <p:spPr>
          <a:xfrm>
            <a:off x="7702515" y="442401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CFB9E43-7DE4-095F-ADBE-D1699D4B6E43}"/>
              </a:ext>
            </a:extLst>
          </p:cNvPr>
          <p:cNvSpPr/>
          <p:nvPr/>
        </p:nvSpPr>
        <p:spPr>
          <a:xfrm>
            <a:off x="8867553" y="4097078"/>
            <a:ext cx="1332614" cy="1488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56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EB94DF3-191B-5E81-0153-45C3AAD05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B5AE27E-E80E-C147-9F3C-DD101821F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67"/>
            <a:ext cx="10688638" cy="59971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129013C-7FAD-3B77-F0D1-04511432F949}"/>
              </a:ext>
            </a:extLst>
          </p:cNvPr>
          <p:cNvSpPr/>
          <p:nvPr/>
        </p:nvSpPr>
        <p:spPr>
          <a:xfrm>
            <a:off x="7702515" y="357340"/>
            <a:ext cx="2216926" cy="387912"/>
          </a:xfrm>
          <a:prstGeom prst="rect">
            <a:avLst/>
          </a:prstGeom>
          <a:solidFill>
            <a:srgbClr val="00B050"/>
          </a:solidFill>
          <a:ln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 RIPORTARE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03A97C9-1880-509E-A0FA-C2DE5C0380C5}"/>
              </a:ext>
            </a:extLst>
          </p:cNvPr>
          <p:cNvSpPr/>
          <p:nvPr/>
        </p:nvSpPr>
        <p:spPr>
          <a:xfrm>
            <a:off x="4012019" y="1091609"/>
            <a:ext cx="1644502" cy="5103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07322DEA-D304-2B37-1A04-A4D6AFFBE9BD}"/>
              </a:ext>
            </a:extLst>
          </p:cNvPr>
          <p:cNvCxnSpPr/>
          <p:nvPr/>
        </p:nvCxnSpPr>
        <p:spPr>
          <a:xfrm flipH="1">
            <a:off x="3749749" y="1091609"/>
            <a:ext cx="191386" cy="106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1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cV_SYXSF2TtK37FxJKf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22828</TotalTime>
  <Words>280</Words>
  <Application>Microsoft Office PowerPoint</Application>
  <PresentationFormat>Custom</PresentationFormat>
  <Paragraphs>56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ＭＳ Ｐゴシック</vt:lpstr>
      <vt:lpstr>Aptos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 Linee Guida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L’ultima slide (15) va replicata per le varie tipologie di progetto WBS (alla fine si traduce in un filtro: A005, C005, R005, K005, D005 nella colonna [ProjType_] del file SuperDettagli).    Il grafico      si ottiene graficando la tabella      che non è una tabella Pivot, si calcola a partire da quattro tabelle pivot ricavate dal file Superdettagli attraverso i filtri indicati nella slide successiva.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505</cp:revision>
  <cp:lastPrinted>2017-08-08T07:27:09Z</cp:lastPrinted>
  <dcterms:created xsi:type="dcterms:W3CDTF">2015-06-10T12:48:40Z</dcterms:created>
  <dcterms:modified xsi:type="dcterms:W3CDTF">2025-10-19T19:40:38Z</dcterms:modified>
</cp:coreProperties>
</file>