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it-IT"/>
              <a:t>Fare clic per modificare lo stile del titolo dello schema</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B89BB-AED6-450C-BBE9-C62B3EA3CDBC}"/>
              </a:ext>
            </a:extLst>
          </p:cNvPr>
          <p:cNvSpPr>
            <a:spLocks noGrp="1"/>
          </p:cNvSpPr>
          <p:nvPr>
            <p:ph type="ctrTitle"/>
          </p:nvPr>
        </p:nvSpPr>
        <p:spPr/>
        <p:txBody>
          <a:bodyPr/>
          <a:lstStyle/>
          <a:p>
            <a:r>
              <a:rPr lang="it-IT" dirty="0"/>
              <a:t>Statistical Data </a:t>
            </a:r>
            <a:r>
              <a:rPr lang="en-US" dirty="0"/>
              <a:t>Analysis</a:t>
            </a:r>
          </a:p>
        </p:txBody>
      </p:sp>
      <p:sp>
        <p:nvSpPr>
          <p:cNvPr id="3" name="Sottotitolo 2">
            <a:extLst>
              <a:ext uri="{FF2B5EF4-FFF2-40B4-BE49-F238E27FC236}">
                <a16:creationId xmlns:a16="http://schemas.microsoft.com/office/drawing/2014/main" id="{8DC909DB-2297-458D-9006-38F9A0678C55}"/>
              </a:ext>
            </a:extLst>
          </p:cNvPr>
          <p:cNvSpPr>
            <a:spLocks noGrp="1"/>
          </p:cNvSpPr>
          <p:nvPr>
            <p:ph type="subTitle" idx="1"/>
          </p:nvPr>
        </p:nvSpPr>
        <p:spPr/>
        <p:txBody>
          <a:bodyPr/>
          <a:lstStyle/>
          <a:p>
            <a:r>
              <a:rPr lang="it-IT" dirty="0"/>
              <a:t>Project review</a:t>
            </a:r>
          </a:p>
        </p:txBody>
      </p:sp>
      <p:sp>
        <p:nvSpPr>
          <p:cNvPr id="4" name="CasellaDiTesto 3">
            <a:extLst>
              <a:ext uri="{FF2B5EF4-FFF2-40B4-BE49-F238E27FC236}">
                <a16:creationId xmlns:a16="http://schemas.microsoft.com/office/drawing/2014/main" id="{CFC61CB5-9CEA-413D-BAE7-35AAF49228FD}"/>
              </a:ext>
            </a:extLst>
          </p:cNvPr>
          <p:cNvSpPr txBox="1"/>
          <p:nvPr/>
        </p:nvSpPr>
        <p:spPr>
          <a:xfrm>
            <a:off x="0" y="4826675"/>
            <a:ext cx="5301842" cy="2031325"/>
          </a:xfrm>
          <a:prstGeom prst="rect">
            <a:avLst/>
          </a:prstGeom>
          <a:noFill/>
        </p:spPr>
        <p:txBody>
          <a:bodyPr wrap="square" numCol="2" rtlCol="0">
            <a:sp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Team</a:t>
            </a:r>
            <a:r>
              <a:rPr lang="it-IT" dirty="0">
                <a:latin typeface="Yu Gothic UI" panose="020B0500000000000000" pitchFamily="34" charset="-128"/>
                <a:ea typeface="Yu Gothic UI" panose="020B0500000000000000" pitchFamily="34" charset="-128"/>
                <a:cs typeface="Cascadia Code" panose="020B0609020000020004" pitchFamily="49" charset="0"/>
              </a:rPr>
              <a:t> </a:t>
            </a:r>
            <a:r>
              <a:rPr lang="en-US" dirty="0">
                <a:latin typeface="Yu Gothic UI" panose="020B0500000000000000" pitchFamily="34" charset="-128"/>
                <a:ea typeface="Yu Gothic UI" panose="020B0500000000000000" pitchFamily="34" charset="-128"/>
                <a:cs typeface="Cascadia Code" panose="020B0609020000020004" pitchFamily="49" charset="0"/>
              </a:rPr>
              <a:t>Members</a:t>
            </a:r>
            <a:r>
              <a:rPr lang="it-IT" dirty="0">
                <a:latin typeface="Yu Gothic UI" panose="020B0500000000000000" pitchFamily="34" charset="-128"/>
                <a:ea typeface="Yu Gothic UI" panose="020B0500000000000000" pitchFamily="34" charset="-128"/>
                <a:cs typeface="Cascadia Code" panose="020B0609020000020004" pitchFamily="49" charset="0"/>
              </a:rPr>
              <a:t>:</a:t>
            </a:r>
          </a:p>
          <a:p>
            <a:endParaRPr lang="it-IT" dirty="0">
              <a:latin typeface="Yu Gothic UI" panose="020B0500000000000000" pitchFamily="34" charset="-128"/>
              <a:ea typeface="Yu Gothic UI" panose="020B0500000000000000" pitchFamily="34" charset="-128"/>
              <a:cs typeface="Cascadia Code" panose="020B0609020000020004" pitchFamily="49" charset="0"/>
            </a:endParaRPr>
          </a:p>
          <a:p>
            <a:r>
              <a:rPr lang="en-US" dirty="0">
                <a:latin typeface="Yu Gothic UI" panose="020B0500000000000000" pitchFamily="34" charset="-128"/>
                <a:ea typeface="Yu Gothic UI" panose="020B0500000000000000" pitchFamily="34" charset="-128"/>
                <a:cs typeface="Cascadia Code" panose="020B0609020000020004" pitchFamily="49" charset="0"/>
              </a:rPr>
              <a:t>Gargiulo Michele</a:t>
            </a:r>
          </a:p>
          <a:p>
            <a:r>
              <a:rPr lang="en-US" dirty="0" err="1">
                <a:latin typeface="Yu Gothic UI" panose="020B0500000000000000" pitchFamily="34" charset="-128"/>
                <a:ea typeface="Yu Gothic UI" panose="020B0500000000000000" pitchFamily="34" charset="-128"/>
                <a:cs typeface="Cascadia Code" panose="020B0609020000020004" pitchFamily="49" charset="0"/>
              </a:rPr>
              <a:t>Marchesano</a:t>
            </a:r>
            <a:r>
              <a:rPr lang="en-US" dirty="0">
                <a:latin typeface="Yu Gothic UI" panose="020B0500000000000000" pitchFamily="34" charset="-128"/>
                <a:ea typeface="Yu Gothic UI" panose="020B0500000000000000" pitchFamily="34" charset="-128"/>
                <a:cs typeface="Cascadia Code" panose="020B0609020000020004" pitchFamily="49" charset="0"/>
              </a:rPr>
              <a:t> Riccardo</a:t>
            </a:r>
          </a:p>
          <a:p>
            <a:r>
              <a:rPr lang="en-US" dirty="0" err="1">
                <a:latin typeface="Yu Gothic UI" panose="020B0500000000000000" pitchFamily="34" charset="-128"/>
                <a:ea typeface="Yu Gothic UI" panose="020B0500000000000000" pitchFamily="34" charset="-128"/>
                <a:cs typeface="Cascadia Code" panose="020B0609020000020004" pitchFamily="49" charset="0"/>
              </a:rPr>
              <a:t>Sabini</a:t>
            </a:r>
            <a:r>
              <a:rPr lang="en-US" dirty="0">
                <a:latin typeface="Yu Gothic UI" panose="020B0500000000000000" pitchFamily="34" charset="-128"/>
                <a:ea typeface="Yu Gothic UI" panose="020B0500000000000000" pitchFamily="34" charset="-128"/>
                <a:cs typeface="Cascadia Code" panose="020B0609020000020004" pitchFamily="49" charset="0"/>
              </a:rPr>
              <a:t> Pietro</a:t>
            </a:r>
          </a:p>
          <a:p>
            <a:endParaRPr lang="it-IT" dirty="0"/>
          </a:p>
          <a:p>
            <a:endParaRPr lang="it-IT" dirty="0"/>
          </a:p>
          <a:p>
            <a:endParaRPr lang="it-IT" dirty="0"/>
          </a:p>
          <a:p>
            <a:endParaRPr lang="it-IT" dirty="0"/>
          </a:p>
          <a:p>
            <a:r>
              <a:rPr lang="it-IT" dirty="0"/>
              <a:t>0622701137</a:t>
            </a:r>
          </a:p>
          <a:p>
            <a:r>
              <a:rPr lang="it-IT" dirty="0"/>
              <a:t>0622701198</a:t>
            </a:r>
          </a:p>
          <a:p>
            <a:r>
              <a:rPr lang="it-IT" dirty="0"/>
              <a:t>0622701112</a:t>
            </a:r>
          </a:p>
        </p:txBody>
      </p:sp>
    </p:spTree>
    <p:extLst>
      <p:ext uri="{BB962C8B-B14F-4D97-AF65-F5344CB8AC3E}">
        <p14:creationId xmlns:p14="http://schemas.microsoft.com/office/powerpoint/2010/main" val="25233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VALIDATION SET APPROACH (1 / 1)</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7"/>
            <a:ext cx="10131425" cy="1142554"/>
          </a:xfrm>
        </p:spPr>
        <p:txBody>
          <a:bodyPr>
            <a:normAutofit fontScale="85000" lnSpcReduction="10000"/>
          </a:bodyPr>
          <a:lstStyle/>
          <a:p>
            <a:r>
              <a:rPr lang="en-US" dirty="0">
                <a:latin typeface="Yu Gothic UI" panose="020B0500000000000000" pitchFamily="34" charset="-128"/>
                <a:ea typeface="Yu Gothic UI" panose="020B0500000000000000" pitchFamily="34" charset="-128"/>
              </a:rPr>
              <a:t>We split the dataset in half, and we used the first part as a training set and the second one as a test set.</a:t>
            </a:r>
          </a:p>
          <a:p>
            <a:r>
              <a:rPr lang="en-US" dirty="0">
                <a:latin typeface="Yu Gothic UI" panose="020B0500000000000000" pitchFamily="34" charset="-128"/>
                <a:ea typeface="Yu Gothic UI" panose="020B0500000000000000" pitchFamily="34" charset="-128"/>
              </a:rPr>
              <a:t>Each half contains about 40.000 samples.</a:t>
            </a:r>
          </a:p>
          <a:p>
            <a:r>
              <a:rPr lang="en-US" dirty="0">
                <a:latin typeface="Yu Gothic UI" panose="020B0500000000000000" pitchFamily="34" charset="-128"/>
                <a:ea typeface="Yu Gothic UI" panose="020B0500000000000000" pitchFamily="34" charset="-128"/>
              </a:rPr>
              <a:t>Those are the values for the MSE found on each transformation type:</a:t>
            </a:r>
          </a:p>
        </p:txBody>
      </p:sp>
      <p:graphicFrame>
        <p:nvGraphicFramePr>
          <p:cNvPr id="4" name="Tabella 4">
            <a:extLst>
              <a:ext uri="{FF2B5EF4-FFF2-40B4-BE49-F238E27FC236}">
                <a16:creationId xmlns:a16="http://schemas.microsoft.com/office/drawing/2014/main" id="{1F9A6389-FBCA-4B2B-9FB1-56B0B49FE8C4}"/>
              </a:ext>
            </a:extLst>
          </p:cNvPr>
          <p:cNvGraphicFramePr>
            <a:graphicFrameLocks noGrp="1"/>
          </p:cNvGraphicFramePr>
          <p:nvPr>
            <p:extLst>
              <p:ext uri="{D42A27DB-BD31-4B8C-83A1-F6EECF244321}">
                <p14:modId xmlns:p14="http://schemas.microsoft.com/office/powerpoint/2010/main" val="4243248275"/>
              </p:ext>
            </p:extLst>
          </p:nvPr>
        </p:nvGraphicFramePr>
        <p:xfrm>
          <a:off x="1687512" y="364958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58249502"/>
                    </a:ext>
                  </a:extLst>
                </a:gridCol>
                <a:gridCol w="4064000">
                  <a:extLst>
                    <a:ext uri="{9D8B030D-6E8A-4147-A177-3AD203B41FA5}">
                      <a16:colId xmlns:a16="http://schemas.microsoft.com/office/drawing/2014/main" val="4208293192"/>
                    </a:ext>
                  </a:extLst>
                </a:gridCol>
              </a:tblGrid>
              <a:tr h="370840">
                <a:tc>
                  <a:txBody>
                    <a:bodyPr/>
                    <a:lstStyle/>
                    <a:p>
                      <a:r>
                        <a:rPr lang="en-US" dirty="0">
                          <a:latin typeface="Yu Gothic UI" panose="020B0500000000000000" pitchFamily="34" charset="-128"/>
                          <a:ea typeface="Yu Gothic UI" panose="020B0500000000000000" pitchFamily="34" charset="-128"/>
                        </a:rPr>
                        <a:t>Transformation</a:t>
                      </a:r>
                    </a:p>
                  </a:txBody>
                  <a:tcPr/>
                </a:tc>
                <a:tc>
                  <a:txBody>
                    <a:bodyPr/>
                    <a:lstStyle/>
                    <a:p>
                      <a:r>
                        <a:rPr lang="en-US" dirty="0">
                          <a:latin typeface="Yu Gothic UI" panose="020B0500000000000000" pitchFamily="34" charset="-128"/>
                          <a:ea typeface="Yu Gothic UI" panose="020B0500000000000000" pitchFamily="34" charset="-128"/>
                        </a:rPr>
                        <a:t>MSE</a:t>
                      </a:r>
                    </a:p>
                  </a:txBody>
                  <a:tcPr/>
                </a:tc>
                <a:extLst>
                  <a:ext uri="{0D108BD9-81ED-4DB2-BD59-A6C34878D82A}">
                    <a16:rowId xmlns:a16="http://schemas.microsoft.com/office/drawing/2014/main" val="1555896631"/>
                  </a:ext>
                </a:extLst>
              </a:tr>
              <a:tr h="370840">
                <a:tc>
                  <a:txBody>
                    <a:bodyPr/>
                    <a:lstStyle/>
                    <a:p>
                      <a:r>
                        <a:rPr lang="en-US" dirty="0"/>
                        <a:t>Linear</a:t>
                      </a:r>
                    </a:p>
                  </a:txBody>
                  <a:tcPr/>
                </a:tc>
                <a:tc>
                  <a:txBody>
                    <a:bodyPr/>
                    <a:lstStyle/>
                    <a:p>
                      <a:r>
                        <a:rPr lang="it-IT" dirty="0">
                          <a:effectLst/>
                        </a:rPr>
                        <a:t>1.111269</a:t>
                      </a:r>
                      <a:endParaRPr lang="en-US" dirty="0"/>
                    </a:p>
                  </a:txBody>
                  <a:tcPr/>
                </a:tc>
                <a:extLst>
                  <a:ext uri="{0D108BD9-81ED-4DB2-BD59-A6C34878D82A}">
                    <a16:rowId xmlns:a16="http://schemas.microsoft.com/office/drawing/2014/main" val="1235722040"/>
                  </a:ext>
                </a:extLst>
              </a:tr>
              <a:tr h="370840">
                <a:tc>
                  <a:txBody>
                    <a:bodyPr/>
                    <a:lstStyle/>
                    <a:p>
                      <a:r>
                        <a:rPr lang="en-US" dirty="0"/>
                        <a:t>Polynomial-2</a:t>
                      </a:r>
                    </a:p>
                  </a:txBody>
                  <a:tcPr/>
                </a:tc>
                <a:tc>
                  <a:txBody>
                    <a:bodyPr/>
                    <a:lstStyle/>
                    <a:p>
                      <a:r>
                        <a:rPr lang="it-IT" dirty="0">
                          <a:effectLst/>
                        </a:rPr>
                        <a:t>1.095797</a:t>
                      </a:r>
                      <a:endParaRPr lang="en-US" dirty="0"/>
                    </a:p>
                  </a:txBody>
                  <a:tcPr/>
                </a:tc>
                <a:extLst>
                  <a:ext uri="{0D108BD9-81ED-4DB2-BD59-A6C34878D82A}">
                    <a16:rowId xmlns:a16="http://schemas.microsoft.com/office/drawing/2014/main" val="3638143843"/>
                  </a:ext>
                </a:extLst>
              </a:tr>
              <a:tr h="370840">
                <a:tc>
                  <a:txBody>
                    <a:bodyPr/>
                    <a:lstStyle/>
                    <a:p>
                      <a:r>
                        <a:rPr lang="en-US" dirty="0"/>
                        <a:t>Polynomial-3</a:t>
                      </a:r>
                    </a:p>
                  </a:txBody>
                  <a:tcPr/>
                </a:tc>
                <a:tc>
                  <a:txBody>
                    <a:bodyPr/>
                    <a:lstStyle/>
                    <a:p>
                      <a:r>
                        <a:rPr lang="it-IT" dirty="0">
                          <a:effectLst/>
                        </a:rPr>
                        <a:t>1.094223</a:t>
                      </a:r>
                      <a:endParaRPr lang="en-US" dirty="0"/>
                    </a:p>
                  </a:txBody>
                  <a:tcPr/>
                </a:tc>
                <a:extLst>
                  <a:ext uri="{0D108BD9-81ED-4DB2-BD59-A6C34878D82A}">
                    <a16:rowId xmlns:a16="http://schemas.microsoft.com/office/drawing/2014/main" val="2544848306"/>
                  </a:ext>
                </a:extLst>
              </a:tr>
              <a:tr h="370840">
                <a:tc>
                  <a:txBody>
                    <a:bodyPr/>
                    <a:lstStyle/>
                    <a:p>
                      <a:r>
                        <a:rPr lang="en-US" dirty="0"/>
                        <a:t>Polynomial-4</a:t>
                      </a:r>
                    </a:p>
                  </a:txBody>
                  <a:tcPr/>
                </a:tc>
                <a:tc>
                  <a:txBody>
                    <a:bodyPr/>
                    <a:lstStyle/>
                    <a:p>
                      <a:r>
                        <a:rPr lang="it-IT" dirty="0">
                          <a:effectLst/>
                        </a:rPr>
                        <a:t>1.093318</a:t>
                      </a:r>
                      <a:endParaRPr lang="en-US" dirty="0"/>
                    </a:p>
                  </a:txBody>
                  <a:tcPr/>
                </a:tc>
                <a:extLst>
                  <a:ext uri="{0D108BD9-81ED-4DB2-BD59-A6C34878D82A}">
                    <a16:rowId xmlns:a16="http://schemas.microsoft.com/office/drawing/2014/main" val="2370962669"/>
                  </a:ext>
                </a:extLst>
              </a:tr>
              <a:tr h="370840">
                <a:tc>
                  <a:txBody>
                    <a:bodyPr/>
                    <a:lstStyle/>
                    <a:p>
                      <a:r>
                        <a:rPr lang="en-US" dirty="0"/>
                        <a:t>Logarithmic</a:t>
                      </a:r>
                    </a:p>
                  </a:txBody>
                  <a:tcPr/>
                </a:tc>
                <a:tc>
                  <a:txBody>
                    <a:bodyPr/>
                    <a:lstStyle/>
                    <a:p>
                      <a:r>
                        <a:rPr lang="it-IT" dirty="0">
                          <a:effectLst/>
                        </a:rPr>
                        <a:t>1.241137</a:t>
                      </a:r>
                      <a:endParaRPr lang="en-US" dirty="0"/>
                    </a:p>
                  </a:txBody>
                  <a:tcPr/>
                </a:tc>
                <a:extLst>
                  <a:ext uri="{0D108BD9-81ED-4DB2-BD59-A6C34878D82A}">
                    <a16:rowId xmlns:a16="http://schemas.microsoft.com/office/drawing/2014/main" val="773404013"/>
                  </a:ext>
                </a:extLst>
              </a:tr>
            </a:tbl>
          </a:graphicData>
        </a:graphic>
      </p:graphicFrame>
    </p:spTree>
    <p:extLst>
      <p:ext uri="{BB962C8B-B14F-4D97-AF65-F5344CB8AC3E}">
        <p14:creationId xmlns:p14="http://schemas.microsoft.com/office/powerpoint/2010/main" val="125795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RESAMPLING METHODS (1 / 2)</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K-FOLD CROSS VALIDATION</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7"/>
            <a:ext cx="10131425" cy="1142554"/>
          </a:xfrm>
        </p:spPr>
        <p:txBody>
          <a:bodyPr>
            <a:normAutofit fontScale="92500"/>
          </a:bodyPr>
          <a:lstStyle/>
          <a:p>
            <a:r>
              <a:rPr lang="en-US" dirty="0">
                <a:latin typeface="Yu Gothic UI" panose="020B0500000000000000" pitchFamily="34" charset="-128"/>
                <a:ea typeface="Yu Gothic UI" panose="020B0500000000000000" pitchFamily="34" charset="-128"/>
              </a:rPr>
              <a:t>We split the dataset in half, and we used the first part as a train set and the second one as a test set.</a:t>
            </a:r>
          </a:p>
          <a:p>
            <a:r>
              <a:rPr lang="en-US" dirty="0">
                <a:latin typeface="Yu Gothic UI" panose="020B0500000000000000" pitchFamily="34" charset="-128"/>
                <a:ea typeface="Yu Gothic UI" panose="020B0500000000000000" pitchFamily="34" charset="-128"/>
              </a:rPr>
              <a:t>Each half contains about 40.000 samples.</a:t>
            </a:r>
          </a:p>
          <a:p>
            <a:r>
              <a:rPr lang="en-US" dirty="0">
                <a:latin typeface="Yu Gothic UI" panose="020B0500000000000000" pitchFamily="34" charset="-128"/>
                <a:ea typeface="Yu Gothic UI" panose="020B0500000000000000" pitchFamily="34" charset="-128"/>
              </a:rPr>
              <a:t>Those are the values for the MSE found on each transformation type:</a:t>
            </a:r>
          </a:p>
        </p:txBody>
      </p:sp>
      <p:graphicFrame>
        <p:nvGraphicFramePr>
          <p:cNvPr id="4" name="Tabella 4">
            <a:extLst>
              <a:ext uri="{FF2B5EF4-FFF2-40B4-BE49-F238E27FC236}">
                <a16:creationId xmlns:a16="http://schemas.microsoft.com/office/drawing/2014/main" id="{C22071E9-AA87-4F2F-8AC6-8D296E4B8137}"/>
              </a:ext>
            </a:extLst>
          </p:cNvPr>
          <p:cNvGraphicFramePr>
            <a:graphicFrameLocks noGrp="1"/>
          </p:cNvGraphicFramePr>
          <p:nvPr>
            <p:extLst>
              <p:ext uri="{D42A27DB-BD31-4B8C-83A1-F6EECF244321}">
                <p14:modId xmlns:p14="http://schemas.microsoft.com/office/powerpoint/2010/main" val="1904786209"/>
              </p:ext>
            </p:extLst>
          </p:nvPr>
        </p:nvGraphicFramePr>
        <p:xfrm>
          <a:off x="1687512" y="363909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9688021"/>
                    </a:ext>
                  </a:extLst>
                </a:gridCol>
                <a:gridCol w="4064000">
                  <a:extLst>
                    <a:ext uri="{9D8B030D-6E8A-4147-A177-3AD203B41FA5}">
                      <a16:colId xmlns:a16="http://schemas.microsoft.com/office/drawing/2014/main" val="2982764451"/>
                    </a:ext>
                  </a:extLst>
                </a:gridCol>
              </a:tblGrid>
              <a:tr h="370840">
                <a:tc>
                  <a:txBody>
                    <a:bodyPr/>
                    <a:lstStyle/>
                    <a:p>
                      <a:r>
                        <a:rPr lang="en-US" dirty="0">
                          <a:latin typeface="Yu Gothic UI" panose="020B0500000000000000" pitchFamily="34" charset="-128"/>
                          <a:ea typeface="Yu Gothic UI" panose="020B0500000000000000" pitchFamily="34" charset="-128"/>
                        </a:rPr>
                        <a:t>Transformation</a:t>
                      </a:r>
                    </a:p>
                  </a:txBody>
                  <a:tcPr/>
                </a:tc>
                <a:tc>
                  <a:txBody>
                    <a:bodyPr/>
                    <a:lstStyle/>
                    <a:p>
                      <a:r>
                        <a:rPr lang="en-US" dirty="0">
                          <a:latin typeface="Yu Gothic UI" panose="020B0500000000000000" pitchFamily="34" charset="-128"/>
                          <a:ea typeface="Yu Gothic UI" panose="020B0500000000000000" pitchFamily="34" charset="-128"/>
                        </a:rPr>
                        <a:t>MSE</a:t>
                      </a:r>
                    </a:p>
                  </a:txBody>
                  <a:tcPr/>
                </a:tc>
                <a:extLst>
                  <a:ext uri="{0D108BD9-81ED-4DB2-BD59-A6C34878D82A}">
                    <a16:rowId xmlns:a16="http://schemas.microsoft.com/office/drawing/2014/main" val="3882690627"/>
                  </a:ext>
                </a:extLst>
              </a:tr>
              <a:tr h="370840">
                <a:tc>
                  <a:txBody>
                    <a:bodyPr/>
                    <a:lstStyle/>
                    <a:p>
                      <a:r>
                        <a:rPr lang="en-US" dirty="0"/>
                        <a:t>Linear</a:t>
                      </a:r>
                    </a:p>
                  </a:txBody>
                  <a:tcPr/>
                </a:tc>
                <a:tc>
                  <a:txBody>
                    <a:bodyPr/>
                    <a:lstStyle/>
                    <a:p>
                      <a:r>
                        <a:rPr lang="en-US" dirty="0"/>
                        <a:t>1.120782</a:t>
                      </a:r>
                    </a:p>
                  </a:txBody>
                  <a:tcPr/>
                </a:tc>
                <a:extLst>
                  <a:ext uri="{0D108BD9-81ED-4DB2-BD59-A6C34878D82A}">
                    <a16:rowId xmlns:a16="http://schemas.microsoft.com/office/drawing/2014/main" val="1510539555"/>
                  </a:ext>
                </a:extLst>
              </a:tr>
              <a:tr h="370840">
                <a:tc>
                  <a:txBody>
                    <a:bodyPr/>
                    <a:lstStyle/>
                    <a:p>
                      <a:r>
                        <a:rPr lang="en-US" dirty="0"/>
                        <a:t>Polynomial-2</a:t>
                      </a:r>
                    </a:p>
                  </a:txBody>
                  <a:tcPr/>
                </a:tc>
                <a:tc>
                  <a:txBody>
                    <a:bodyPr/>
                    <a:lstStyle/>
                    <a:p>
                      <a:r>
                        <a:rPr lang="en-US" dirty="0"/>
                        <a:t>1.105092</a:t>
                      </a:r>
                    </a:p>
                  </a:txBody>
                  <a:tcPr/>
                </a:tc>
                <a:extLst>
                  <a:ext uri="{0D108BD9-81ED-4DB2-BD59-A6C34878D82A}">
                    <a16:rowId xmlns:a16="http://schemas.microsoft.com/office/drawing/2014/main" val="3284416489"/>
                  </a:ext>
                </a:extLst>
              </a:tr>
              <a:tr h="370840">
                <a:tc>
                  <a:txBody>
                    <a:bodyPr/>
                    <a:lstStyle/>
                    <a:p>
                      <a:r>
                        <a:rPr lang="en-US" dirty="0"/>
                        <a:t>Polynomial-3</a:t>
                      </a:r>
                    </a:p>
                  </a:txBody>
                  <a:tcPr/>
                </a:tc>
                <a:tc>
                  <a:txBody>
                    <a:bodyPr/>
                    <a:lstStyle/>
                    <a:p>
                      <a:r>
                        <a:rPr lang="en-US" dirty="0"/>
                        <a:t>1.103605</a:t>
                      </a:r>
                    </a:p>
                  </a:txBody>
                  <a:tcPr/>
                </a:tc>
                <a:extLst>
                  <a:ext uri="{0D108BD9-81ED-4DB2-BD59-A6C34878D82A}">
                    <a16:rowId xmlns:a16="http://schemas.microsoft.com/office/drawing/2014/main" val="277132150"/>
                  </a:ext>
                </a:extLst>
              </a:tr>
              <a:tr h="370840">
                <a:tc>
                  <a:txBody>
                    <a:bodyPr/>
                    <a:lstStyle/>
                    <a:p>
                      <a:r>
                        <a:rPr lang="en-US" dirty="0"/>
                        <a:t>Polynomial-4</a:t>
                      </a:r>
                    </a:p>
                  </a:txBody>
                  <a:tcPr/>
                </a:tc>
                <a:tc>
                  <a:txBody>
                    <a:bodyPr/>
                    <a:lstStyle/>
                    <a:p>
                      <a:r>
                        <a:rPr lang="en-US" dirty="0"/>
                        <a:t>1.102377</a:t>
                      </a:r>
                    </a:p>
                  </a:txBody>
                  <a:tcPr/>
                </a:tc>
                <a:extLst>
                  <a:ext uri="{0D108BD9-81ED-4DB2-BD59-A6C34878D82A}">
                    <a16:rowId xmlns:a16="http://schemas.microsoft.com/office/drawing/2014/main" val="3316224512"/>
                  </a:ext>
                </a:extLst>
              </a:tr>
            </a:tbl>
          </a:graphicData>
        </a:graphic>
      </p:graphicFrame>
    </p:spTree>
    <p:extLst>
      <p:ext uri="{BB962C8B-B14F-4D97-AF65-F5344CB8AC3E}">
        <p14:creationId xmlns:p14="http://schemas.microsoft.com/office/powerpoint/2010/main" val="356455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RESAMPLING METHODS (2 / 2)</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BOOTSTRAP</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738696"/>
            <a:ext cx="10131425" cy="1142554"/>
          </a:xfrm>
        </p:spPr>
        <p:txBody>
          <a:bodyPr>
            <a:normAutofit/>
          </a:bodyPr>
          <a:lstStyle/>
          <a:p>
            <a:r>
              <a:rPr lang="en-US" dirty="0">
                <a:latin typeface="Yu Gothic UI" panose="020B0500000000000000" pitchFamily="34" charset="-128"/>
                <a:ea typeface="Yu Gothic UI" panose="020B0500000000000000" pitchFamily="34" charset="-128"/>
              </a:rPr>
              <a:t>We used the bootstrap in order to quantify the difference between the estimate of the standard error of each coefficient.</a:t>
            </a:r>
          </a:p>
          <a:p>
            <a:r>
              <a:rPr lang="en-US" dirty="0">
                <a:latin typeface="Yu Gothic UI" panose="020B0500000000000000" pitchFamily="34" charset="-128"/>
                <a:ea typeface="Yu Gothic UI" panose="020B0500000000000000" pitchFamily="34" charset="-128"/>
              </a:rPr>
              <a:t>The difference is very small, and it means that the model interprets the data very well.</a:t>
            </a:r>
          </a:p>
        </p:txBody>
      </p:sp>
      <p:graphicFrame>
        <p:nvGraphicFramePr>
          <p:cNvPr id="4" name="Tabella 4">
            <a:extLst>
              <a:ext uri="{FF2B5EF4-FFF2-40B4-BE49-F238E27FC236}">
                <a16:creationId xmlns:a16="http://schemas.microsoft.com/office/drawing/2014/main" id="{FFB29A73-36ED-46CC-B2F6-27E4AA387D31}"/>
              </a:ext>
            </a:extLst>
          </p:cNvPr>
          <p:cNvGraphicFramePr>
            <a:graphicFrameLocks noGrp="1"/>
          </p:cNvGraphicFramePr>
          <p:nvPr>
            <p:extLst>
              <p:ext uri="{D42A27DB-BD31-4B8C-83A1-F6EECF244321}">
                <p14:modId xmlns:p14="http://schemas.microsoft.com/office/powerpoint/2010/main" val="2180647568"/>
              </p:ext>
            </p:extLst>
          </p:nvPr>
        </p:nvGraphicFramePr>
        <p:xfrm>
          <a:off x="1687513" y="2938730"/>
          <a:ext cx="8128000" cy="375163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8085962"/>
                    </a:ext>
                  </a:extLst>
                </a:gridCol>
                <a:gridCol w="4064000">
                  <a:extLst>
                    <a:ext uri="{9D8B030D-6E8A-4147-A177-3AD203B41FA5}">
                      <a16:colId xmlns:a16="http://schemas.microsoft.com/office/drawing/2014/main" val="2039219742"/>
                    </a:ext>
                  </a:extLst>
                </a:gridCol>
              </a:tblGrid>
              <a:tr h="414070">
                <a:tc>
                  <a:txBody>
                    <a:bodyPr/>
                    <a:lstStyle/>
                    <a:p>
                      <a:r>
                        <a:rPr lang="en-US" dirty="0"/>
                        <a:t>Coefficients</a:t>
                      </a:r>
                    </a:p>
                  </a:txBody>
                  <a:tcPr/>
                </a:tc>
                <a:tc>
                  <a:txBody>
                    <a:bodyPr/>
                    <a:lstStyle/>
                    <a:p>
                      <a:r>
                        <a:rPr lang="en-US" dirty="0"/>
                        <a:t>Standard Error Difference</a:t>
                      </a:r>
                    </a:p>
                  </a:txBody>
                  <a:tcPr/>
                </a:tc>
                <a:extLst>
                  <a:ext uri="{0D108BD9-81ED-4DB2-BD59-A6C34878D82A}">
                    <a16:rowId xmlns:a16="http://schemas.microsoft.com/office/drawing/2014/main" val="699468147"/>
                  </a:ext>
                </a:extLst>
              </a:tr>
              <a:tr h="370840">
                <a:tc>
                  <a:txBody>
                    <a:bodyPr/>
                    <a:lstStyle/>
                    <a:p>
                      <a:r>
                        <a:rPr lang="en-US" dirty="0"/>
                        <a:t>intercepts</a:t>
                      </a:r>
                    </a:p>
                  </a:txBody>
                  <a:tcPr/>
                </a:tc>
                <a:tc>
                  <a:txBody>
                    <a:bodyPr/>
                    <a:lstStyle/>
                    <a:p>
                      <a:pPr algn="ctr"/>
                      <a:r>
                        <a:rPr lang="en-US" dirty="0"/>
                        <a:t>0.0004565354</a:t>
                      </a:r>
                    </a:p>
                  </a:txBody>
                  <a:tcPr/>
                </a:tc>
                <a:extLst>
                  <a:ext uri="{0D108BD9-81ED-4DB2-BD59-A6C34878D82A}">
                    <a16:rowId xmlns:a16="http://schemas.microsoft.com/office/drawing/2014/main" val="624131877"/>
                  </a:ext>
                </a:extLst>
              </a:tr>
              <a:tr h="370840">
                <a:tc>
                  <a:txBody>
                    <a:bodyPr/>
                    <a:lstStyle/>
                    <a:p>
                      <a:r>
                        <a:rPr lang="en-US" dirty="0"/>
                        <a:t>approved</a:t>
                      </a:r>
                    </a:p>
                  </a:txBody>
                  <a:tcPr/>
                </a:tc>
                <a:tc>
                  <a:txBody>
                    <a:bodyPr/>
                    <a:lstStyle/>
                    <a:p>
                      <a:pPr algn="ctr"/>
                      <a:r>
                        <a:rPr lang="en-US" dirty="0"/>
                        <a:t>-0.006183459</a:t>
                      </a:r>
                    </a:p>
                  </a:txBody>
                  <a:tcPr/>
                </a:tc>
                <a:extLst>
                  <a:ext uri="{0D108BD9-81ED-4DB2-BD59-A6C34878D82A}">
                    <a16:rowId xmlns:a16="http://schemas.microsoft.com/office/drawing/2014/main" val="1434759948"/>
                  </a:ext>
                </a:extLst>
              </a:tr>
              <a:tr h="370840">
                <a:tc>
                  <a:txBody>
                    <a:bodyPr/>
                    <a:lstStyle/>
                    <a:p>
                      <a:r>
                        <a:rPr lang="en-US" dirty="0" err="1"/>
                        <a:t>comfort_score</a:t>
                      </a:r>
                      <a:endParaRPr lang="en-US" dirty="0"/>
                    </a:p>
                  </a:txBody>
                  <a:tcPr/>
                </a:tc>
                <a:tc>
                  <a:txBody>
                    <a:bodyPr/>
                    <a:lstStyle/>
                    <a:p>
                      <a:pPr algn="ctr"/>
                      <a:r>
                        <a:rPr lang="en-US" dirty="0"/>
                        <a:t>-0.0006145307</a:t>
                      </a:r>
                    </a:p>
                  </a:txBody>
                  <a:tcPr/>
                </a:tc>
                <a:extLst>
                  <a:ext uri="{0D108BD9-81ED-4DB2-BD59-A6C34878D82A}">
                    <a16:rowId xmlns:a16="http://schemas.microsoft.com/office/drawing/2014/main" val="3043342206"/>
                  </a:ext>
                </a:extLst>
              </a:tr>
              <a:tr h="370840">
                <a:tc>
                  <a:txBody>
                    <a:bodyPr/>
                    <a:lstStyle/>
                    <a:p>
                      <a:r>
                        <a:rPr lang="en-US" dirty="0" err="1"/>
                        <a:t>service_score</a:t>
                      </a:r>
                      <a:endParaRPr lang="en-US" dirty="0"/>
                    </a:p>
                  </a:txBody>
                  <a:tcPr/>
                </a:tc>
                <a:tc>
                  <a:txBody>
                    <a:bodyPr/>
                    <a:lstStyle/>
                    <a:p>
                      <a:pPr algn="ctr"/>
                      <a:r>
                        <a:rPr lang="en-US" dirty="0"/>
                        <a:t>-0.0009786729</a:t>
                      </a:r>
                    </a:p>
                  </a:txBody>
                  <a:tcPr/>
                </a:tc>
                <a:extLst>
                  <a:ext uri="{0D108BD9-81ED-4DB2-BD59-A6C34878D82A}">
                    <a16:rowId xmlns:a16="http://schemas.microsoft.com/office/drawing/2014/main" val="4018659221"/>
                  </a:ext>
                </a:extLst>
              </a:tr>
              <a:tr h="370840">
                <a:tc>
                  <a:txBody>
                    <a:bodyPr/>
                    <a:lstStyle/>
                    <a:p>
                      <a:r>
                        <a:rPr lang="en-US" dirty="0" err="1"/>
                        <a:t>food_score</a:t>
                      </a:r>
                      <a:endParaRPr lang="en-US" dirty="0"/>
                    </a:p>
                  </a:txBody>
                  <a:tcPr/>
                </a:tc>
                <a:tc>
                  <a:txBody>
                    <a:bodyPr/>
                    <a:lstStyle/>
                    <a:p>
                      <a:pPr algn="ctr"/>
                      <a:r>
                        <a:rPr lang="en-US" dirty="0"/>
                        <a:t>-0.0003997568</a:t>
                      </a:r>
                    </a:p>
                  </a:txBody>
                  <a:tcPr/>
                </a:tc>
                <a:extLst>
                  <a:ext uri="{0D108BD9-81ED-4DB2-BD59-A6C34878D82A}">
                    <a16:rowId xmlns:a16="http://schemas.microsoft.com/office/drawing/2014/main" val="2458954833"/>
                  </a:ext>
                </a:extLst>
              </a:tr>
              <a:tr h="370840">
                <a:tc>
                  <a:txBody>
                    <a:bodyPr/>
                    <a:lstStyle/>
                    <a:p>
                      <a:r>
                        <a:rPr lang="en-US" dirty="0" err="1"/>
                        <a:t>enjoyment_score</a:t>
                      </a:r>
                      <a:endParaRPr lang="en-US" dirty="0"/>
                    </a:p>
                  </a:txBody>
                  <a:tcPr/>
                </a:tc>
                <a:tc>
                  <a:txBody>
                    <a:bodyPr/>
                    <a:lstStyle/>
                    <a:p>
                      <a:pPr algn="ctr"/>
                      <a:r>
                        <a:rPr lang="en-US" dirty="0"/>
                        <a:t>-0.0005182993</a:t>
                      </a:r>
                    </a:p>
                  </a:txBody>
                  <a:tcPr/>
                </a:tc>
                <a:extLst>
                  <a:ext uri="{0D108BD9-81ED-4DB2-BD59-A6C34878D82A}">
                    <a16:rowId xmlns:a16="http://schemas.microsoft.com/office/drawing/2014/main" val="349420169"/>
                  </a:ext>
                </a:extLst>
              </a:tr>
              <a:tr h="370840">
                <a:tc>
                  <a:txBody>
                    <a:bodyPr/>
                    <a:lstStyle/>
                    <a:p>
                      <a:r>
                        <a:rPr lang="en-US" dirty="0" err="1"/>
                        <a:t>internet_connection_score</a:t>
                      </a:r>
                      <a:endParaRPr lang="en-US" dirty="0"/>
                    </a:p>
                  </a:txBody>
                  <a:tcPr/>
                </a:tc>
                <a:tc>
                  <a:txBody>
                    <a:bodyPr/>
                    <a:lstStyle/>
                    <a:p>
                      <a:pPr algn="ctr"/>
                      <a:r>
                        <a:rPr lang="en-US" dirty="0"/>
                        <a:t>-0.0012441211</a:t>
                      </a:r>
                    </a:p>
                  </a:txBody>
                  <a:tcPr/>
                </a:tc>
                <a:extLst>
                  <a:ext uri="{0D108BD9-81ED-4DB2-BD59-A6C34878D82A}">
                    <a16:rowId xmlns:a16="http://schemas.microsoft.com/office/drawing/2014/main" val="3643358956"/>
                  </a:ext>
                </a:extLst>
              </a:tr>
              <a:tr h="370840">
                <a:tc>
                  <a:txBody>
                    <a:bodyPr/>
                    <a:lstStyle/>
                    <a:p>
                      <a:r>
                        <a:rPr lang="en-US" dirty="0" err="1"/>
                        <a:t>station_score</a:t>
                      </a:r>
                      <a:endParaRPr lang="en-US" dirty="0"/>
                    </a:p>
                  </a:txBody>
                  <a:tcPr/>
                </a:tc>
                <a:tc>
                  <a:txBody>
                    <a:bodyPr/>
                    <a:lstStyle/>
                    <a:p>
                      <a:pPr algn="ctr"/>
                      <a:r>
                        <a:rPr lang="en-US" dirty="0"/>
                        <a:t>-0.0002897655</a:t>
                      </a:r>
                    </a:p>
                  </a:txBody>
                  <a:tcPr/>
                </a:tc>
                <a:extLst>
                  <a:ext uri="{0D108BD9-81ED-4DB2-BD59-A6C34878D82A}">
                    <a16:rowId xmlns:a16="http://schemas.microsoft.com/office/drawing/2014/main" val="496195035"/>
                  </a:ext>
                </a:extLst>
              </a:tr>
              <a:tr h="370840">
                <a:tc>
                  <a:txBody>
                    <a:bodyPr/>
                    <a:lstStyle/>
                    <a:p>
                      <a:r>
                        <a:rPr lang="en-US" dirty="0" err="1"/>
                        <a:t>expendiency_score</a:t>
                      </a:r>
                      <a:endParaRPr lang="en-US" dirty="0"/>
                    </a:p>
                  </a:txBody>
                  <a:tcPr/>
                </a:tc>
                <a:tc>
                  <a:txBody>
                    <a:bodyPr/>
                    <a:lstStyle/>
                    <a:p>
                      <a:pPr algn="ctr"/>
                      <a:r>
                        <a:rPr lang="en-US" dirty="0"/>
                        <a:t>-0.001459983</a:t>
                      </a:r>
                    </a:p>
                  </a:txBody>
                  <a:tcPr/>
                </a:tc>
                <a:extLst>
                  <a:ext uri="{0D108BD9-81ED-4DB2-BD59-A6C34878D82A}">
                    <a16:rowId xmlns:a16="http://schemas.microsoft.com/office/drawing/2014/main" val="4152552803"/>
                  </a:ext>
                </a:extLst>
              </a:tr>
            </a:tbl>
          </a:graphicData>
        </a:graphic>
      </p:graphicFrame>
    </p:spTree>
    <p:extLst>
      <p:ext uri="{BB962C8B-B14F-4D97-AF65-F5344CB8AC3E}">
        <p14:creationId xmlns:p14="http://schemas.microsoft.com/office/powerpoint/2010/main" val="196559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(1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BEST SUBSET SELECTION</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7"/>
            <a:ext cx="10131425" cy="1142554"/>
          </a:xfrm>
        </p:spPr>
        <p:txBody>
          <a:bodyPr>
            <a:normAutofit fontScale="92500" lnSpcReduction="20000"/>
          </a:bodyPr>
          <a:lstStyle/>
          <a:p>
            <a:r>
              <a:rPr lang="en-US" b="1" dirty="0">
                <a:latin typeface="Yu Gothic UI" panose="020B0500000000000000" pitchFamily="34" charset="-128"/>
                <a:ea typeface="Yu Gothic UI" panose="020B0500000000000000" pitchFamily="34" charset="-128"/>
              </a:rPr>
              <a:t>Best Subsets</a:t>
            </a:r>
            <a:r>
              <a:rPr lang="en-US" dirty="0">
                <a:latin typeface="Yu Gothic UI" panose="020B0500000000000000" pitchFamily="34" charset="-128"/>
                <a:ea typeface="Yu Gothic UI" panose="020B0500000000000000" pitchFamily="34" charset="-128"/>
              </a:rPr>
              <a:t> compares all possible models using a specified set of predictors and displays the </a:t>
            </a:r>
            <a:r>
              <a:rPr lang="en-US" b="1" dirty="0">
                <a:latin typeface="Yu Gothic UI" panose="020B0500000000000000" pitchFamily="34" charset="-128"/>
                <a:ea typeface="Yu Gothic UI" panose="020B0500000000000000" pitchFamily="34" charset="-128"/>
              </a:rPr>
              <a:t>best</a:t>
            </a:r>
            <a:r>
              <a:rPr lang="en-US" dirty="0">
                <a:latin typeface="Yu Gothic UI" panose="020B0500000000000000" pitchFamily="34" charset="-128"/>
                <a:ea typeface="Yu Gothic UI" panose="020B0500000000000000" pitchFamily="34" charset="-128"/>
              </a:rPr>
              <a:t>-fitting models that contain one predictor, two predictors, and so on. The end result is a number of models and their summary statistics.</a:t>
            </a:r>
          </a:p>
          <a:p>
            <a:r>
              <a:rPr lang="en-US" dirty="0">
                <a:latin typeface="Yu Gothic UI" panose="020B0500000000000000" pitchFamily="34" charset="-128"/>
                <a:ea typeface="Yu Gothic UI" panose="020B0500000000000000" pitchFamily="34" charset="-128"/>
              </a:rPr>
              <a:t>The criteria we have </a:t>
            </a:r>
            <a:r>
              <a:rPr lang="en-US" dirty="0" err="1">
                <a:latin typeface="Yu Gothic UI" panose="020B0500000000000000" pitchFamily="34" charset="-128"/>
                <a:ea typeface="Yu Gothic UI" panose="020B0500000000000000" pitchFamily="34" charset="-128"/>
              </a:rPr>
              <a:t>choosen</a:t>
            </a:r>
            <a:r>
              <a:rPr lang="en-US" dirty="0">
                <a:latin typeface="Yu Gothic UI" panose="020B0500000000000000" pitchFamily="34" charset="-128"/>
                <a:ea typeface="Yu Gothic UI" panose="020B0500000000000000" pitchFamily="34" charset="-128"/>
              </a:rPr>
              <a:t> for the model selection are RSS, Adjusted R², Mallow’s CP and BIC</a:t>
            </a:r>
          </a:p>
        </p:txBody>
      </p:sp>
      <p:sp>
        <p:nvSpPr>
          <p:cNvPr id="5" name="CasellaDiTesto 4">
            <a:extLst>
              <a:ext uri="{FF2B5EF4-FFF2-40B4-BE49-F238E27FC236}">
                <a16:creationId xmlns:a16="http://schemas.microsoft.com/office/drawing/2014/main" id="{EF4FA09F-B7FE-4131-A15B-BE84B0DA1DE1}"/>
              </a:ext>
            </a:extLst>
          </p:cNvPr>
          <p:cNvSpPr txBox="1"/>
          <p:nvPr/>
        </p:nvSpPr>
        <p:spPr>
          <a:xfrm>
            <a:off x="7993814" y="3208421"/>
            <a:ext cx="2823411"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RSS: minimum at 29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Adjusted R²: minimum at 25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BIC: minimum at 20 predictors</a:t>
            </a:r>
          </a:p>
          <a:p>
            <a:pPr marL="285750" indent="-285750">
              <a:buFont typeface="Arial" panose="020B0604020202020204" pitchFamily="34" charset="0"/>
              <a:buChar char="•"/>
            </a:pPr>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a:latin typeface="Yu Gothic UI" panose="020B0500000000000000" pitchFamily="34" charset="-128"/>
                <a:ea typeface="Yu Gothic UI" panose="020B0500000000000000" pitchFamily="34" charset="-128"/>
              </a:rPr>
              <a:t>Mallow’s CP: minimum at 25 predictors</a:t>
            </a:r>
          </a:p>
        </p:txBody>
      </p:sp>
      <p:pic>
        <p:nvPicPr>
          <p:cNvPr id="6" name="Immagine 5">
            <a:extLst>
              <a:ext uri="{FF2B5EF4-FFF2-40B4-BE49-F238E27FC236}">
                <a16:creationId xmlns:a16="http://schemas.microsoft.com/office/drawing/2014/main" id="{CB634F61-2E82-4180-B8D5-E0BE7846C4CC}"/>
              </a:ext>
            </a:extLst>
          </p:cNvPr>
          <p:cNvPicPr>
            <a:picLocks noChangeAspect="1"/>
          </p:cNvPicPr>
          <p:nvPr/>
        </p:nvPicPr>
        <p:blipFill>
          <a:blip r:embed="rId2"/>
          <a:stretch>
            <a:fillRect/>
          </a:stretch>
        </p:blipFill>
        <p:spPr>
          <a:xfrm>
            <a:off x="685799" y="3208421"/>
            <a:ext cx="6987173" cy="3371721"/>
          </a:xfrm>
          <a:prstGeom prst="rect">
            <a:avLst/>
          </a:prstGeom>
        </p:spPr>
      </p:pic>
    </p:spTree>
    <p:extLst>
      <p:ext uri="{BB962C8B-B14F-4D97-AF65-F5344CB8AC3E}">
        <p14:creationId xmlns:p14="http://schemas.microsoft.com/office/powerpoint/2010/main" val="239396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(2 / 4)</a:t>
            </a:r>
            <a:br>
              <a:rPr lang="en-US" dirty="0">
                <a:latin typeface="Yu Gothic UI" panose="020B0500000000000000" pitchFamily="34" charset="-128"/>
                <a:ea typeface="Yu Gothic UI" panose="020B0500000000000000" pitchFamily="34" charset="-128"/>
              </a:rPr>
            </a:b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549032"/>
            <a:ext cx="10131425" cy="1456267"/>
          </a:xfrm>
        </p:spPr>
        <p:txBody>
          <a:bodyPr>
            <a:noAutofit/>
          </a:bodyPr>
          <a:lstStyle/>
          <a:p>
            <a:r>
              <a:rPr lang="en-US" dirty="0">
                <a:latin typeface="Yu Gothic UI" panose="020B0500000000000000" pitchFamily="34" charset="-128"/>
                <a:ea typeface="Yu Gothic UI" panose="020B0500000000000000" pitchFamily="34" charset="-128"/>
              </a:rPr>
              <a:t>Now that we obtained the best model, we have to evaluate its performances. We decided to proceed with the validation set approach. We fitted the model on the training set and then the MSE was calculated upon the test set.</a:t>
            </a:r>
          </a:p>
          <a:p>
            <a:r>
              <a:rPr lang="en-US" dirty="0">
                <a:latin typeface="Yu Gothic UI" panose="020B0500000000000000" pitchFamily="34" charset="-128"/>
                <a:ea typeface="Yu Gothic UI" panose="020B0500000000000000" pitchFamily="34" charset="-128"/>
              </a:rPr>
              <a:t>The following table provides the results for each transformation</a:t>
            </a:r>
          </a:p>
        </p:txBody>
      </p:sp>
      <p:graphicFrame>
        <p:nvGraphicFramePr>
          <p:cNvPr id="4" name="Tabella 4">
            <a:extLst>
              <a:ext uri="{FF2B5EF4-FFF2-40B4-BE49-F238E27FC236}">
                <a16:creationId xmlns:a16="http://schemas.microsoft.com/office/drawing/2014/main" id="{3FAABB44-B119-410F-BA7E-D8055FAD74AB}"/>
              </a:ext>
            </a:extLst>
          </p:cNvPr>
          <p:cNvGraphicFramePr>
            <a:graphicFrameLocks noGrp="1"/>
          </p:cNvGraphicFramePr>
          <p:nvPr>
            <p:extLst>
              <p:ext uri="{D42A27DB-BD31-4B8C-83A1-F6EECF244321}">
                <p14:modId xmlns:p14="http://schemas.microsoft.com/office/powerpoint/2010/main" val="2159691519"/>
              </p:ext>
            </p:extLst>
          </p:nvPr>
        </p:nvGraphicFramePr>
        <p:xfrm>
          <a:off x="1687513" y="36914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29070661"/>
                    </a:ext>
                  </a:extLst>
                </a:gridCol>
                <a:gridCol w="2709333">
                  <a:extLst>
                    <a:ext uri="{9D8B030D-6E8A-4147-A177-3AD203B41FA5}">
                      <a16:colId xmlns:a16="http://schemas.microsoft.com/office/drawing/2014/main" val="4195455554"/>
                    </a:ext>
                  </a:extLst>
                </a:gridCol>
                <a:gridCol w="2709333">
                  <a:extLst>
                    <a:ext uri="{9D8B030D-6E8A-4147-A177-3AD203B41FA5}">
                      <a16:colId xmlns:a16="http://schemas.microsoft.com/office/drawing/2014/main" val="4281537785"/>
                    </a:ext>
                  </a:extLst>
                </a:gridCol>
              </a:tblGrid>
              <a:tr h="370840">
                <a:tc>
                  <a:txBody>
                    <a:bodyPr/>
                    <a:lstStyle/>
                    <a:p>
                      <a:r>
                        <a:rPr lang="en-US" dirty="0"/>
                        <a:t>Transformation</a:t>
                      </a:r>
                    </a:p>
                  </a:txBody>
                  <a:tcPr/>
                </a:tc>
                <a:tc>
                  <a:txBody>
                    <a:bodyPr/>
                    <a:lstStyle/>
                    <a:p>
                      <a:r>
                        <a:rPr lang="en-US" dirty="0"/>
                        <a:t>Predictors (based on BIC)</a:t>
                      </a:r>
                    </a:p>
                  </a:txBody>
                  <a:tcPr/>
                </a:tc>
                <a:tc>
                  <a:txBody>
                    <a:bodyPr/>
                    <a:lstStyle/>
                    <a:p>
                      <a:r>
                        <a:rPr lang="en-US" dirty="0"/>
                        <a:t>MSE</a:t>
                      </a:r>
                    </a:p>
                  </a:txBody>
                  <a:tcPr/>
                </a:tc>
                <a:extLst>
                  <a:ext uri="{0D108BD9-81ED-4DB2-BD59-A6C34878D82A}">
                    <a16:rowId xmlns:a16="http://schemas.microsoft.com/office/drawing/2014/main" val="2099018803"/>
                  </a:ext>
                </a:extLst>
              </a:tr>
              <a:tr h="370840">
                <a:tc>
                  <a:txBody>
                    <a:bodyPr/>
                    <a:lstStyle/>
                    <a:p>
                      <a:r>
                        <a:rPr lang="en-US" dirty="0"/>
                        <a:t>Linear</a:t>
                      </a:r>
                    </a:p>
                  </a:txBody>
                  <a:tcPr/>
                </a:tc>
                <a:tc>
                  <a:txBody>
                    <a:bodyPr/>
                    <a:lstStyle/>
                    <a:p>
                      <a:r>
                        <a:rPr lang="en-US" dirty="0"/>
                        <a:t>8</a:t>
                      </a:r>
                    </a:p>
                  </a:txBody>
                  <a:tcPr/>
                </a:tc>
                <a:tc>
                  <a:txBody>
                    <a:bodyPr/>
                    <a:lstStyle/>
                    <a:p>
                      <a:r>
                        <a:rPr lang="it-IT" dirty="0">
                          <a:effectLst/>
                        </a:rPr>
                        <a:t>1.106853</a:t>
                      </a:r>
                      <a:endParaRPr lang="en-US" dirty="0"/>
                    </a:p>
                  </a:txBody>
                  <a:tcPr/>
                </a:tc>
                <a:extLst>
                  <a:ext uri="{0D108BD9-81ED-4DB2-BD59-A6C34878D82A}">
                    <a16:rowId xmlns:a16="http://schemas.microsoft.com/office/drawing/2014/main" val="2843468504"/>
                  </a:ext>
                </a:extLst>
              </a:tr>
              <a:tr h="370840">
                <a:tc>
                  <a:txBody>
                    <a:bodyPr/>
                    <a:lstStyle/>
                    <a:p>
                      <a:r>
                        <a:rPr lang="en-US" dirty="0"/>
                        <a:t>Polynomial-2</a:t>
                      </a:r>
                    </a:p>
                  </a:txBody>
                  <a:tcPr/>
                </a:tc>
                <a:tc>
                  <a:txBody>
                    <a:bodyPr/>
                    <a:lstStyle/>
                    <a:p>
                      <a:r>
                        <a:rPr lang="en-US" dirty="0"/>
                        <a:t>14</a:t>
                      </a:r>
                    </a:p>
                  </a:txBody>
                  <a:tcPr/>
                </a:tc>
                <a:tc>
                  <a:txBody>
                    <a:bodyPr/>
                    <a:lstStyle/>
                    <a:p>
                      <a:r>
                        <a:rPr lang="it-IT" dirty="0">
                          <a:effectLst/>
                        </a:rPr>
                        <a:t>1.090448</a:t>
                      </a:r>
                      <a:endParaRPr lang="en-US" dirty="0"/>
                    </a:p>
                  </a:txBody>
                  <a:tcPr/>
                </a:tc>
                <a:extLst>
                  <a:ext uri="{0D108BD9-81ED-4DB2-BD59-A6C34878D82A}">
                    <a16:rowId xmlns:a16="http://schemas.microsoft.com/office/drawing/2014/main" val="3517279895"/>
                  </a:ext>
                </a:extLst>
              </a:tr>
              <a:tr h="370840">
                <a:tc>
                  <a:txBody>
                    <a:bodyPr/>
                    <a:lstStyle/>
                    <a:p>
                      <a:r>
                        <a:rPr lang="en-US" dirty="0"/>
                        <a:t>Polynomial-3</a:t>
                      </a:r>
                    </a:p>
                  </a:txBody>
                  <a:tcPr/>
                </a:tc>
                <a:tc>
                  <a:txBody>
                    <a:bodyPr/>
                    <a:lstStyle/>
                    <a:p>
                      <a:r>
                        <a:rPr lang="en-US" dirty="0"/>
                        <a:t>22</a:t>
                      </a:r>
                    </a:p>
                  </a:txBody>
                  <a:tcPr/>
                </a:tc>
                <a:tc>
                  <a:txBody>
                    <a:bodyPr/>
                    <a:lstStyle/>
                    <a:p>
                      <a:r>
                        <a:rPr lang="it-IT" dirty="0">
                          <a:effectLst/>
                        </a:rPr>
                        <a:t>1.089150</a:t>
                      </a:r>
                      <a:endParaRPr lang="en-US" dirty="0"/>
                    </a:p>
                  </a:txBody>
                  <a:tcPr/>
                </a:tc>
                <a:extLst>
                  <a:ext uri="{0D108BD9-81ED-4DB2-BD59-A6C34878D82A}">
                    <a16:rowId xmlns:a16="http://schemas.microsoft.com/office/drawing/2014/main" val="2850674401"/>
                  </a:ext>
                </a:extLst>
              </a:tr>
              <a:tr h="370840">
                <a:tc>
                  <a:txBody>
                    <a:bodyPr/>
                    <a:lstStyle/>
                    <a:p>
                      <a:r>
                        <a:rPr lang="en-US" dirty="0"/>
                        <a:t>Polynomial-4</a:t>
                      </a:r>
                    </a:p>
                  </a:txBody>
                  <a:tcPr/>
                </a:tc>
                <a:tc>
                  <a:txBody>
                    <a:bodyPr/>
                    <a:lstStyle/>
                    <a:p>
                      <a:r>
                        <a:rPr lang="en-US" dirty="0"/>
                        <a:t>28</a:t>
                      </a:r>
                    </a:p>
                  </a:txBody>
                  <a:tcPr/>
                </a:tc>
                <a:tc>
                  <a:txBody>
                    <a:bodyPr/>
                    <a:lstStyle/>
                    <a:p>
                      <a:r>
                        <a:rPr lang="it-IT" dirty="0">
                          <a:effectLst/>
                        </a:rPr>
                        <a:t>1.087880</a:t>
                      </a:r>
                      <a:endParaRPr lang="en-US" dirty="0"/>
                    </a:p>
                  </a:txBody>
                  <a:tcPr/>
                </a:tc>
                <a:extLst>
                  <a:ext uri="{0D108BD9-81ED-4DB2-BD59-A6C34878D82A}">
                    <a16:rowId xmlns:a16="http://schemas.microsoft.com/office/drawing/2014/main" val="218304083"/>
                  </a:ext>
                </a:extLst>
              </a:tr>
            </a:tbl>
          </a:graphicData>
        </a:graphic>
      </p:graphicFrame>
    </p:spTree>
    <p:extLst>
      <p:ext uri="{BB962C8B-B14F-4D97-AF65-F5344CB8AC3E}">
        <p14:creationId xmlns:p14="http://schemas.microsoft.com/office/powerpoint/2010/main" val="76623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(3 / 4)</a:t>
            </a:r>
            <a:br>
              <a:rPr lang="en-US" dirty="0">
                <a:latin typeface="Yu Gothic UI" panose="020B0500000000000000" pitchFamily="34" charset="-128"/>
                <a:ea typeface="Yu Gothic UI" panose="020B0500000000000000" pitchFamily="34" charset="-128"/>
              </a:rPr>
            </a:b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00743" y="1384300"/>
            <a:ext cx="10131425" cy="1231900"/>
          </a:xfrm>
        </p:spPr>
        <p:txBody>
          <a:bodyPr>
            <a:noAutofit/>
          </a:bodyPr>
          <a:lstStyle/>
          <a:p>
            <a:r>
              <a:rPr lang="en-US" dirty="0">
                <a:latin typeface="Yu Gothic UI" panose="020B0500000000000000" pitchFamily="34" charset="-128"/>
                <a:ea typeface="Yu Gothic UI" panose="020B0500000000000000" pitchFamily="34" charset="-128"/>
              </a:rPr>
              <a:t>The transformation with minimum MSE is the polynomials-4 </a:t>
            </a:r>
          </a:p>
          <a:p>
            <a:r>
              <a:rPr lang="en-US" dirty="0">
                <a:latin typeface="Yu Gothic UI" panose="020B0500000000000000" pitchFamily="34" charset="-128"/>
                <a:ea typeface="Yu Gothic UI" panose="020B0500000000000000" pitchFamily="34" charset="-128"/>
              </a:rPr>
              <a:t>The BIC parameter selected a model with the minimum number of predictors across all other criteria.</a:t>
            </a: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7959056" y="2616200"/>
            <a:ext cx="4024397" cy="203132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It is interesting to see that the predictors not considered by all the subset selection approaches are </a:t>
            </a:r>
            <a:r>
              <a:rPr lang="en-US" dirty="0" err="1">
                <a:solidFill>
                  <a:srgbClr val="00B0F0"/>
                </a:solidFill>
                <a:latin typeface="Yu Gothic UI" panose="020B0500000000000000" pitchFamily="34" charset="-128"/>
                <a:ea typeface="Yu Gothic UI" panose="020B0500000000000000" pitchFamily="34" charset="-128"/>
              </a:rPr>
              <a:t>comfort_score</a:t>
            </a:r>
            <a:r>
              <a:rPr lang="en-US" dirty="0">
                <a:latin typeface="Yu Gothic UI" panose="020B0500000000000000" pitchFamily="34" charset="-128"/>
                <a:ea typeface="Yu Gothic UI" panose="020B0500000000000000" pitchFamily="34" charset="-128"/>
              </a:rPr>
              <a:t>, </a:t>
            </a:r>
          </a:p>
          <a:p>
            <a:r>
              <a:rPr lang="en-US" dirty="0" err="1">
                <a:solidFill>
                  <a:srgbClr val="00B0F0"/>
                </a:solidFill>
                <a:latin typeface="Yu Gothic UI" panose="020B0500000000000000" pitchFamily="34" charset="-128"/>
                <a:ea typeface="Yu Gothic UI" panose="020B0500000000000000" pitchFamily="34" charset="-128"/>
              </a:rPr>
              <a:t>food_score</a:t>
            </a:r>
            <a:r>
              <a:rPr lang="en-US" dirty="0">
                <a:latin typeface="Yu Gothic UI" panose="020B0500000000000000" pitchFamily="34" charset="-128"/>
                <a:ea typeface="Yu Gothic UI" panose="020B0500000000000000" pitchFamily="34" charset="-128"/>
              </a:rPr>
              <a:t>, </a:t>
            </a:r>
          </a:p>
          <a:p>
            <a:r>
              <a:rPr lang="en-US" dirty="0" err="1">
                <a:solidFill>
                  <a:srgbClr val="00B0F0"/>
                </a:solidFill>
                <a:latin typeface="Yu Gothic UI" panose="020B0500000000000000" pitchFamily="34" charset="-128"/>
                <a:ea typeface="Yu Gothic UI" panose="020B0500000000000000" pitchFamily="34" charset="-128"/>
              </a:rPr>
              <a:t>enjoyment_score</a:t>
            </a:r>
            <a:r>
              <a:rPr lang="en-US"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and </a:t>
            </a:r>
            <a:r>
              <a:rPr lang="en-US" dirty="0" err="1">
                <a:solidFill>
                  <a:srgbClr val="00B0F0"/>
                </a:solidFill>
                <a:latin typeface="Yu Gothic UI" panose="020B0500000000000000" pitchFamily="34" charset="-128"/>
                <a:ea typeface="Yu Gothic UI" panose="020B0500000000000000" pitchFamily="34" charset="-128"/>
              </a:rPr>
              <a:t>internet_connection_score</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5" name="Immagine 4">
            <a:extLst>
              <a:ext uri="{FF2B5EF4-FFF2-40B4-BE49-F238E27FC236}">
                <a16:creationId xmlns:a16="http://schemas.microsoft.com/office/drawing/2014/main" id="{503A1ADE-A395-4BC5-A068-7710543C0254}"/>
              </a:ext>
            </a:extLst>
          </p:cNvPr>
          <p:cNvPicPr>
            <a:picLocks noChangeAspect="1"/>
          </p:cNvPicPr>
          <p:nvPr/>
        </p:nvPicPr>
        <p:blipFill>
          <a:blip r:embed="rId2"/>
          <a:stretch>
            <a:fillRect/>
          </a:stretch>
        </p:blipFill>
        <p:spPr>
          <a:xfrm>
            <a:off x="685801" y="2616200"/>
            <a:ext cx="7273255" cy="4089607"/>
          </a:xfrm>
          <a:prstGeom prst="rect">
            <a:avLst/>
          </a:prstGeom>
        </p:spPr>
      </p:pic>
    </p:spTree>
    <p:extLst>
      <p:ext uri="{BB962C8B-B14F-4D97-AF65-F5344CB8AC3E}">
        <p14:creationId xmlns:p14="http://schemas.microsoft.com/office/powerpoint/2010/main" val="144409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SUBSET SELECTION (4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FINAL CONSIDERATIONS</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7"/>
            <a:ext cx="10131425" cy="1363134"/>
          </a:xfrm>
        </p:spPr>
        <p:txBody>
          <a:bodyPr>
            <a:noAutofit/>
          </a:bodyPr>
          <a:lstStyle/>
          <a:p>
            <a:r>
              <a:rPr lang="en-US" dirty="0">
                <a:latin typeface="Yu Gothic UI" panose="020B0500000000000000" pitchFamily="34" charset="-128"/>
                <a:ea typeface="Yu Gothic UI" panose="020B0500000000000000" pitchFamily="34" charset="-128"/>
              </a:rPr>
              <a:t>The suggested model to select in the one which minimizes the BIC criteria, because it provides the model with the least number of predictors.</a:t>
            </a: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685799" y="5636477"/>
            <a:ext cx="11297653" cy="923330"/>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This means that including in the model any predictor other than the ones provided by the BIC, does not make the model more accurate, but just makes the model more complex for almost the same performance. In order to avoid overfitting problems, simpler models should be used.</a:t>
            </a:r>
          </a:p>
        </p:txBody>
      </p:sp>
      <p:pic>
        <p:nvPicPr>
          <p:cNvPr id="5" name="Immagine 4">
            <a:extLst>
              <a:ext uri="{FF2B5EF4-FFF2-40B4-BE49-F238E27FC236}">
                <a16:creationId xmlns:a16="http://schemas.microsoft.com/office/drawing/2014/main" id="{5EA3FE4C-CFF0-44F4-B270-0D5EB8EE1930}"/>
              </a:ext>
            </a:extLst>
          </p:cNvPr>
          <p:cNvPicPr>
            <a:picLocks noChangeAspect="1"/>
          </p:cNvPicPr>
          <p:nvPr/>
        </p:nvPicPr>
        <p:blipFill>
          <a:blip r:embed="rId2"/>
          <a:stretch>
            <a:fillRect/>
          </a:stretch>
        </p:blipFill>
        <p:spPr>
          <a:xfrm>
            <a:off x="2122353" y="2980268"/>
            <a:ext cx="7258315" cy="2612539"/>
          </a:xfrm>
          <a:prstGeom prst="rect">
            <a:avLst/>
          </a:prstGeom>
        </p:spPr>
      </p:pic>
    </p:spTree>
    <p:extLst>
      <p:ext uri="{BB962C8B-B14F-4D97-AF65-F5344CB8AC3E}">
        <p14:creationId xmlns:p14="http://schemas.microsoft.com/office/powerpoint/2010/main" val="193628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(1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RIDGE</a:t>
            </a:r>
            <a:endParaRPr lang="en-US" dirty="0">
              <a:latin typeface="Yu Gothic UI" panose="020B0500000000000000" pitchFamily="34" charset="-128"/>
              <a:ea typeface="Yu Gothic UI" panose="020B0500000000000000" pitchFamily="34" charset="-128"/>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6"/>
                <a:ext cx="4752475" cy="2137165"/>
              </a:xfrm>
            </p:spPr>
            <p:txBody>
              <a:bodyPr>
                <a:noAutofit/>
              </a:bodyPr>
              <a:lstStyle/>
              <a:p>
                <a:r>
                  <a:rPr lang="en-US" dirty="0">
                    <a:latin typeface="Yu Gothic UI" panose="020B0500000000000000" pitchFamily="34" charset="-128"/>
                    <a:ea typeface="Yu Gothic UI" panose="020B0500000000000000" pitchFamily="34" charset="-128"/>
                  </a:rPr>
                  <a:t>Obviously, we had to test many parameters of </a:t>
                </a:r>
                <a:r>
                  <a:rPr lang="el-GR" dirty="0">
                    <a:latin typeface="Yu Gothic UI" panose="020B0500000000000000" pitchFamily="34" charset="-128"/>
                    <a:ea typeface="Yu Gothic UI" panose="020B0500000000000000" pitchFamily="34" charset="-128"/>
                  </a:rPr>
                  <a:t>λ</a:t>
                </a:r>
                <a:r>
                  <a:rPr lang="en-US" dirty="0">
                    <a:latin typeface="Yu Gothic UI" panose="020B0500000000000000" pitchFamily="34" charset="-128"/>
                    <a:ea typeface="Yu Gothic UI" panose="020B0500000000000000" pitchFamily="34" charset="-128"/>
                  </a:rPr>
                  <a:t>. We performed a cross-validation over 100 possible </a:t>
                </a:r>
                <a:r>
                  <a:rPr lang="it-IT" dirty="0" err="1">
                    <a:latin typeface="Yu Gothic UI" panose="020B0500000000000000" pitchFamily="34" charset="-128"/>
                    <a:ea typeface="Yu Gothic UI" panose="020B0500000000000000" pitchFamily="34" charset="-128"/>
                  </a:rPr>
                  <a:t>values</a:t>
                </a:r>
                <a:r>
                  <a:rPr lang="it-IT" dirty="0">
                    <a:latin typeface="Yu Gothic UI" panose="020B0500000000000000" pitchFamily="34" charset="-128"/>
                    <a:ea typeface="Yu Gothic UI" panose="020B0500000000000000" pitchFamily="34" charset="-128"/>
                  </a:rPr>
                  <a:t>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 in a </a:t>
                </a:r>
                <a:r>
                  <a:rPr lang="it-IT" dirty="0" err="1">
                    <a:latin typeface="Yu Gothic UI" panose="020B0500000000000000" pitchFamily="34" charset="-128"/>
                    <a:ea typeface="Yu Gothic UI" panose="020B0500000000000000" pitchFamily="34" charset="-128"/>
                  </a:rPr>
                  <a:t>span</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ranging</a:t>
                </a:r>
                <a:r>
                  <a:rPr lang="it-IT" dirty="0">
                    <a:latin typeface="Yu Gothic UI" panose="020B0500000000000000" pitchFamily="34" charset="-128"/>
                    <a:ea typeface="Yu Gothic UI" panose="020B0500000000000000" pitchFamily="34" charset="-128"/>
                  </a:rPr>
                  <a:t> from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m:t>
                        </m:r>
                        <m:r>
                          <a:rPr lang="it-IT" i="1" smtClean="0">
                            <a:latin typeface="Cambria Math" panose="02040503050406030204" pitchFamily="18" charset="0"/>
                          </a:rPr>
                          <m:t>2</m:t>
                        </m:r>
                      </m:sup>
                    </m:sSup>
                  </m:oMath>
                </a14:m>
                <a:r>
                  <a:rPr lang="en-US" dirty="0">
                    <a:latin typeface="Yu Gothic UI" panose="020B0500000000000000" pitchFamily="34" charset="-128"/>
                    <a:ea typeface="Yu Gothic UI" panose="020B0500000000000000" pitchFamily="34" charset="-128"/>
                  </a:rPr>
                  <a:t> to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10</m:t>
                        </m:r>
                      </m:sup>
                    </m:sSup>
                  </m:oMath>
                </a14:m>
                <a:r>
                  <a:rPr lang="en-US" dirty="0">
                    <a:latin typeface="Yu Gothic UI" panose="020B0500000000000000" pitchFamily="34" charset="-128"/>
                    <a:ea typeface="Yu Gothic UI" panose="020B0500000000000000" pitchFamily="34" charset="-128"/>
                  </a:rPr>
                  <a:t> </a:t>
                </a: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mc:Choice>
        <mc:Fallback xmlns="">
          <p:sp>
            <p:nvSpPr>
              <p:cNvPr id="3" name="Segnaposto contenuto 2">
                <a:extLst>
                  <a:ext uri="{FF2B5EF4-FFF2-40B4-BE49-F238E27FC236}">
                    <a16:creationId xmlns:a16="http://schemas.microsoft.com/office/drawing/2014/main" id="{40F376E7-7A00-4397-AE99-C966074FC608}"/>
                  </a:ext>
                </a:extLst>
              </p:cNvPr>
              <p:cNvSpPr>
                <a:spLocks noGrp="1" noRot="1" noChangeAspect="1" noMove="1" noResize="1" noEditPoints="1" noAdjustHandles="1" noChangeArrowheads="1" noChangeShapeType="1" noTextEdit="1"/>
              </p:cNvSpPr>
              <p:nvPr>
                <p:ph idx="1"/>
              </p:nvPr>
            </p:nvSpPr>
            <p:spPr>
              <a:xfrm>
                <a:off x="685799" y="1761066"/>
                <a:ext cx="4752475" cy="2137165"/>
              </a:xfrm>
              <a:blipFill>
                <a:blip r:embed="rId2"/>
                <a:stretch>
                  <a:fillRect l="-769" r="-1410"/>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0A817E47-7C52-4D35-9EF3-F20DFEF1AA73}"/>
              </a:ext>
            </a:extLst>
          </p:cNvPr>
          <p:cNvSpPr txBox="1"/>
          <p:nvPr/>
        </p:nvSpPr>
        <p:spPr>
          <a:xfrm>
            <a:off x="6334627" y="2428051"/>
            <a:ext cx="4892841" cy="369332"/>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Graph of the coefficients as a function of </a:t>
            </a:r>
            <a:r>
              <a:rPr lang="el-GR" dirty="0">
                <a:latin typeface="Yu Gothic UI" panose="020B0500000000000000" pitchFamily="34" charset="-128"/>
                <a:ea typeface="Yu Gothic UI" panose="020B0500000000000000" pitchFamily="34" charset="-128"/>
              </a:rPr>
              <a:t>λ</a:t>
            </a:r>
            <a:endParaRPr lang="en-US" dirty="0">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70AB5371-A593-4EE2-9179-4393A7E01675}"/>
              </a:ext>
            </a:extLst>
          </p:cNvPr>
          <p:cNvPicPr>
            <a:picLocks noChangeAspect="1"/>
          </p:cNvPicPr>
          <p:nvPr/>
        </p:nvPicPr>
        <p:blipFill>
          <a:blip r:embed="rId3"/>
          <a:stretch>
            <a:fillRect/>
          </a:stretch>
        </p:blipFill>
        <p:spPr>
          <a:xfrm>
            <a:off x="1203160" y="3159567"/>
            <a:ext cx="4892840" cy="3445753"/>
          </a:xfrm>
          <a:prstGeom prst="rect">
            <a:avLst/>
          </a:prstGeom>
        </p:spPr>
      </p:pic>
      <p:pic>
        <p:nvPicPr>
          <p:cNvPr id="8" name="Immagine 7">
            <a:extLst>
              <a:ext uri="{FF2B5EF4-FFF2-40B4-BE49-F238E27FC236}">
                <a16:creationId xmlns:a16="http://schemas.microsoft.com/office/drawing/2014/main" id="{3FB788CB-09E7-47FB-927F-FA87D1452DC2}"/>
              </a:ext>
            </a:extLst>
          </p:cNvPr>
          <p:cNvPicPr>
            <a:picLocks noChangeAspect="1"/>
          </p:cNvPicPr>
          <p:nvPr/>
        </p:nvPicPr>
        <p:blipFill>
          <a:blip r:embed="rId4"/>
          <a:stretch>
            <a:fillRect/>
          </a:stretch>
        </p:blipFill>
        <p:spPr>
          <a:xfrm>
            <a:off x="6334628" y="3159567"/>
            <a:ext cx="4892840" cy="3424737"/>
          </a:xfrm>
          <a:prstGeom prst="rect">
            <a:avLst/>
          </a:prstGeom>
        </p:spPr>
      </p:pic>
    </p:spTree>
    <p:extLst>
      <p:ext uri="{BB962C8B-B14F-4D97-AF65-F5344CB8AC3E}">
        <p14:creationId xmlns:p14="http://schemas.microsoft.com/office/powerpoint/2010/main" val="41882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(2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RIDGE</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799" y="1761066"/>
            <a:ext cx="4752475" cy="2137165"/>
          </a:xfrm>
        </p:spPr>
        <p:txBody>
          <a:bodyPr>
            <a:noAutofit/>
          </a:bodyPr>
          <a:lstStyle/>
          <a:p>
            <a:r>
              <a:rPr lang="it-IT" dirty="0" err="1">
                <a:latin typeface="Yu Gothic UI" panose="020B0500000000000000" pitchFamily="34" charset="-128"/>
                <a:ea typeface="Yu Gothic UI" panose="020B0500000000000000" pitchFamily="34" charset="-128"/>
              </a:rPr>
              <a:t>Results</a:t>
            </a:r>
            <a:r>
              <a:rPr lang="it-IT" dirty="0">
                <a:latin typeface="Yu Gothic UI" panose="020B0500000000000000" pitchFamily="34" charset="-128"/>
                <a:ea typeface="Yu Gothic UI" panose="020B0500000000000000" pitchFamily="34" charset="-128"/>
              </a:rPr>
              <a:t> of the Ridge </a:t>
            </a:r>
            <a:r>
              <a:rPr lang="it-IT" dirty="0" err="1">
                <a:latin typeface="Yu Gothic UI" panose="020B0500000000000000" pitchFamily="34" charset="-128"/>
                <a:ea typeface="Yu Gothic UI" panose="020B0500000000000000" pitchFamily="34" charset="-128"/>
              </a:rPr>
              <a:t>Regularization</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
        <p:nvSpPr>
          <p:cNvPr id="4" name="CasellaDiTesto 3">
            <a:extLst>
              <a:ext uri="{FF2B5EF4-FFF2-40B4-BE49-F238E27FC236}">
                <a16:creationId xmlns:a16="http://schemas.microsoft.com/office/drawing/2014/main" id="{0A817E47-7C52-4D35-9EF3-F20DFEF1AA73}"/>
              </a:ext>
            </a:extLst>
          </p:cNvPr>
          <p:cNvSpPr txBox="1"/>
          <p:nvPr/>
        </p:nvSpPr>
        <p:spPr>
          <a:xfrm>
            <a:off x="685800" y="6248399"/>
            <a:ext cx="11297652" cy="369332"/>
          </a:xfrm>
          <a:prstGeom prst="rect">
            <a:avLst/>
          </a:prstGeom>
          <a:noFill/>
        </p:spPr>
        <p:txBody>
          <a:bodyPr wrap="square" rtlCol="0">
            <a:spAutoFit/>
          </a:bodyPr>
          <a:lstStyle/>
          <a:p>
            <a:r>
              <a:rPr lang="it-IT" dirty="0">
                <a:latin typeface="Yu Gothic UI" panose="020B0500000000000000" pitchFamily="34" charset="-128"/>
                <a:ea typeface="Yu Gothic UI" panose="020B0500000000000000" pitchFamily="34" charset="-128"/>
              </a:rPr>
              <a:t>Ridge </a:t>
            </a:r>
            <a:r>
              <a:rPr lang="it-IT" dirty="0" err="1">
                <a:latin typeface="Yu Gothic UI" panose="020B0500000000000000" pitchFamily="34" charset="-128"/>
                <a:ea typeface="Yu Gothic UI" panose="020B0500000000000000" pitchFamily="34" charset="-128"/>
              </a:rPr>
              <a:t>does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not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improve</a:t>
            </a:r>
            <a:r>
              <a:rPr lang="it-IT" dirty="0">
                <a:latin typeface="Yu Gothic UI" panose="020B0500000000000000" pitchFamily="34" charset="-128"/>
                <a:ea typeface="Yu Gothic UI" panose="020B0500000000000000" pitchFamily="34" charset="-128"/>
              </a:rPr>
              <a:t> to the </a:t>
            </a:r>
            <a:r>
              <a:rPr lang="it-IT" dirty="0" err="1">
                <a:latin typeface="Yu Gothic UI" panose="020B0500000000000000" pitchFamily="34" charset="-128"/>
                <a:ea typeface="Yu Gothic UI" panose="020B0500000000000000" pitchFamily="34" charset="-128"/>
              </a:rPr>
              <a:t>model’s</a:t>
            </a:r>
            <a:r>
              <a:rPr lang="it-IT" dirty="0">
                <a:latin typeface="Yu Gothic UI" panose="020B0500000000000000" pitchFamily="34" charset="-128"/>
                <a:ea typeface="Yu Gothic UI" panose="020B0500000000000000" pitchFamily="34" charset="-128"/>
              </a:rPr>
              <a:t> performance </a:t>
            </a:r>
            <a:r>
              <a:rPr lang="it-IT" dirty="0" err="1">
                <a:latin typeface="Yu Gothic UI" panose="020B0500000000000000" pitchFamily="34" charset="-128"/>
                <a:ea typeface="Yu Gothic UI" panose="020B0500000000000000" pitchFamily="34" charset="-128"/>
              </a:rPr>
              <a:t>compared</a:t>
            </a:r>
            <a:r>
              <a:rPr lang="it-IT" dirty="0">
                <a:latin typeface="Yu Gothic UI" panose="020B0500000000000000" pitchFamily="34" charset="-128"/>
                <a:ea typeface="Yu Gothic UI" panose="020B0500000000000000" pitchFamily="34" charset="-128"/>
              </a:rPr>
              <a:t> to the model </a:t>
            </a:r>
            <a:r>
              <a:rPr lang="it-IT" dirty="0" err="1">
                <a:latin typeface="Yu Gothic UI" panose="020B0500000000000000" pitchFamily="34" charset="-128"/>
                <a:ea typeface="Yu Gothic UI" panose="020B0500000000000000" pitchFamily="34" charset="-128"/>
              </a:rPr>
              <a:t>without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ridge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regularization</a:t>
            </a:r>
            <a:endParaRPr lang="en-US" dirty="0">
              <a:latin typeface="Yu Gothic UI" panose="020B0500000000000000" pitchFamily="34" charset="-128"/>
              <a:ea typeface="Yu Gothic UI" panose="020B0500000000000000" pitchFamily="34" charset="-128"/>
            </a:endParaRPr>
          </a:p>
        </p:txBody>
      </p:sp>
      <p:graphicFrame>
        <p:nvGraphicFramePr>
          <p:cNvPr id="6" name="Tabella 4">
            <a:extLst>
              <a:ext uri="{FF2B5EF4-FFF2-40B4-BE49-F238E27FC236}">
                <a16:creationId xmlns:a16="http://schemas.microsoft.com/office/drawing/2014/main" id="{7F5D00D2-ED45-4A5E-A937-84DDFF4B1EBF}"/>
              </a:ext>
            </a:extLst>
          </p:cNvPr>
          <p:cNvGraphicFramePr>
            <a:graphicFrameLocks noGrp="1"/>
          </p:cNvGraphicFramePr>
          <p:nvPr>
            <p:extLst>
              <p:ext uri="{D42A27DB-BD31-4B8C-83A1-F6EECF244321}">
                <p14:modId xmlns:p14="http://schemas.microsoft.com/office/powerpoint/2010/main" val="1786639076"/>
              </p:ext>
            </p:extLst>
          </p:nvPr>
        </p:nvGraphicFramePr>
        <p:xfrm>
          <a:off x="2032000" y="2973671"/>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29070661"/>
                    </a:ext>
                  </a:extLst>
                </a:gridCol>
                <a:gridCol w="2709333">
                  <a:extLst>
                    <a:ext uri="{9D8B030D-6E8A-4147-A177-3AD203B41FA5}">
                      <a16:colId xmlns:a16="http://schemas.microsoft.com/office/drawing/2014/main" val="4195455554"/>
                    </a:ext>
                  </a:extLst>
                </a:gridCol>
                <a:gridCol w="2709333">
                  <a:extLst>
                    <a:ext uri="{9D8B030D-6E8A-4147-A177-3AD203B41FA5}">
                      <a16:colId xmlns:a16="http://schemas.microsoft.com/office/drawing/2014/main" val="4281537785"/>
                    </a:ext>
                  </a:extLst>
                </a:gridCol>
              </a:tblGrid>
              <a:tr h="0">
                <a:tc>
                  <a:txBody>
                    <a:bodyPr/>
                    <a:lstStyle/>
                    <a:p>
                      <a:r>
                        <a:rPr lang="en-US" dirty="0"/>
                        <a:t>Transformation</a:t>
                      </a:r>
                    </a:p>
                  </a:txBody>
                  <a:tcPr/>
                </a:tc>
                <a:tc>
                  <a:txBody>
                    <a:bodyPr/>
                    <a:lstStyle/>
                    <a:p>
                      <a:r>
                        <a:rPr lang="en-US" dirty="0"/>
                        <a:t>MSE without regularization</a:t>
                      </a:r>
                    </a:p>
                  </a:txBody>
                  <a:tcPr/>
                </a:tc>
                <a:tc>
                  <a:txBody>
                    <a:bodyPr/>
                    <a:lstStyle/>
                    <a:p>
                      <a:r>
                        <a:rPr lang="en-US" dirty="0"/>
                        <a:t>MSE with regularization</a:t>
                      </a:r>
                    </a:p>
                  </a:txBody>
                  <a:tcPr/>
                </a:tc>
                <a:extLst>
                  <a:ext uri="{0D108BD9-81ED-4DB2-BD59-A6C34878D82A}">
                    <a16:rowId xmlns:a16="http://schemas.microsoft.com/office/drawing/2014/main" val="2099018803"/>
                  </a:ext>
                </a:extLst>
              </a:tr>
              <a:tr h="370840">
                <a:tc>
                  <a:txBody>
                    <a:bodyPr/>
                    <a:lstStyle/>
                    <a:p>
                      <a:r>
                        <a:rPr lang="en-US" dirty="0"/>
                        <a:t>Linear</a:t>
                      </a:r>
                    </a:p>
                  </a:txBody>
                  <a:tcPr/>
                </a:tc>
                <a:tc>
                  <a:txBody>
                    <a:bodyPr/>
                    <a:lstStyle/>
                    <a:p>
                      <a:r>
                        <a:rPr lang="en-US" dirty="0"/>
                        <a:t>1.120782</a:t>
                      </a:r>
                    </a:p>
                  </a:txBody>
                  <a:tcPr/>
                </a:tc>
                <a:tc>
                  <a:txBody>
                    <a:bodyPr/>
                    <a:lstStyle/>
                    <a:p>
                      <a:r>
                        <a:rPr lang="it-IT" dirty="0">
                          <a:effectLst/>
                        </a:rPr>
                        <a:t>1.128454</a:t>
                      </a:r>
                      <a:endParaRPr lang="en-US" dirty="0"/>
                    </a:p>
                  </a:txBody>
                  <a:tcPr/>
                </a:tc>
                <a:extLst>
                  <a:ext uri="{0D108BD9-81ED-4DB2-BD59-A6C34878D82A}">
                    <a16:rowId xmlns:a16="http://schemas.microsoft.com/office/drawing/2014/main" val="2843468504"/>
                  </a:ext>
                </a:extLst>
              </a:tr>
              <a:tr h="370840">
                <a:tc>
                  <a:txBody>
                    <a:bodyPr/>
                    <a:lstStyle/>
                    <a:p>
                      <a:r>
                        <a:rPr lang="en-US" dirty="0"/>
                        <a:t>Polynomial-2</a:t>
                      </a:r>
                    </a:p>
                  </a:txBody>
                  <a:tcPr/>
                </a:tc>
                <a:tc>
                  <a:txBody>
                    <a:bodyPr/>
                    <a:lstStyle/>
                    <a:p>
                      <a:r>
                        <a:rPr lang="en-US" dirty="0"/>
                        <a:t>1.105092</a:t>
                      </a:r>
                    </a:p>
                  </a:txBody>
                  <a:tcPr/>
                </a:tc>
                <a:tc>
                  <a:txBody>
                    <a:bodyPr/>
                    <a:lstStyle/>
                    <a:p>
                      <a:r>
                        <a:rPr lang="it-IT" dirty="0">
                          <a:effectLst/>
                        </a:rPr>
                        <a:t>1.113370</a:t>
                      </a:r>
                      <a:endParaRPr lang="en-US" dirty="0"/>
                    </a:p>
                  </a:txBody>
                  <a:tcPr/>
                </a:tc>
                <a:extLst>
                  <a:ext uri="{0D108BD9-81ED-4DB2-BD59-A6C34878D82A}">
                    <a16:rowId xmlns:a16="http://schemas.microsoft.com/office/drawing/2014/main" val="3517279895"/>
                  </a:ext>
                </a:extLst>
              </a:tr>
              <a:tr h="370840">
                <a:tc>
                  <a:txBody>
                    <a:bodyPr/>
                    <a:lstStyle/>
                    <a:p>
                      <a:r>
                        <a:rPr lang="en-US" dirty="0"/>
                        <a:t>Polynomial-3</a:t>
                      </a:r>
                    </a:p>
                  </a:txBody>
                  <a:tcPr/>
                </a:tc>
                <a:tc>
                  <a:txBody>
                    <a:bodyPr/>
                    <a:lstStyle/>
                    <a:p>
                      <a:r>
                        <a:rPr lang="en-US" dirty="0"/>
                        <a:t>1.103605</a:t>
                      </a:r>
                    </a:p>
                  </a:txBody>
                  <a:tcPr/>
                </a:tc>
                <a:tc>
                  <a:txBody>
                    <a:bodyPr/>
                    <a:lstStyle/>
                    <a:p>
                      <a:r>
                        <a:rPr lang="it-IT" dirty="0">
                          <a:effectLst/>
                        </a:rPr>
                        <a:t>1.112249</a:t>
                      </a:r>
                      <a:endParaRPr lang="en-US" dirty="0"/>
                    </a:p>
                  </a:txBody>
                  <a:tcPr/>
                </a:tc>
                <a:extLst>
                  <a:ext uri="{0D108BD9-81ED-4DB2-BD59-A6C34878D82A}">
                    <a16:rowId xmlns:a16="http://schemas.microsoft.com/office/drawing/2014/main" val="2850674401"/>
                  </a:ext>
                </a:extLst>
              </a:tr>
              <a:tr h="370840">
                <a:tc>
                  <a:txBody>
                    <a:bodyPr/>
                    <a:lstStyle/>
                    <a:p>
                      <a:r>
                        <a:rPr lang="en-US" dirty="0"/>
                        <a:t>Polynomial-4</a:t>
                      </a:r>
                    </a:p>
                  </a:txBody>
                  <a:tcPr/>
                </a:tc>
                <a:tc>
                  <a:txBody>
                    <a:bodyPr/>
                    <a:lstStyle/>
                    <a:p>
                      <a:r>
                        <a:rPr lang="en-US" dirty="0"/>
                        <a:t>1.102377</a:t>
                      </a:r>
                    </a:p>
                  </a:txBody>
                  <a:tcPr/>
                </a:tc>
                <a:tc>
                  <a:txBody>
                    <a:bodyPr/>
                    <a:lstStyle/>
                    <a:p>
                      <a:r>
                        <a:rPr lang="it-IT" dirty="0">
                          <a:effectLst/>
                        </a:rPr>
                        <a:t>1.111561</a:t>
                      </a:r>
                      <a:endParaRPr lang="en-US" dirty="0"/>
                    </a:p>
                  </a:txBody>
                  <a:tcPr/>
                </a:tc>
                <a:extLst>
                  <a:ext uri="{0D108BD9-81ED-4DB2-BD59-A6C34878D82A}">
                    <a16:rowId xmlns:a16="http://schemas.microsoft.com/office/drawing/2014/main" val="218304083"/>
                  </a:ext>
                </a:extLst>
              </a:tr>
            </a:tbl>
          </a:graphicData>
        </a:graphic>
      </p:graphicFrame>
    </p:spTree>
    <p:extLst>
      <p:ext uri="{BB962C8B-B14F-4D97-AF65-F5344CB8AC3E}">
        <p14:creationId xmlns:p14="http://schemas.microsoft.com/office/powerpoint/2010/main" val="392480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(3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LASSO</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4752475" cy="1363133"/>
          </a:xfrm>
        </p:spPr>
        <p:txBody>
          <a:bodyPr>
            <a:noAutofit/>
          </a:bodyPr>
          <a:lstStyle/>
          <a:p>
            <a:r>
              <a:rPr lang="it-IT" dirty="0">
                <a:latin typeface="Yu Gothic UI" panose="020B0500000000000000" pitchFamily="34" charset="-128"/>
                <a:ea typeface="Yu Gothic UI" panose="020B0500000000000000" pitchFamily="34" charset="-128"/>
              </a:rPr>
              <a:t>The following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of the MSE </a:t>
            </a:r>
            <a:r>
              <a:rPr lang="it-IT" dirty="0" err="1">
                <a:latin typeface="Yu Gothic UI" panose="020B0500000000000000" pitchFamily="34" charset="-128"/>
                <a:ea typeface="Yu Gothic UI" panose="020B0500000000000000" pitchFamily="34" charset="-128"/>
              </a:rPr>
              <a:t>as</a:t>
            </a:r>
            <a:r>
              <a:rPr lang="it-IT" dirty="0">
                <a:latin typeface="Yu Gothic UI" panose="020B0500000000000000" pitchFamily="34" charset="-128"/>
                <a:ea typeface="Yu Gothic UI" panose="020B0500000000000000" pitchFamily="34" charset="-128"/>
              </a:rPr>
              <a:t> a function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
        <p:nvSpPr>
          <p:cNvPr id="5" name="Segnaposto contenuto 2">
            <a:extLst>
              <a:ext uri="{FF2B5EF4-FFF2-40B4-BE49-F238E27FC236}">
                <a16:creationId xmlns:a16="http://schemas.microsoft.com/office/drawing/2014/main" id="{5CEC4808-AE5F-44D5-ACD3-D1FD143126B2}"/>
              </a:ext>
            </a:extLst>
          </p:cNvPr>
          <p:cNvSpPr txBox="1">
            <a:spLocks/>
          </p:cNvSpPr>
          <p:nvPr/>
        </p:nvSpPr>
        <p:spPr>
          <a:xfrm>
            <a:off x="6096000" y="2062301"/>
            <a:ext cx="4752475" cy="1363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it-IT" dirty="0" err="1">
                <a:latin typeface="Yu Gothic UI" panose="020B0500000000000000" pitchFamily="34" charset="-128"/>
                <a:ea typeface="Yu Gothic UI" panose="020B0500000000000000" pitchFamily="34" charset="-128"/>
              </a:rPr>
              <a:t>Again</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provide</a:t>
            </a:r>
            <a:r>
              <a:rPr lang="it-IT" dirty="0">
                <a:latin typeface="Yu Gothic UI" panose="020B0500000000000000" pitchFamily="34" charset="-128"/>
                <a:ea typeface="Yu Gothic UI" panose="020B0500000000000000" pitchFamily="34" charset="-128"/>
              </a:rPr>
              <a:t> a </a:t>
            </a:r>
            <a:r>
              <a:rPr lang="it-IT" dirty="0" err="1">
                <a:latin typeface="Yu Gothic UI" panose="020B0500000000000000" pitchFamily="34" charset="-128"/>
                <a:ea typeface="Yu Gothic UI" panose="020B0500000000000000" pitchFamily="34" charset="-128"/>
              </a:rPr>
              <a:t>graph</a:t>
            </a:r>
            <a:r>
              <a:rPr lang="it-IT" dirty="0">
                <a:latin typeface="Yu Gothic UI" panose="020B0500000000000000" pitchFamily="34" charset="-128"/>
                <a:ea typeface="Yu Gothic UI" panose="020B0500000000000000" pitchFamily="34" charset="-128"/>
              </a:rPr>
              <a:t> of the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as</a:t>
            </a:r>
            <a:r>
              <a:rPr lang="it-IT" dirty="0">
                <a:latin typeface="Yu Gothic UI" panose="020B0500000000000000" pitchFamily="34" charset="-128"/>
                <a:ea typeface="Yu Gothic UI" panose="020B0500000000000000" pitchFamily="34" charset="-128"/>
              </a:rPr>
              <a:t> a function of </a:t>
            </a:r>
            <a:r>
              <a:rPr lang="el-GR" dirty="0">
                <a:latin typeface="Yu Gothic UI" panose="020B0500000000000000" pitchFamily="34" charset="-128"/>
                <a:ea typeface="Yu Gothic UI" panose="020B0500000000000000" pitchFamily="34" charset="-128"/>
              </a:rPr>
              <a:t>λ</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51C54BC8-4E2B-4E64-8942-CD92FA39B4AB}"/>
              </a:ext>
            </a:extLst>
          </p:cNvPr>
          <p:cNvPicPr>
            <a:picLocks noChangeAspect="1"/>
          </p:cNvPicPr>
          <p:nvPr/>
        </p:nvPicPr>
        <p:blipFill>
          <a:blip r:embed="rId2"/>
          <a:stretch>
            <a:fillRect/>
          </a:stretch>
        </p:blipFill>
        <p:spPr>
          <a:xfrm>
            <a:off x="685800" y="2892176"/>
            <a:ext cx="5158410" cy="3799916"/>
          </a:xfrm>
          <a:prstGeom prst="rect">
            <a:avLst/>
          </a:prstGeom>
        </p:spPr>
      </p:pic>
      <p:pic>
        <p:nvPicPr>
          <p:cNvPr id="8" name="Immagine 7">
            <a:extLst>
              <a:ext uri="{FF2B5EF4-FFF2-40B4-BE49-F238E27FC236}">
                <a16:creationId xmlns:a16="http://schemas.microsoft.com/office/drawing/2014/main" id="{2728AD8A-1035-4B5B-9DBC-6D62D6B52E19}"/>
              </a:ext>
            </a:extLst>
          </p:cNvPr>
          <p:cNvPicPr>
            <a:picLocks noChangeAspect="1"/>
          </p:cNvPicPr>
          <p:nvPr/>
        </p:nvPicPr>
        <p:blipFill>
          <a:blip r:embed="rId3"/>
          <a:stretch>
            <a:fillRect/>
          </a:stretch>
        </p:blipFill>
        <p:spPr>
          <a:xfrm>
            <a:off x="6096000" y="2892176"/>
            <a:ext cx="5158410" cy="3799916"/>
          </a:xfrm>
          <a:prstGeom prst="rect">
            <a:avLst/>
          </a:prstGeom>
        </p:spPr>
      </p:pic>
    </p:spTree>
    <p:extLst>
      <p:ext uri="{BB962C8B-B14F-4D97-AF65-F5344CB8AC3E}">
        <p14:creationId xmlns:p14="http://schemas.microsoft.com/office/powerpoint/2010/main" val="15693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DE3C01-05E6-40D1-9317-3F735FEC90A9}"/>
              </a:ext>
            </a:extLst>
          </p:cNvPr>
          <p:cNvSpPr>
            <a:spLocks noGrp="1"/>
          </p:cNvSpPr>
          <p:nvPr>
            <p:ph type="title"/>
          </p:nvPr>
        </p:nvSpPr>
        <p:spPr/>
        <p:txBody>
          <a:bodyPr/>
          <a:lstStyle/>
          <a:p>
            <a:r>
              <a:rPr lang="it-IT" dirty="0">
                <a:latin typeface="Yu Gothic UI" panose="020B0500000000000000" pitchFamily="34" charset="-128"/>
                <a:ea typeface="Yu Gothic UI" panose="020B0500000000000000" pitchFamily="34" charset="-128"/>
              </a:rPr>
              <a:t>Project Overview</a:t>
            </a:r>
          </a:p>
        </p:txBody>
      </p:sp>
      <p:sp>
        <p:nvSpPr>
          <p:cNvPr id="3" name="Segnaposto contenuto 2">
            <a:extLst>
              <a:ext uri="{FF2B5EF4-FFF2-40B4-BE49-F238E27FC236}">
                <a16:creationId xmlns:a16="http://schemas.microsoft.com/office/drawing/2014/main" id="{C268780F-A451-477E-803C-3CFB36128E77}"/>
              </a:ext>
            </a:extLst>
          </p:cNvPr>
          <p:cNvSpPr>
            <a:spLocks noGrp="1"/>
          </p:cNvSpPr>
          <p:nvPr>
            <p:ph idx="1"/>
          </p:nvPr>
        </p:nvSpPr>
        <p:spPr/>
        <p:txBody>
          <a:bodyPr>
            <a:normAutofit/>
          </a:bodyPr>
          <a:lstStyle/>
          <a:p>
            <a:r>
              <a:rPr lang="en-US" sz="2400" dirty="0">
                <a:latin typeface="Yu Gothic UI" panose="020B0500000000000000" pitchFamily="34" charset="-128"/>
                <a:ea typeface="Yu Gothic UI" panose="020B0500000000000000" pitchFamily="34" charset="-128"/>
                <a:cs typeface="Cavolini" panose="020B0502040204020203" pitchFamily="66" charset="0"/>
              </a:rPr>
              <a:t>We Performed </a:t>
            </a:r>
            <a:r>
              <a:rPr lang="en-US" sz="2400" b="1" dirty="0">
                <a:solidFill>
                  <a:srgbClr val="FF0000"/>
                </a:solidFill>
                <a:latin typeface="Yu Gothic UI" panose="020B0500000000000000" pitchFamily="34" charset="-128"/>
                <a:ea typeface="Yu Gothic UI" panose="020B0500000000000000" pitchFamily="34" charset="-128"/>
                <a:cs typeface="Cavolini" panose="020B0502040204020203" pitchFamily="66" charset="0"/>
              </a:rPr>
              <a:t>classification</a:t>
            </a:r>
            <a:r>
              <a:rPr lang="en-US" sz="2400" dirty="0">
                <a:latin typeface="Yu Gothic UI" panose="020B0500000000000000" pitchFamily="34" charset="-128"/>
                <a:ea typeface="Yu Gothic UI" panose="020B0500000000000000" pitchFamily="34" charset="-128"/>
                <a:cs typeface="Cavolini" panose="020B0502040204020203" pitchFamily="66" charset="0"/>
              </a:rPr>
              <a:t> and </a:t>
            </a:r>
            <a:r>
              <a:rPr lang="en-US" sz="2400" b="1" dirty="0">
                <a:solidFill>
                  <a:srgbClr val="FF0000"/>
                </a:solidFill>
                <a:latin typeface="Yu Gothic UI" panose="020B0500000000000000" pitchFamily="34" charset="-128"/>
                <a:ea typeface="Yu Gothic UI" panose="020B0500000000000000" pitchFamily="34" charset="-128"/>
                <a:cs typeface="Cavolini" panose="020B0502040204020203" pitchFamily="66" charset="0"/>
              </a:rPr>
              <a:t>regression</a:t>
            </a:r>
            <a:r>
              <a:rPr lang="en-US" sz="2400" dirty="0">
                <a:latin typeface="Yu Gothic UI" panose="020B0500000000000000" pitchFamily="34" charset="-128"/>
                <a:ea typeface="Yu Gothic UI" panose="020B0500000000000000" pitchFamily="34" charset="-128"/>
                <a:cs typeface="Cavolini" panose="020B0502040204020203" pitchFamily="66" charset="0"/>
              </a:rPr>
              <a:t> on the same dataset. In particular,  we performed:</a:t>
            </a:r>
          </a:p>
          <a:p>
            <a:pPr lvl="1"/>
            <a:r>
              <a:rPr lang="en-US" sz="2400" b="1" dirty="0">
                <a:latin typeface="Yu Gothic UI" panose="020B0500000000000000" pitchFamily="34" charset="-128"/>
                <a:ea typeface="Yu Gothic UI" panose="020B0500000000000000" pitchFamily="34" charset="-128"/>
                <a:cs typeface="Cavolini" panose="020B0502040204020203" pitchFamily="66" charset="0"/>
              </a:rPr>
              <a:t>Classification:</a:t>
            </a:r>
          </a:p>
          <a:p>
            <a:pPr lvl="2"/>
            <a:r>
              <a:rPr lang="en-US" sz="2400" dirty="0">
                <a:latin typeface="Yu Gothic UI" panose="020B0500000000000000" pitchFamily="34" charset="-128"/>
                <a:ea typeface="Yu Gothic UI" panose="020B0500000000000000" pitchFamily="34" charset="-128"/>
                <a:cs typeface="Cavolini" panose="020B0502040204020203" pitchFamily="66" charset="0"/>
              </a:rPr>
              <a:t>Using</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Python</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Google Colab</a:t>
            </a:r>
            <a:r>
              <a:rPr lang="en-US" sz="2400" dirty="0">
                <a:latin typeface="Yu Gothic UI" panose="020B0500000000000000" pitchFamily="34" charset="-128"/>
                <a:ea typeface="Yu Gothic UI" panose="020B0500000000000000" pitchFamily="34" charset="-128"/>
                <a:cs typeface="Cavolini" panose="020B0502040204020203" pitchFamily="66" charset="0"/>
              </a:rPr>
              <a:t>,</a:t>
            </a:r>
            <a:r>
              <a:rPr lang="en-US" sz="2400" b="1" dirty="0">
                <a:latin typeface="Yu Gothic UI" panose="020B0500000000000000" pitchFamily="34" charset="-128"/>
                <a:ea typeface="Yu Gothic UI" panose="020B0500000000000000" pitchFamily="34" charset="-128"/>
                <a:cs typeface="Cavolini" panose="020B0502040204020203" pitchFamily="66" charset="0"/>
              </a:rPr>
              <a:t>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Apache Spark </a:t>
            </a:r>
            <a:r>
              <a:rPr lang="en-US" sz="2400" dirty="0">
                <a:latin typeface="Yu Gothic UI" panose="020B0500000000000000" pitchFamily="34" charset="-128"/>
                <a:ea typeface="Yu Gothic UI" panose="020B0500000000000000" pitchFamily="34" charset="-128"/>
                <a:cs typeface="Cavolini" panose="020B0502040204020203" pitchFamily="66" charset="0"/>
              </a:rPr>
              <a:t>&amp;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SKLearn</a:t>
            </a:r>
            <a:r>
              <a:rPr lang="en-US" sz="2400" b="1" dirty="0">
                <a:latin typeface="Yu Gothic UI" panose="020B0500000000000000" pitchFamily="34" charset="-128"/>
                <a:ea typeface="Yu Gothic UI" panose="020B0500000000000000" pitchFamily="34" charset="-128"/>
                <a:cs typeface="Cavolini" panose="020B0502040204020203" pitchFamily="66" charset="0"/>
              </a:rPr>
              <a:t> (SciKit Learn)</a:t>
            </a:r>
          </a:p>
          <a:p>
            <a:pPr lvl="1"/>
            <a:r>
              <a:rPr lang="en-US" sz="2400" b="1" dirty="0">
                <a:latin typeface="Yu Gothic UI" panose="020B0500000000000000" pitchFamily="34" charset="-128"/>
                <a:ea typeface="Yu Gothic UI" panose="020B0500000000000000" pitchFamily="34" charset="-128"/>
                <a:cs typeface="Cavolini" panose="020B0502040204020203" pitchFamily="66" charset="0"/>
              </a:rPr>
              <a:t>Regression:</a:t>
            </a:r>
          </a:p>
          <a:p>
            <a:pPr lvl="2"/>
            <a:r>
              <a:rPr lang="en-US" sz="2400" dirty="0">
                <a:latin typeface="Yu Gothic UI" panose="020B0500000000000000" pitchFamily="34" charset="-128"/>
                <a:ea typeface="Yu Gothic UI" panose="020B0500000000000000" pitchFamily="34" charset="-128"/>
                <a:cs typeface="Cavolini" panose="020B0502040204020203" pitchFamily="66" charset="0"/>
              </a:rPr>
              <a:t>Using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R</a:t>
            </a:r>
            <a:r>
              <a:rPr lang="en-US" sz="2400" dirty="0">
                <a:latin typeface="Yu Gothic UI" panose="020B0500000000000000" pitchFamily="34" charset="-128"/>
                <a:ea typeface="Yu Gothic UI" panose="020B0500000000000000" pitchFamily="34" charset="-128"/>
                <a:cs typeface="Cavolini" panose="020B0502040204020203" pitchFamily="66" charset="0"/>
              </a:rPr>
              <a:t>, using </a:t>
            </a:r>
            <a:r>
              <a:rPr lang="en-US" sz="2400" b="1" dirty="0">
                <a:solidFill>
                  <a:srgbClr val="00B0F0"/>
                </a:solidFill>
                <a:latin typeface="Yu Gothic UI" panose="020B0500000000000000" pitchFamily="34" charset="-128"/>
                <a:ea typeface="Yu Gothic UI" panose="020B0500000000000000" pitchFamily="34" charset="-128"/>
                <a:cs typeface="Cavolini" panose="020B0502040204020203" pitchFamily="66" charset="0"/>
              </a:rPr>
              <a:t>RStudio</a:t>
            </a:r>
            <a:endParaRPr lang="en-US" sz="2400" dirty="0">
              <a:solidFill>
                <a:srgbClr val="00B0F0"/>
              </a:solidFill>
              <a:latin typeface="Yu Gothic UI" panose="020B0500000000000000" pitchFamily="34" charset="-128"/>
              <a:ea typeface="Yu Gothic UI" panose="020B0500000000000000" pitchFamily="34" charset="-128"/>
              <a:cs typeface="Cavolini" panose="020B0502040204020203" pitchFamily="66" charset="0"/>
            </a:endParaRPr>
          </a:p>
        </p:txBody>
      </p:sp>
    </p:spTree>
    <p:extLst>
      <p:ext uri="{BB962C8B-B14F-4D97-AF65-F5344CB8AC3E}">
        <p14:creationId xmlns:p14="http://schemas.microsoft.com/office/powerpoint/2010/main" val="200640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REGULARIZATION (4 / 4)</a:t>
            </a:r>
            <a:br>
              <a:rPr lang="en-US" dirty="0">
                <a:latin typeface="Yu Gothic UI" panose="020B0500000000000000" pitchFamily="34" charset="-128"/>
                <a:ea typeface="Yu Gothic UI" panose="020B0500000000000000" pitchFamily="34" charset="-128"/>
              </a:rPr>
            </a:br>
            <a:r>
              <a:rPr lang="en-US" sz="2400" dirty="0">
                <a:latin typeface="Yu Gothic UI" panose="020B0500000000000000" pitchFamily="34" charset="-128"/>
                <a:ea typeface="Yu Gothic UI" panose="020B0500000000000000" pitchFamily="34" charset="-128"/>
              </a:rPr>
              <a:t>LASSO</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2345713"/>
          </a:xfrm>
        </p:spPr>
        <p:txBody>
          <a:bodyPr>
            <a:noAutofit/>
          </a:bodyPr>
          <a:lstStyle/>
          <a:p>
            <a:r>
              <a:rPr lang="it-IT" dirty="0" err="1">
                <a:latin typeface="Yu Gothic UI" panose="020B0500000000000000" pitchFamily="34" charset="-128"/>
                <a:ea typeface="Yu Gothic UI" panose="020B0500000000000000" pitchFamily="34" charset="-128"/>
              </a:rPr>
              <a:t>Unlike</a:t>
            </a:r>
            <a:r>
              <a:rPr lang="it-IT" dirty="0">
                <a:latin typeface="Yu Gothic UI" panose="020B0500000000000000" pitchFamily="34" charset="-128"/>
                <a:ea typeface="Yu Gothic UI" panose="020B0500000000000000" pitchFamily="34" charset="-128"/>
              </a:rPr>
              <a:t> Ridge, Lasso </a:t>
            </a:r>
            <a:r>
              <a:rPr lang="it-IT" dirty="0" err="1">
                <a:latin typeface="Yu Gothic UI" panose="020B0500000000000000" pitchFamily="34" charset="-128"/>
                <a:ea typeface="Yu Gothic UI" panose="020B0500000000000000" pitchFamily="34" charset="-128"/>
              </a:rPr>
              <a:t>brings</a:t>
            </a:r>
            <a:r>
              <a:rPr lang="it-IT" dirty="0">
                <a:latin typeface="Yu Gothic UI" panose="020B0500000000000000" pitchFamily="34" charset="-128"/>
                <a:ea typeface="Yu Gothic UI" panose="020B0500000000000000" pitchFamily="34" charset="-128"/>
              </a:rPr>
              <a:t> some </a:t>
            </a:r>
            <a:r>
              <a:rPr lang="it-IT" dirty="0" err="1">
                <a:latin typeface="Yu Gothic UI" panose="020B0500000000000000" pitchFamily="34" charset="-128"/>
                <a:ea typeface="Yu Gothic UI" panose="020B0500000000000000" pitchFamily="34" charset="-128"/>
              </a:rPr>
              <a:t>improvements</a:t>
            </a:r>
            <a:r>
              <a:rPr lang="it-IT" dirty="0">
                <a:latin typeface="Yu Gothic UI" panose="020B0500000000000000" pitchFamily="34" charset="-128"/>
                <a:ea typeface="Yu Gothic UI" panose="020B0500000000000000" pitchFamily="34" charset="-128"/>
              </a:rPr>
              <a:t> in model performance. Lasso </a:t>
            </a:r>
            <a:r>
              <a:rPr lang="it-IT" dirty="0" err="1">
                <a:latin typeface="Yu Gothic UI" panose="020B0500000000000000" pitchFamily="34" charset="-128"/>
                <a:ea typeface="Yu Gothic UI" panose="020B0500000000000000" pitchFamily="34" charset="-128"/>
              </a:rPr>
              <a:t>regularization</a:t>
            </a:r>
            <a:r>
              <a:rPr lang="it-IT" dirty="0">
                <a:latin typeface="Yu Gothic UI" panose="020B0500000000000000" pitchFamily="34" charset="-128"/>
                <a:ea typeface="Yu Gothic UI" panose="020B0500000000000000" pitchFamily="34" charset="-128"/>
              </a:rPr>
              <a:t> works by </a:t>
            </a:r>
            <a:r>
              <a:rPr lang="it-IT" dirty="0" err="1">
                <a:latin typeface="Yu Gothic UI" panose="020B0500000000000000" pitchFamily="34" charset="-128"/>
                <a:ea typeface="Yu Gothic UI" panose="020B0500000000000000" pitchFamily="34" charset="-128"/>
              </a:rPr>
              <a:t>bringing</a:t>
            </a:r>
            <a:r>
              <a:rPr lang="it-IT" dirty="0">
                <a:latin typeface="Yu Gothic UI" panose="020B0500000000000000" pitchFamily="34" charset="-128"/>
                <a:ea typeface="Yu Gothic UI" panose="020B0500000000000000" pitchFamily="34" charset="-128"/>
              </a:rPr>
              <a:t> some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 to zero, so in the following </a:t>
            </a:r>
            <a:r>
              <a:rPr lang="it-IT" dirty="0" err="1">
                <a:latin typeface="Yu Gothic UI" panose="020B0500000000000000" pitchFamily="34" charset="-128"/>
                <a:ea typeface="Yu Gothic UI" panose="020B0500000000000000" pitchFamily="34" charset="-128"/>
              </a:rPr>
              <a:t>table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provided</a:t>
            </a:r>
            <a:r>
              <a:rPr lang="it-IT" dirty="0">
                <a:latin typeface="Yu Gothic UI" panose="020B0500000000000000" pitchFamily="34" charset="-128"/>
                <a:ea typeface="Yu Gothic UI" panose="020B0500000000000000" pitchFamily="34" charset="-128"/>
              </a:rPr>
              <a:t> information </a:t>
            </a:r>
            <a:r>
              <a:rPr lang="it-IT" dirty="0" err="1">
                <a:latin typeface="Yu Gothic UI" panose="020B0500000000000000" pitchFamily="34" charset="-128"/>
                <a:ea typeface="Yu Gothic UI" panose="020B0500000000000000" pitchFamily="34" charset="-128"/>
              </a:rPr>
              <a:t>about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how</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many</a:t>
            </a:r>
            <a:r>
              <a:rPr lang="it-IT" dirty="0">
                <a:latin typeface="Yu Gothic UI" panose="020B0500000000000000" pitchFamily="34" charset="-128"/>
                <a:ea typeface="Yu Gothic UI" panose="020B0500000000000000" pitchFamily="34" charset="-128"/>
              </a:rPr>
              <a:t> are </a:t>
            </a:r>
            <a:r>
              <a:rPr lang="it-IT" dirty="0" err="1">
                <a:latin typeface="Yu Gothic UI" panose="020B0500000000000000" pitchFamily="34" charset="-128"/>
                <a:ea typeface="Yu Gothic UI" panose="020B0500000000000000" pitchFamily="34" charset="-128"/>
              </a:rPr>
              <a:t>brought</a:t>
            </a:r>
            <a:r>
              <a:rPr lang="it-IT" dirty="0">
                <a:latin typeface="Yu Gothic UI" panose="020B0500000000000000" pitchFamily="34" charset="-128"/>
                <a:ea typeface="Yu Gothic UI" panose="020B0500000000000000" pitchFamily="34" charset="-128"/>
              </a:rPr>
              <a:t> to zero.</a:t>
            </a:r>
          </a:p>
          <a:p>
            <a:r>
              <a:rPr lang="en-US" dirty="0">
                <a:latin typeface="Yu Gothic UI" panose="020B0500000000000000" pitchFamily="34" charset="-128"/>
                <a:ea typeface="Yu Gothic UI" panose="020B0500000000000000" pitchFamily="34" charset="-128"/>
              </a:rPr>
              <a:t>The model provided by lasso is also much simples (because it contains less predictors), and thus is more interpretable.</a:t>
            </a: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graphicFrame>
        <p:nvGraphicFramePr>
          <p:cNvPr id="5" name="Tabella 5">
            <a:extLst>
              <a:ext uri="{FF2B5EF4-FFF2-40B4-BE49-F238E27FC236}">
                <a16:creationId xmlns:a16="http://schemas.microsoft.com/office/drawing/2014/main" id="{733DE93A-668B-4E4E-8148-07A524B64A9E}"/>
              </a:ext>
            </a:extLst>
          </p:cNvPr>
          <p:cNvGraphicFramePr>
            <a:graphicFrameLocks noGrp="1"/>
          </p:cNvGraphicFramePr>
          <p:nvPr>
            <p:extLst>
              <p:ext uri="{D42A27DB-BD31-4B8C-83A1-F6EECF244321}">
                <p14:modId xmlns:p14="http://schemas.microsoft.com/office/powerpoint/2010/main" val="1104963187"/>
              </p:ext>
            </p:extLst>
          </p:nvPr>
        </p:nvGraphicFramePr>
        <p:xfrm>
          <a:off x="2270626" y="4318000"/>
          <a:ext cx="8128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49266665"/>
                    </a:ext>
                  </a:extLst>
                </a:gridCol>
                <a:gridCol w="2032000">
                  <a:extLst>
                    <a:ext uri="{9D8B030D-6E8A-4147-A177-3AD203B41FA5}">
                      <a16:colId xmlns:a16="http://schemas.microsoft.com/office/drawing/2014/main" val="1364342692"/>
                    </a:ext>
                  </a:extLst>
                </a:gridCol>
                <a:gridCol w="2032000">
                  <a:extLst>
                    <a:ext uri="{9D8B030D-6E8A-4147-A177-3AD203B41FA5}">
                      <a16:colId xmlns:a16="http://schemas.microsoft.com/office/drawing/2014/main" val="2365440886"/>
                    </a:ext>
                  </a:extLst>
                </a:gridCol>
                <a:gridCol w="2032000">
                  <a:extLst>
                    <a:ext uri="{9D8B030D-6E8A-4147-A177-3AD203B41FA5}">
                      <a16:colId xmlns:a16="http://schemas.microsoft.com/office/drawing/2014/main" val="4024728246"/>
                    </a:ext>
                  </a:extLst>
                </a:gridCol>
              </a:tblGrid>
              <a:tr h="370840">
                <a:tc>
                  <a:txBody>
                    <a:bodyPr/>
                    <a:lstStyle/>
                    <a:p>
                      <a:r>
                        <a:rPr lang="en-US" dirty="0" err="1"/>
                        <a:t>Transormation</a:t>
                      </a:r>
                      <a:endParaRPr lang="en-US" dirty="0"/>
                    </a:p>
                  </a:txBody>
                  <a:tcPr/>
                </a:tc>
                <a:tc>
                  <a:txBody>
                    <a:bodyPr/>
                    <a:lstStyle/>
                    <a:p>
                      <a:r>
                        <a:rPr lang="en-US" dirty="0"/>
                        <a:t>MSE w/o regularization</a:t>
                      </a:r>
                    </a:p>
                  </a:txBody>
                  <a:tcPr/>
                </a:tc>
                <a:tc>
                  <a:txBody>
                    <a:bodyPr/>
                    <a:lstStyle/>
                    <a:p>
                      <a:r>
                        <a:rPr lang="en-US" dirty="0"/>
                        <a:t>MSE w/ regularization</a:t>
                      </a:r>
                    </a:p>
                  </a:txBody>
                  <a:tcPr/>
                </a:tc>
                <a:tc>
                  <a:txBody>
                    <a:bodyPr/>
                    <a:lstStyle/>
                    <a:p>
                      <a:r>
                        <a:rPr lang="en-US" dirty="0"/>
                        <a:t>Predictors brought to 0</a:t>
                      </a:r>
                    </a:p>
                  </a:txBody>
                  <a:tcPr/>
                </a:tc>
                <a:extLst>
                  <a:ext uri="{0D108BD9-81ED-4DB2-BD59-A6C34878D82A}">
                    <a16:rowId xmlns:a16="http://schemas.microsoft.com/office/drawing/2014/main" val="2568772995"/>
                  </a:ext>
                </a:extLst>
              </a:tr>
              <a:tr h="370840">
                <a:tc>
                  <a:txBody>
                    <a:bodyPr/>
                    <a:lstStyle/>
                    <a:p>
                      <a:r>
                        <a:rPr lang="en-US" dirty="0"/>
                        <a:t>Linear</a:t>
                      </a:r>
                    </a:p>
                  </a:txBody>
                  <a:tcPr/>
                </a:tc>
                <a:tc>
                  <a:txBody>
                    <a:bodyPr/>
                    <a:lstStyle/>
                    <a:p>
                      <a:r>
                        <a:rPr lang="en-US" dirty="0"/>
                        <a:t>1.120782</a:t>
                      </a:r>
                    </a:p>
                  </a:txBody>
                  <a:tcPr/>
                </a:tc>
                <a:tc>
                  <a:txBody>
                    <a:bodyPr/>
                    <a:lstStyle/>
                    <a:p>
                      <a:r>
                        <a:rPr lang="it-IT" dirty="0">
                          <a:effectLst/>
                        </a:rPr>
                        <a:t>1.112508</a:t>
                      </a:r>
                      <a:endParaRPr lang="en-US" dirty="0"/>
                    </a:p>
                  </a:txBody>
                  <a:tcPr/>
                </a:tc>
                <a:tc>
                  <a:txBody>
                    <a:bodyPr/>
                    <a:lstStyle/>
                    <a:p>
                      <a:r>
                        <a:rPr lang="en-US" dirty="0"/>
                        <a:t>1</a:t>
                      </a:r>
                    </a:p>
                  </a:txBody>
                  <a:tcPr/>
                </a:tc>
                <a:extLst>
                  <a:ext uri="{0D108BD9-81ED-4DB2-BD59-A6C34878D82A}">
                    <a16:rowId xmlns:a16="http://schemas.microsoft.com/office/drawing/2014/main" val="3847989497"/>
                  </a:ext>
                </a:extLst>
              </a:tr>
              <a:tr h="370840">
                <a:tc>
                  <a:txBody>
                    <a:bodyPr/>
                    <a:lstStyle/>
                    <a:p>
                      <a:r>
                        <a:rPr lang="en-US" dirty="0"/>
                        <a:t>Polynomial-2</a:t>
                      </a:r>
                    </a:p>
                  </a:txBody>
                  <a:tcPr/>
                </a:tc>
                <a:tc>
                  <a:txBody>
                    <a:bodyPr/>
                    <a:lstStyle/>
                    <a:p>
                      <a:r>
                        <a:rPr lang="en-US" dirty="0"/>
                        <a:t>1.105092</a:t>
                      </a:r>
                    </a:p>
                  </a:txBody>
                  <a:tcPr/>
                </a:tc>
                <a:tc>
                  <a:txBody>
                    <a:bodyPr/>
                    <a:lstStyle/>
                    <a:p>
                      <a:r>
                        <a:rPr lang="it-IT" dirty="0">
                          <a:effectLst/>
                        </a:rPr>
                        <a:t>1.095790</a:t>
                      </a:r>
                      <a:endParaRPr lang="en-US" dirty="0"/>
                    </a:p>
                  </a:txBody>
                  <a:tcPr/>
                </a:tc>
                <a:tc>
                  <a:txBody>
                    <a:bodyPr/>
                    <a:lstStyle/>
                    <a:p>
                      <a:r>
                        <a:rPr lang="en-US" dirty="0"/>
                        <a:t>0</a:t>
                      </a:r>
                    </a:p>
                  </a:txBody>
                  <a:tcPr/>
                </a:tc>
                <a:extLst>
                  <a:ext uri="{0D108BD9-81ED-4DB2-BD59-A6C34878D82A}">
                    <a16:rowId xmlns:a16="http://schemas.microsoft.com/office/drawing/2014/main" val="2281040290"/>
                  </a:ext>
                </a:extLst>
              </a:tr>
              <a:tr h="370840">
                <a:tc>
                  <a:txBody>
                    <a:bodyPr/>
                    <a:lstStyle/>
                    <a:p>
                      <a:r>
                        <a:rPr lang="en-US" dirty="0"/>
                        <a:t>Polynomial-3</a:t>
                      </a:r>
                    </a:p>
                  </a:txBody>
                  <a:tcPr/>
                </a:tc>
                <a:tc>
                  <a:txBody>
                    <a:bodyPr/>
                    <a:lstStyle/>
                    <a:p>
                      <a:r>
                        <a:rPr lang="en-US" dirty="0"/>
                        <a:t>1.103605</a:t>
                      </a:r>
                    </a:p>
                  </a:txBody>
                  <a:tcPr/>
                </a:tc>
                <a:tc>
                  <a:txBody>
                    <a:bodyPr/>
                    <a:lstStyle/>
                    <a:p>
                      <a:r>
                        <a:rPr lang="it-IT" dirty="0">
                          <a:effectLst/>
                        </a:rPr>
                        <a:t>1.094215</a:t>
                      </a:r>
                      <a:endParaRPr lang="en-US" dirty="0"/>
                    </a:p>
                  </a:txBody>
                  <a:tcPr/>
                </a:tc>
                <a:tc>
                  <a:txBody>
                    <a:bodyPr/>
                    <a:lstStyle/>
                    <a:p>
                      <a:r>
                        <a:rPr lang="en-US" dirty="0"/>
                        <a:t>4</a:t>
                      </a:r>
                    </a:p>
                  </a:txBody>
                  <a:tcPr/>
                </a:tc>
                <a:extLst>
                  <a:ext uri="{0D108BD9-81ED-4DB2-BD59-A6C34878D82A}">
                    <a16:rowId xmlns:a16="http://schemas.microsoft.com/office/drawing/2014/main" val="1393925594"/>
                  </a:ext>
                </a:extLst>
              </a:tr>
              <a:tr h="370840">
                <a:tc>
                  <a:txBody>
                    <a:bodyPr/>
                    <a:lstStyle/>
                    <a:p>
                      <a:r>
                        <a:rPr lang="en-US" dirty="0"/>
                        <a:t>Polynomial-4</a:t>
                      </a:r>
                    </a:p>
                  </a:txBody>
                  <a:tcPr/>
                </a:tc>
                <a:tc>
                  <a:txBody>
                    <a:bodyPr/>
                    <a:lstStyle/>
                    <a:p>
                      <a:r>
                        <a:rPr lang="en-US" dirty="0"/>
                        <a:t>1.102377</a:t>
                      </a:r>
                    </a:p>
                  </a:txBody>
                  <a:tcPr/>
                </a:tc>
                <a:tc>
                  <a:txBody>
                    <a:bodyPr/>
                    <a:lstStyle/>
                    <a:p>
                      <a:r>
                        <a:rPr lang="it-IT" dirty="0">
                          <a:effectLst/>
                        </a:rPr>
                        <a:t>1.093314</a:t>
                      </a:r>
                      <a:endParaRPr lang="en-US" dirty="0"/>
                    </a:p>
                  </a:txBody>
                  <a:tcPr/>
                </a:tc>
                <a:tc>
                  <a:txBody>
                    <a:bodyPr/>
                    <a:lstStyle/>
                    <a:p>
                      <a:r>
                        <a:rPr lang="en-US" dirty="0"/>
                        <a:t>7</a:t>
                      </a:r>
                    </a:p>
                  </a:txBody>
                  <a:tcPr/>
                </a:tc>
                <a:extLst>
                  <a:ext uri="{0D108BD9-81ED-4DB2-BD59-A6C34878D82A}">
                    <a16:rowId xmlns:a16="http://schemas.microsoft.com/office/drawing/2014/main" val="3243741836"/>
                  </a:ext>
                </a:extLst>
              </a:tr>
            </a:tbl>
          </a:graphicData>
        </a:graphic>
      </p:graphicFrame>
    </p:spTree>
    <p:extLst>
      <p:ext uri="{BB962C8B-B14F-4D97-AF65-F5344CB8AC3E}">
        <p14:creationId xmlns:p14="http://schemas.microsoft.com/office/powerpoint/2010/main" val="2819641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(1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2345713"/>
          </a:xfrm>
        </p:spPr>
        <p:txBody>
          <a:bodyPr>
            <a:noAutofit/>
          </a:bodyPr>
          <a:lstStyle/>
          <a:p>
            <a:r>
              <a:rPr lang="it-IT" dirty="0">
                <a:latin typeface="Yu Gothic UI" panose="020B0500000000000000" pitchFamily="34" charset="-128"/>
                <a:ea typeface="Yu Gothic UI" panose="020B0500000000000000" pitchFamily="34" charset="-128"/>
              </a:rPr>
              <a:t>The PCR procedure </a:t>
            </a:r>
            <a:r>
              <a:rPr lang="it-IT" dirty="0" err="1">
                <a:latin typeface="Yu Gothic UI" panose="020B0500000000000000" pitchFamily="34" charset="-128"/>
                <a:ea typeface="Yu Gothic UI" panose="020B0500000000000000" pitchFamily="34" charset="-128"/>
              </a:rPr>
              <a:t>computes</a:t>
            </a:r>
            <a:r>
              <a:rPr lang="it-IT" dirty="0">
                <a:latin typeface="Yu Gothic UI" panose="020B0500000000000000" pitchFamily="34" charset="-128"/>
                <a:ea typeface="Yu Gothic UI" panose="020B0500000000000000" pitchFamily="34" charset="-128"/>
              </a:rPr>
              <a:t> the MSE and the </a:t>
            </a:r>
            <a:r>
              <a:rPr lang="it-IT" dirty="0" err="1">
                <a:latin typeface="Yu Gothic UI" panose="020B0500000000000000" pitchFamily="34" charset="-128"/>
                <a:ea typeface="Yu Gothic UI" panose="020B0500000000000000" pitchFamily="34" charset="-128"/>
              </a:rPr>
              <a:t>percentage</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variance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explained</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using</a:t>
            </a:r>
            <a:r>
              <a:rPr lang="it-IT" dirty="0">
                <a:latin typeface="Yu Gothic UI" panose="020B0500000000000000" pitchFamily="34" charset="-128"/>
                <a:ea typeface="Yu Gothic UI" panose="020B0500000000000000" pitchFamily="34" charset="-128"/>
              </a:rPr>
              <a:t> N </a:t>
            </a:r>
            <a:r>
              <a:rPr lang="it-IT" dirty="0" err="1">
                <a:latin typeface="Yu Gothic UI" panose="020B0500000000000000" pitchFamily="34" charset="-128"/>
                <a:ea typeface="Yu Gothic UI" panose="020B0500000000000000" pitchFamily="34" charset="-128"/>
              </a:rPr>
              <a:t>coefficients</a:t>
            </a:r>
            <a:r>
              <a:rPr lang="it-IT" dirty="0">
                <a:latin typeface="Yu Gothic UI" panose="020B0500000000000000" pitchFamily="34" charset="-128"/>
                <a:ea typeface="Yu Gothic UI" panose="020B0500000000000000" pitchFamily="34" charset="-128"/>
              </a:rPr>
              <a:t>.</a:t>
            </a:r>
          </a:p>
          <a:p>
            <a:r>
              <a:rPr lang="it-IT" dirty="0">
                <a:latin typeface="Yu Gothic UI" panose="020B0500000000000000" pitchFamily="34" charset="-128"/>
                <a:ea typeface="Yu Gothic UI" panose="020B0500000000000000" pitchFamily="34" charset="-128"/>
              </a:rPr>
              <a:t>The minimum MSE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achieved</a:t>
            </a:r>
            <a:r>
              <a:rPr lang="it-IT" dirty="0">
                <a:latin typeface="Yu Gothic UI" panose="020B0500000000000000" pitchFamily="34" charset="-128"/>
                <a:ea typeface="Yu Gothic UI" panose="020B0500000000000000" pitchFamily="34" charset="-128"/>
              </a:rPr>
              <a:t> by </a:t>
            </a:r>
            <a:r>
              <a:rPr lang="it-IT" dirty="0" err="1">
                <a:latin typeface="Yu Gothic UI" panose="020B0500000000000000" pitchFamily="34" charset="-128"/>
                <a:ea typeface="Yu Gothic UI" panose="020B0500000000000000" pitchFamily="34" charset="-128"/>
              </a:rPr>
              <a:t>using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all</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predictors</a:t>
            </a:r>
            <a:r>
              <a:rPr lang="it-IT" dirty="0">
                <a:latin typeface="Yu Gothic UI" panose="020B0500000000000000" pitchFamily="34" charset="-128"/>
                <a:ea typeface="Yu Gothic UI" panose="020B0500000000000000" pitchFamily="34" charset="-128"/>
              </a:rPr>
              <a:t>.</a:t>
            </a:r>
          </a:p>
          <a:p>
            <a:r>
              <a:rPr lang="it-IT" dirty="0">
                <a:latin typeface="Yu Gothic UI" panose="020B0500000000000000" pitchFamily="34" charset="-128"/>
                <a:ea typeface="Yu Gothic UI" panose="020B0500000000000000" pitchFamily="34" charset="-128"/>
              </a:rPr>
              <a:t>Using a 4th-order </a:t>
            </a:r>
            <a:r>
              <a:rPr lang="it-IT" dirty="0" err="1">
                <a:latin typeface="Yu Gothic UI" panose="020B0500000000000000" pitchFamily="34" charset="-128"/>
                <a:ea typeface="Yu Gothic UI" panose="020B0500000000000000" pitchFamily="34" charset="-128"/>
              </a:rPr>
              <a:t>tranformation</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percentage</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variance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explained</a:t>
            </a:r>
            <a:r>
              <a:rPr lang="it-IT" dirty="0">
                <a:latin typeface="Yu Gothic UI" panose="020B0500000000000000" pitchFamily="34" charset="-128"/>
                <a:ea typeface="Yu Gothic UI" panose="020B0500000000000000" pitchFamily="34" charset="-128"/>
              </a:rPr>
              <a:t> on the </a:t>
            </a:r>
            <a:r>
              <a:rPr lang="it-IT" dirty="0" err="1">
                <a:latin typeface="Yu Gothic UI" panose="020B0500000000000000" pitchFamily="34" charset="-128"/>
                <a:ea typeface="Yu Gothic UI" panose="020B0500000000000000" pitchFamily="34" charset="-128"/>
              </a:rPr>
              <a:t>dependent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variable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over 90% (</a:t>
            </a:r>
            <a:r>
              <a:rPr lang="it-IT" dirty="0" err="1">
                <a:latin typeface="Yu Gothic UI" panose="020B0500000000000000" pitchFamily="34" charset="-128"/>
                <a:ea typeface="Yu Gothic UI" panose="020B0500000000000000" pitchFamily="34" charset="-128"/>
              </a:rPr>
              <a:t>considering</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all</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predictors</a:t>
            </a:r>
            <a:r>
              <a:rPr lang="it-IT" dirty="0">
                <a:latin typeface="Yu Gothic UI" panose="020B0500000000000000" pitchFamily="34" charset="-128"/>
                <a:ea typeface="Yu Gothic UI" panose="020B0500000000000000" pitchFamily="34" charset="-128"/>
              </a:rPr>
              <a:t>)</a:t>
            </a:r>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pic>
        <p:nvPicPr>
          <p:cNvPr id="5" name="Immagine 4">
            <a:extLst>
              <a:ext uri="{FF2B5EF4-FFF2-40B4-BE49-F238E27FC236}">
                <a16:creationId xmlns:a16="http://schemas.microsoft.com/office/drawing/2014/main" id="{F6048514-973D-49EB-9C2E-05D7567C2A5F}"/>
              </a:ext>
            </a:extLst>
          </p:cNvPr>
          <p:cNvPicPr>
            <a:picLocks noChangeAspect="1"/>
          </p:cNvPicPr>
          <p:nvPr/>
        </p:nvPicPr>
        <p:blipFill>
          <a:blip r:embed="rId2"/>
          <a:stretch>
            <a:fillRect/>
          </a:stretch>
        </p:blipFill>
        <p:spPr>
          <a:xfrm>
            <a:off x="4246227" y="3664865"/>
            <a:ext cx="3699545" cy="2980866"/>
          </a:xfrm>
          <a:prstGeom prst="rect">
            <a:avLst/>
          </a:prstGeom>
        </p:spPr>
      </p:pic>
    </p:spTree>
    <p:extLst>
      <p:ext uri="{BB962C8B-B14F-4D97-AF65-F5344CB8AC3E}">
        <p14:creationId xmlns:p14="http://schemas.microsoft.com/office/powerpoint/2010/main" val="204234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(2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1743242"/>
            <a:ext cx="11297652" cy="645250"/>
          </a:xfrm>
        </p:spPr>
        <p:txBody>
          <a:bodyPr>
            <a:noAutofit/>
          </a:bodyPr>
          <a:lstStyle/>
          <a:p>
            <a:r>
              <a:rPr lang="it-IT" sz="2400" dirty="0">
                <a:latin typeface="Yu Gothic UI" panose="020B0500000000000000" pitchFamily="34" charset="-128"/>
                <a:ea typeface="Yu Gothic UI" panose="020B0500000000000000" pitchFamily="34" charset="-128"/>
              </a:rPr>
              <a:t>The PLS  </a:t>
            </a:r>
            <a:r>
              <a:rPr lang="it-IT" sz="2400" dirty="0" err="1">
                <a:latin typeface="Yu Gothic UI" panose="020B0500000000000000" pitchFamily="34" charset="-128"/>
                <a:ea typeface="Yu Gothic UI" panose="020B0500000000000000" pitchFamily="34" charset="-128"/>
              </a:rPr>
              <a:t>provides</a:t>
            </a:r>
            <a:r>
              <a:rPr lang="it-IT" sz="2400" dirty="0">
                <a:latin typeface="Yu Gothic UI" panose="020B0500000000000000" pitchFamily="34" charset="-128"/>
                <a:ea typeface="Yu Gothic UI" panose="020B0500000000000000" pitchFamily="34" charset="-128"/>
              </a:rPr>
              <a:t> the </a:t>
            </a:r>
            <a:r>
              <a:rPr lang="it-IT" sz="2400" dirty="0" err="1">
                <a:latin typeface="Yu Gothic UI" panose="020B0500000000000000" pitchFamily="34" charset="-128"/>
                <a:ea typeface="Yu Gothic UI" panose="020B0500000000000000" pitchFamily="34" charset="-128"/>
              </a:rPr>
              <a:t>same</a:t>
            </a:r>
            <a:r>
              <a:rPr lang="it-IT" sz="2400" dirty="0">
                <a:latin typeface="Yu Gothic UI" panose="020B0500000000000000" pitchFamily="34" charset="-128"/>
                <a:ea typeface="Yu Gothic UI" panose="020B0500000000000000" pitchFamily="34" charset="-128"/>
              </a:rPr>
              <a:t> outputs </a:t>
            </a:r>
            <a:r>
              <a:rPr lang="it-IT" sz="2400" dirty="0" err="1">
                <a:latin typeface="Yu Gothic UI" panose="020B0500000000000000" pitchFamily="34" charset="-128"/>
                <a:ea typeface="Yu Gothic UI" panose="020B0500000000000000" pitchFamily="34" charset="-128"/>
              </a:rPr>
              <a:t>as</a:t>
            </a:r>
            <a:r>
              <a:rPr lang="it-IT" sz="2400" dirty="0">
                <a:latin typeface="Yu Gothic UI" panose="020B0500000000000000" pitchFamily="34" charset="-128"/>
                <a:ea typeface="Yu Gothic UI" panose="020B0500000000000000" pitchFamily="34" charset="-128"/>
              </a:rPr>
              <a:t> the PCR (MSE and % of </a:t>
            </a:r>
            <a:r>
              <a:rPr lang="it-IT" sz="2400" dirty="0" err="1">
                <a:latin typeface="Yu Gothic UI" panose="020B0500000000000000" pitchFamily="34" charset="-128"/>
                <a:ea typeface="Yu Gothic UI" panose="020B0500000000000000" pitchFamily="34" charset="-128"/>
              </a:rPr>
              <a:t>variance</a:t>
            </a:r>
            <a:r>
              <a:rPr lang="it-IT" sz="2400" dirty="0">
                <a:latin typeface="Yu Gothic UI" panose="020B0500000000000000" pitchFamily="34" charset="-128"/>
                <a:ea typeface="Yu Gothic UI" panose="020B0500000000000000" pitchFamily="34" charset="-128"/>
              </a:rPr>
              <a:t>)</a:t>
            </a:r>
          </a:p>
        </p:txBody>
      </p:sp>
      <p:pic>
        <p:nvPicPr>
          <p:cNvPr id="7" name="Immagine 6">
            <a:extLst>
              <a:ext uri="{FF2B5EF4-FFF2-40B4-BE49-F238E27FC236}">
                <a16:creationId xmlns:a16="http://schemas.microsoft.com/office/drawing/2014/main" id="{563F930E-E46C-4F1B-8EEF-7A503B3E6032}"/>
              </a:ext>
            </a:extLst>
          </p:cNvPr>
          <p:cNvPicPr>
            <a:picLocks noChangeAspect="1"/>
          </p:cNvPicPr>
          <p:nvPr/>
        </p:nvPicPr>
        <p:blipFill>
          <a:blip r:embed="rId2"/>
          <a:stretch>
            <a:fillRect/>
          </a:stretch>
        </p:blipFill>
        <p:spPr>
          <a:xfrm>
            <a:off x="685801" y="2618671"/>
            <a:ext cx="3908170" cy="3917737"/>
          </a:xfrm>
          <a:prstGeom prst="rect">
            <a:avLst/>
          </a:prstGeom>
        </p:spPr>
      </p:pic>
      <p:graphicFrame>
        <p:nvGraphicFramePr>
          <p:cNvPr id="8" name="Tabella 8">
            <a:extLst>
              <a:ext uri="{FF2B5EF4-FFF2-40B4-BE49-F238E27FC236}">
                <a16:creationId xmlns:a16="http://schemas.microsoft.com/office/drawing/2014/main" id="{6504225D-C29A-4B60-B74C-1EDCF1819038}"/>
              </a:ext>
            </a:extLst>
          </p:cNvPr>
          <p:cNvGraphicFramePr>
            <a:graphicFrameLocks noGrp="1"/>
          </p:cNvGraphicFramePr>
          <p:nvPr>
            <p:extLst>
              <p:ext uri="{D42A27DB-BD31-4B8C-83A1-F6EECF244321}">
                <p14:modId xmlns:p14="http://schemas.microsoft.com/office/powerpoint/2010/main" val="3916372093"/>
              </p:ext>
            </p:extLst>
          </p:nvPr>
        </p:nvGraphicFramePr>
        <p:xfrm>
          <a:off x="5745745" y="2621140"/>
          <a:ext cx="5760454" cy="3917735"/>
        </p:xfrm>
        <a:graphic>
          <a:graphicData uri="http://schemas.openxmlformats.org/drawingml/2006/table">
            <a:tbl>
              <a:tblPr firstRow="1" bandRow="1">
                <a:tableStyleId>{5C22544A-7EE6-4342-B048-85BDC9FD1C3A}</a:tableStyleId>
              </a:tblPr>
              <a:tblGrid>
                <a:gridCol w="2880227">
                  <a:extLst>
                    <a:ext uri="{9D8B030D-6E8A-4147-A177-3AD203B41FA5}">
                      <a16:colId xmlns:a16="http://schemas.microsoft.com/office/drawing/2014/main" val="3059937436"/>
                    </a:ext>
                  </a:extLst>
                </a:gridCol>
                <a:gridCol w="2880227">
                  <a:extLst>
                    <a:ext uri="{9D8B030D-6E8A-4147-A177-3AD203B41FA5}">
                      <a16:colId xmlns:a16="http://schemas.microsoft.com/office/drawing/2014/main" val="2163985885"/>
                    </a:ext>
                  </a:extLst>
                </a:gridCol>
              </a:tblGrid>
              <a:tr h="783547">
                <a:tc>
                  <a:txBody>
                    <a:bodyPr/>
                    <a:lstStyle/>
                    <a:p>
                      <a:r>
                        <a:rPr lang="en-US" dirty="0"/>
                        <a:t>Transformation</a:t>
                      </a:r>
                    </a:p>
                  </a:txBody>
                  <a:tcPr/>
                </a:tc>
                <a:tc>
                  <a:txBody>
                    <a:bodyPr/>
                    <a:lstStyle/>
                    <a:p>
                      <a:r>
                        <a:rPr lang="en-US" dirty="0"/>
                        <a:t>Component number for the model at min MSE</a:t>
                      </a:r>
                    </a:p>
                  </a:txBody>
                  <a:tcPr/>
                </a:tc>
                <a:extLst>
                  <a:ext uri="{0D108BD9-81ED-4DB2-BD59-A6C34878D82A}">
                    <a16:rowId xmlns:a16="http://schemas.microsoft.com/office/drawing/2014/main" val="3710966301"/>
                  </a:ext>
                </a:extLst>
              </a:tr>
              <a:tr h="783547">
                <a:tc>
                  <a:txBody>
                    <a:bodyPr/>
                    <a:lstStyle/>
                    <a:p>
                      <a:r>
                        <a:rPr lang="en-US" dirty="0"/>
                        <a:t>Linear</a:t>
                      </a:r>
                    </a:p>
                  </a:txBody>
                  <a:tcPr/>
                </a:tc>
                <a:tc>
                  <a:txBody>
                    <a:bodyPr/>
                    <a:lstStyle/>
                    <a:p>
                      <a:r>
                        <a:rPr lang="en-US" dirty="0"/>
                        <a:t>8 (out of 8)</a:t>
                      </a:r>
                    </a:p>
                  </a:txBody>
                  <a:tcPr/>
                </a:tc>
                <a:extLst>
                  <a:ext uri="{0D108BD9-81ED-4DB2-BD59-A6C34878D82A}">
                    <a16:rowId xmlns:a16="http://schemas.microsoft.com/office/drawing/2014/main" val="687472533"/>
                  </a:ext>
                </a:extLst>
              </a:tr>
              <a:tr h="783547">
                <a:tc>
                  <a:txBody>
                    <a:bodyPr/>
                    <a:lstStyle/>
                    <a:p>
                      <a:r>
                        <a:rPr lang="en-US" dirty="0"/>
                        <a:t>Polynomial-2</a:t>
                      </a:r>
                    </a:p>
                  </a:txBody>
                  <a:tcPr/>
                </a:tc>
                <a:tc>
                  <a:txBody>
                    <a:bodyPr/>
                    <a:lstStyle/>
                    <a:p>
                      <a:r>
                        <a:rPr lang="en-US" dirty="0"/>
                        <a:t>14 (out of 15)</a:t>
                      </a:r>
                    </a:p>
                  </a:txBody>
                  <a:tcPr/>
                </a:tc>
                <a:extLst>
                  <a:ext uri="{0D108BD9-81ED-4DB2-BD59-A6C34878D82A}">
                    <a16:rowId xmlns:a16="http://schemas.microsoft.com/office/drawing/2014/main" val="2836919004"/>
                  </a:ext>
                </a:extLst>
              </a:tr>
              <a:tr h="783547">
                <a:tc>
                  <a:txBody>
                    <a:bodyPr/>
                    <a:lstStyle/>
                    <a:p>
                      <a:r>
                        <a:rPr lang="en-US" dirty="0"/>
                        <a:t>Polynomial-3</a:t>
                      </a:r>
                    </a:p>
                  </a:txBody>
                  <a:tcPr/>
                </a:tc>
                <a:tc>
                  <a:txBody>
                    <a:bodyPr/>
                    <a:lstStyle/>
                    <a:p>
                      <a:r>
                        <a:rPr lang="en-US" dirty="0"/>
                        <a:t>15 (out of 22)</a:t>
                      </a:r>
                    </a:p>
                  </a:txBody>
                  <a:tcPr/>
                </a:tc>
                <a:extLst>
                  <a:ext uri="{0D108BD9-81ED-4DB2-BD59-A6C34878D82A}">
                    <a16:rowId xmlns:a16="http://schemas.microsoft.com/office/drawing/2014/main" val="2135673930"/>
                  </a:ext>
                </a:extLst>
              </a:tr>
              <a:tr h="783547">
                <a:tc>
                  <a:txBody>
                    <a:bodyPr/>
                    <a:lstStyle/>
                    <a:p>
                      <a:r>
                        <a:rPr lang="en-US" dirty="0"/>
                        <a:t>Polynomial-4</a:t>
                      </a:r>
                    </a:p>
                  </a:txBody>
                  <a:tcPr/>
                </a:tc>
                <a:tc>
                  <a:txBody>
                    <a:bodyPr/>
                    <a:lstStyle/>
                    <a:p>
                      <a:r>
                        <a:rPr lang="en-US" dirty="0"/>
                        <a:t>12 (out of 29)</a:t>
                      </a:r>
                    </a:p>
                  </a:txBody>
                  <a:tcPr/>
                </a:tc>
                <a:extLst>
                  <a:ext uri="{0D108BD9-81ED-4DB2-BD59-A6C34878D82A}">
                    <a16:rowId xmlns:a16="http://schemas.microsoft.com/office/drawing/2014/main" val="1329012604"/>
                  </a:ext>
                </a:extLst>
              </a:tr>
            </a:tbl>
          </a:graphicData>
        </a:graphic>
      </p:graphicFrame>
    </p:spTree>
    <p:extLst>
      <p:ext uri="{BB962C8B-B14F-4D97-AF65-F5344CB8AC3E}">
        <p14:creationId xmlns:p14="http://schemas.microsoft.com/office/powerpoint/2010/main" val="73261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t>PCR &amp; PLS (3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5"/>
            <a:ext cx="4094747" cy="4495355"/>
          </a:xfrm>
        </p:spPr>
        <p:txBody>
          <a:bodyPr>
            <a:noAutofit/>
          </a:bodyPr>
          <a:lstStyle/>
          <a:p>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finally</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fitted</a:t>
            </a:r>
            <a:r>
              <a:rPr lang="it-IT" sz="2800" dirty="0">
                <a:latin typeface="Yu Gothic UI" panose="020B0500000000000000" pitchFamily="34" charset="-128"/>
                <a:ea typeface="Yu Gothic UI" panose="020B0500000000000000" pitchFamily="34" charset="-128"/>
              </a:rPr>
              <a:t> the models  on a </a:t>
            </a:r>
            <a:r>
              <a:rPr lang="it-IT" sz="2800" dirty="0" err="1">
                <a:latin typeface="Yu Gothic UI" panose="020B0500000000000000" pitchFamily="34" charset="-128"/>
                <a:ea typeface="Yu Gothic UI" panose="020B0500000000000000" pitchFamily="34" charset="-128"/>
              </a:rPr>
              <a:t>train</a:t>
            </a:r>
            <a:r>
              <a:rPr lang="it-IT" sz="2800" dirty="0">
                <a:latin typeface="Yu Gothic UI" panose="020B0500000000000000" pitchFamily="34" charset="-128"/>
                <a:ea typeface="Yu Gothic UI" panose="020B0500000000000000" pitchFamily="34" charset="-128"/>
              </a:rPr>
              <a:t> set and </a:t>
            </a:r>
            <a:r>
              <a:rPr lang="it-IT" sz="2800" dirty="0" err="1">
                <a:latin typeface="Yu Gothic UI" panose="020B0500000000000000" pitchFamily="34" charset="-128"/>
                <a:ea typeface="Yu Gothic UI" panose="020B0500000000000000" pitchFamily="34" charset="-128"/>
              </a:rPr>
              <a:t>evaluated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them</a:t>
            </a:r>
            <a:r>
              <a:rPr lang="it-IT" sz="2800" dirty="0">
                <a:latin typeface="Yu Gothic UI" panose="020B0500000000000000" pitchFamily="34" charset="-128"/>
                <a:ea typeface="Yu Gothic UI" panose="020B0500000000000000" pitchFamily="34" charset="-128"/>
              </a:rPr>
              <a:t> on a test set.</a:t>
            </a:r>
          </a:p>
          <a:p>
            <a:pPr marL="0" indent="0">
              <a:buNone/>
            </a:pPr>
            <a:endParaRPr lang="it-IT" sz="2800" dirty="0">
              <a:latin typeface="Yu Gothic UI" panose="020B0500000000000000" pitchFamily="34" charset="-128"/>
              <a:ea typeface="Yu Gothic UI" panose="020B0500000000000000" pitchFamily="34" charset="-128"/>
            </a:endParaRPr>
          </a:p>
          <a:p>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did</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same</a:t>
            </a:r>
            <a:r>
              <a:rPr lang="it-IT" sz="2800" dirty="0">
                <a:latin typeface="Yu Gothic UI" panose="020B0500000000000000" pitchFamily="34" charset="-128"/>
                <a:ea typeface="Yu Gothic UI" panose="020B0500000000000000" pitchFamily="34" charset="-128"/>
              </a:rPr>
              <a:t> for the models </a:t>
            </a:r>
            <a:r>
              <a:rPr lang="it-IT" sz="2800" dirty="0" err="1">
                <a:latin typeface="Yu Gothic UI" panose="020B0500000000000000" pitchFamily="34" charset="-128"/>
                <a:ea typeface="Yu Gothic UI" panose="020B0500000000000000" pitchFamily="34" charset="-128"/>
              </a:rPr>
              <a:t>which</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had</a:t>
            </a:r>
            <a:r>
              <a:rPr lang="it-IT" sz="2800" dirty="0">
                <a:latin typeface="Yu Gothic UI" panose="020B0500000000000000" pitchFamily="34" charset="-128"/>
                <a:ea typeface="Yu Gothic UI" panose="020B0500000000000000" pitchFamily="34" charset="-128"/>
              </a:rPr>
              <a:t> the maximum </a:t>
            </a:r>
            <a:r>
              <a:rPr lang="it-IT" sz="2800" dirty="0" err="1">
                <a:latin typeface="Yu Gothic UI" panose="020B0500000000000000" pitchFamily="34" charset="-128"/>
                <a:ea typeface="Yu Gothic UI" panose="020B0500000000000000" pitchFamily="34" charset="-128"/>
              </a:rPr>
              <a:t>percentage</a:t>
            </a:r>
            <a:r>
              <a:rPr lang="it-IT" sz="2800" dirty="0">
                <a:latin typeface="Yu Gothic UI" panose="020B0500000000000000" pitchFamily="34" charset="-128"/>
                <a:ea typeface="Yu Gothic UI" panose="020B0500000000000000" pitchFamily="34" charset="-128"/>
              </a:rPr>
              <a:t> of </a:t>
            </a:r>
            <a:r>
              <a:rPr lang="it-IT" sz="2800" dirty="0" err="1">
                <a:latin typeface="Yu Gothic UI" panose="020B0500000000000000" pitchFamily="34" charset="-128"/>
                <a:ea typeface="Yu Gothic UI" panose="020B0500000000000000" pitchFamily="34" charset="-128"/>
              </a:rPr>
              <a:t>variance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explained</a:t>
            </a:r>
            <a:r>
              <a:rPr lang="it-IT" sz="2800" dirty="0">
                <a:latin typeface="Yu Gothic UI" panose="020B0500000000000000" pitchFamily="34" charset="-128"/>
                <a:ea typeface="Yu Gothic UI" panose="020B0500000000000000" pitchFamily="34" charset="-128"/>
              </a:rPr>
              <a:t> (PVE)</a:t>
            </a:r>
          </a:p>
        </p:txBody>
      </p:sp>
      <p:graphicFrame>
        <p:nvGraphicFramePr>
          <p:cNvPr id="4" name="Tabella 8">
            <a:extLst>
              <a:ext uri="{FF2B5EF4-FFF2-40B4-BE49-F238E27FC236}">
                <a16:creationId xmlns:a16="http://schemas.microsoft.com/office/drawing/2014/main" id="{C04ADE76-71B7-4742-964F-7D854F07891F}"/>
              </a:ext>
            </a:extLst>
          </p:cNvPr>
          <p:cNvGraphicFramePr>
            <a:graphicFrameLocks noGrp="1"/>
          </p:cNvGraphicFramePr>
          <p:nvPr>
            <p:extLst>
              <p:ext uri="{D42A27DB-BD31-4B8C-83A1-F6EECF244321}">
                <p14:modId xmlns:p14="http://schemas.microsoft.com/office/powerpoint/2010/main" val="676626294"/>
              </p:ext>
            </p:extLst>
          </p:nvPr>
        </p:nvGraphicFramePr>
        <p:xfrm>
          <a:off x="5646817" y="1337733"/>
          <a:ext cx="5859381" cy="2446848"/>
        </p:xfrm>
        <a:graphic>
          <a:graphicData uri="http://schemas.openxmlformats.org/drawingml/2006/table">
            <a:tbl>
              <a:tblPr firstRow="1" bandRow="1">
                <a:tableStyleId>{5C22544A-7EE6-4342-B048-85BDC9FD1C3A}</a:tableStyleId>
              </a:tblPr>
              <a:tblGrid>
                <a:gridCol w="1953127">
                  <a:extLst>
                    <a:ext uri="{9D8B030D-6E8A-4147-A177-3AD203B41FA5}">
                      <a16:colId xmlns:a16="http://schemas.microsoft.com/office/drawing/2014/main" val="3059937436"/>
                    </a:ext>
                  </a:extLst>
                </a:gridCol>
                <a:gridCol w="1953127">
                  <a:extLst>
                    <a:ext uri="{9D8B030D-6E8A-4147-A177-3AD203B41FA5}">
                      <a16:colId xmlns:a16="http://schemas.microsoft.com/office/drawing/2014/main" val="2954061674"/>
                    </a:ext>
                  </a:extLst>
                </a:gridCol>
                <a:gridCol w="1953127">
                  <a:extLst>
                    <a:ext uri="{9D8B030D-6E8A-4147-A177-3AD203B41FA5}">
                      <a16:colId xmlns:a16="http://schemas.microsoft.com/office/drawing/2014/main" val="2163985885"/>
                    </a:ext>
                  </a:extLst>
                </a:gridCol>
              </a:tblGrid>
              <a:tr h="912260">
                <a:tc>
                  <a:txBody>
                    <a:bodyPr/>
                    <a:lstStyle/>
                    <a:p>
                      <a:r>
                        <a:rPr lang="en-US" dirty="0"/>
                        <a:t>Transformation</a:t>
                      </a:r>
                    </a:p>
                  </a:txBody>
                  <a:tcPr/>
                </a:tc>
                <a:tc>
                  <a:txBody>
                    <a:bodyPr/>
                    <a:lstStyle/>
                    <a:p>
                      <a:r>
                        <a:rPr lang="en-US"/>
                        <a:t>Number of Components</a:t>
                      </a:r>
                      <a:endParaRPr lang="en-US" dirty="0"/>
                    </a:p>
                  </a:txBody>
                  <a:tcPr/>
                </a:tc>
                <a:tc>
                  <a:txBody>
                    <a:bodyPr/>
                    <a:lstStyle/>
                    <a:p>
                      <a:r>
                        <a:rPr lang="en-US"/>
                        <a:t>Min MSE</a:t>
                      </a:r>
                      <a:endParaRPr lang="en-US" dirty="0"/>
                    </a:p>
                  </a:txBody>
                  <a:tcPr/>
                </a:tc>
                <a:extLst>
                  <a:ext uri="{0D108BD9-81ED-4DB2-BD59-A6C34878D82A}">
                    <a16:rowId xmlns:a16="http://schemas.microsoft.com/office/drawing/2014/main" val="3710966301"/>
                  </a:ext>
                </a:extLst>
              </a:tr>
              <a:tr h="383647">
                <a:tc>
                  <a:txBody>
                    <a:bodyPr/>
                    <a:lstStyle/>
                    <a:p>
                      <a:r>
                        <a:rPr lang="en-US"/>
                        <a:t>Linear</a:t>
                      </a:r>
                      <a:endParaRPr lang="en-US" dirty="0"/>
                    </a:p>
                  </a:txBody>
                  <a:tcPr/>
                </a:tc>
                <a:tc>
                  <a:txBody>
                    <a:bodyPr/>
                    <a:lstStyle/>
                    <a:p>
                      <a:r>
                        <a:rPr lang="en-US" dirty="0"/>
                        <a:t>7</a:t>
                      </a:r>
                    </a:p>
                  </a:txBody>
                  <a:tcPr/>
                </a:tc>
                <a:tc>
                  <a:txBody>
                    <a:bodyPr/>
                    <a:lstStyle/>
                    <a:p>
                      <a:r>
                        <a:rPr lang="it-IT" dirty="0">
                          <a:effectLst/>
                        </a:rPr>
                        <a:t>1.111269</a:t>
                      </a:r>
                      <a:endParaRPr lang="en-US" dirty="0"/>
                    </a:p>
                  </a:txBody>
                  <a:tcPr/>
                </a:tc>
                <a:extLst>
                  <a:ext uri="{0D108BD9-81ED-4DB2-BD59-A6C34878D82A}">
                    <a16:rowId xmlns:a16="http://schemas.microsoft.com/office/drawing/2014/main" val="687472533"/>
                  </a:ext>
                </a:extLst>
              </a:tr>
              <a:tr h="383647">
                <a:tc>
                  <a:txBody>
                    <a:bodyPr/>
                    <a:lstStyle/>
                    <a:p>
                      <a:r>
                        <a:rPr lang="en-US"/>
                        <a:t>Polynomial-2</a:t>
                      </a:r>
                      <a:endParaRPr lang="en-US" dirty="0"/>
                    </a:p>
                  </a:txBody>
                  <a:tcPr/>
                </a:tc>
                <a:tc>
                  <a:txBody>
                    <a:bodyPr/>
                    <a:lstStyle/>
                    <a:p>
                      <a:r>
                        <a:rPr lang="en-US" dirty="0"/>
                        <a:t>9</a:t>
                      </a:r>
                    </a:p>
                  </a:txBody>
                  <a:tcPr/>
                </a:tc>
                <a:tc>
                  <a:txBody>
                    <a:bodyPr/>
                    <a:lstStyle/>
                    <a:p>
                      <a:r>
                        <a:rPr lang="it-IT" dirty="0">
                          <a:effectLst/>
                        </a:rPr>
                        <a:t>1.095797</a:t>
                      </a:r>
                      <a:endParaRPr lang="en-US" dirty="0"/>
                    </a:p>
                  </a:txBody>
                  <a:tcPr/>
                </a:tc>
                <a:extLst>
                  <a:ext uri="{0D108BD9-81ED-4DB2-BD59-A6C34878D82A}">
                    <a16:rowId xmlns:a16="http://schemas.microsoft.com/office/drawing/2014/main" val="2836919004"/>
                  </a:ext>
                </a:extLst>
              </a:tr>
              <a:tr h="383647">
                <a:tc>
                  <a:txBody>
                    <a:bodyPr/>
                    <a:lstStyle/>
                    <a:p>
                      <a:r>
                        <a:rPr lang="en-US" dirty="0"/>
                        <a:t>Polynomial-3</a:t>
                      </a:r>
                    </a:p>
                  </a:txBody>
                  <a:tcPr/>
                </a:tc>
                <a:tc>
                  <a:txBody>
                    <a:bodyPr/>
                    <a:lstStyle/>
                    <a:p>
                      <a:r>
                        <a:rPr lang="en-US" dirty="0"/>
                        <a:t>11</a:t>
                      </a:r>
                    </a:p>
                  </a:txBody>
                  <a:tcPr/>
                </a:tc>
                <a:tc>
                  <a:txBody>
                    <a:bodyPr/>
                    <a:lstStyle/>
                    <a:p>
                      <a:r>
                        <a:rPr lang="it-IT" dirty="0">
                          <a:effectLst/>
                        </a:rPr>
                        <a:t>1.094223</a:t>
                      </a:r>
                      <a:endParaRPr lang="en-US" dirty="0"/>
                    </a:p>
                  </a:txBody>
                  <a:tcPr/>
                </a:tc>
                <a:extLst>
                  <a:ext uri="{0D108BD9-81ED-4DB2-BD59-A6C34878D82A}">
                    <a16:rowId xmlns:a16="http://schemas.microsoft.com/office/drawing/2014/main" val="2135673930"/>
                  </a:ext>
                </a:extLst>
              </a:tr>
              <a:tr h="383647">
                <a:tc>
                  <a:txBody>
                    <a:bodyPr/>
                    <a:lstStyle/>
                    <a:p>
                      <a:r>
                        <a:rPr lang="en-US"/>
                        <a:t>Polynomial-4</a:t>
                      </a:r>
                      <a:endParaRPr lang="en-US" dirty="0"/>
                    </a:p>
                  </a:txBody>
                  <a:tcPr/>
                </a:tc>
                <a:tc>
                  <a:txBody>
                    <a:bodyPr/>
                    <a:lstStyle/>
                    <a:p>
                      <a:r>
                        <a:rPr lang="en-US" dirty="0"/>
                        <a:t>10</a:t>
                      </a:r>
                    </a:p>
                  </a:txBody>
                  <a:tcPr/>
                </a:tc>
                <a:tc>
                  <a:txBody>
                    <a:bodyPr/>
                    <a:lstStyle/>
                    <a:p>
                      <a:r>
                        <a:rPr lang="it-IT" dirty="0">
                          <a:effectLst/>
                        </a:rPr>
                        <a:t>1.093318</a:t>
                      </a:r>
                      <a:endParaRPr lang="en-US" dirty="0"/>
                    </a:p>
                  </a:txBody>
                  <a:tcPr/>
                </a:tc>
                <a:extLst>
                  <a:ext uri="{0D108BD9-81ED-4DB2-BD59-A6C34878D82A}">
                    <a16:rowId xmlns:a16="http://schemas.microsoft.com/office/drawing/2014/main" val="1329012604"/>
                  </a:ext>
                </a:extLst>
              </a:tr>
            </a:tbl>
          </a:graphicData>
        </a:graphic>
      </p:graphicFrame>
      <p:graphicFrame>
        <p:nvGraphicFramePr>
          <p:cNvPr id="5" name="Tabella 8">
            <a:extLst>
              <a:ext uri="{FF2B5EF4-FFF2-40B4-BE49-F238E27FC236}">
                <a16:creationId xmlns:a16="http://schemas.microsoft.com/office/drawing/2014/main" id="{EF49C0F2-E1EA-4E19-BB23-D6F0E785D512}"/>
              </a:ext>
            </a:extLst>
          </p:cNvPr>
          <p:cNvGraphicFramePr>
            <a:graphicFrameLocks noGrp="1"/>
          </p:cNvGraphicFramePr>
          <p:nvPr>
            <p:extLst>
              <p:ext uri="{D42A27DB-BD31-4B8C-83A1-F6EECF244321}">
                <p14:modId xmlns:p14="http://schemas.microsoft.com/office/powerpoint/2010/main" val="1691635572"/>
              </p:ext>
            </p:extLst>
          </p:nvPr>
        </p:nvGraphicFramePr>
        <p:xfrm>
          <a:off x="5646816" y="4114372"/>
          <a:ext cx="5859381" cy="2446848"/>
        </p:xfrm>
        <a:graphic>
          <a:graphicData uri="http://schemas.openxmlformats.org/drawingml/2006/table">
            <a:tbl>
              <a:tblPr firstRow="1" bandRow="1">
                <a:tableStyleId>{5C22544A-7EE6-4342-B048-85BDC9FD1C3A}</a:tableStyleId>
              </a:tblPr>
              <a:tblGrid>
                <a:gridCol w="1953127">
                  <a:extLst>
                    <a:ext uri="{9D8B030D-6E8A-4147-A177-3AD203B41FA5}">
                      <a16:colId xmlns:a16="http://schemas.microsoft.com/office/drawing/2014/main" val="3059937436"/>
                    </a:ext>
                  </a:extLst>
                </a:gridCol>
                <a:gridCol w="1953127">
                  <a:extLst>
                    <a:ext uri="{9D8B030D-6E8A-4147-A177-3AD203B41FA5}">
                      <a16:colId xmlns:a16="http://schemas.microsoft.com/office/drawing/2014/main" val="1281025244"/>
                    </a:ext>
                  </a:extLst>
                </a:gridCol>
                <a:gridCol w="1953127">
                  <a:extLst>
                    <a:ext uri="{9D8B030D-6E8A-4147-A177-3AD203B41FA5}">
                      <a16:colId xmlns:a16="http://schemas.microsoft.com/office/drawing/2014/main" val="2163985885"/>
                    </a:ext>
                  </a:extLst>
                </a:gridCol>
              </a:tblGrid>
              <a:tr h="753864">
                <a:tc>
                  <a:txBody>
                    <a:bodyPr/>
                    <a:lstStyle/>
                    <a:p>
                      <a:r>
                        <a:rPr lang="en-US" dirty="0"/>
                        <a:t>Transformation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Number of Components</a:t>
                      </a:r>
                    </a:p>
                    <a:p>
                      <a:endParaRPr lang="en-US" dirty="0"/>
                    </a:p>
                  </a:txBody>
                  <a:tcPr/>
                </a:tc>
                <a:tc>
                  <a:txBody>
                    <a:bodyPr/>
                    <a:lstStyle/>
                    <a:p>
                      <a:r>
                        <a:rPr lang="en-US" dirty="0"/>
                        <a:t>Min MSE</a:t>
                      </a:r>
                    </a:p>
                  </a:txBody>
                  <a:tcPr/>
                </a:tc>
                <a:extLst>
                  <a:ext uri="{0D108BD9-81ED-4DB2-BD59-A6C34878D82A}">
                    <a16:rowId xmlns:a16="http://schemas.microsoft.com/office/drawing/2014/main" val="3710966301"/>
                  </a:ext>
                </a:extLst>
              </a:tr>
              <a:tr h="383112">
                <a:tc>
                  <a:txBody>
                    <a:bodyPr/>
                    <a:lstStyle/>
                    <a:p>
                      <a:r>
                        <a:rPr lang="en-US" dirty="0"/>
                        <a:t>Linear</a:t>
                      </a:r>
                    </a:p>
                  </a:txBody>
                  <a:tcPr/>
                </a:tc>
                <a:tc>
                  <a:txBody>
                    <a:bodyPr/>
                    <a:lstStyle/>
                    <a:p>
                      <a:r>
                        <a:rPr lang="en-US" dirty="0"/>
                        <a:t>4 (out of 8)</a:t>
                      </a:r>
                    </a:p>
                  </a:txBody>
                  <a:tcPr/>
                </a:tc>
                <a:tc>
                  <a:txBody>
                    <a:bodyPr/>
                    <a:lstStyle/>
                    <a:p>
                      <a:r>
                        <a:rPr lang="it-IT" dirty="0">
                          <a:effectLst/>
                        </a:rPr>
                        <a:t>1.111270</a:t>
                      </a:r>
                      <a:endParaRPr lang="en-US" dirty="0"/>
                    </a:p>
                  </a:txBody>
                  <a:tcPr/>
                </a:tc>
                <a:extLst>
                  <a:ext uri="{0D108BD9-81ED-4DB2-BD59-A6C34878D82A}">
                    <a16:rowId xmlns:a16="http://schemas.microsoft.com/office/drawing/2014/main" val="687472533"/>
                  </a:ext>
                </a:extLst>
              </a:tr>
              <a:tr h="383112">
                <a:tc>
                  <a:txBody>
                    <a:bodyPr/>
                    <a:lstStyle/>
                    <a:p>
                      <a:r>
                        <a:rPr lang="en-US" dirty="0"/>
                        <a:t>Polynomial-2</a:t>
                      </a:r>
                    </a:p>
                  </a:txBody>
                  <a:tcPr/>
                </a:tc>
                <a:tc>
                  <a:txBody>
                    <a:bodyPr/>
                    <a:lstStyle/>
                    <a:p>
                      <a:r>
                        <a:rPr lang="en-US" dirty="0"/>
                        <a:t>9 (out of 15)</a:t>
                      </a:r>
                    </a:p>
                  </a:txBody>
                  <a:tcPr/>
                </a:tc>
                <a:tc>
                  <a:txBody>
                    <a:bodyPr/>
                    <a:lstStyle/>
                    <a:p>
                      <a:r>
                        <a:rPr lang="it-IT" dirty="0">
                          <a:effectLst/>
                        </a:rPr>
                        <a:t>1.095803</a:t>
                      </a:r>
                      <a:endParaRPr lang="en-US" dirty="0"/>
                    </a:p>
                  </a:txBody>
                  <a:tcPr/>
                </a:tc>
                <a:extLst>
                  <a:ext uri="{0D108BD9-81ED-4DB2-BD59-A6C34878D82A}">
                    <a16:rowId xmlns:a16="http://schemas.microsoft.com/office/drawing/2014/main" val="2836919004"/>
                  </a:ext>
                </a:extLst>
              </a:tr>
              <a:tr h="383112">
                <a:tc>
                  <a:txBody>
                    <a:bodyPr/>
                    <a:lstStyle/>
                    <a:p>
                      <a:r>
                        <a:rPr lang="en-US" dirty="0"/>
                        <a:t>Polynomial-3</a:t>
                      </a:r>
                    </a:p>
                  </a:txBody>
                  <a:tcPr/>
                </a:tc>
                <a:tc>
                  <a:txBody>
                    <a:bodyPr/>
                    <a:lstStyle/>
                    <a:p>
                      <a:r>
                        <a:rPr lang="en-US" dirty="0"/>
                        <a:t>15 (out of 22)</a:t>
                      </a:r>
                    </a:p>
                  </a:txBody>
                  <a:tcPr/>
                </a:tc>
                <a:tc>
                  <a:txBody>
                    <a:bodyPr/>
                    <a:lstStyle/>
                    <a:p>
                      <a:r>
                        <a:rPr lang="it-IT" dirty="0">
                          <a:effectLst/>
                        </a:rPr>
                        <a:t>1.094214</a:t>
                      </a:r>
                      <a:endParaRPr lang="en-US" dirty="0"/>
                    </a:p>
                  </a:txBody>
                  <a:tcPr/>
                </a:tc>
                <a:extLst>
                  <a:ext uri="{0D108BD9-81ED-4DB2-BD59-A6C34878D82A}">
                    <a16:rowId xmlns:a16="http://schemas.microsoft.com/office/drawing/2014/main" val="2135673930"/>
                  </a:ext>
                </a:extLst>
              </a:tr>
              <a:tr h="383112">
                <a:tc>
                  <a:txBody>
                    <a:bodyPr/>
                    <a:lstStyle/>
                    <a:p>
                      <a:r>
                        <a:rPr lang="en-US" dirty="0"/>
                        <a:t>Polynomial-4</a:t>
                      </a:r>
                    </a:p>
                  </a:txBody>
                  <a:tcPr/>
                </a:tc>
                <a:tc>
                  <a:txBody>
                    <a:bodyPr/>
                    <a:lstStyle/>
                    <a:p>
                      <a:r>
                        <a:rPr lang="en-US" dirty="0"/>
                        <a:t>10 (out of 29)</a:t>
                      </a:r>
                    </a:p>
                  </a:txBody>
                  <a:tcPr/>
                </a:tc>
                <a:tc>
                  <a:txBody>
                    <a:bodyPr/>
                    <a:lstStyle/>
                    <a:p>
                      <a:r>
                        <a:rPr lang="it-IT" dirty="0">
                          <a:effectLst/>
                        </a:rPr>
                        <a:t>1.093249</a:t>
                      </a:r>
                      <a:endParaRPr lang="en-US" dirty="0"/>
                    </a:p>
                  </a:txBody>
                  <a:tcPr/>
                </a:tc>
                <a:extLst>
                  <a:ext uri="{0D108BD9-81ED-4DB2-BD59-A6C34878D82A}">
                    <a16:rowId xmlns:a16="http://schemas.microsoft.com/office/drawing/2014/main" val="1329012604"/>
                  </a:ext>
                </a:extLst>
              </a:tr>
            </a:tbl>
          </a:graphicData>
        </a:graphic>
      </p:graphicFrame>
    </p:spTree>
    <p:extLst>
      <p:ext uri="{BB962C8B-B14F-4D97-AF65-F5344CB8AC3E}">
        <p14:creationId xmlns:p14="http://schemas.microsoft.com/office/powerpoint/2010/main" val="280482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PCR &amp; PLS (4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2065866"/>
            <a:ext cx="11297652" cy="4182534"/>
          </a:xfrm>
        </p:spPr>
        <p:txBody>
          <a:bodyPr>
            <a:noAutofit/>
          </a:bodyPr>
          <a:lstStyle/>
          <a:p>
            <a:r>
              <a:rPr lang="it-IT" sz="2800" dirty="0">
                <a:latin typeface="Yu Gothic UI" panose="020B0500000000000000" pitchFamily="34" charset="-128"/>
                <a:ea typeface="Yu Gothic UI" panose="020B0500000000000000" pitchFamily="34" charset="-128"/>
              </a:rPr>
              <a:t>PLS </a:t>
            </a:r>
            <a:r>
              <a:rPr lang="it-IT" sz="2800" dirty="0" err="1">
                <a:latin typeface="Yu Gothic UI" panose="020B0500000000000000" pitchFamily="34" charset="-128"/>
                <a:ea typeface="Yu Gothic UI" panose="020B0500000000000000" pitchFamily="34" charset="-128"/>
              </a:rPr>
              <a:t>considered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lower</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predictors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than</a:t>
            </a:r>
            <a:r>
              <a:rPr lang="it-IT" sz="2800" dirty="0">
                <a:latin typeface="Yu Gothic UI" panose="020B0500000000000000" pitchFamily="34" charset="-128"/>
                <a:ea typeface="Yu Gothic UI" panose="020B0500000000000000" pitchFamily="34" charset="-128"/>
              </a:rPr>
              <a:t> PCR</a:t>
            </a:r>
          </a:p>
          <a:p>
            <a:endParaRPr lang="it-IT" sz="2800" dirty="0">
              <a:latin typeface="Yu Gothic UI" panose="020B0500000000000000" pitchFamily="34" charset="-128"/>
              <a:ea typeface="Yu Gothic UI" panose="020B0500000000000000" pitchFamily="34" charset="-128"/>
            </a:endParaRPr>
          </a:p>
          <a:p>
            <a:r>
              <a:rPr lang="it-IT" sz="2800" dirty="0">
                <a:latin typeface="Yu Gothic UI" panose="020B0500000000000000" pitchFamily="34" charset="-128"/>
                <a:ea typeface="Yu Gothic UI" panose="020B0500000000000000" pitchFamily="34" charset="-128"/>
              </a:rPr>
              <a:t>Using </a:t>
            </a:r>
            <a:r>
              <a:rPr lang="it-IT" sz="2800" dirty="0" err="1">
                <a:latin typeface="Yu Gothic UI" panose="020B0500000000000000" pitchFamily="34" charset="-128"/>
                <a:ea typeface="Yu Gothic UI" panose="020B0500000000000000" pitchFamily="34" charset="-128"/>
              </a:rPr>
              <a:t>fewer</a:t>
            </a:r>
            <a:r>
              <a:rPr lang="it-IT" sz="2800" dirty="0">
                <a:latin typeface="Yu Gothic UI" panose="020B0500000000000000" pitchFamily="34" charset="-128"/>
                <a:ea typeface="Yu Gothic UI" panose="020B0500000000000000" pitchFamily="34" charset="-128"/>
              </a:rPr>
              <a:t> </a:t>
            </a:r>
            <a:r>
              <a:rPr lang="en-US" sz="2800" dirty="0">
                <a:latin typeface="Yu Gothic UI" panose="020B0500000000000000" pitchFamily="34" charset="-128"/>
                <a:ea typeface="Yu Gothic UI" panose="020B0500000000000000" pitchFamily="34" charset="-128"/>
              </a:rPr>
              <a:t>predictors,</a:t>
            </a:r>
            <a:r>
              <a:rPr lang="it-IT" sz="2800" dirty="0">
                <a:latin typeface="Yu Gothic UI" panose="020B0500000000000000" pitchFamily="34" charset="-128"/>
                <a:ea typeface="Yu Gothic UI" panose="020B0500000000000000" pitchFamily="34" charset="-128"/>
              </a:rPr>
              <a:t> the model </a:t>
            </a:r>
            <a:r>
              <a:rPr lang="it-IT" sz="2800" dirty="0" err="1">
                <a:latin typeface="Yu Gothic UI" panose="020B0500000000000000" pitchFamily="34" charset="-128"/>
                <a:ea typeface="Yu Gothic UI" panose="020B0500000000000000" pitchFamily="34" charset="-128"/>
              </a:rPr>
              <a:t>explains</a:t>
            </a:r>
            <a:r>
              <a:rPr lang="it-IT" sz="2800" dirty="0">
                <a:latin typeface="Yu Gothic UI" panose="020B0500000000000000" pitchFamily="34" charset="-128"/>
                <a:ea typeface="Yu Gothic UI" panose="020B0500000000000000" pitchFamily="34" charset="-128"/>
              </a:rPr>
              <a:t> more </a:t>
            </a:r>
            <a:r>
              <a:rPr lang="it-IT" sz="2800" dirty="0" err="1">
                <a:latin typeface="Yu Gothic UI" panose="020B0500000000000000" pitchFamily="34" charset="-128"/>
                <a:ea typeface="Yu Gothic UI" panose="020B0500000000000000" pitchFamily="34" charset="-128"/>
              </a:rPr>
              <a:t>variance</a:t>
            </a:r>
            <a:endParaRPr lang="it-IT" sz="2800" dirty="0">
              <a:latin typeface="Yu Gothic UI" panose="020B0500000000000000" pitchFamily="34" charset="-128"/>
              <a:ea typeface="Yu Gothic UI" panose="020B0500000000000000" pitchFamily="34" charset="-128"/>
            </a:endParaRPr>
          </a:p>
          <a:p>
            <a:endParaRPr lang="it-IT" sz="2800" dirty="0">
              <a:latin typeface="Yu Gothic UI" panose="020B0500000000000000" pitchFamily="34" charset="-128"/>
              <a:ea typeface="Yu Gothic UI" panose="020B0500000000000000" pitchFamily="34" charset="-128"/>
            </a:endParaRPr>
          </a:p>
          <a:p>
            <a:r>
              <a:rPr lang="it-IT" sz="2800" dirty="0" err="1">
                <a:latin typeface="Yu Gothic UI" panose="020B0500000000000000" pitchFamily="34" charset="-128"/>
                <a:ea typeface="Yu Gothic UI" panose="020B0500000000000000" pitchFamily="34" charset="-128"/>
              </a:rPr>
              <a:t>Regarding</a:t>
            </a:r>
            <a:r>
              <a:rPr lang="it-IT" sz="2800" dirty="0">
                <a:latin typeface="Yu Gothic UI" panose="020B0500000000000000" pitchFamily="34" charset="-128"/>
                <a:ea typeface="Yu Gothic UI" panose="020B0500000000000000" pitchFamily="34" charset="-128"/>
              </a:rPr>
              <a:t> the MSE, </a:t>
            </a:r>
            <a:r>
              <a:rPr lang="it-IT" sz="2800" dirty="0" err="1">
                <a:latin typeface="Yu Gothic UI" panose="020B0500000000000000" pitchFamily="34" charset="-128"/>
                <a:ea typeface="Yu Gothic UI" panose="020B0500000000000000" pitchFamily="34" charset="-128"/>
              </a:rPr>
              <a:t>it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is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not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much</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different</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than</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values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found</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through</a:t>
            </a:r>
            <a:r>
              <a:rPr lang="it-IT" sz="2800" dirty="0">
                <a:latin typeface="Yu Gothic UI" panose="020B0500000000000000" pitchFamily="34" charset="-128"/>
                <a:ea typeface="Yu Gothic UI" panose="020B0500000000000000" pitchFamily="34" charset="-128"/>
              </a:rPr>
              <a:t> the use of Ridge and Lasso.</a:t>
            </a:r>
            <a:endParaRPr lang="en-US" sz="2800"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64259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PYTHON – Pre-Analysis</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828800"/>
            <a:ext cx="11297652" cy="3737811"/>
          </a:xfrm>
        </p:spPr>
        <p:txBody>
          <a:bodyPr>
            <a:noAutofit/>
          </a:bodyPr>
          <a:lstStyle/>
          <a:p>
            <a:r>
              <a:rPr lang="it-IT" sz="2800" dirty="0" err="1">
                <a:latin typeface="Yu Gothic UI" panose="020B0500000000000000" pitchFamily="34" charset="-128"/>
                <a:ea typeface="Yu Gothic UI" panose="020B0500000000000000" pitchFamily="34" charset="-128"/>
              </a:rPr>
              <a:t>Before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applying</a:t>
            </a:r>
            <a:r>
              <a:rPr lang="it-IT" sz="2800" dirty="0">
                <a:latin typeface="Yu Gothic UI" panose="020B0500000000000000" pitchFamily="34" charset="-128"/>
                <a:ea typeface="Yu Gothic UI" panose="020B0500000000000000" pitchFamily="34" charset="-128"/>
              </a:rPr>
              <a:t> the </a:t>
            </a:r>
            <a:r>
              <a:rPr lang="it-IT" sz="2800" dirty="0" err="1">
                <a:latin typeface="Yu Gothic UI" panose="020B0500000000000000" pitchFamily="34" charset="-128"/>
                <a:ea typeface="Yu Gothic UI" panose="020B0500000000000000" pitchFamily="34" charset="-128"/>
              </a:rPr>
              <a:t>actual</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classification</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procedures</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we</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analyzed</a:t>
            </a:r>
            <a:r>
              <a:rPr lang="it-IT" sz="2800" dirty="0">
                <a:latin typeface="Yu Gothic UI" panose="020B0500000000000000" pitchFamily="34" charset="-128"/>
                <a:ea typeface="Yu Gothic UI" panose="020B0500000000000000" pitchFamily="34" charset="-128"/>
              </a:rPr>
              <a:t> some </a:t>
            </a:r>
            <a:r>
              <a:rPr lang="it-IT" sz="2800" dirty="0" err="1">
                <a:latin typeface="Yu Gothic UI" panose="020B0500000000000000" pitchFamily="34" charset="-128"/>
                <a:ea typeface="Yu Gothic UI" panose="020B0500000000000000" pitchFamily="34" charset="-128"/>
              </a:rPr>
              <a:t>basic</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statistical</a:t>
            </a:r>
            <a:r>
              <a:rPr lang="it-IT" sz="2800" dirty="0">
                <a:latin typeface="Yu Gothic UI" panose="020B0500000000000000" pitchFamily="34" charset="-128"/>
                <a:ea typeface="Yu Gothic UI" panose="020B0500000000000000" pitchFamily="34" charset="-128"/>
              </a:rPr>
              <a:t> </a:t>
            </a:r>
            <a:r>
              <a:rPr lang="it-IT" sz="2800" dirty="0" err="1">
                <a:latin typeface="Yu Gothic UI" panose="020B0500000000000000" pitchFamily="34" charset="-128"/>
                <a:ea typeface="Yu Gothic UI" panose="020B0500000000000000" pitchFamily="34" charset="-128"/>
              </a:rPr>
              <a:t>properties</a:t>
            </a:r>
            <a:r>
              <a:rPr lang="it-IT" sz="2800" dirty="0">
                <a:latin typeface="Yu Gothic UI" panose="020B0500000000000000" pitchFamily="34" charset="-128"/>
                <a:ea typeface="Yu Gothic UI" panose="020B0500000000000000" pitchFamily="34" charset="-128"/>
              </a:rPr>
              <a:t> of the data</a:t>
            </a:r>
          </a:p>
          <a:p>
            <a:r>
              <a:rPr lang="it-IT" sz="2800" dirty="0">
                <a:latin typeface="Yu Gothic UI" panose="020B0500000000000000" pitchFamily="34" charset="-128"/>
                <a:ea typeface="Yu Gothic UI" panose="020B0500000000000000" pitchFamily="34" charset="-128"/>
              </a:rPr>
              <a:t>The balancing of the dataset </a:t>
            </a:r>
            <a:r>
              <a:rPr lang="it-IT" sz="2800" dirty="0" err="1">
                <a:latin typeface="Yu Gothic UI" panose="020B0500000000000000" pitchFamily="34" charset="-128"/>
                <a:ea typeface="Yu Gothic UI" panose="020B0500000000000000" pitchFamily="34" charset="-128"/>
              </a:rPr>
              <a:t>towards</a:t>
            </a:r>
            <a:r>
              <a:rPr lang="it-IT" sz="2800" dirty="0">
                <a:latin typeface="Yu Gothic UI" panose="020B0500000000000000" pitchFamily="34" charset="-128"/>
                <a:ea typeface="Yu Gothic UI" panose="020B0500000000000000" pitchFamily="34" charset="-128"/>
              </a:rPr>
              <a:t> the classes:</a:t>
            </a:r>
          </a:p>
          <a:p>
            <a:pPr lvl="1"/>
            <a:r>
              <a:rPr lang="it-IT" sz="2600" dirty="0" err="1">
                <a:solidFill>
                  <a:srgbClr val="00B0F0"/>
                </a:solidFill>
                <a:latin typeface="Yu Gothic UI" panose="020B0500000000000000" pitchFamily="34" charset="-128"/>
                <a:ea typeface="Yu Gothic UI" panose="020B0500000000000000" pitchFamily="34" charset="-128"/>
              </a:rPr>
              <a:t>approved</a:t>
            </a:r>
            <a:r>
              <a:rPr lang="it-IT" sz="2600" dirty="0">
                <a:latin typeface="Yu Gothic UI" panose="020B0500000000000000" pitchFamily="34" charset="-128"/>
                <a:ea typeface="Yu Gothic UI" panose="020B0500000000000000" pitchFamily="34" charset="-128"/>
              </a:rPr>
              <a:t> </a:t>
            </a:r>
            <a:r>
              <a:rPr lang="it-IT" sz="2600" dirty="0" err="1">
                <a:latin typeface="Yu Gothic UI" panose="020B0500000000000000" pitchFamily="34" charset="-128"/>
                <a:ea typeface="Yu Gothic UI" panose="020B0500000000000000" pitchFamily="34" charset="-128"/>
              </a:rPr>
              <a:t>train</a:t>
            </a:r>
            <a:r>
              <a:rPr lang="it-IT" sz="2600" dirty="0">
                <a:latin typeface="Yu Gothic UI" panose="020B0500000000000000" pitchFamily="34" charset="-128"/>
                <a:ea typeface="Yu Gothic UI" panose="020B0500000000000000" pitchFamily="34" charset="-128"/>
              </a:rPr>
              <a:t> lines:</a:t>
            </a:r>
          </a:p>
          <a:p>
            <a:pPr lvl="1"/>
            <a:r>
              <a:rPr lang="it-IT" sz="2600" dirty="0" err="1">
                <a:solidFill>
                  <a:srgbClr val="00B0F0"/>
                </a:solidFill>
                <a:latin typeface="Yu Gothic UI" panose="020B0500000000000000" pitchFamily="34" charset="-128"/>
                <a:ea typeface="Yu Gothic UI" panose="020B0500000000000000" pitchFamily="34" charset="-128"/>
              </a:rPr>
              <a:t>not-approved</a:t>
            </a:r>
            <a:r>
              <a:rPr lang="it-IT" sz="2600" dirty="0">
                <a:latin typeface="Yu Gothic UI" panose="020B0500000000000000" pitchFamily="34" charset="-128"/>
                <a:ea typeface="Yu Gothic UI" panose="020B0500000000000000" pitchFamily="34" charset="-128"/>
              </a:rPr>
              <a:t> </a:t>
            </a:r>
            <a:r>
              <a:rPr lang="it-IT" sz="2600" dirty="0" err="1">
                <a:latin typeface="Yu Gothic UI" panose="020B0500000000000000" pitchFamily="34" charset="-128"/>
                <a:ea typeface="Yu Gothic UI" panose="020B0500000000000000" pitchFamily="34" charset="-128"/>
              </a:rPr>
              <a:t>train</a:t>
            </a:r>
            <a:r>
              <a:rPr lang="it-IT" sz="2600" dirty="0">
                <a:latin typeface="Yu Gothic UI" panose="020B0500000000000000" pitchFamily="34" charset="-128"/>
                <a:ea typeface="Yu Gothic UI" panose="020B0500000000000000" pitchFamily="34" charset="-128"/>
              </a:rPr>
              <a:t> lines:</a:t>
            </a:r>
          </a:p>
          <a:p>
            <a:r>
              <a:rPr lang="en-US" sz="2800" dirty="0">
                <a:latin typeface="Yu Gothic UI" panose="020B0500000000000000" pitchFamily="34" charset="-128"/>
                <a:ea typeface="Yu Gothic UI" panose="020B0500000000000000" pitchFamily="34" charset="-128"/>
              </a:rPr>
              <a:t>Mean and variance of the features, for both recommended and non-recommended train lines</a:t>
            </a:r>
          </a:p>
          <a:p>
            <a:endParaRPr lang="en-US"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298154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Synthetic Dataset</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208548" y="1700463"/>
            <a:ext cx="6882063" cy="4924926"/>
          </a:xfrm>
        </p:spPr>
        <p:txBody>
          <a:bodyPr>
            <a:noAutofit/>
          </a:bodyPr>
          <a:lstStyle/>
          <a:p>
            <a:r>
              <a:rPr lang="it-IT">
                <a:latin typeface="Yu Gothic UI" panose="020B0500000000000000" pitchFamily="34" charset="-128"/>
                <a:ea typeface="Yu Gothic UI" panose="020B0500000000000000" pitchFamily="34" charset="-128"/>
              </a:rPr>
              <a:t>In order to obtain the synthetic data, we used a multivariate normal</a:t>
            </a:r>
          </a:p>
          <a:p>
            <a:r>
              <a:rPr lang="it-IT">
                <a:latin typeface="Yu Gothic UI" panose="020B0500000000000000" pitchFamily="34" charset="-128"/>
                <a:ea typeface="Yu Gothic UI" panose="020B0500000000000000" pitchFamily="34" charset="-128"/>
              </a:rPr>
              <a:t>We used the mean and covariance of the real dataset, considering only two features.</a:t>
            </a:r>
          </a:p>
          <a:p>
            <a:r>
              <a:rPr lang="it-IT">
                <a:latin typeface="Yu Gothic UI" panose="020B0500000000000000" pitchFamily="34" charset="-128"/>
                <a:ea typeface="Yu Gothic UI" panose="020B0500000000000000" pitchFamily="34" charset="-128"/>
              </a:rPr>
              <a:t>In such way, we were able to estimate the real dataset distribution</a:t>
            </a:r>
          </a:p>
          <a:p>
            <a:r>
              <a:rPr lang="it-IT">
                <a:latin typeface="Yu Gothic UI" panose="020B0500000000000000" pitchFamily="34" charset="-128"/>
                <a:ea typeface="Yu Gothic UI" panose="020B0500000000000000" pitchFamily="34" charset="-128"/>
              </a:rPr>
              <a:t>Get in an approximated way if the features and independent or not</a:t>
            </a:r>
          </a:p>
          <a:p>
            <a:r>
              <a:rPr lang="it-IT">
                <a:latin typeface="Yu Gothic UI" panose="020B0500000000000000" pitchFamily="34" charset="-128"/>
                <a:ea typeface="Yu Gothic UI" panose="020B0500000000000000" pitchFamily="34" charset="-128"/>
              </a:rPr>
              <a:t>The LEFT graph is obtained from the real data</a:t>
            </a:r>
          </a:p>
          <a:p>
            <a:r>
              <a:rPr lang="it-IT">
                <a:latin typeface="Yu Gothic UI" panose="020B0500000000000000" pitchFamily="34" charset="-128"/>
                <a:ea typeface="Yu Gothic UI" panose="020B0500000000000000" pitchFamily="34" charset="-128"/>
              </a:rPr>
              <a:t>The RIGHT graph is obtained from the synthetic data, setting the covariances both to zero</a:t>
            </a:r>
          </a:p>
          <a:p>
            <a:r>
              <a:rPr lang="it-IT">
                <a:latin typeface="Yu Gothic UI" panose="020B0500000000000000" pitchFamily="34" charset="-128"/>
                <a:ea typeface="Yu Gothic UI" panose="020B0500000000000000" pitchFamily="34" charset="-128"/>
              </a:rPr>
              <a:t>If the two graphs were more or less equal, we can conclude that the real covariance among those two features is also around zero, and so they are almost independent.</a:t>
            </a:r>
            <a:endParaRPr lang="en-US" sz="2800" dirty="0">
              <a:latin typeface="Yu Gothic UI" panose="020B0500000000000000" pitchFamily="34" charset="-128"/>
              <a:ea typeface="Yu Gothic UI" panose="020B0500000000000000" pitchFamily="34" charset="-128"/>
            </a:endParaRPr>
          </a:p>
        </p:txBody>
      </p:sp>
      <p:pic>
        <p:nvPicPr>
          <p:cNvPr id="4" name="Immagine 3">
            <a:extLst>
              <a:ext uri="{FF2B5EF4-FFF2-40B4-BE49-F238E27FC236}">
                <a16:creationId xmlns:a16="http://schemas.microsoft.com/office/drawing/2014/main" id="{31FB9775-F978-4E1A-8784-6C151A479665}"/>
              </a:ext>
            </a:extLst>
          </p:cNvPr>
          <p:cNvPicPr>
            <a:picLocks noChangeAspect="1"/>
          </p:cNvPicPr>
          <p:nvPr/>
        </p:nvPicPr>
        <p:blipFill>
          <a:blip r:embed="rId2"/>
          <a:stretch>
            <a:fillRect/>
          </a:stretch>
        </p:blipFill>
        <p:spPr>
          <a:xfrm>
            <a:off x="7566547" y="770335"/>
            <a:ext cx="4415588" cy="2778501"/>
          </a:xfrm>
          <a:prstGeom prst="rect">
            <a:avLst/>
          </a:prstGeom>
        </p:spPr>
      </p:pic>
      <p:pic>
        <p:nvPicPr>
          <p:cNvPr id="5" name="Immagine 4">
            <a:extLst>
              <a:ext uri="{FF2B5EF4-FFF2-40B4-BE49-F238E27FC236}">
                <a16:creationId xmlns:a16="http://schemas.microsoft.com/office/drawing/2014/main" id="{C73D2C26-036B-418B-9E8F-9949E37C9FD7}"/>
              </a:ext>
            </a:extLst>
          </p:cNvPr>
          <p:cNvPicPr>
            <a:picLocks noChangeAspect="1"/>
          </p:cNvPicPr>
          <p:nvPr/>
        </p:nvPicPr>
        <p:blipFill>
          <a:blip r:embed="rId3"/>
          <a:stretch>
            <a:fillRect/>
          </a:stretch>
        </p:blipFill>
        <p:spPr>
          <a:xfrm>
            <a:off x="7566547" y="3429000"/>
            <a:ext cx="4416905" cy="2851931"/>
          </a:xfrm>
          <a:prstGeom prst="rect">
            <a:avLst/>
          </a:prstGeom>
        </p:spPr>
      </p:pic>
    </p:spTree>
    <p:extLst>
      <p:ext uri="{BB962C8B-B14F-4D97-AF65-F5344CB8AC3E}">
        <p14:creationId xmlns:p14="http://schemas.microsoft.com/office/powerpoint/2010/main" val="3623891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err="1">
                <a:latin typeface="Yu Gothic UI" panose="020B0500000000000000" pitchFamily="34" charset="-128"/>
                <a:ea typeface="Yu Gothic UI" panose="020B0500000000000000" pitchFamily="34" charset="-128"/>
              </a:rPr>
              <a:t>NAïVE</a:t>
            </a:r>
            <a:r>
              <a:rPr lang="en-US" dirty="0">
                <a:latin typeface="Yu Gothic UI" panose="020B0500000000000000" pitchFamily="34" charset="-128"/>
                <a:ea typeface="Yu Gothic UI" panose="020B0500000000000000" pitchFamily="34" charset="-128"/>
              </a:rPr>
              <a:t> BAYESIAN CLASSIFIER</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1456267"/>
          </a:xfrm>
        </p:spPr>
        <p:txBody>
          <a:bodyPr>
            <a:noAutofit/>
          </a:bodyPr>
          <a:lstStyle/>
          <a:p>
            <a:r>
              <a:rPr lang="it-IT" dirty="0" err="1">
                <a:latin typeface="Yu Gothic UI" panose="020B0500000000000000" pitchFamily="34" charset="-128"/>
                <a:ea typeface="Yu Gothic UI" panose="020B0500000000000000" pitchFamily="34" charset="-128"/>
              </a:rPr>
              <a:t>This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is</a:t>
            </a:r>
            <a:r>
              <a:rPr lang="it-IT" dirty="0">
                <a:latin typeface="Yu Gothic UI" panose="020B0500000000000000" pitchFamily="34" charset="-128"/>
                <a:ea typeface="Yu Gothic UI" panose="020B0500000000000000" pitchFamily="34" charset="-128"/>
              </a:rPr>
              <a:t> the first </a:t>
            </a:r>
            <a:r>
              <a:rPr lang="it-IT" dirty="0" err="1">
                <a:latin typeface="Yu Gothic UI" panose="020B0500000000000000" pitchFamily="34" charset="-128"/>
                <a:ea typeface="Yu Gothic UI" panose="020B0500000000000000" pitchFamily="34" charset="-128"/>
              </a:rPr>
              <a:t>approach</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that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tried</a:t>
            </a:r>
            <a:r>
              <a:rPr lang="it-IT" dirty="0">
                <a:latin typeface="Yu Gothic UI" panose="020B0500000000000000" pitchFamily="34" charset="-128"/>
                <a:ea typeface="Yu Gothic UI" panose="020B0500000000000000" pitchFamily="34" charset="-128"/>
              </a:rPr>
              <a:t>.</a:t>
            </a:r>
          </a:p>
          <a:p>
            <a:r>
              <a:rPr lang="it-IT" dirty="0" err="1">
                <a:latin typeface="Yu Gothic UI" panose="020B0500000000000000" pitchFamily="34" charset="-128"/>
                <a:ea typeface="Yu Gothic UI" panose="020B0500000000000000" pitchFamily="34" charset="-128"/>
              </a:rPr>
              <a:t>Since</a:t>
            </a:r>
            <a:r>
              <a:rPr lang="it-IT" dirty="0">
                <a:latin typeface="Yu Gothic UI" panose="020B0500000000000000" pitchFamily="34" charset="-128"/>
                <a:ea typeface="Yu Gothic UI" panose="020B0500000000000000" pitchFamily="34" charset="-128"/>
              </a:rPr>
              <a:t> the </a:t>
            </a:r>
            <a:r>
              <a:rPr lang="it-IT" dirty="0" err="1">
                <a:latin typeface="Yu Gothic UI" panose="020B0500000000000000" pitchFamily="34" charset="-128"/>
                <a:ea typeface="Yu Gothic UI" panose="020B0500000000000000" pitchFamily="34" charset="-128"/>
              </a:rPr>
              <a:t>hypothesis</a:t>
            </a:r>
            <a:r>
              <a:rPr lang="it-IT" dirty="0">
                <a:latin typeface="Yu Gothic UI" panose="020B0500000000000000" pitchFamily="34" charset="-128"/>
                <a:ea typeface="Yu Gothic UI" panose="020B0500000000000000" pitchFamily="34" charset="-128"/>
              </a:rPr>
              <a:t> of </a:t>
            </a:r>
            <a:r>
              <a:rPr lang="it-IT" dirty="0" err="1">
                <a:latin typeface="Yu Gothic UI" panose="020B0500000000000000" pitchFamily="34" charset="-128"/>
                <a:ea typeface="Yu Gothic UI" panose="020B0500000000000000" pitchFamily="34" charset="-128"/>
              </a:rPr>
              <a:t>independence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between</a:t>
            </a:r>
            <a:r>
              <a:rPr lang="it-IT" dirty="0">
                <a:latin typeface="Yu Gothic UI" panose="020B0500000000000000" pitchFamily="34" charset="-128"/>
                <a:ea typeface="Yu Gothic UI" panose="020B0500000000000000" pitchFamily="34" charset="-128"/>
              </a:rPr>
              <a:t> the features </a:t>
            </a:r>
            <a:r>
              <a:rPr lang="it-IT" dirty="0" err="1">
                <a:latin typeface="Yu Gothic UI" panose="020B0500000000000000" pitchFamily="34" charset="-128"/>
                <a:ea typeface="Yu Gothic UI" panose="020B0500000000000000" pitchFamily="34" charset="-128"/>
              </a:rPr>
              <a:t>seems</a:t>
            </a:r>
            <a:r>
              <a:rPr lang="it-IT" dirty="0">
                <a:latin typeface="Yu Gothic UI" panose="020B0500000000000000" pitchFamily="34" charset="-128"/>
                <a:ea typeface="Yu Gothic UI" panose="020B0500000000000000" pitchFamily="34" charset="-128"/>
              </a:rPr>
              <a:t> to </a:t>
            </a:r>
            <a:r>
              <a:rPr lang="it-IT" dirty="0" err="1">
                <a:latin typeface="Yu Gothic UI" panose="020B0500000000000000" pitchFamily="34" charset="-128"/>
                <a:ea typeface="Yu Gothic UI" panose="020B0500000000000000" pitchFamily="34" charset="-128"/>
              </a:rPr>
              <a:t>hold</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expect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this</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classifier</a:t>
            </a:r>
            <a:r>
              <a:rPr lang="it-IT" dirty="0">
                <a:latin typeface="Yu Gothic UI" panose="020B0500000000000000" pitchFamily="34" charset="-128"/>
                <a:ea typeface="Yu Gothic UI" panose="020B0500000000000000" pitchFamily="34" charset="-128"/>
              </a:rPr>
              <a:t> to </a:t>
            </a:r>
            <a:r>
              <a:rPr lang="it-IT" dirty="0" err="1">
                <a:latin typeface="Yu Gothic UI" panose="020B0500000000000000" pitchFamily="34" charset="-128"/>
                <a:ea typeface="Yu Gothic UI" panose="020B0500000000000000" pitchFamily="34" charset="-128"/>
              </a:rPr>
              <a:t>perform</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really</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well</a:t>
            </a:r>
            <a:endParaRPr lang="it-IT" dirty="0">
              <a:latin typeface="Yu Gothic UI" panose="020B0500000000000000" pitchFamily="34" charset="-128"/>
              <a:ea typeface="Yu Gothic UI" panose="020B0500000000000000" pitchFamily="34" charset="-128"/>
            </a:endParaRPr>
          </a:p>
          <a:p>
            <a:r>
              <a:rPr lang="it-IT" dirty="0">
                <a:latin typeface="Yu Gothic UI" panose="020B0500000000000000" pitchFamily="34" charset="-128"/>
                <a:ea typeface="Yu Gothic UI" panose="020B0500000000000000" pitchFamily="34" charset="-128"/>
              </a:rPr>
              <a:t>The </a:t>
            </a:r>
            <a:r>
              <a:rPr lang="it-IT" dirty="0" err="1">
                <a:latin typeface="Yu Gothic UI" panose="020B0500000000000000" pitchFamily="34" charset="-128"/>
                <a:ea typeface="Yu Gothic UI" panose="020B0500000000000000" pitchFamily="34" charset="-128"/>
              </a:rPr>
              <a:t>most</a:t>
            </a:r>
            <a:r>
              <a:rPr lang="it-IT" dirty="0">
                <a:latin typeface="Yu Gothic UI" panose="020B0500000000000000" pitchFamily="34" charset="-128"/>
                <a:ea typeface="Yu Gothic UI" panose="020B0500000000000000" pitchFamily="34" charset="-128"/>
              </a:rPr>
              <a:t> </a:t>
            </a:r>
            <a:r>
              <a:rPr lang="it-IT" dirty="0" err="1">
                <a:latin typeface="Yu Gothic UI" panose="020B0500000000000000" pitchFamily="34" charset="-128"/>
                <a:ea typeface="Yu Gothic UI" panose="020B0500000000000000" pitchFamily="34" charset="-128"/>
              </a:rPr>
              <a:t>revelant</a:t>
            </a:r>
            <a:r>
              <a:rPr lang="it-IT" dirty="0">
                <a:latin typeface="Yu Gothic UI" panose="020B0500000000000000" pitchFamily="34" charset="-128"/>
                <a:ea typeface="Yu Gothic UI" panose="020B0500000000000000" pitchFamily="34" charset="-128"/>
              </a:rPr>
              <a:t> features </a:t>
            </a:r>
            <a:r>
              <a:rPr lang="it-IT" dirty="0" err="1">
                <a:latin typeface="Yu Gothic UI" panose="020B0500000000000000" pitchFamily="34" charset="-128"/>
                <a:ea typeface="Yu Gothic UI" panose="020B0500000000000000" pitchFamily="34" charset="-128"/>
              </a:rPr>
              <a:t>seem</a:t>
            </a:r>
            <a:r>
              <a:rPr lang="it-IT" dirty="0">
                <a:latin typeface="Yu Gothic UI" panose="020B0500000000000000" pitchFamily="34" charset="-128"/>
                <a:ea typeface="Yu Gothic UI" panose="020B0500000000000000" pitchFamily="34" charset="-128"/>
              </a:rPr>
              <a:t> to be </a:t>
            </a:r>
            <a:r>
              <a:rPr lang="it-IT" b="1" dirty="0" err="1">
                <a:solidFill>
                  <a:srgbClr val="00B0F0"/>
                </a:solidFill>
                <a:latin typeface="Yu Gothic UI" panose="020B0500000000000000" pitchFamily="34" charset="-128"/>
                <a:ea typeface="Yu Gothic UI" panose="020B0500000000000000" pitchFamily="34" charset="-128"/>
              </a:rPr>
              <a:t>final_vote</a:t>
            </a:r>
            <a:r>
              <a:rPr lang="it-IT" b="1" dirty="0">
                <a:solidFill>
                  <a:srgbClr val="00B0F0"/>
                </a:solidFill>
                <a:latin typeface="Yu Gothic UI" panose="020B0500000000000000" pitchFamily="34" charset="-128"/>
                <a:ea typeface="Yu Gothic UI" panose="020B0500000000000000" pitchFamily="34" charset="-128"/>
              </a:rPr>
              <a:t> </a:t>
            </a:r>
            <a:r>
              <a:rPr lang="it-IT" dirty="0">
                <a:latin typeface="Yu Gothic UI" panose="020B0500000000000000" pitchFamily="34" charset="-128"/>
                <a:ea typeface="Yu Gothic UI" panose="020B0500000000000000" pitchFamily="34" charset="-128"/>
              </a:rPr>
              <a:t>and </a:t>
            </a:r>
            <a:r>
              <a:rPr lang="it-IT" b="1" dirty="0" err="1">
                <a:solidFill>
                  <a:srgbClr val="00B0F0"/>
                </a:solidFill>
                <a:latin typeface="Yu Gothic UI" panose="020B0500000000000000" pitchFamily="34" charset="-128"/>
                <a:ea typeface="Yu Gothic UI" panose="020B0500000000000000" pitchFamily="34" charset="-128"/>
              </a:rPr>
              <a:t>expendiency</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5" name="Immagine 4" descr="Immagine che contiene testo, ricevuta&#10;&#10;Descrizione generata automaticamente">
            <a:extLst>
              <a:ext uri="{FF2B5EF4-FFF2-40B4-BE49-F238E27FC236}">
                <a16:creationId xmlns:a16="http://schemas.microsoft.com/office/drawing/2014/main" id="{BCE1FFA6-F03B-4250-B7FF-A016BBDB18E1}"/>
              </a:ext>
            </a:extLst>
          </p:cNvPr>
          <p:cNvPicPr>
            <a:picLocks noChangeAspect="1"/>
          </p:cNvPicPr>
          <p:nvPr/>
        </p:nvPicPr>
        <p:blipFill>
          <a:blip r:embed="rId2"/>
          <a:stretch>
            <a:fillRect/>
          </a:stretch>
        </p:blipFill>
        <p:spPr>
          <a:xfrm>
            <a:off x="685799" y="4189428"/>
            <a:ext cx="3296522" cy="2356338"/>
          </a:xfrm>
          <a:prstGeom prst="rect">
            <a:avLst/>
          </a:prstGeom>
        </p:spPr>
      </p:pic>
      <p:pic>
        <p:nvPicPr>
          <p:cNvPr id="7" name="Immagine 6" descr="Immagine che contiene testo, ricevuta, screenshot&#10;&#10;Descrizione generata automaticamente">
            <a:extLst>
              <a:ext uri="{FF2B5EF4-FFF2-40B4-BE49-F238E27FC236}">
                <a16:creationId xmlns:a16="http://schemas.microsoft.com/office/drawing/2014/main" id="{FFFE9EE8-64B4-4DB8-9F6C-EB5CDF8352EB}"/>
              </a:ext>
            </a:extLst>
          </p:cNvPr>
          <p:cNvPicPr>
            <a:picLocks noChangeAspect="1"/>
          </p:cNvPicPr>
          <p:nvPr/>
        </p:nvPicPr>
        <p:blipFill>
          <a:blip r:embed="rId3"/>
          <a:stretch>
            <a:fillRect/>
          </a:stretch>
        </p:blipFill>
        <p:spPr>
          <a:xfrm>
            <a:off x="4041532" y="4189428"/>
            <a:ext cx="3478404" cy="2356338"/>
          </a:xfrm>
          <a:prstGeom prst="rect">
            <a:avLst/>
          </a:prstGeom>
        </p:spPr>
      </p:pic>
      <p:pic>
        <p:nvPicPr>
          <p:cNvPr id="9" name="Immagine 8" descr="Immagine che contiene testo, ricevuta, screenshot&#10;&#10;Descrizione generata automaticamente">
            <a:extLst>
              <a:ext uri="{FF2B5EF4-FFF2-40B4-BE49-F238E27FC236}">
                <a16:creationId xmlns:a16="http://schemas.microsoft.com/office/drawing/2014/main" id="{DDCA8385-B51D-497F-8DEA-DE58004B69BE}"/>
              </a:ext>
            </a:extLst>
          </p:cNvPr>
          <p:cNvPicPr>
            <a:picLocks noChangeAspect="1"/>
          </p:cNvPicPr>
          <p:nvPr/>
        </p:nvPicPr>
        <p:blipFill>
          <a:blip r:embed="rId4"/>
          <a:stretch>
            <a:fillRect/>
          </a:stretch>
        </p:blipFill>
        <p:spPr>
          <a:xfrm>
            <a:off x="7579147" y="4189428"/>
            <a:ext cx="4048551" cy="2367150"/>
          </a:xfrm>
          <a:prstGeom prst="rect">
            <a:avLst/>
          </a:prstGeom>
        </p:spPr>
      </p:pic>
      <p:pic>
        <p:nvPicPr>
          <p:cNvPr id="11" name="Immagine 10">
            <a:extLst>
              <a:ext uri="{FF2B5EF4-FFF2-40B4-BE49-F238E27FC236}">
                <a16:creationId xmlns:a16="http://schemas.microsoft.com/office/drawing/2014/main" id="{F4DD56B8-10FA-47CA-BCF6-9CD22E111613}"/>
              </a:ext>
            </a:extLst>
          </p:cNvPr>
          <p:cNvPicPr>
            <a:picLocks noChangeAspect="1"/>
          </p:cNvPicPr>
          <p:nvPr/>
        </p:nvPicPr>
        <p:blipFill>
          <a:blip r:embed="rId5"/>
          <a:stretch>
            <a:fillRect/>
          </a:stretch>
        </p:blipFill>
        <p:spPr>
          <a:xfrm>
            <a:off x="685799" y="3299666"/>
            <a:ext cx="10941900" cy="609957"/>
          </a:xfrm>
          <a:prstGeom prst="rect">
            <a:avLst/>
          </a:prstGeom>
        </p:spPr>
      </p:pic>
    </p:spTree>
    <p:extLst>
      <p:ext uri="{BB962C8B-B14F-4D97-AF65-F5344CB8AC3E}">
        <p14:creationId xmlns:p14="http://schemas.microsoft.com/office/powerpoint/2010/main" val="356601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KNN (</a:t>
            </a:r>
            <a:r>
              <a:rPr lang="en-US">
                <a:latin typeface="Yu Gothic UI" panose="020B0500000000000000" pitchFamily="34" charset="-128"/>
                <a:ea typeface="Yu Gothic UI" panose="020B0500000000000000" pitchFamily="34" charset="-128"/>
              </a:rPr>
              <a:t>K-Nearest neighbors) (1 / 2)</a:t>
            </a:r>
            <a:endParaRPr lang="en-US" dirty="0">
              <a:latin typeface="Yu Gothic UI" panose="020B0500000000000000" pitchFamily="34" charset="-128"/>
              <a:ea typeface="Yu Gothic UI" panose="020B0500000000000000" pitchFamily="34" charset="-128"/>
            </a:endParaRP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4924926"/>
          </a:xfrm>
        </p:spPr>
        <p:txBody>
          <a:bodyPr>
            <a:noAutofit/>
          </a:bodyPr>
          <a:lstStyle/>
          <a:p>
            <a:r>
              <a:rPr lang="en-US" dirty="0">
                <a:latin typeface="Yu Gothic UI" panose="020B0500000000000000" pitchFamily="34" charset="-128"/>
                <a:ea typeface="Yu Gothic UI" panose="020B0500000000000000" pitchFamily="34" charset="-128"/>
              </a:rPr>
              <a:t>While the KNN is implemented in the SKLearn library, we had to code some of it manually for use with Spark</a:t>
            </a:r>
          </a:p>
          <a:p>
            <a:r>
              <a:rPr lang="en-US" dirty="0">
                <a:latin typeface="Yu Gothic UI" panose="020B0500000000000000" pitchFamily="34" charset="-128"/>
                <a:ea typeface="Yu Gothic UI" panose="020B0500000000000000" pitchFamily="34" charset="-128"/>
              </a:rPr>
              <a:t>In particular, we coded two functions</a:t>
            </a:r>
          </a:p>
          <a:p>
            <a:pPr lvl="1"/>
            <a:r>
              <a:rPr lang="en-US" dirty="0" err="1">
                <a:latin typeface="Yu Gothic UI" panose="020B0500000000000000" pitchFamily="34" charset="-128"/>
                <a:ea typeface="Yu Gothic UI" panose="020B0500000000000000" pitchFamily="34" charset="-128"/>
              </a:rPr>
              <a:t>Euclidean_distance</a:t>
            </a:r>
            <a:r>
              <a:rPr lang="en-US" dirty="0">
                <a:latin typeface="Yu Gothic UI" panose="020B0500000000000000" pitchFamily="34" charset="-128"/>
                <a:ea typeface="Yu Gothic UI" panose="020B0500000000000000" pitchFamily="34" charset="-128"/>
              </a:rPr>
              <a:t>, to retrieve the distance between two points</a:t>
            </a:r>
          </a:p>
          <a:p>
            <a:pPr lvl="1"/>
            <a:r>
              <a:rPr lang="en-US" dirty="0" err="1">
                <a:latin typeface="Yu Gothic UI" panose="020B0500000000000000" pitchFamily="34" charset="-128"/>
                <a:ea typeface="Yu Gothic UI" panose="020B0500000000000000" pitchFamily="34" charset="-128"/>
              </a:rPr>
              <a:t>K_nearest_neighbors</a:t>
            </a:r>
            <a:r>
              <a:rPr lang="en-US" dirty="0">
                <a:latin typeface="Yu Gothic UI" panose="020B0500000000000000" pitchFamily="34" charset="-128"/>
                <a:ea typeface="Yu Gothic UI" panose="020B0500000000000000" pitchFamily="34" charset="-128"/>
              </a:rPr>
              <a:t>, to get the K nearest neighbors given a data sample</a:t>
            </a:r>
          </a:p>
          <a:p>
            <a:r>
              <a:rPr lang="en-US" dirty="0">
                <a:latin typeface="Yu Gothic UI" panose="020B0500000000000000" pitchFamily="34" charset="-128"/>
                <a:ea typeface="Yu Gothic UI" panose="020B0500000000000000" pitchFamily="34" charset="-128"/>
              </a:rPr>
              <a:t>Since we tried both </a:t>
            </a:r>
            <a:r>
              <a:rPr lang="en-US" dirty="0" err="1">
                <a:latin typeface="Yu Gothic UI" panose="020B0500000000000000" pitchFamily="34" charset="-128"/>
                <a:ea typeface="Yu Gothic UI" panose="020B0500000000000000" pitchFamily="34" charset="-128"/>
              </a:rPr>
              <a:t>sklearn</a:t>
            </a:r>
            <a:r>
              <a:rPr lang="en-US" dirty="0">
                <a:latin typeface="Yu Gothic UI" panose="020B0500000000000000" pitchFamily="34" charset="-128"/>
                <a:ea typeface="Yu Gothic UI" panose="020B0500000000000000" pitchFamily="34" charset="-128"/>
              </a:rPr>
              <a:t> and Spark on the synthetic dataset and the results were identical, we only used SKLearn on the real dataset.</a:t>
            </a:r>
          </a:p>
          <a:p>
            <a:r>
              <a:rPr lang="en-US" dirty="0">
                <a:latin typeface="Yu Gothic UI" panose="020B0500000000000000" pitchFamily="34" charset="-128"/>
                <a:ea typeface="Yu Gothic UI" panose="020B0500000000000000" pitchFamily="34" charset="-128"/>
              </a:rPr>
              <a:t>KNN was implemented with:</a:t>
            </a:r>
          </a:p>
          <a:p>
            <a:pPr lvl="1"/>
            <a:r>
              <a:rPr lang="en-US" b="1" dirty="0" err="1">
                <a:solidFill>
                  <a:srgbClr val="00B0F0"/>
                </a:solidFill>
                <a:latin typeface="Yu Gothic UI" panose="020B0500000000000000" pitchFamily="34" charset="-128"/>
                <a:ea typeface="Yu Gothic UI" panose="020B0500000000000000" pitchFamily="34" charset="-128"/>
              </a:rPr>
              <a:t>expendiency</a:t>
            </a:r>
            <a:r>
              <a:rPr lang="en-US" dirty="0">
                <a:latin typeface="Yu Gothic UI" panose="020B0500000000000000" pitchFamily="34" charset="-128"/>
                <a:ea typeface="Yu Gothic UI" panose="020B0500000000000000" pitchFamily="34" charset="-128"/>
              </a:rPr>
              <a:t> and </a:t>
            </a:r>
            <a:r>
              <a:rPr lang="en-US" b="1" dirty="0" err="1">
                <a:solidFill>
                  <a:srgbClr val="00B0F0"/>
                </a:solidFill>
                <a:latin typeface="Yu Gothic UI" panose="020B0500000000000000" pitchFamily="34" charset="-128"/>
                <a:ea typeface="Yu Gothic UI" panose="020B0500000000000000" pitchFamily="34" charset="-128"/>
              </a:rPr>
              <a:t>final_vote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from the synthetic dataset</a:t>
            </a:r>
          </a:p>
          <a:p>
            <a:pPr lvl="1"/>
            <a:r>
              <a:rPr lang="en-US" b="1" dirty="0" err="1">
                <a:solidFill>
                  <a:srgbClr val="00B0F0"/>
                </a:solidFill>
                <a:latin typeface="Yu Gothic UI" panose="020B0500000000000000" pitchFamily="34" charset="-128"/>
                <a:ea typeface="Yu Gothic UI" panose="020B0500000000000000" pitchFamily="34" charset="-128"/>
              </a:rPr>
              <a:t>expendiency</a:t>
            </a:r>
            <a:r>
              <a:rPr lang="en-US" dirty="0">
                <a:latin typeface="Yu Gothic UI" panose="020B0500000000000000" pitchFamily="34" charset="-128"/>
                <a:ea typeface="Yu Gothic UI" panose="020B0500000000000000" pitchFamily="34" charset="-128"/>
              </a:rPr>
              <a:t> and </a:t>
            </a:r>
            <a:r>
              <a:rPr lang="en-US" b="1" dirty="0" err="1">
                <a:solidFill>
                  <a:srgbClr val="00B0F0"/>
                </a:solidFill>
                <a:latin typeface="Yu Gothic UI" panose="020B0500000000000000" pitchFamily="34" charset="-128"/>
                <a:ea typeface="Yu Gothic UI" panose="020B0500000000000000" pitchFamily="34" charset="-128"/>
              </a:rPr>
              <a:t>final_vote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from the real dataset</a:t>
            </a:r>
          </a:p>
          <a:p>
            <a:pPr lvl="1"/>
            <a:r>
              <a:rPr lang="en-US" dirty="0">
                <a:latin typeface="Yu Gothic UI" panose="020B0500000000000000" pitchFamily="34" charset="-128"/>
                <a:ea typeface="Yu Gothic UI" panose="020B0500000000000000" pitchFamily="34" charset="-128"/>
              </a:rPr>
              <a:t>All features, one at a time</a:t>
            </a:r>
          </a:p>
          <a:p>
            <a:pPr lvl="1"/>
            <a:r>
              <a:rPr lang="en-US" dirty="0">
                <a:latin typeface="Yu Gothic UI" panose="020B0500000000000000" pitchFamily="34" charset="-128"/>
                <a:ea typeface="Yu Gothic UI" panose="020B0500000000000000" pitchFamily="34" charset="-128"/>
              </a:rPr>
              <a:t>All features at once</a:t>
            </a:r>
          </a:p>
        </p:txBody>
      </p:sp>
    </p:spTree>
    <p:extLst>
      <p:ext uri="{BB962C8B-B14F-4D97-AF65-F5344CB8AC3E}">
        <p14:creationId xmlns:p14="http://schemas.microsoft.com/office/powerpoint/2010/main" val="355546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KNN (2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297652" cy="801437"/>
          </a:xfrm>
        </p:spPr>
        <p:txBody>
          <a:bodyPr>
            <a:noAutofit/>
          </a:bodyPr>
          <a:lstStyle/>
          <a:p>
            <a:r>
              <a:rPr lang="en-US" dirty="0">
                <a:latin typeface="Yu Gothic UI" panose="020B0500000000000000" pitchFamily="34" charset="-128"/>
                <a:ea typeface="Yu Gothic UI" panose="020B0500000000000000" pitchFamily="34" charset="-128"/>
              </a:rPr>
              <a:t>The following graphs show a classification for two different values of K</a:t>
            </a:r>
          </a:p>
          <a:p>
            <a:r>
              <a:rPr lang="en-US" dirty="0">
                <a:latin typeface="Yu Gothic UI" panose="020B0500000000000000" pitchFamily="34" charset="-128"/>
                <a:ea typeface="Yu Gothic UI" panose="020B0500000000000000" pitchFamily="34" charset="-128"/>
              </a:rPr>
              <a:t>The third graph on the right, shows how test error is related to increasing values of K</a:t>
            </a:r>
          </a:p>
        </p:txBody>
      </p:sp>
      <p:sp>
        <p:nvSpPr>
          <p:cNvPr id="4" name="Segnaposto contenuto 2">
            <a:extLst>
              <a:ext uri="{FF2B5EF4-FFF2-40B4-BE49-F238E27FC236}">
                <a16:creationId xmlns:a16="http://schemas.microsoft.com/office/drawing/2014/main" id="{AC75D95E-024F-48EA-A62E-D41D9CBBC366}"/>
              </a:ext>
            </a:extLst>
          </p:cNvPr>
          <p:cNvSpPr txBox="1">
            <a:spLocks/>
          </p:cNvSpPr>
          <p:nvPr/>
        </p:nvSpPr>
        <p:spPr>
          <a:xfrm>
            <a:off x="8983579" y="2791326"/>
            <a:ext cx="2999873" cy="80143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Different values of K on the real dataset:</a:t>
            </a:r>
          </a:p>
        </p:txBody>
      </p:sp>
      <p:sp>
        <p:nvSpPr>
          <p:cNvPr id="5" name="Segnaposto contenuto 2">
            <a:extLst>
              <a:ext uri="{FF2B5EF4-FFF2-40B4-BE49-F238E27FC236}">
                <a16:creationId xmlns:a16="http://schemas.microsoft.com/office/drawing/2014/main" id="{6B371EAE-9A55-4D8C-A721-B01F9203E934}"/>
              </a:ext>
            </a:extLst>
          </p:cNvPr>
          <p:cNvSpPr txBox="1">
            <a:spLocks/>
          </p:cNvSpPr>
          <p:nvPr/>
        </p:nvSpPr>
        <p:spPr>
          <a:xfrm>
            <a:off x="685800" y="6056563"/>
            <a:ext cx="10477500" cy="80143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The bottom graph shows the performances of different values of K on different features on the real dataset</a:t>
            </a:r>
          </a:p>
        </p:txBody>
      </p:sp>
      <p:pic>
        <p:nvPicPr>
          <p:cNvPr id="7" name="Immagine 6" descr="Immagine che contiene tavolo&#10;&#10;Descrizione generata automaticamente">
            <a:extLst>
              <a:ext uri="{FF2B5EF4-FFF2-40B4-BE49-F238E27FC236}">
                <a16:creationId xmlns:a16="http://schemas.microsoft.com/office/drawing/2014/main" id="{B8DB560B-54FE-4008-97DF-EF483513DDDE}"/>
              </a:ext>
            </a:extLst>
          </p:cNvPr>
          <p:cNvPicPr>
            <a:picLocks noChangeAspect="1"/>
          </p:cNvPicPr>
          <p:nvPr/>
        </p:nvPicPr>
        <p:blipFill>
          <a:blip r:embed="rId2"/>
          <a:stretch>
            <a:fillRect/>
          </a:stretch>
        </p:blipFill>
        <p:spPr>
          <a:xfrm>
            <a:off x="685800" y="4682375"/>
            <a:ext cx="8049126" cy="1456267"/>
          </a:xfrm>
          <a:prstGeom prst="rect">
            <a:avLst/>
          </a:prstGeom>
        </p:spPr>
      </p:pic>
      <p:pic>
        <p:nvPicPr>
          <p:cNvPr id="9" name="Immagine 8">
            <a:extLst>
              <a:ext uri="{FF2B5EF4-FFF2-40B4-BE49-F238E27FC236}">
                <a16:creationId xmlns:a16="http://schemas.microsoft.com/office/drawing/2014/main" id="{9088C025-A6D0-4FDC-B9D8-1B4F3D966B09}"/>
              </a:ext>
            </a:extLst>
          </p:cNvPr>
          <p:cNvPicPr>
            <a:picLocks noChangeAspect="1"/>
          </p:cNvPicPr>
          <p:nvPr/>
        </p:nvPicPr>
        <p:blipFill>
          <a:blip r:embed="rId3"/>
          <a:stretch>
            <a:fillRect/>
          </a:stretch>
        </p:blipFill>
        <p:spPr>
          <a:xfrm>
            <a:off x="685800" y="2514378"/>
            <a:ext cx="2522622" cy="2053455"/>
          </a:xfrm>
          <a:prstGeom prst="rect">
            <a:avLst/>
          </a:prstGeom>
        </p:spPr>
      </p:pic>
      <p:pic>
        <p:nvPicPr>
          <p:cNvPr id="11" name="Immagine 10">
            <a:extLst>
              <a:ext uri="{FF2B5EF4-FFF2-40B4-BE49-F238E27FC236}">
                <a16:creationId xmlns:a16="http://schemas.microsoft.com/office/drawing/2014/main" id="{833EA4F9-1F20-409F-98F0-89707678B9FB}"/>
              </a:ext>
            </a:extLst>
          </p:cNvPr>
          <p:cNvPicPr>
            <a:picLocks noChangeAspect="1"/>
          </p:cNvPicPr>
          <p:nvPr/>
        </p:nvPicPr>
        <p:blipFill>
          <a:blip r:embed="rId4"/>
          <a:stretch>
            <a:fillRect/>
          </a:stretch>
        </p:blipFill>
        <p:spPr>
          <a:xfrm>
            <a:off x="3208422" y="2514378"/>
            <a:ext cx="2458742" cy="2053455"/>
          </a:xfrm>
          <a:prstGeom prst="rect">
            <a:avLst/>
          </a:prstGeom>
        </p:spPr>
      </p:pic>
      <p:pic>
        <p:nvPicPr>
          <p:cNvPr id="17" name="Immagine 16">
            <a:extLst>
              <a:ext uri="{FF2B5EF4-FFF2-40B4-BE49-F238E27FC236}">
                <a16:creationId xmlns:a16="http://schemas.microsoft.com/office/drawing/2014/main" id="{391AE0FA-2F5C-476E-AFD8-D1F3D8AE518F}"/>
              </a:ext>
            </a:extLst>
          </p:cNvPr>
          <p:cNvPicPr>
            <a:picLocks noChangeAspect="1"/>
          </p:cNvPicPr>
          <p:nvPr/>
        </p:nvPicPr>
        <p:blipFill>
          <a:blip r:embed="rId5"/>
          <a:stretch>
            <a:fillRect/>
          </a:stretch>
        </p:blipFill>
        <p:spPr>
          <a:xfrm>
            <a:off x="5667164" y="2513055"/>
            <a:ext cx="2637937" cy="2054778"/>
          </a:xfrm>
          <a:prstGeom prst="rect">
            <a:avLst/>
          </a:prstGeom>
        </p:spPr>
      </p:pic>
      <p:pic>
        <p:nvPicPr>
          <p:cNvPr id="8" name="Immagine 7">
            <a:extLst>
              <a:ext uri="{FF2B5EF4-FFF2-40B4-BE49-F238E27FC236}">
                <a16:creationId xmlns:a16="http://schemas.microsoft.com/office/drawing/2014/main" id="{E10EEFAD-3BB8-4770-930A-373E707B07A5}"/>
              </a:ext>
            </a:extLst>
          </p:cNvPr>
          <p:cNvPicPr>
            <a:picLocks noChangeAspect="1"/>
          </p:cNvPicPr>
          <p:nvPr/>
        </p:nvPicPr>
        <p:blipFill>
          <a:blip r:embed="rId6"/>
          <a:stretch>
            <a:fillRect/>
          </a:stretch>
        </p:blipFill>
        <p:spPr>
          <a:xfrm>
            <a:off x="8823871" y="3592763"/>
            <a:ext cx="3285416" cy="2545879"/>
          </a:xfrm>
          <a:prstGeom prst="rect">
            <a:avLst/>
          </a:prstGeom>
        </p:spPr>
      </p:pic>
    </p:spTree>
    <p:extLst>
      <p:ext uri="{BB962C8B-B14F-4D97-AF65-F5344CB8AC3E}">
        <p14:creationId xmlns:p14="http://schemas.microsoft.com/office/powerpoint/2010/main" val="38094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5966BD-8097-4493-8248-B18DFE0D3863}"/>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The Dataset</a:t>
            </a:r>
          </a:p>
        </p:txBody>
      </p:sp>
      <p:sp>
        <p:nvSpPr>
          <p:cNvPr id="3" name="Segnaposto contenuto 2">
            <a:extLst>
              <a:ext uri="{FF2B5EF4-FFF2-40B4-BE49-F238E27FC236}">
                <a16:creationId xmlns:a16="http://schemas.microsoft.com/office/drawing/2014/main" id="{72FCD87B-E56D-4857-87EC-69A5A2AAF26E}"/>
              </a:ext>
            </a:extLst>
          </p:cNvPr>
          <p:cNvSpPr>
            <a:spLocks noGrp="1"/>
          </p:cNvSpPr>
          <p:nvPr>
            <p:ph idx="1"/>
          </p:nvPr>
        </p:nvSpPr>
        <p:spPr>
          <a:xfrm>
            <a:off x="685801" y="1636295"/>
            <a:ext cx="4447673" cy="5053263"/>
          </a:xfrm>
        </p:spPr>
        <p:txBody>
          <a:bodyPr>
            <a:norm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The Dataset is extrapolated from a more general data which contains information about User Reviews for Long-distance trains from all over the world. The dataset contained information about each train line, the user review and info about the users which published the review, including their name and review content.</a:t>
            </a:r>
          </a:p>
          <a:p>
            <a:r>
              <a:rPr lang="en-US" dirty="0">
                <a:latin typeface="Yu Gothic UI" panose="020B0500000000000000" pitchFamily="34" charset="-128"/>
                <a:ea typeface="Yu Gothic UI" panose="020B0500000000000000" pitchFamily="34" charset="-128"/>
                <a:cs typeface="Cascadia Code" panose="020B0609020000020004" pitchFamily="49" charset="0"/>
              </a:rPr>
              <a:t>We performed some manual preprocessing on the dataset, which mainly consisted of removing the columns which we considered useless for our analysis, such as the reviewer’s name and the content of the review.</a:t>
            </a:r>
          </a:p>
          <a:p>
            <a:endParaRPr lang="en-US" dirty="0"/>
          </a:p>
        </p:txBody>
      </p:sp>
      <p:sp>
        <p:nvSpPr>
          <p:cNvPr id="5" name="CasellaDiTesto 4">
            <a:extLst>
              <a:ext uri="{FF2B5EF4-FFF2-40B4-BE49-F238E27FC236}">
                <a16:creationId xmlns:a16="http://schemas.microsoft.com/office/drawing/2014/main" id="{0FFBDDAC-BD69-4C23-ACD2-56030F4EF14C}"/>
              </a:ext>
            </a:extLst>
          </p:cNvPr>
          <p:cNvSpPr txBox="1"/>
          <p:nvPr/>
        </p:nvSpPr>
        <p:spPr>
          <a:xfrm>
            <a:off x="6096000" y="1779687"/>
            <a:ext cx="5887453" cy="452431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cs typeface="Cascadia Code" panose="020B0609020000020004" pitchFamily="49" charset="0"/>
              </a:rPr>
              <a:t>The following is a comprehensive list of the columns contained in the dataset we used, after the preprocessing:</a:t>
            </a:r>
          </a:p>
          <a:p>
            <a:endParaRPr lang="en-US" dirty="0">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ID</a:t>
            </a:r>
            <a:r>
              <a:rPr lang="en-US" dirty="0">
                <a:latin typeface="Yu Gothic UI" panose="020B0500000000000000" pitchFamily="34" charset="-128"/>
                <a:ea typeface="Yu Gothic UI" panose="020B0500000000000000" pitchFamily="34" charset="-128"/>
                <a:cs typeface="Cascadia Code" panose="020B0609020000020004" pitchFamily="49" charset="0"/>
              </a:rPr>
              <a:t> (progressive numerical identifier)</a:t>
            </a: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company</a:t>
            </a: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class</a:t>
            </a: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comfort_score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service_score</a:t>
            </a: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 </a:t>
            </a: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food_score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enjoyment_score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station_score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internet_connection_score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expendiency_score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final_vote</a:t>
            </a:r>
            <a:endPar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endParaRPr>
          </a:p>
          <a:p>
            <a:pPr marL="742950" lvl="1" indent="-285750">
              <a:spcAft>
                <a:spcPts val="0"/>
              </a:spcAft>
              <a:buFont typeface="Arial" panose="020B0604020202020204" pitchFamily="34" charset="0"/>
              <a:buChar char="•"/>
            </a:pPr>
            <a:r>
              <a:rPr lang="en-US" dirty="0">
                <a:solidFill>
                  <a:srgbClr val="00B0F0"/>
                </a:solidFill>
                <a:latin typeface="Yu Gothic UI" panose="020B0500000000000000" pitchFamily="34" charset="-128"/>
                <a:ea typeface="Yu Gothic UI" panose="020B0500000000000000" pitchFamily="34" charset="-128"/>
                <a:cs typeface="Cascadia Code" panose="020B0609020000020004" pitchFamily="49" charset="0"/>
              </a:rPr>
              <a:t>approved</a:t>
            </a:r>
            <a:endParaRPr lang="en-US" dirty="0">
              <a:solidFill>
                <a:srgbClr val="00B0F0"/>
              </a:solidFill>
            </a:endParaRPr>
          </a:p>
        </p:txBody>
      </p:sp>
    </p:spTree>
    <p:extLst>
      <p:ext uri="{BB962C8B-B14F-4D97-AF65-F5344CB8AC3E}">
        <p14:creationId xmlns:p14="http://schemas.microsoft.com/office/powerpoint/2010/main" val="65531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Logistic regression (1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3838074" cy="4924926"/>
          </a:xfrm>
        </p:spPr>
        <p:txBody>
          <a:bodyPr>
            <a:noAutofit/>
          </a:bodyPr>
          <a:lstStyle/>
          <a:p>
            <a:r>
              <a:rPr lang="en-US" dirty="0">
                <a:latin typeface="Yu Gothic UI" panose="020B0500000000000000" pitchFamily="34" charset="-128"/>
                <a:ea typeface="Yu Gothic UI" panose="020B0500000000000000" pitchFamily="34" charset="-128"/>
              </a:rPr>
              <a:t>We tried this approach both with SKLearn and with Spark</a:t>
            </a:r>
          </a:p>
          <a:p>
            <a:r>
              <a:rPr lang="en-US" dirty="0">
                <a:latin typeface="Yu Gothic UI" panose="020B0500000000000000" pitchFamily="34" charset="-128"/>
                <a:ea typeface="Yu Gothic UI" panose="020B0500000000000000" pitchFamily="34" charset="-128"/>
              </a:rPr>
              <a:t>In order to perform logistic regression on Spark, we had to code some functions used in the algorithm (sigmoid function, the cost function, etc.)</a:t>
            </a:r>
          </a:p>
          <a:p>
            <a:r>
              <a:rPr lang="en-US" dirty="0">
                <a:latin typeface="Yu Gothic UI" panose="020B0500000000000000" pitchFamily="34" charset="-128"/>
                <a:ea typeface="Yu Gothic UI" panose="020B0500000000000000" pitchFamily="34" charset="-128"/>
              </a:rPr>
              <a:t>We compared the results, and the results are very similar</a:t>
            </a:r>
          </a:p>
        </p:txBody>
      </p:sp>
      <p:pic>
        <p:nvPicPr>
          <p:cNvPr id="5" name="Immagine 4">
            <a:extLst>
              <a:ext uri="{FF2B5EF4-FFF2-40B4-BE49-F238E27FC236}">
                <a16:creationId xmlns:a16="http://schemas.microsoft.com/office/drawing/2014/main" id="{007877F8-A57A-459B-8AC9-75124F9643C0}"/>
              </a:ext>
            </a:extLst>
          </p:cNvPr>
          <p:cNvPicPr>
            <a:picLocks noChangeAspect="1"/>
          </p:cNvPicPr>
          <p:nvPr/>
        </p:nvPicPr>
        <p:blipFill>
          <a:blip r:embed="rId2"/>
          <a:stretch>
            <a:fillRect/>
          </a:stretch>
        </p:blipFill>
        <p:spPr>
          <a:xfrm>
            <a:off x="6096000" y="2065867"/>
            <a:ext cx="5296359" cy="4138019"/>
          </a:xfrm>
          <a:prstGeom prst="rect">
            <a:avLst/>
          </a:prstGeom>
        </p:spPr>
      </p:pic>
    </p:spTree>
    <p:extLst>
      <p:ext uri="{BB962C8B-B14F-4D97-AF65-F5344CB8AC3E}">
        <p14:creationId xmlns:p14="http://schemas.microsoft.com/office/powerpoint/2010/main" val="63945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a:latin typeface="Yu Gothic UI" panose="020B0500000000000000" pitchFamily="34" charset="-128"/>
                <a:ea typeface="Yu Gothic UI" panose="020B0500000000000000" pitchFamily="34" charset="-128"/>
              </a:rPr>
              <a:t>Logistic regression (2 / 2)</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11137232" cy="2021305"/>
          </a:xfrm>
        </p:spPr>
        <p:txBody>
          <a:bodyPr>
            <a:noAutofit/>
          </a:bodyPr>
          <a:lstStyle/>
          <a:p>
            <a:r>
              <a:rPr lang="en-US" dirty="0">
                <a:latin typeface="Yu Gothic UI" panose="020B0500000000000000" pitchFamily="34" charset="-128"/>
                <a:ea typeface="Yu Gothic UI" panose="020B0500000000000000" pitchFamily="34" charset="-128"/>
              </a:rPr>
              <a:t>Let’s analyze the results of the regression.</a:t>
            </a:r>
          </a:p>
          <a:p>
            <a:r>
              <a:rPr lang="en-US" dirty="0">
                <a:latin typeface="Yu Gothic UI" panose="020B0500000000000000" pitchFamily="34" charset="-128"/>
                <a:ea typeface="Yu Gothic UI" panose="020B0500000000000000" pitchFamily="34" charset="-128"/>
              </a:rPr>
              <a:t>We provided some graphs for the convergence of the cost function in relation to the learning rate</a:t>
            </a:r>
          </a:p>
          <a:p>
            <a:r>
              <a:rPr lang="en-US" dirty="0">
                <a:latin typeface="Yu Gothic UI" panose="020B0500000000000000" pitchFamily="34" charset="-128"/>
                <a:ea typeface="Yu Gothic UI" panose="020B0500000000000000" pitchFamily="34" charset="-128"/>
              </a:rPr>
              <a:t>Higher learning rate values should provide fast convergence, but might get stuck into a non-global minimum</a:t>
            </a:r>
          </a:p>
          <a:p>
            <a:r>
              <a:rPr lang="en-US" dirty="0">
                <a:latin typeface="Yu Gothic UI" panose="020B0500000000000000" pitchFamily="34" charset="-128"/>
                <a:ea typeface="Yu Gothic UI" panose="020B0500000000000000" pitchFamily="34" charset="-128"/>
              </a:rPr>
              <a:t>Lower learning rates might cause a slower convergence, but tends to find a better minimum</a:t>
            </a:r>
          </a:p>
        </p:txBody>
      </p:sp>
      <p:pic>
        <p:nvPicPr>
          <p:cNvPr id="5" name="Immagine 4">
            <a:extLst>
              <a:ext uri="{FF2B5EF4-FFF2-40B4-BE49-F238E27FC236}">
                <a16:creationId xmlns:a16="http://schemas.microsoft.com/office/drawing/2014/main" id="{E48812FC-9090-4A45-9B90-474F26050787}"/>
              </a:ext>
            </a:extLst>
          </p:cNvPr>
          <p:cNvPicPr>
            <a:picLocks noChangeAspect="1"/>
          </p:cNvPicPr>
          <p:nvPr/>
        </p:nvPicPr>
        <p:blipFill>
          <a:blip r:embed="rId2"/>
          <a:stretch>
            <a:fillRect/>
          </a:stretch>
        </p:blipFill>
        <p:spPr>
          <a:xfrm>
            <a:off x="1110400" y="3793217"/>
            <a:ext cx="3461500" cy="2728639"/>
          </a:xfrm>
          <a:prstGeom prst="rect">
            <a:avLst/>
          </a:prstGeom>
        </p:spPr>
      </p:pic>
      <p:pic>
        <p:nvPicPr>
          <p:cNvPr id="7" name="Immagine 6" descr="Immagine che contiene testo, ricevuta&#10;&#10;Descrizione generata automaticamente">
            <a:extLst>
              <a:ext uri="{FF2B5EF4-FFF2-40B4-BE49-F238E27FC236}">
                <a16:creationId xmlns:a16="http://schemas.microsoft.com/office/drawing/2014/main" id="{0DB66E4C-AEB8-40D7-B0FE-0F0B7FA99107}"/>
              </a:ext>
            </a:extLst>
          </p:cNvPr>
          <p:cNvPicPr>
            <a:picLocks noChangeAspect="1"/>
          </p:cNvPicPr>
          <p:nvPr/>
        </p:nvPicPr>
        <p:blipFill>
          <a:blip r:embed="rId3"/>
          <a:stretch>
            <a:fillRect/>
          </a:stretch>
        </p:blipFill>
        <p:spPr>
          <a:xfrm>
            <a:off x="6334627" y="3714378"/>
            <a:ext cx="4145639" cy="2949196"/>
          </a:xfrm>
          <a:prstGeom prst="rect">
            <a:avLst/>
          </a:prstGeom>
        </p:spPr>
      </p:pic>
    </p:spTree>
    <p:extLst>
      <p:ext uri="{BB962C8B-B14F-4D97-AF65-F5344CB8AC3E}">
        <p14:creationId xmlns:p14="http://schemas.microsoft.com/office/powerpoint/2010/main" val="361353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a:xfrm>
            <a:off x="685801" y="609600"/>
            <a:ext cx="11297652" cy="1456267"/>
          </a:xfrm>
        </p:spPr>
        <p:txBody>
          <a:bodyPr/>
          <a:lstStyle/>
          <a:p>
            <a:r>
              <a:rPr lang="en-US" dirty="0" err="1">
                <a:latin typeface="Yu Gothic UI" panose="020B0500000000000000" pitchFamily="34" charset="-128"/>
                <a:ea typeface="Yu Gothic UI" panose="020B0500000000000000" pitchFamily="34" charset="-128"/>
              </a:rPr>
              <a:t>NAïVE</a:t>
            </a:r>
            <a:r>
              <a:rPr lang="en-US" dirty="0">
                <a:latin typeface="Yu Gothic UI" panose="020B0500000000000000" pitchFamily="34" charset="-128"/>
                <a:ea typeface="Yu Gothic UI" panose="020B0500000000000000" pitchFamily="34" charset="-128"/>
              </a:rPr>
              <a:t> KERNEL</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700463"/>
            <a:ext cx="5827295" cy="3272590"/>
          </a:xfrm>
        </p:spPr>
        <p:txBody>
          <a:bodyPr>
            <a:noAutofit/>
          </a:bodyPr>
          <a:lstStyle/>
          <a:p>
            <a:r>
              <a:rPr lang="en-US" dirty="0">
                <a:latin typeface="Yu Gothic UI" panose="020B0500000000000000" pitchFamily="34" charset="-128"/>
                <a:ea typeface="Yu Gothic UI" panose="020B0500000000000000" pitchFamily="34" charset="-128"/>
              </a:rPr>
              <a:t>Only implemented through Spark</a:t>
            </a:r>
          </a:p>
          <a:p>
            <a:r>
              <a:rPr lang="en-US" dirty="0">
                <a:latin typeface="Yu Gothic UI" panose="020B0500000000000000" pitchFamily="34" charset="-128"/>
                <a:ea typeface="Yu Gothic UI" panose="020B0500000000000000" pitchFamily="34" charset="-128"/>
              </a:rPr>
              <a:t>We coded the distance() function to get the distance between 2 points</a:t>
            </a:r>
          </a:p>
          <a:p>
            <a:r>
              <a:rPr lang="en-US" dirty="0">
                <a:latin typeface="Yu Gothic UI" panose="020B0500000000000000" pitchFamily="34" charset="-128"/>
                <a:ea typeface="Yu Gothic UI" panose="020B0500000000000000" pitchFamily="34" charset="-128"/>
              </a:rPr>
              <a:t>We also coded the </a:t>
            </a:r>
            <a:r>
              <a:rPr lang="en-US" dirty="0" err="1">
                <a:latin typeface="Yu Gothic UI" panose="020B0500000000000000" pitchFamily="34" charset="-128"/>
                <a:ea typeface="Yu Gothic UI" panose="020B0500000000000000" pitchFamily="34" charset="-128"/>
              </a:rPr>
              <a:t>get_neighbors</a:t>
            </a:r>
            <a:r>
              <a:rPr lang="en-US" dirty="0">
                <a:latin typeface="Yu Gothic UI" panose="020B0500000000000000" pitchFamily="34" charset="-128"/>
                <a:ea typeface="Yu Gothic UI" panose="020B0500000000000000" pitchFamily="34" charset="-128"/>
              </a:rPr>
              <a:t>() function, which retrieves all points that fall into a certain distance h from a given sample</a:t>
            </a:r>
          </a:p>
          <a:p>
            <a:r>
              <a:rPr lang="en-US" dirty="0">
                <a:latin typeface="Yu Gothic UI" panose="020B0500000000000000" pitchFamily="34" charset="-128"/>
                <a:ea typeface="Yu Gothic UI" panose="020B0500000000000000" pitchFamily="34" charset="-128"/>
              </a:rPr>
              <a:t>Obviously, the algorithm was executed multiple times to find the best value of h</a:t>
            </a:r>
          </a:p>
        </p:txBody>
      </p:sp>
      <p:pic>
        <p:nvPicPr>
          <p:cNvPr id="5" name="Immagine 4">
            <a:extLst>
              <a:ext uri="{FF2B5EF4-FFF2-40B4-BE49-F238E27FC236}">
                <a16:creationId xmlns:a16="http://schemas.microsoft.com/office/drawing/2014/main" id="{F534340F-E4E3-4E35-BB31-9F457983232B}"/>
              </a:ext>
            </a:extLst>
          </p:cNvPr>
          <p:cNvPicPr>
            <a:picLocks noChangeAspect="1"/>
          </p:cNvPicPr>
          <p:nvPr/>
        </p:nvPicPr>
        <p:blipFill>
          <a:blip r:embed="rId2"/>
          <a:stretch>
            <a:fillRect/>
          </a:stretch>
        </p:blipFill>
        <p:spPr>
          <a:xfrm>
            <a:off x="632650" y="5157537"/>
            <a:ext cx="10926700" cy="1333686"/>
          </a:xfrm>
          <a:prstGeom prst="rect">
            <a:avLst/>
          </a:prstGeom>
        </p:spPr>
      </p:pic>
      <p:pic>
        <p:nvPicPr>
          <p:cNvPr id="7" name="Immagine 6">
            <a:extLst>
              <a:ext uri="{FF2B5EF4-FFF2-40B4-BE49-F238E27FC236}">
                <a16:creationId xmlns:a16="http://schemas.microsoft.com/office/drawing/2014/main" id="{D5C2C416-AAD1-42CE-8D49-E4F9ACE950C5}"/>
              </a:ext>
            </a:extLst>
          </p:cNvPr>
          <p:cNvPicPr>
            <a:picLocks noChangeAspect="1"/>
          </p:cNvPicPr>
          <p:nvPr/>
        </p:nvPicPr>
        <p:blipFill>
          <a:blip r:embed="rId3"/>
          <a:stretch>
            <a:fillRect/>
          </a:stretch>
        </p:blipFill>
        <p:spPr>
          <a:xfrm>
            <a:off x="6554008" y="436289"/>
            <a:ext cx="4952191" cy="4036375"/>
          </a:xfrm>
          <a:prstGeom prst="rect">
            <a:avLst/>
          </a:prstGeom>
        </p:spPr>
      </p:pic>
    </p:spTree>
    <p:extLst>
      <p:ext uri="{BB962C8B-B14F-4D97-AF65-F5344CB8AC3E}">
        <p14:creationId xmlns:p14="http://schemas.microsoft.com/office/powerpoint/2010/main" val="231075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830D1E-9393-43F8-9B82-86CD559CECCC}"/>
              </a:ext>
            </a:extLst>
          </p:cNvPr>
          <p:cNvSpPr>
            <a:spLocks noGrp="1"/>
          </p:cNvSpPr>
          <p:nvPr>
            <p:ph type="title"/>
          </p:nvPr>
        </p:nvSpPr>
        <p:spPr>
          <a:xfrm>
            <a:off x="1030287" y="1625200"/>
            <a:ext cx="10131425" cy="860401"/>
          </a:xfrm>
        </p:spPr>
        <p:txBody>
          <a:bodyPr>
            <a:normAutofit fontScale="90000"/>
          </a:bodyPr>
          <a:lstStyle/>
          <a:p>
            <a:pPr algn="ctr"/>
            <a:r>
              <a:rPr lang="en-US" sz="5400" dirty="0"/>
              <a:t>THANKS FOR YOUR ATTENTION</a:t>
            </a:r>
          </a:p>
        </p:txBody>
      </p:sp>
      <p:sp>
        <p:nvSpPr>
          <p:cNvPr id="4" name="CasellaDiTesto 3">
            <a:extLst>
              <a:ext uri="{FF2B5EF4-FFF2-40B4-BE49-F238E27FC236}">
                <a16:creationId xmlns:a16="http://schemas.microsoft.com/office/drawing/2014/main" id="{13541A25-DF59-4B8D-9243-5AA809AFFD31}"/>
              </a:ext>
            </a:extLst>
          </p:cNvPr>
          <p:cNvSpPr txBox="1"/>
          <p:nvPr/>
        </p:nvSpPr>
        <p:spPr>
          <a:xfrm>
            <a:off x="31997" y="5657671"/>
            <a:ext cx="2872838" cy="1200329"/>
          </a:xfrm>
          <a:prstGeom prst="rect">
            <a:avLst/>
          </a:prstGeom>
          <a:noFill/>
        </p:spPr>
        <p:txBody>
          <a:bodyPr wrap="none" rtlCol="0">
            <a:spAutoFit/>
          </a:bodyPr>
          <a:lstStyle/>
          <a:p>
            <a:r>
              <a:rPr lang="en-US" sz="2400" dirty="0"/>
              <a:t>Gargiulo Michele</a:t>
            </a:r>
          </a:p>
          <a:p>
            <a:r>
              <a:rPr lang="en-US" sz="2400" dirty="0" err="1"/>
              <a:t>Marchesano</a:t>
            </a:r>
            <a:r>
              <a:rPr lang="en-US" sz="2400" dirty="0"/>
              <a:t> Riccardo</a:t>
            </a:r>
          </a:p>
          <a:p>
            <a:r>
              <a:rPr lang="en-US" sz="2400" dirty="0" err="1"/>
              <a:t>Sabini</a:t>
            </a:r>
            <a:r>
              <a:rPr lang="en-US" sz="2400" dirty="0"/>
              <a:t> Pietro</a:t>
            </a:r>
          </a:p>
        </p:txBody>
      </p:sp>
    </p:spTree>
    <p:extLst>
      <p:ext uri="{BB962C8B-B14F-4D97-AF65-F5344CB8AC3E}">
        <p14:creationId xmlns:p14="http://schemas.microsoft.com/office/powerpoint/2010/main" val="278277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4C96E-CF8F-419A-A509-56B907BAB948}"/>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Pre-Processing</a:t>
            </a:r>
          </a:p>
        </p:txBody>
      </p:sp>
      <p:sp>
        <p:nvSpPr>
          <p:cNvPr id="3" name="Segnaposto contenuto 2">
            <a:extLst>
              <a:ext uri="{FF2B5EF4-FFF2-40B4-BE49-F238E27FC236}">
                <a16:creationId xmlns:a16="http://schemas.microsoft.com/office/drawing/2014/main" id="{BEC59F17-F5D8-4C22-905E-16569378F5AA}"/>
              </a:ext>
            </a:extLst>
          </p:cNvPr>
          <p:cNvSpPr>
            <a:spLocks noGrp="1"/>
          </p:cNvSpPr>
          <p:nvPr>
            <p:ph idx="1"/>
          </p:nvPr>
        </p:nvSpPr>
        <p:spPr/>
        <p:txBody>
          <a:bodyPr/>
          <a:lstStyle/>
          <a:p>
            <a:r>
              <a:rPr lang="en-US" dirty="0">
                <a:latin typeface="Yu Gothic UI" panose="020B0500000000000000" pitchFamily="34" charset="-128"/>
                <a:ea typeface="Yu Gothic UI" panose="020B0500000000000000" pitchFamily="34" charset="-128"/>
              </a:rPr>
              <a:t>After the column removal, some more pre-processing operations were performed.</a:t>
            </a:r>
          </a:p>
          <a:p>
            <a:r>
              <a:rPr lang="en-US" dirty="0">
                <a:latin typeface="Yu Gothic UI" panose="020B0500000000000000" pitchFamily="34" charset="-128"/>
                <a:ea typeface="Yu Gothic UI" panose="020B0500000000000000" pitchFamily="34" charset="-128"/>
              </a:rPr>
              <a:t>The “</a:t>
            </a:r>
            <a:r>
              <a:rPr lang="en-US" dirty="0">
                <a:solidFill>
                  <a:srgbClr val="00B0F0"/>
                </a:solidFill>
                <a:latin typeface="Yu Gothic UI" panose="020B0500000000000000" pitchFamily="34" charset="-128"/>
                <a:ea typeface="Yu Gothic UI" panose="020B0500000000000000" pitchFamily="34" charset="-128"/>
              </a:rPr>
              <a:t>approved</a:t>
            </a:r>
            <a:r>
              <a:rPr lang="en-US" dirty="0">
                <a:latin typeface="Yu Gothic UI" panose="020B0500000000000000" pitchFamily="34" charset="-128"/>
                <a:ea typeface="Yu Gothic UI" panose="020B0500000000000000" pitchFamily="34" charset="-128"/>
              </a:rPr>
              <a:t>” column required the substitution of the values it contained: we had to replace the strings “true/false” in the dataset with numerical Boolean values, 1 for “true” and 0 for “false”</a:t>
            </a:r>
          </a:p>
          <a:p>
            <a:r>
              <a:rPr lang="en-US" dirty="0">
                <a:latin typeface="Yu Gothic UI" panose="020B0500000000000000" pitchFamily="34" charset="-128"/>
                <a:ea typeface="Yu Gothic UI" panose="020B0500000000000000" pitchFamily="34" charset="-128"/>
              </a:rPr>
              <a:t>We removed all the rows which contained at least one missing data</a:t>
            </a:r>
          </a:p>
          <a:p>
            <a:endParaRPr lang="en-US" dirty="0">
              <a:latin typeface="Yu Gothic UI" panose="020B0500000000000000" pitchFamily="34" charset="-128"/>
              <a:ea typeface="Yu Gothic UI" panose="020B0500000000000000" pitchFamily="34" charset="-128"/>
            </a:endParaRPr>
          </a:p>
          <a:p>
            <a:r>
              <a:rPr lang="en-US" dirty="0">
                <a:latin typeface="Yu Gothic UI" panose="020B0500000000000000" pitchFamily="34" charset="-128"/>
                <a:ea typeface="Yu Gothic UI" panose="020B0500000000000000" pitchFamily="34" charset="-128"/>
              </a:rPr>
              <a:t>The final dataset, which we provided on the GitHub repository, contains just under 80.000 rows and 12 variables.</a:t>
            </a:r>
          </a:p>
        </p:txBody>
      </p:sp>
    </p:spTree>
    <p:extLst>
      <p:ext uri="{BB962C8B-B14F-4D97-AF65-F5344CB8AC3E}">
        <p14:creationId xmlns:p14="http://schemas.microsoft.com/office/powerpoint/2010/main" val="165156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A6D76C-77E6-49E0-8563-6E954266C739}"/>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R - Regression</a:t>
            </a:r>
          </a:p>
        </p:txBody>
      </p:sp>
      <p:sp>
        <p:nvSpPr>
          <p:cNvPr id="3" name="Segnaposto contenuto 2">
            <a:extLst>
              <a:ext uri="{FF2B5EF4-FFF2-40B4-BE49-F238E27FC236}">
                <a16:creationId xmlns:a16="http://schemas.microsoft.com/office/drawing/2014/main" id="{F3860DD7-16D5-4BF6-A1C4-18D06C7ED0B5}"/>
              </a:ext>
            </a:extLst>
          </p:cNvPr>
          <p:cNvSpPr>
            <a:spLocks noGrp="1"/>
          </p:cNvSpPr>
          <p:nvPr>
            <p:ph idx="1"/>
          </p:nvPr>
        </p:nvSpPr>
        <p:spPr/>
        <p:txBody>
          <a:bodyPr/>
          <a:lstStyle/>
          <a:p>
            <a:r>
              <a:rPr lang="en-US" dirty="0">
                <a:latin typeface="Yu Gothic UI" panose="020B0500000000000000" pitchFamily="34" charset="-128"/>
                <a:ea typeface="Yu Gothic UI" panose="020B0500000000000000" pitchFamily="34" charset="-128"/>
              </a:rPr>
              <a:t>The main goal was to predict the </a:t>
            </a:r>
            <a:r>
              <a:rPr lang="en-US" b="1" dirty="0" err="1">
                <a:solidFill>
                  <a:srgbClr val="00B0F0"/>
                </a:solidFill>
                <a:latin typeface="Yu Gothic UI" panose="020B0500000000000000" pitchFamily="34" charset="-128"/>
                <a:ea typeface="Yu Gothic UI" panose="020B0500000000000000" pitchFamily="34" charset="-128"/>
              </a:rPr>
              <a:t>final_score</a:t>
            </a:r>
            <a:r>
              <a:rPr lang="en-US" b="1" dirty="0">
                <a:solidFill>
                  <a:srgbClr val="00B0F0"/>
                </a:solidFill>
                <a:latin typeface="Yu Gothic UI" panose="020B0500000000000000" pitchFamily="34" charset="-128"/>
                <a:ea typeface="Yu Gothic UI" panose="020B0500000000000000" pitchFamily="34" charset="-128"/>
              </a:rPr>
              <a:t> </a:t>
            </a:r>
            <a:r>
              <a:rPr lang="en-US" dirty="0">
                <a:latin typeface="Yu Gothic UI" panose="020B0500000000000000" pitchFamily="34" charset="-128"/>
                <a:ea typeface="Yu Gothic UI" panose="020B0500000000000000" pitchFamily="34" charset="-128"/>
              </a:rPr>
              <a:t>of the user with respect to the regressors present in the dataset, that in our case are:</a:t>
            </a:r>
          </a:p>
          <a:p>
            <a:r>
              <a:rPr lang="en-US" b="1" dirty="0" err="1">
                <a:solidFill>
                  <a:srgbClr val="00B0F0"/>
                </a:solidFill>
                <a:latin typeface="Yu Gothic UI" panose="020B0500000000000000" pitchFamily="34" charset="-128"/>
                <a:ea typeface="Yu Gothic UI" panose="020B0500000000000000" pitchFamily="34" charset="-128"/>
              </a:rPr>
              <a:t>comfort_score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service_score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food_score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enjoyment_score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station_score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internet_connection_score</a:t>
            </a:r>
            <a:endParaRPr lang="en-US" b="1" dirty="0">
              <a:solidFill>
                <a:srgbClr val="00B0F0"/>
              </a:solidFill>
              <a:latin typeface="Yu Gothic UI" panose="020B0500000000000000" pitchFamily="34" charset="-128"/>
              <a:ea typeface="Yu Gothic UI" panose="020B0500000000000000" pitchFamily="34" charset="-128"/>
            </a:endParaRPr>
          </a:p>
          <a:p>
            <a:r>
              <a:rPr lang="en-US" b="1" dirty="0" err="1">
                <a:solidFill>
                  <a:srgbClr val="00B0F0"/>
                </a:solidFill>
                <a:latin typeface="Yu Gothic UI" panose="020B0500000000000000" pitchFamily="34" charset="-128"/>
                <a:ea typeface="Yu Gothic UI" panose="020B0500000000000000" pitchFamily="34" charset="-128"/>
              </a:rPr>
              <a:t>expendiency_score</a:t>
            </a:r>
            <a:endParaRPr lang="en-US" b="1" dirty="0">
              <a:solidFill>
                <a:srgbClr val="00B0F0"/>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111009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903700-B5D6-4177-8A04-D13BB49B7A03}"/>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(1 / 4)</a:t>
            </a:r>
          </a:p>
        </p:txBody>
      </p:sp>
      <p:sp>
        <p:nvSpPr>
          <p:cNvPr id="3" name="Segnaposto contenuto 2">
            <a:extLst>
              <a:ext uri="{FF2B5EF4-FFF2-40B4-BE49-F238E27FC236}">
                <a16:creationId xmlns:a16="http://schemas.microsoft.com/office/drawing/2014/main" id="{6F258E48-4EDA-4B32-9D38-B3EEC018922F}"/>
              </a:ext>
            </a:extLst>
          </p:cNvPr>
          <p:cNvSpPr>
            <a:spLocks noGrp="1"/>
          </p:cNvSpPr>
          <p:nvPr>
            <p:ph idx="1"/>
          </p:nvPr>
        </p:nvSpPr>
        <p:spPr>
          <a:xfrm>
            <a:off x="685801" y="1498600"/>
            <a:ext cx="10131425" cy="1286933"/>
          </a:xfrm>
        </p:spPr>
        <p:txBody>
          <a:bodyPr/>
          <a:lstStyle/>
          <a:p>
            <a:r>
              <a:rPr lang="en-US" dirty="0">
                <a:latin typeface="Yu Gothic UI" panose="020B0500000000000000" pitchFamily="34" charset="-128"/>
                <a:ea typeface="Yu Gothic UI" panose="020B0500000000000000" pitchFamily="34" charset="-128"/>
              </a:rPr>
              <a:t>This is the first regression we used.</a:t>
            </a:r>
          </a:p>
          <a:p>
            <a:r>
              <a:rPr lang="en-US" dirty="0">
                <a:latin typeface="Yu Gothic UI" panose="020B0500000000000000" pitchFamily="34" charset="-128"/>
                <a:ea typeface="Yu Gothic UI" panose="020B0500000000000000" pitchFamily="34" charset="-128"/>
              </a:rPr>
              <a:t>We checked the trend between the final score (which was the dependent variable) and the regressors.</a:t>
            </a:r>
          </a:p>
        </p:txBody>
      </p:sp>
      <p:sp>
        <p:nvSpPr>
          <p:cNvPr id="4" name="CasellaDiTesto 3">
            <a:extLst>
              <a:ext uri="{FF2B5EF4-FFF2-40B4-BE49-F238E27FC236}">
                <a16:creationId xmlns:a16="http://schemas.microsoft.com/office/drawing/2014/main" id="{09461E8D-16A3-41F8-92B9-81B6AEBDE6BF}"/>
              </a:ext>
            </a:extLst>
          </p:cNvPr>
          <p:cNvSpPr txBox="1"/>
          <p:nvPr/>
        </p:nvSpPr>
        <p:spPr>
          <a:xfrm>
            <a:off x="6952974" y="2954867"/>
            <a:ext cx="3593431" cy="1200329"/>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Such trend seems to be not linear, so probably a linear model will not be the best way to interpret the data.</a:t>
            </a:r>
          </a:p>
        </p:txBody>
      </p:sp>
      <p:pic>
        <p:nvPicPr>
          <p:cNvPr id="5" name="Immagine 4">
            <a:extLst>
              <a:ext uri="{FF2B5EF4-FFF2-40B4-BE49-F238E27FC236}">
                <a16:creationId xmlns:a16="http://schemas.microsoft.com/office/drawing/2014/main" id="{AFF7A83A-736B-457D-AF36-22ABFC2273F5}"/>
              </a:ext>
            </a:extLst>
          </p:cNvPr>
          <p:cNvPicPr>
            <a:picLocks noChangeAspect="1"/>
          </p:cNvPicPr>
          <p:nvPr/>
        </p:nvPicPr>
        <p:blipFill>
          <a:blip r:embed="rId2"/>
          <a:stretch>
            <a:fillRect/>
          </a:stretch>
        </p:blipFill>
        <p:spPr>
          <a:xfrm>
            <a:off x="3368842" y="2785533"/>
            <a:ext cx="3313311" cy="3791919"/>
          </a:xfrm>
          <a:prstGeom prst="rect">
            <a:avLst/>
          </a:prstGeom>
        </p:spPr>
      </p:pic>
    </p:spTree>
    <p:extLst>
      <p:ext uri="{BB962C8B-B14F-4D97-AF65-F5344CB8AC3E}">
        <p14:creationId xmlns:p14="http://schemas.microsoft.com/office/powerpoint/2010/main" val="38014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(2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1" y="2142068"/>
            <a:ext cx="10131425" cy="1034270"/>
          </a:xfrm>
        </p:spPr>
        <p:txBody>
          <a:bodyPr/>
          <a:lstStyle/>
          <a:p>
            <a:r>
              <a:rPr lang="en-US" dirty="0">
                <a:latin typeface="Yu Gothic UI" panose="020B0500000000000000" pitchFamily="34" charset="-128"/>
                <a:ea typeface="Yu Gothic UI" panose="020B0500000000000000" pitchFamily="34" charset="-128"/>
              </a:rPr>
              <a:t>Then we used the </a:t>
            </a:r>
            <a:r>
              <a:rPr lang="en-US" dirty="0">
                <a:solidFill>
                  <a:srgbClr val="FF0000"/>
                </a:solidFill>
                <a:latin typeface="Yu Gothic UI" panose="020B0500000000000000" pitchFamily="34" charset="-128"/>
                <a:ea typeface="Yu Gothic UI" panose="020B0500000000000000" pitchFamily="34" charset="-128"/>
              </a:rPr>
              <a:t>summary</a:t>
            </a:r>
            <a:r>
              <a:rPr lang="en-US" dirty="0">
                <a:latin typeface="Yu Gothic UI" panose="020B0500000000000000" pitchFamily="34" charset="-128"/>
                <a:ea typeface="Yu Gothic UI" panose="020B0500000000000000" pitchFamily="34" charset="-128"/>
              </a:rPr>
              <a:t>() function to analyze each model and the </a:t>
            </a:r>
            <a:r>
              <a:rPr lang="en-US" dirty="0" err="1">
                <a:solidFill>
                  <a:srgbClr val="FF0000"/>
                </a:solidFill>
                <a:latin typeface="Yu Gothic UI" panose="020B0500000000000000" pitchFamily="34" charset="-128"/>
                <a:ea typeface="Yu Gothic UI" panose="020B0500000000000000" pitchFamily="34" charset="-128"/>
              </a:rPr>
              <a:t>anova</a:t>
            </a:r>
            <a:r>
              <a:rPr lang="en-US" dirty="0">
                <a:latin typeface="Yu Gothic UI" panose="020B0500000000000000" pitchFamily="34" charset="-128"/>
                <a:ea typeface="Yu Gothic UI" panose="020B0500000000000000" pitchFamily="34" charset="-128"/>
              </a:rPr>
              <a:t>() function to compare two models at a time.</a:t>
            </a:r>
          </a:p>
        </p:txBody>
      </p:sp>
      <p:pic>
        <p:nvPicPr>
          <p:cNvPr id="5" name="Immagine 4">
            <a:extLst>
              <a:ext uri="{FF2B5EF4-FFF2-40B4-BE49-F238E27FC236}">
                <a16:creationId xmlns:a16="http://schemas.microsoft.com/office/drawing/2014/main" id="{22C17822-151B-476D-AF38-4C4244BF843C}"/>
              </a:ext>
            </a:extLst>
          </p:cNvPr>
          <p:cNvPicPr>
            <a:picLocks noChangeAspect="1"/>
          </p:cNvPicPr>
          <p:nvPr/>
        </p:nvPicPr>
        <p:blipFill>
          <a:blip r:embed="rId2"/>
          <a:stretch>
            <a:fillRect/>
          </a:stretch>
        </p:blipFill>
        <p:spPr>
          <a:xfrm>
            <a:off x="1135552" y="3176338"/>
            <a:ext cx="9231922" cy="3412748"/>
          </a:xfrm>
          <a:prstGeom prst="rect">
            <a:avLst/>
          </a:prstGeom>
        </p:spPr>
      </p:pic>
    </p:spTree>
    <p:extLst>
      <p:ext uri="{BB962C8B-B14F-4D97-AF65-F5344CB8AC3E}">
        <p14:creationId xmlns:p14="http://schemas.microsoft.com/office/powerpoint/2010/main" val="114940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(3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2" y="1652337"/>
            <a:ext cx="4672262" cy="413531"/>
          </a:xfrm>
        </p:spPr>
        <p:txBody>
          <a:bodyPr>
            <a:normAutofit/>
          </a:bodyPr>
          <a:lstStyle/>
          <a:p>
            <a:r>
              <a:rPr lang="en-US" dirty="0">
                <a:latin typeface="Yu Gothic UI" panose="020B0500000000000000" pitchFamily="34" charset="-128"/>
                <a:ea typeface="Yu Gothic UI" panose="020B0500000000000000" pitchFamily="34" charset="-128"/>
              </a:rPr>
              <a:t>Output of the summary functions:</a:t>
            </a:r>
          </a:p>
        </p:txBody>
      </p:sp>
      <p:sp>
        <p:nvSpPr>
          <p:cNvPr id="4" name="CasellaDiTesto 3">
            <a:extLst>
              <a:ext uri="{FF2B5EF4-FFF2-40B4-BE49-F238E27FC236}">
                <a16:creationId xmlns:a16="http://schemas.microsoft.com/office/drawing/2014/main" id="{FC9ADE13-2AAD-470F-A405-DA179116FB97}"/>
              </a:ext>
            </a:extLst>
          </p:cNvPr>
          <p:cNvSpPr txBox="1"/>
          <p:nvPr/>
        </p:nvSpPr>
        <p:spPr>
          <a:xfrm>
            <a:off x="6833938" y="2065867"/>
            <a:ext cx="3425798" cy="2031325"/>
          </a:xfrm>
          <a:prstGeom prst="rect">
            <a:avLst/>
          </a:prstGeom>
          <a:noFill/>
        </p:spPr>
        <p:txBody>
          <a:bodyPr wrap="square" rtlCol="0">
            <a:spAutoFit/>
          </a:bodyPr>
          <a:lstStyle/>
          <a:p>
            <a:r>
              <a:rPr lang="en-US" dirty="0">
                <a:latin typeface="Yu Gothic UI" panose="020B0500000000000000" pitchFamily="34" charset="-128"/>
                <a:ea typeface="Yu Gothic UI" panose="020B0500000000000000" pitchFamily="34" charset="-128"/>
              </a:rPr>
              <a:t>The least significant predictors seem to be:</a:t>
            </a:r>
          </a:p>
          <a:p>
            <a:endParaRPr lang="en-US" dirty="0">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comfort_score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food_score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enjoyment_score</a:t>
            </a:r>
            <a:endParaRPr lang="en-US" dirty="0">
              <a:solidFill>
                <a:srgbClr val="00B0F0"/>
              </a:solidFill>
              <a:latin typeface="Yu Gothic UI" panose="020B0500000000000000" pitchFamily="34" charset="-128"/>
              <a:ea typeface="Yu Gothic UI" panose="020B0500000000000000" pitchFamily="34" charset="-128"/>
            </a:endParaRPr>
          </a:p>
          <a:p>
            <a:pPr marL="285750" indent="-285750">
              <a:buFont typeface="Arial" panose="020B0604020202020204" pitchFamily="34" charset="0"/>
              <a:buChar char="•"/>
            </a:pPr>
            <a:r>
              <a:rPr lang="en-US" dirty="0" err="1">
                <a:solidFill>
                  <a:srgbClr val="00B0F0"/>
                </a:solidFill>
                <a:latin typeface="Yu Gothic UI" panose="020B0500000000000000" pitchFamily="34" charset="-128"/>
                <a:ea typeface="Yu Gothic UI" panose="020B0500000000000000" pitchFamily="34" charset="-128"/>
              </a:rPr>
              <a:t>internet_connection_score</a:t>
            </a:r>
            <a:endParaRPr lang="en-US" dirty="0">
              <a:solidFill>
                <a:srgbClr val="00B0F0"/>
              </a:solidFill>
              <a:latin typeface="Yu Gothic UI" panose="020B0500000000000000" pitchFamily="34" charset="-128"/>
              <a:ea typeface="Yu Gothic UI" panose="020B0500000000000000" pitchFamily="34" charset="-128"/>
            </a:endParaRPr>
          </a:p>
        </p:txBody>
      </p:sp>
      <p:pic>
        <p:nvPicPr>
          <p:cNvPr id="6" name="Immagine 5">
            <a:extLst>
              <a:ext uri="{FF2B5EF4-FFF2-40B4-BE49-F238E27FC236}">
                <a16:creationId xmlns:a16="http://schemas.microsoft.com/office/drawing/2014/main" id="{47103F9A-67FA-4441-8ABF-BA5599F12809}"/>
              </a:ext>
            </a:extLst>
          </p:cNvPr>
          <p:cNvPicPr>
            <a:picLocks noChangeAspect="1"/>
          </p:cNvPicPr>
          <p:nvPr/>
        </p:nvPicPr>
        <p:blipFill>
          <a:blip r:embed="rId2"/>
          <a:stretch>
            <a:fillRect/>
          </a:stretch>
        </p:blipFill>
        <p:spPr>
          <a:xfrm>
            <a:off x="904864" y="2065867"/>
            <a:ext cx="5191136" cy="4645546"/>
          </a:xfrm>
          <a:prstGeom prst="rect">
            <a:avLst/>
          </a:prstGeom>
        </p:spPr>
      </p:pic>
    </p:spTree>
    <p:extLst>
      <p:ext uri="{BB962C8B-B14F-4D97-AF65-F5344CB8AC3E}">
        <p14:creationId xmlns:p14="http://schemas.microsoft.com/office/powerpoint/2010/main" val="357032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4D4EA-D504-47A0-A920-D4B78F91B00A}"/>
              </a:ext>
            </a:extLst>
          </p:cNvPr>
          <p:cNvSpPr>
            <a:spLocks noGrp="1"/>
          </p:cNvSpPr>
          <p:nvPr>
            <p:ph type="title"/>
          </p:nvPr>
        </p:nvSpPr>
        <p:spPr/>
        <p:txBody>
          <a:bodyPr/>
          <a:lstStyle/>
          <a:p>
            <a:r>
              <a:rPr lang="en-US" dirty="0">
                <a:latin typeface="Yu Gothic UI" panose="020B0500000000000000" pitchFamily="34" charset="-128"/>
                <a:ea typeface="Yu Gothic UI" panose="020B0500000000000000" pitchFamily="34" charset="-128"/>
              </a:rPr>
              <a:t>MULTIPLE REGRESSION (4 / 4)</a:t>
            </a:r>
          </a:p>
        </p:txBody>
      </p:sp>
      <p:sp>
        <p:nvSpPr>
          <p:cNvPr id="3" name="Segnaposto contenuto 2">
            <a:extLst>
              <a:ext uri="{FF2B5EF4-FFF2-40B4-BE49-F238E27FC236}">
                <a16:creationId xmlns:a16="http://schemas.microsoft.com/office/drawing/2014/main" id="{40F376E7-7A00-4397-AE99-C966074FC608}"/>
              </a:ext>
            </a:extLst>
          </p:cNvPr>
          <p:cNvSpPr>
            <a:spLocks noGrp="1"/>
          </p:cNvSpPr>
          <p:nvPr>
            <p:ph idx="1"/>
          </p:nvPr>
        </p:nvSpPr>
        <p:spPr>
          <a:xfrm>
            <a:off x="685800" y="1548732"/>
            <a:ext cx="10131425" cy="517135"/>
          </a:xfrm>
        </p:spPr>
        <p:txBody>
          <a:bodyPr/>
          <a:lstStyle/>
          <a:p>
            <a:r>
              <a:rPr lang="en-US" dirty="0">
                <a:latin typeface="Yu Gothic UI" panose="020B0500000000000000" pitchFamily="34" charset="-128"/>
                <a:ea typeface="Yu Gothic UI" panose="020B0500000000000000" pitchFamily="34" charset="-128"/>
              </a:rPr>
              <a:t>The following diagnostic graphs were produced by using the output of the </a:t>
            </a:r>
            <a:r>
              <a:rPr lang="en-US" dirty="0" err="1">
                <a:solidFill>
                  <a:srgbClr val="FF0000"/>
                </a:solidFill>
                <a:latin typeface="Yu Gothic UI" panose="020B0500000000000000" pitchFamily="34" charset="-128"/>
                <a:ea typeface="Yu Gothic UI" panose="020B0500000000000000" pitchFamily="34" charset="-128"/>
              </a:rPr>
              <a:t>lm</a:t>
            </a:r>
            <a:r>
              <a:rPr lang="en-US" dirty="0">
                <a:latin typeface="Yu Gothic UI" panose="020B0500000000000000" pitchFamily="34" charset="-128"/>
                <a:ea typeface="Yu Gothic UI" panose="020B0500000000000000" pitchFamily="34" charset="-128"/>
              </a:rPr>
              <a:t>() function</a:t>
            </a:r>
          </a:p>
        </p:txBody>
      </p:sp>
      <p:pic>
        <p:nvPicPr>
          <p:cNvPr id="5" name="Immagine 4">
            <a:extLst>
              <a:ext uri="{FF2B5EF4-FFF2-40B4-BE49-F238E27FC236}">
                <a16:creationId xmlns:a16="http://schemas.microsoft.com/office/drawing/2014/main" id="{B4065688-F9B5-45B6-9244-872EC9C8D33B}"/>
              </a:ext>
            </a:extLst>
          </p:cNvPr>
          <p:cNvPicPr>
            <a:picLocks noChangeAspect="1"/>
          </p:cNvPicPr>
          <p:nvPr/>
        </p:nvPicPr>
        <p:blipFill>
          <a:blip r:embed="rId2"/>
          <a:stretch>
            <a:fillRect/>
          </a:stretch>
        </p:blipFill>
        <p:spPr>
          <a:xfrm>
            <a:off x="818322" y="2065867"/>
            <a:ext cx="4193946" cy="4188881"/>
          </a:xfrm>
          <a:prstGeom prst="rect">
            <a:avLst/>
          </a:prstGeom>
        </p:spPr>
      </p:pic>
      <p:pic>
        <p:nvPicPr>
          <p:cNvPr id="9" name="Immagine 8">
            <a:extLst>
              <a:ext uri="{FF2B5EF4-FFF2-40B4-BE49-F238E27FC236}">
                <a16:creationId xmlns:a16="http://schemas.microsoft.com/office/drawing/2014/main" id="{8F7CE3E8-25AE-4E13-9695-5BC453E4A770}"/>
              </a:ext>
            </a:extLst>
          </p:cNvPr>
          <p:cNvPicPr>
            <a:picLocks noChangeAspect="1"/>
          </p:cNvPicPr>
          <p:nvPr/>
        </p:nvPicPr>
        <p:blipFill>
          <a:blip r:embed="rId3"/>
          <a:stretch>
            <a:fillRect/>
          </a:stretch>
        </p:blipFill>
        <p:spPr>
          <a:xfrm>
            <a:off x="6096000" y="2065867"/>
            <a:ext cx="4193946" cy="4204101"/>
          </a:xfrm>
          <a:prstGeom prst="rect">
            <a:avLst/>
          </a:prstGeom>
        </p:spPr>
      </p:pic>
      <p:sp>
        <p:nvSpPr>
          <p:cNvPr id="11" name="Segnaposto contenuto 2">
            <a:extLst>
              <a:ext uri="{FF2B5EF4-FFF2-40B4-BE49-F238E27FC236}">
                <a16:creationId xmlns:a16="http://schemas.microsoft.com/office/drawing/2014/main" id="{E76C43B1-C5D7-4BE9-980E-D17763EC2AF5}"/>
              </a:ext>
            </a:extLst>
          </p:cNvPr>
          <p:cNvSpPr txBox="1">
            <a:spLocks/>
          </p:cNvSpPr>
          <p:nvPr/>
        </p:nvSpPr>
        <p:spPr>
          <a:xfrm>
            <a:off x="818323" y="6248400"/>
            <a:ext cx="4193946" cy="5171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Yu Gothic UI" panose="020B0500000000000000" pitchFamily="34" charset="-128"/>
                <a:ea typeface="Yu Gothic UI" panose="020B0500000000000000" pitchFamily="34" charset="-128"/>
              </a:rPr>
              <a:t>For the linear transformation</a:t>
            </a:r>
          </a:p>
        </p:txBody>
      </p:sp>
      <p:sp>
        <p:nvSpPr>
          <p:cNvPr id="12" name="Segnaposto contenuto 2">
            <a:extLst>
              <a:ext uri="{FF2B5EF4-FFF2-40B4-BE49-F238E27FC236}">
                <a16:creationId xmlns:a16="http://schemas.microsoft.com/office/drawing/2014/main" id="{DB01A1EF-0260-4B70-838E-A9F0A29C26D7}"/>
              </a:ext>
            </a:extLst>
          </p:cNvPr>
          <p:cNvSpPr txBox="1">
            <a:spLocks/>
          </p:cNvSpPr>
          <p:nvPr/>
        </p:nvSpPr>
        <p:spPr>
          <a:xfrm>
            <a:off x="6096000" y="6284913"/>
            <a:ext cx="4193946" cy="5171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Yu Gothic UI" panose="020B0500000000000000" pitchFamily="34" charset="-128"/>
                <a:ea typeface="Yu Gothic UI" panose="020B0500000000000000" pitchFamily="34" charset="-128"/>
              </a:rPr>
              <a:t>For the poly-4 transformation</a:t>
            </a:r>
          </a:p>
        </p:txBody>
      </p:sp>
    </p:spTree>
    <p:extLst>
      <p:ext uri="{BB962C8B-B14F-4D97-AF65-F5344CB8AC3E}">
        <p14:creationId xmlns:p14="http://schemas.microsoft.com/office/powerpoint/2010/main" val="1794260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TM03457452[[fn=Celestiale]]</Template>
  <TotalTime>3097</TotalTime>
  <Words>2143</Words>
  <Application>Microsoft Office PowerPoint</Application>
  <PresentationFormat>Widescreen</PresentationFormat>
  <Paragraphs>315</Paragraphs>
  <Slides>33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Yu Gothic UI</vt:lpstr>
      <vt:lpstr>Arial</vt:lpstr>
      <vt:lpstr>Calibri</vt:lpstr>
      <vt:lpstr>Calibri Light</vt:lpstr>
      <vt:lpstr>Cambria Math</vt:lpstr>
      <vt:lpstr>Celestiale</vt:lpstr>
      <vt:lpstr>Statistical Data Analysis</vt:lpstr>
      <vt:lpstr>Project Overview</vt:lpstr>
      <vt:lpstr>The Dataset</vt:lpstr>
      <vt:lpstr>Pre-Processing</vt:lpstr>
      <vt:lpstr>R - Regression</vt:lpstr>
      <vt:lpstr>Multiple Regression (1 / 4)</vt:lpstr>
      <vt:lpstr>MULTIPLE REGRESSION (2 / 4)</vt:lpstr>
      <vt:lpstr>MULTIPLE REGRESSION (3 / 4)</vt:lpstr>
      <vt:lpstr>MULTIPLE REGRESSION (4 / 4)</vt:lpstr>
      <vt:lpstr>VALIDATION SET APPROACH (1 / 1)</vt:lpstr>
      <vt:lpstr>RESAMPLING METHODS (1 / 2) K-FOLD CROSS VALIDATION</vt:lpstr>
      <vt:lpstr>RESAMPLING METHODS (2 / 2) BOOTSTRAP</vt:lpstr>
      <vt:lpstr>SUBSET SELECTION (1 / 4) BEST SUBSET SELECTION</vt:lpstr>
      <vt:lpstr>SUBSET SELECTION (2 / 4) </vt:lpstr>
      <vt:lpstr>SUBSET SELECTION (3 / 4) </vt:lpstr>
      <vt:lpstr>SUBSET SELECTION (4 / 4) FINAL CONSIDERATIONS</vt:lpstr>
      <vt:lpstr>REGULARIZATION (1 / 4) RIDGE</vt:lpstr>
      <vt:lpstr>REGULARIZATION (2 / 4) RIDGE</vt:lpstr>
      <vt:lpstr>REGULARIZATION (3 / 4) LASSO</vt:lpstr>
      <vt:lpstr>REGULARIZATION (4 / 4) LASSO</vt:lpstr>
      <vt:lpstr>PCR &amp; PLS (1 / 4)</vt:lpstr>
      <vt:lpstr>PCR &amp; PLS (2 / 4)</vt:lpstr>
      <vt:lpstr>PCR &amp; PLS (3 / 4)</vt:lpstr>
      <vt:lpstr>PCR &amp; PLS (4 / 4)</vt:lpstr>
      <vt:lpstr>PYTHON – Pre-Analysis</vt:lpstr>
      <vt:lpstr>Synthetic Dataset</vt:lpstr>
      <vt:lpstr>NAïVE BAYESIAN CLASSIFIER</vt:lpstr>
      <vt:lpstr>KNN (K-Nearest neighbors) (1 / 2)</vt:lpstr>
      <vt:lpstr>KNN (2 / 2)</vt:lpstr>
      <vt:lpstr>Logistic regression (1 / 2)</vt:lpstr>
      <vt:lpstr>Logistic regression (2 / 2)</vt:lpstr>
      <vt:lpstr>NAïVE KERNEL</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dc:title>
  <dc:creator>miky gargiulo</dc:creator>
  <cp:lastModifiedBy>miky gargiulo</cp:lastModifiedBy>
  <cp:revision>47</cp:revision>
  <dcterms:created xsi:type="dcterms:W3CDTF">2020-12-03T10:10:24Z</dcterms:created>
  <dcterms:modified xsi:type="dcterms:W3CDTF">2020-12-08T15:21:51Z</dcterms:modified>
</cp:coreProperties>
</file>