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80" r:id="rId14"/>
    <p:sldId id="278" r:id="rId15"/>
    <p:sldId id="279" r:id="rId16"/>
    <p:sldId id="269" r:id="rId17"/>
    <p:sldId id="268" r:id="rId18"/>
    <p:sldId id="270" r:id="rId19"/>
    <p:sldId id="271" r:id="rId20"/>
    <p:sldId id="272" r:id="rId21"/>
    <p:sldId id="273" r:id="rId22"/>
    <p:sldId id="274" r:id="rId23"/>
    <p:sldId id="281"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1"/>
    <p:restoredTop sz="94653"/>
  </p:normalViewPr>
  <p:slideViewPr>
    <p:cSldViewPr snapToGrid="0">
      <p:cViewPr varScale="1">
        <p:scale>
          <a:sx n="146" d="100"/>
          <a:sy n="146"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66435-4886-BD49-B2CE-3AB3EC5FB7CA}" type="datetimeFigureOut">
              <a:rPr lang="it-IT" smtClean="0"/>
              <a:t>01/05/24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E9B27-0B69-AA4D-9CF4-38DFA2D5564A}" type="slidenum">
              <a:rPr lang="it-IT" smtClean="0"/>
              <a:t>‹#›</a:t>
            </a:fld>
            <a:endParaRPr lang="it-IT"/>
          </a:p>
        </p:txBody>
      </p:sp>
    </p:spTree>
    <p:extLst>
      <p:ext uri="{BB962C8B-B14F-4D97-AF65-F5344CB8AC3E}">
        <p14:creationId xmlns:p14="http://schemas.microsoft.com/office/powerpoint/2010/main" val="242044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3A7E9B27-0B69-AA4D-9CF4-38DFA2D5564A}" type="slidenum">
              <a:rPr lang="it-IT" smtClean="0"/>
              <a:t>22</a:t>
            </a:fld>
            <a:endParaRPr lang="it-IT"/>
          </a:p>
        </p:txBody>
      </p:sp>
    </p:spTree>
    <p:extLst>
      <p:ext uri="{BB962C8B-B14F-4D97-AF65-F5344CB8AC3E}">
        <p14:creationId xmlns:p14="http://schemas.microsoft.com/office/powerpoint/2010/main" val="130984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1585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5396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27304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7437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71154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365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5/1/24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48708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a:pPr/>
              <a:t>5/1/24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70163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70439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322047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4185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9466551"/>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nyk.io/advisor/python/somoclu" TargetMode="External"/><Relationship Id="rId7" Type="http://schemas.openxmlformats.org/officeDocument/2006/relationships/hyperlink" Target="https://github.com/AMoazeni/Machine-Learning-Fraud-Detection/blob/master/Jupyter%20Notebook/Fraud%20Detection.ipynb" TargetMode="External"/><Relationship Id="rId2" Type="http://schemas.openxmlformats.org/officeDocument/2006/relationships/hyperlink" Target="https://github.com/JustGlowing/minisom" TargetMode="External"/><Relationship Id="rId1" Type="http://schemas.openxmlformats.org/officeDocument/2006/relationships/slideLayout" Target="../slideLayouts/slideLayout2.xml"/><Relationship Id="rId6" Type="http://schemas.openxmlformats.org/officeDocument/2006/relationships/hyperlink" Target="https://github.com/alansary/Identifying-Breast-Cancer-Clusters-with-Self-Organizing-Maps/blob/main/Identifying%20Breast%20Cancer%20Clusters%20with%20Self-Organizing%20Maps.ipynb" TargetMode="External"/><Relationship Id="rId5" Type="http://schemas.openxmlformats.org/officeDocument/2006/relationships/hyperlink" Target="https://github.com/JustGlowing/minisom/blob/master/examples/HandwrittenDigits.ipynb" TargetMode="External"/><Relationship Id="rId4" Type="http://schemas.openxmlformats.org/officeDocument/2006/relationships/hyperlink" Target="https://colab.research.google.com/github/JustGlowing/minisom/blob/master/examples/BasicUsage.ipynb#scrollTo=EN35zKnUZes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ink.springer.com/article/10.1007/s11036-019-01353-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link.springer.com/article/10.1007/s11036-019-0135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1686567/matlab-help-needed-with-self-organizing-map-som-clustering" TargetMode="External"/><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5589" y="1854931"/>
            <a:ext cx="10729921" cy="1085849"/>
          </a:xfrm>
        </p:spPr>
        <p:txBody>
          <a:bodyPr>
            <a:normAutofit/>
          </a:bodyPr>
          <a:lstStyle/>
          <a:p>
            <a:r>
              <a:rPr lang="en-US" sz="6000" dirty="0"/>
              <a:t>SOM FOR Ids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1C7F-5053-61E6-85F4-806EED7E17C7}"/>
              </a:ext>
            </a:extLst>
          </p:cNvPr>
          <p:cNvSpPr>
            <a:spLocks noGrp="1"/>
          </p:cNvSpPr>
          <p:nvPr>
            <p:ph type="title"/>
          </p:nvPr>
        </p:nvSpPr>
        <p:spPr/>
        <p:txBody>
          <a:bodyPr/>
          <a:lstStyle/>
          <a:p>
            <a:r>
              <a:rPr lang="it-IT"/>
              <a:t>L’algoritmo in breve</a:t>
            </a:r>
            <a:endParaRPr lang="it-IT" dirty="0"/>
          </a:p>
        </p:txBody>
      </p:sp>
      <p:sp>
        <p:nvSpPr>
          <p:cNvPr id="3" name="Segnaposto contenuto 2">
            <a:extLst>
              <a:ext uri="{FF2B5EF4-FFF2-40B4-BE49-F238E27FC236}">
                <a16:creationId xmlns:a16="http://schemas.microsoft.com/office/drawing/2014/main" id="{E8E2DE46-6AC5-4BE2-FDA6-F16643F2E35D}"/>
              </a:ext>
            </a:extLst>
          </p:cNvPr>
          <p:cNvSpPr>
            <a:spLocks noGrp="1"/>
          </p:cNvSpPr>
          <p:nvPr>
            <p:ph idx="1"/>
          </p:nvPr>
        </p:nvSpPr>
        <p:spPr/>
        <p:txBody>
          <a:bodyPr>
            <a:normAutofit fontScale="85000" lnSpcReduction="10000"/>
          </a:bodyPr>
          <a:lstStyle/>
          <a:p>
            <a:r>
              <a:rPr lang="it-IT" b="1" dirty="0" err="1"/>
              <a:t>Initialization</a:t>
            </a:r>
            <a:r>
              <a:rPr lang="it-IT" b="1" dirty="0"/>
              <a:t>: </a:t>
            </a:r>
            <a:r>
              <a:rPr lang="it-IT" b="1" dirty="0" err="1"/>
              <a:t>You</a:t>
            </a:r>
            <a:r>
              <a:rPr lang="it-IT" b="1" dirty="0"/>
              <a:t> start by </a:t>
            </a:r>
            <a:r>
              <a:rPr lang="it-IT" b="1" dirty="0" err="1"/>
              <a:t>defining</a:t>
            </a:r>
            <a:r>
              <a:rPr lang="it-IT" b="1" dirty="0"/>
              <a:t> the </a:t>
            </a:r>
            <a:r>
              <a:rPr lang="it-IT" b="1" dirty="0" err="1"/>
              <a:t>hyperparameters</a:t>
            </a:r>
            <a:r>
              <a:rPr lang="it-IT" b="1" dirty="0"/>
              <a:t> and </a:t>
            </a:r>
            <a:r>
              <a:rPr lang="it-IT" b="1" dirty="0" err="1"/>
              <a:t>assigning</a:t>
            </a:r>
            <a:r>
              <a:rPr lang="it-IT" b="1" dirty="0"/>
              <a:t> the </a:t>
            </a:r>
            <a:r>
              <a:rPr lang="it-IT" b="1" dirty="0" err="1"/>
              <a:t>initial</a:t>
            </a:r>
            <a:r>
              <a:rPr lang="it-IT" b="1" dirty="0"/>
              <a:t> weights to the </a:t>
            </a:r>
            <a:r>
              <a:rPr lang="it-IT" b="1" dirty="0" err="1"/>
              <a:t>neurons</a:t>
            </a:r>
            <a:r>
              <a:rPr lang="it-IT" b="1" dirty="0"/>
              <a:t> on the </a:t>
            </a:r>
            <a:r>
              <a:rPr lang="it-IT" b="1" dirty="0" err="1"/>
              <a:t>map</a:t>
            </a:r>
            <a:r>
              <a:rPr lang="it-IT" b="1" dirty="0"/>
              <a:t>. 
</a:t>
            </a:r>
            <a:r>
              <a:rPr lang="it-IT" b="1" dirty="0" err="1"/>
              <a:t>Competition</a:t>
            </a:r>
            <a:r>
              <a:rPr lang="it-IT" b="1" dirty="0"/>
              <a:t>: The network </a:t>
            </a:r>
            <a:r>
              <a:rPr lang="it-IT" b="1" dirty="0" err="1"/>
              <a:t>is</a:t>
            </a:r>
            <a:r>
              <a:rPr lang="it-IT" b="1" dirty="0"/>
              <a:t> </a:t>
            </a:r>
            <a:r>
              <a:rPr lang="it-IT" b="1" dirty="0" err="1"/>
              <a:t>subject</a:t>
            </a:r>
            <a:r>
              <a:rPr lang="it-IT" b="1" dirty="0"/>
              <a:t> to </a:t>
            </a:r>
            <a:r>
              <a:rPr lang="it-IT" b="1" dirty="0" err="1"/>
              <a:t>competition</a:t>
            </a:r>
            <a:r>
              <a:rPr lang="it-IT" b="1" dirty="0"/>
              <a:t> </a:t>
            </a:r>
            <a:r>
              <a:rPr lang="it-IT" b="1" dirty="0" err="1"/>
              <a:t>between</a:t>
            </a:r>
            <a:r>
              <a:rPr lang="it-IT" b="1" dirty="0"/>
              <a:t> the </a:t>
            </a:r>
            <a:r>
              <a:rPr lang="it-IT" b="1" dirty="0" err="1"/>
              <a:t>neurons</a:t>
            </a:r>
            <a:r>
              <a:rPr lang="it-IT" b="1" dirty="0"/>
              <a:t> on the </a:t>
            </a:r>
            <a:r>
              <a:rPr lang="it-IT" b="1" dirty="0" err="1"/>
              <a:t>map</a:t>
            </a:r>
            <a:r>
              <a:rPr lang="it-IT" b="1" dirty="0"/>
              <a:t> to determine the Best Matching Unit (BMU), </a:t>
            </a:r>
            <a:r>
              <a:rPr lang="it-IT" b="1" dirty="0" err="1"/>
              <a:t>which</a:t>
            </a:r>
            <a:r>
              <a:rPr lang="it-IT" b="1" dirty="0"/>
              <a:t> </a:t>
            </a:r>
            <a:r>
              <a:rPr lang="it-IT" b="1" dirty="0" err="1"/>
              <a:t>is</a:t>
            </a:r>
            <a:r>
              <a:rPr lang="it-IT" b="1" dirty="0"/>
              <a:t> the </a:t>
            </a:r>
            <a:r>
              <a:rPr lang="it-IT" b="1" dirty="0" err="1"/>
              <a:t>neuron</a:t>
            </a:r>
            <a:r>
              <a:rPr lang="it-IT" b="1" dirty="0"/>
              <a:t> with the weights </a:t>
            </a:r>
            <a:r>
              <a:rPr lang="it-IT" b="1" dirty="0" err="1"/>
              <a:t>most</a:t>
            </a:r>
            <a:r>
              <a:rPr lang="it-IT" b="1" dirty="0"/>
              <a:t> </a:t>
            </a:r>
            <a:r>
              <a:rPr lang="it-IT" b="1" dirty="0" err="1"/>
              <a:t>similar</a:t>
            </a:r>
            <a:r>
              <a:rPr lang="it-IT" b="1" dirty="0"/>
              <a:t> to the input </a:t>
            </a:r>
            <a:r>
              <a:rPr lang="it-IT" b="1" dirty="0" err="1"/>
              <a:t>vector</a:t>
            </a:r>
            <a:r>
              <a:rPr lang="it-IT" b="1" dirty="0"/>
              <a:t> </a:t>
            </a:r>
            <a:r>
              <a:rPr lang="it-IT" b="1" dirty="0" err="1"/>
              <a:t>according</a:t>
            </a:r>
            <a:r>
              <a:rPr lang="it-IT" b="1" dirty="0"/>
              <a:t> to a </a:t>
            </a:r>
            <a:r>
              <a:rPr lang="it-IT" b="1" dirty="0" err="1"/>
              <a:t>distance</a:t>
            </a:r>
            <a:r>
              <a:rPr lang="it-IT" b="1" dirty="0"/>
              <a:t> </a:t>
            </a:r>
            <a:r>
              <a:rPr lang="it-IT" b="1" dirty="0" err="1"/>
              <a:t>metric</a:t>
            </a:r>
            <a:r>
              <a:rPr lang="it-IT" b="1" dirty="0"/>
              <a:t>.
</a:t>
            </a:r>
            <a:r>
              <a:rPr lang="it-IT" b="1" dirty="0" err="1"/>
              <a:t>Cooperation</a:t>
            </a:r>
            <a:r>
              <a:rPr lang="it-IT" b="1" dirty="0"/>
              <a:t>: </a:t>
            </a:r>
            <a:r>
              <a:rPr lang="it-IT" b="1" dirty="0" err="1"/>
              <a:t>Neurons</a:t>
            </a:r>
            <a:r>
              <a:rPr lang="it-IT" b="1" dirty="0"/>
              <a:t> in the </a:t>
            </a:r>
            <a:r>
              <a:rPr lang="it-IT" b="1" dirty="0" err="1"/>
              <a:t>neighborhood</a:t>
            </a:r>
            <a:r>
              <a:rPr lang="it-IT" b="1" dirty="0"/>
              <a:t> </a:t>
            </a:r>
            <a:r>
              <a:rPr lang="it-IT" b="1" dirty="0" err="1"/>
              <a:t>increase</a:t>
            </a:r>
            <a:r>
              <a:rPr lang="it-IT" b="1" dirty="0"/>
              <a:t> </a:t>
            </a:r>
            <a:r>
              <a:rPr lang="it-IT" b="1" dirty="0" err="1"/>
              <a:t>their</a:t>
            </a:r>
            <a:r>
              <a:rPr lang="it-IT" b="1" dirty="0"/>
              <a:t> </a:t>
            </a:r>
            <a:r>
              <a:rPr lang="it-IT" b="1" dirty="0" err="1"/>
              <a:t>similarity</a:t>
            </a:r>
            <a:r>
              <a:rPr lang="it-IT" b="1" dirty="0"/>
              <a:t> to the input </a:t>
            </a:r>
            <a:r>
              <a:rPr lang="it-IT" b="1" dirty="0" err="1"/>
              <a:t>vector</a:t>
            </a:r>
            <a:r>
              <a:rPr lang="it-IT" b="1" dirty="0"/>
              <a:t>. The size of the </a:t>
            </a:r>
            <a:r>
              <a:rPr lang="it-IT" b="1" dirty="0" err="1"/>
              <a:t>neighborhood</a:t>
            </a:r>
            <a:r>
              <a:rPr lang="it-IT" b="1" dirty="0"/>
              <a:t>, </a:t>
            </a:r>
            <a:r>
              <a:rPr lang="it-IT" b="1" dirty="0" err="1"/>
              <a:t>defined</a:t>
            </a:r>
            <a:r>
              <a:rPr lang="it-IT" b="1" dirty="0"/>
              <a:t> by a </a:t>
            </a:r>
            <a:r>
              <a:rPr lang="it-IT" b="1" dirty="0" err="1"/>
              <a:t>radial</a:t>
            </a:r>
            <a:r>
              <a:rPr lang="it-IT" b="1" dirty="0"/>
              <a:t> </a:t>
            </a:r>
            <a:r>
              <a:rPr lang="it-IT" b="1" dirty="0" err="1"/>
              <a:t>function</a:t>
            </a:r>
            <a:r>
              <a:rPr lang="it-IT" b="1" dirty="0"/>
              <a:t>, </a:t>
            </a:r>
            <a:r>
              <a:rPr lang="it-IT" b="1" dirty="0" err="1"/>
              <a:t>tends</a:t>
            </a:r>
            <a:r>
              <a:rPr lang="it-IT" b="1" dirty="0"/>
              <a:t> to </a:t>
            </a:r>
            <a:r>
              <a:rPr lang="it-IT" b="1" dirty="0" err="1"/>
              <a:t>decrease</a:t>
            </a:r>
            <a:r>
              <a:rPr lang="it-IT" b="1" dirty="0"/>
              <a:t> over the </a:t>
            </a:r>
            <a:r>
              <a:rPr lang="it-IT" b="1" dirty="0" err="1"/>
              <a:t>course</a:t>
            </a:r>
            <a:r>
              <a:rPr lang="it-IT" b="1" dirty="0"/>
              <a:t> of </a:t>
            </a:r>
            <a:r>
              <a:rPr lang="it-IT" b="1" dirty="0" err="1"/>
              <a:t>iterations</a:t>
            </a:r>
            <a:r>
              <a:rPr lang="it-IT" b="1" dirty="0"/>
              <a:t>.
Adaptation: The BMU and </a:t>
            </a:r>
            <a:r>
              <a:rPr lang="it-IT" b="1" dirty="0" err="1"/>
              <a:t>its</a:t>
            </a:r>
            <a:r>
              <a:rPr lang="it-IT" b="1" dirty="0"/>
              <a:t> </a:t>
            </a:r>
            <a:r>
              <a:rPr lang="it-IT" b="1" dirty="0" err="1"/>
              <a:t>neighbors</a:t>
            </a:r>
            <a:r>
              <a:rPr lang="it-IT" b="1" dirty="0"/>
              <a:t> </a:t>
            </a:r>
            <a:r>
              <a:rPr lang="it-IT" b="1" dirty="0" err="1"/>
              <a:t>adjust</a:t>
            </a:r>
            <a:r>
              <a:rPr lang="it-IT" b="1" dirty="0"/>
              <a:t> </a:t>
            </a:r>
            <a:r>
              <a:rPr lang="it-IT" b="1" dirty="0" err="1"/>
              <a:t>their</a:t>
            </a:r>
            <a:r>
              <a:rPr lang="it-IT" b="1" dirty="0"/>
              <a:t> weights to </a:t>
            </a:r>
            <a:r>
              <a:rPr lang="it-IT" b="1" dirty="0" err="1"/>
              <a:t>get</a:t>
            </a:r>
            <a:r>
              <a:rPr lang="it-IT" b="1" dirty="0"/>
              <a:t> </a:t>
            </a:r>
            <a:r>
              <a:rPr lang="it-IT" b="1" dirty="0" err="1"/>
              <a:t>even</a:t>
            </a:r>
            <a:r>
              <a:rPr lang="it-IT" b="1" dirty="0"/>
              <a:t> </a:t>
            </a:r>
            <a:r>
              <a:rPr lang="it-IT" b="1" dirty="0" err="1"/>
              <a:t>closer</a:t>
            </a:r>
            <a:r>
              <a:rPr lang="it-IT" b="1" dirty="0"/>
              <a:t> to the input </a:t>
            </a:r>
            <a:r>
              <a:rPr lang="it-IT" b="1" dirty="0" err="1"/>
              <a:t>vector</a:t>
            </a:r>
            <a:r>
              <a:rPr lang="it-IT" b="1" dirty="0"/>
              <a:t>. </a:t>
            </a:r>
            <a:r>
              <a:rPr lang="it-IT" b="1" dirty="0" err="1"/>
              <a:t>This</a:t>
            </a:r>
            <a:r>
              <a:rPr lang="it-IT" b="1" dirty="0"/>
              <a:t> </a:t>
            </a:r>
            <a:r>
              <a:rPr lang="it-IT" b="1" dirty="0" err="1"/>
              <a:t>adaptation</a:t>
            </a:r>
            <a:r>
              <a:rPr lang="it-IT" b="1" dirty="0"/>
              <a:t> </a:t>
            </a:r>
            <a:r>
              <a:rPr lang="it-IT" b="1" dirty="0" err="1"/>
              <a:t>phase</a:t>
            </a:r>
            <a:r>
              <a:rPr lang="it-IT" b="1" dirty="0"/>
              <a:t> </a:t>
            </a:r>
            <a:r>
              <a:rPr lang="it-IT" b="1" dirty="0" err="1"/>
              <a:t>is</a:t>
            </a:r>
            <a:r>
              <a:rPr lang="it-IT" b="1" dirty="0"/>
              <a:t> </a:t>
            </a:r>
            <a:r>
              <a:rPr lang="it-IT" b="1" dirty="0" err="1"/>
              <a:t>driven</a:t>
            </a:r>
            <a:r>
              <a:rPr lang="it-IT" b="1" dirty="0"/>
              <a:t> by a learning rate </a:t>
            </a:r>
            <a:r>
              <a:rPr lang="it-IT" b="1" dirty="0" err="1"/>
              <a:t>that</a:t>
            </a:r>
            <a:r>
              <a:rPr lang="it-IT" b="1" dirty="0"/>
              <a:t> </a:t>
            </a:r>
            <a:r>
              <a:rPr lang="it-IT" b="1" dirty="0" err="1"/>
              <a:t>reduces</a:t>
            </a:r>
            <a:r>
              <a:rPr lang="it-IT" b="1" dirty="0"/>
              <a:t> over time, making the </a:t>
            </a:r>
            <a:r>
              <a:rPr lang="it-IT" b="1" dirty="0" err="1"/>
              <a:t>changes</a:t>
            </a:r>
            <a:r>
              <a:rPr lang="it-IT" b="1" dirty="0"/>
              <a:t> </a:t>
            </a:r>
            <a:r>
              <a:rPr lang="it-IT" b="1" dirty="0" err="1"/>
              <a:t>finer</a:t>
            </a:r>
            <a:r>
              <a:rPr lang="it-IT" b="1" dirty="0"/>
              <a:t> </a:t>
            </a:r>
            <a:r>
              <a:rPr lang="it-IT" b="1" dirty="0" err="1"/>
              <a:t>as</a:t>
            </a:r>
            <a:r>
              <a:rPr lang="it-IT" b="1" dirty="0"/>
              <a:t> the </a:t>
            </a:r>
            <a:r>
              <a:rPr lang="it-IT" b="1" dirty="0" err="1"/>
              <a:t>algorithm</a:t>
            </a:r>
            <a:r>
              <a:rPr lang="it-IT" b="1" dirty="0"/>
              <a:t> progresses.
</a:t>
            </a:r>
            <a:r>
              <a:rPr lang="it-IT" b="1" dirty="0" err="1"/>
              <a:t>Iteration</a:t>
            </a:r>
            <a:r>
              <a:rPr lang="it-IT" b="1" dirty="0"/>
              <a:t>: The </a:t>
            </a:r>
            <a:r>
              <a:rPr lang="it-IT" b="1" dirty="0" err="1"/>
              <a:t>phases</a:t>
            </a:r>
            <a:r>
              <a:rPr lang="it-IT" b="1" dirty="0"/>
              <a:t> of </a:t>
            </a:r>
            <a:r>
              <a:rPr lang="it-IT" b="1" dirty="0" err="1"/>
              <a:t>Competition</a:t>
            </a:r>
            <a:r>
              <a:rPr lang="it-IT" b="1" dirty="0"/>
              <a:t>, </a:t>
            </a:r>
            <a:r>
              <a:rPr lang="it-IT" b="1" dirty="0" err="1"/>
              <a:t>Cooperation</a:t>
            </a:r>
            <a:r>
              <a:rPr lang="it-IT" b="1" dirty="0"/>
              <a:t>, and Adaptation are </a:t>
            </a:r>
            <a:r>
              <a:rPr lang="it-IT" b="1" dirty="0" err="1"/>
              <a:t>repeated</a:t>
            </a:r>
            <a:r>
              <a:rPr lang="it-IT" b="1" dirty="0"/>
              <a:t> over </a:t>
            </a:r>
            <a:r>
              <a:rPr lang="it-IT" b="1" dirty="0" err="1"/>
              <a:t>numerous</a:t>
            </a:r>
            <a:r>
              <a:rPr lang="it-IT" b="1" dirty="0"/>
              <a:t> </a:t>
            </a:r>
            <a:r>
              <a:rPr lang="it-IT" b="1" dirty="0" err="1"/>
              <a:t>cycles</a:t>
            </a:r>
            <a:r>
              <a:rPr lang="it-IT" b="1" dirty="0"/>
              <a:t>. </a:t>
            </a:r>
            <a:r>
              <a:rPr lang="it-IT" b="1" dirty="0" err="1"/>
              <a:t>Any</a:t>
            </a:r>
            <a:r>
              <a:rPr lang="it-IT" b="1" dirty="0"/>
              <a:t> </a:t>
            </a:r>
            <a:r>
              <a:rPr lang="it-IT" b="1" dirty="0" err="1"/>
              <a:t>presentation</a:t>
            </a:r>
            <a:r>
              <a:rPr lang="it-IT" b="1" dirty="0"/>
              <a:t> of an input </a:t>
            </a:r>
            <a:r>
              <a:rPr lang="it-IT" b="1" dirty="0" err="1"/>
              <a:t>vector</a:t>
            </a:r>
            <a:r>
              <a:rPr lang="it-IT" b="1" dirty="0"/>
              <a:t> and the </a:t>
            </a:r>
            <a:r>
              <a:rPr lang="it-IT" b="1" dirty="0" err="1"/>
              <a:t>consequent</a:t>
            </a:r>
            <a:r>
              <a:rPr lang="it-IT" b="1" dirty="0"/>
              <a:t> </a:t>
            </a:r>
            <a:r>
              <a:rPr lang="it-IT" b="1" dirty="0" err="1"/>
              <a:t>fit</a:t>
            </a:r>
            <a:r>
              <a:rPr lang="it-IT" b="1" dirty="0"/>
              <a:t> of weights </a:t>
            </a:r>
            <a:r>
              <a:rPr lang="it-IT" b="1" dirty="0" err="1"/>
              <a:t>is</a:t>
            </a:r>
            <a:r>
              <a:rPr lang="it-IT" b="1" dirty="0"/>
              <a:t> </a:t>
            </a:r>
            <a:r>
              <a:rPr lang="it-IT" b="1" dirty="0" err="1"/>
              <a:t>called</a:t>
            </a:r>
            <a:r>
              <a:rPr lang="it-IT" b="1" dirty="0"/>
              <a:t> an "</a:t>
            </a:r>
            <a:r>
              <a:rPr lang="it-IT" b="1" dirty="0" err="1"/>
              <a:t>epoch</a:t>
            </a:r>
            <a:r>
              <a:rPr lang="it-IT" b="1" dirty="0"/>
              <a:t>." With multiple </a:t>
            </a:r>
            <a:r>
              <a:rPr lang="it-IT" b="1" dirty="0" err="1"/>
              <a:t>epochs</a:t>
            </a:r>
            <a:r>
              <a:rPr lang="it-IT" b="1" dirty="0"/>
              <a:t>, the </a:t>
            </a:r>
            <a:r>
              <a:rPr lang="it-IT" b="1" dirty="0" err="1"/>
              <a:t>map</a:t>
            </a:r>
            <a:r>
              <a:rPr lang="it-IT" b="1" dirty="0"/>
              <a:t> self-</a:t>
            </a:r>
            <a:r>
              <a:rPr lang="it-IT" b="1" dirty="0" err="1"/>
              <a:t>organizes</a:t>
            </a:r>
            <a:r>
              <a:rPr lang="it-IT" b="1" dirty="0"/>
              <a:t>, </a:t>
            </a:r>
            <a:r>
              <a:rPr lang="it-IT" b="1" dirty="0" err="1"/>
              <a:t>until</a:t>
            </a:r>
            <a:r>
              <a:rPr lang="it-IT" b="1" dirty="0"/>
              <a:t> a </a:t>
            </a:r>
            <a:r>
              <a:rPr lang="it-IT" b="1" dirty="0" err="1"/>
              <a:t>convergence</a:t>
            </a:r>
            <a:r>
              <a:rPr lang="it-IT" b="1" dirty="0"/>
              <a:t> </a:t>
            </a:r>
            <a:r>
              <a:rPr lang="it-IT" b="1" dirty="0" err="1"/>
              <a:t>is</a:t>
            </a:r>
            <a:r>
              <a:rPr lang="it-IT" b="1" dirty="0"/>
              <a:t> </a:t>
            </a:r>
            <a:r>
              <a:rPr lang="it-IT" b="1" dirty="0" err="1"/>
              <a:t>reached</a:t>
            </a:r>
            <a:r>
              <a:rPr lang="it-IT" b="1" dirty="0"/>
              <a:t>, </a:t>
            </a:r>
            <a:r>
              <a:rPr lang="it-IT" b="1" dirty="0" err="1"/>
              <a:t>where</a:t>
            </a:r>
            <a:r>
              <a:rPr lang="it-IT" b="1" dirty="0"/>
              <a:t> </a:t>
            </a:r>
            <a:r>
              <a:rPr lang="it-IT" b="1" dirty="0" err="1"/>
              <a:t>changes</a:t>
            </a:r>
            <a:r>
              <a:rPr lang="it-IT" b="1" dirty="0"/>
              <a:t> in the weights of the </a:t>
            </a:r>
            <a:r>
              <a:rPr lang="it-IT" b="1" dirty="0" err="1"/>
              <a:t>neurons</a:t>
            </a:r>
            <a:r>
              <a:rPr lang="it-IT" b="1" dirty="0"/>
              <a:t> </a:t>
            </a:r>
            <a:r>
              <a:rPr lang="it-IT" b="1" dirty="0" err="1"/>
              <a:t>become</a:t>
            </a:r>
            <a:r>
              <a:rPr lang="it-IT" b="1" dirty="0"/>
              <a:t> </a:t>
            </a:r>
            <a:r>
              <a:rPr lang="it-IT" b="1" dirty="0" err="1"/>
              <a:t>minimal</a:t>
            </a:r>
            <a:r>
              <a:rPr lang="it-IT" b="1" dirty="0"/>
              <a:t>, </a:t>
            </a:r>
            <a:r>
              <a:rPr lang="it-IT" b="1" dirty="0" err="1"/>
              <a:t>indicating</a:t>
            </a:r>
            <a:r>
              <a:rPr lang="it-IT" b="1" dirty="0"/>
              <a:t> </a:t>
            </a:r>
            <a:r>
              <a:rPr lang="it-IT" b="1" dirty="0" err="1"/>
              <a:t>that</a:t>
            </a:r>
            <a:r>
              <a:rPr lang="it-IT" b="1" dirty="0"/>
              <a:t> the </a:t>
            </a:r>
            <a:r>
              <a:rPr lang="it-IT" b="1" dirty="0" err="1"/>
              <a:t>map</a:t>
            </a:r>
            <a:r>
              <a:rPr lang="it-IT" b="1" dirty="0"/>
              <a:t> </a:t>
            </a:r>
            <a:r>
              <a:rPr lang="it-IT" b="1" dirty="0" err="1"/>
              <a:t>has</a:t>
            </a:r>
            <a:r>
              <a:rPr lang="it-IT" b="1" dirty="0"/>
              <a:t> </a:t>
            </a:r>
            <a:r>
              <a:rPr lang="it-IT" b="1" dirty="0" err="1"/>
              <a:t>stabilized</a:t>
            </a:r>
            <a:r>
              <a:rPr lang="it-IT" b="1" dirty="0"/>
              <a:t> and </a:t>
            </a:r>
            <a:r>
              <a:rPr lang="it-IT" b="1" dirty="0" err="1"/>
              <a:t>adequately</a:t>
            </a:r>
            <a:r>
              <a:rPr lang="it-IT" b="1" dirty="0"/>
              <a:t> </a:t>
            </a:r>
            <a:r>
              <a:rPr lang="it-IT" b="1" dirty="0" err="1"/>
              <a:t>represents</a:t>
            </a:r>
            <a:r>
              <a:rPr lang="it-IT" b="1" dirty="0"/>
              <a:t> the input domain.</a:t>
            </a:r>
            <a:endParaRPr lang="it-IT" dirty="0"/>
          </a:p>
        </p:txBody>
      </p:sp>
    </p:spTree>
    <p:extLst>
      <p:ext uri="{BB962C8B-B14F-4D97-AF65-F5344CB8AC3E}">
        <p14:creationId xmlns:p14="http://schemas.microsoft.com/office/powerpoint/2010/main" val="189740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B7A0DC0F-28E7-B632-4E3D-509FD5D15AD5}"/>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Osservazioni</a:t>
            </a:r>
          </a:p>
        </p:txBody>
      </p:sp>
      <p:sp>
        <p:nvSpPr>
          <p:cNvPr id="19" name="Rectangle 1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6AC07921-AC9B-76E5-62AB-374168ACC1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3878" y="2361056"/>
            <a:ext cx="3649219" cy="3649219"/>
          </a:xfrm>
          <a:prstGeom prst="rect">
            <a:avLst/>
          </a:prstGeom>
        </p:spPr>
      </p:pic>
      <p:sp>
        <p:nvSpPr>
          <p:cNvPr id="3" name="Segnaposto contenuto 2">
            <a:extLst>
              <a:ext uri="{FF2B5EF4-FFF2-40B4-BE49-F238E27FC236}">
                <a16:creationId xmlns:a16="http://schemas.microsoft.com/office/drawing/2014/main" id="{665EEA80-1056-0BF8-F144-CBC73A688845}"/>
              </a:ext>
            </a:extLst>
          </p:cNvPr>
          <p:cNvSpPr>
            <a:spLocks noGrp="1"/>
          </p:cNvSpPr>
          <p:nvPr>
            <p:ph sz="half" idx="1"/>
          </p:nvPr>
        </p:nvSpPr>
        <p:spPr>
          <a:xfrm>
            <a:off x="6335805" y="2180496"/>
            <a:ext cx="5275001" cy="4045683"/>
          </a:xfrm>
        </p:spPr>
        <p:txBody>
          <a:bodyPr vert="horz" lIns="91440" tIns="45720" rIns="91440" bIns="45720" rtlCol="0" anchor="ctr">
            <a:normAutofit/>
          </a:bodyPr>
          <a:lstStyle/>
          <a:p>
            <a:r>
              <a:rPr lang="it-IT" dirty="0" err="1"/>
              <a:t>As</a:t>
            </a:r>
            <a:r>
              <a:rPr lang="it-IT" dirty="0"/>
              <a:t> a </a:t>
            </a:r>
            <a:r>
              <a:rPr lang="it-IT" dirty="0" err="1"/>
              <a:t>result</a:t>
            </a:r>
            <a:r>
              <a:rPr lang="it-IT" dirty="0"/>
              <a:t> of the learning </a:t>
            </a:r>
            <a:r>
              <a:rPr lang="it-IT" dirty="0" err="1"/>
              <a:t>process</a:t>
            </a:r>
            <a:r>
              <a:rPr lang="it-IT" dirty="0"/>
              <a:t>, the weight </a:t>
            </a:r>
            <a:r>
              <a:rPr lang="it-IT" dirty="0" err="1"/>
              <a:t>vectors</a:t>
            </a:r>
            <a:r>
              <a:rPr lang="it-IT" dirty="0"/>
              <a:t> </a:t>
            </a:r>
            <a:r>
              <a:rPr lang="it-IT" dirty="0" err="1"/>
              <a:t>associated</a:t>
            </a:r>
            <a:r>
              <a:rPr lang="it-IT" dirty="0"/>
              <a:t> with </a:t>
            </a:r>
            <a:r>
              <a:rPr lang="it-IT" dirty="0" err="1"/>
              <a:t>each</a:t>
            </a:r>
            <a:r>
              <a:rPr lang="it-IT" dirty="0"/>
              <a:t> </a:t>
            </a:r>
            <a:r>
              <a:rPr lang="it-IT" dirty="0" err="1"/>
              <a:t>neuron</a:t>
            </a:r>
            <a:r>
              <a:rPr lang="it-IT" dirty="0"/>
              <a:t> are </a:t>
            </a:r>
            <a:r>
              <a:rPr lang="it-IT" dirty="0" err="1"/>
              <a:t>updated</a:t>
            </a:r>
            <a:r>
              <a:rPr lang="it-IT" dirty="0"/>
              <a:t> to </a:t>
            </a:r>
            <a:r>
              <a:rPr lang="it-IT" dirty="0" err="1"/>
              <a:t>optimize</a:t>
            </a:r>
            <a:r>
              <a:rPr lang="it-IT" dirty="0"/>
              <a:t> </a:t>
            </a:r>
            <a:r>
              <a:rPr lang="it-IT" dirty="0" err="1"/>
              <a:t>each</a:t>
            </a:r>
            <a:r>
              <a:rPr lang="it-IT" dirty="0"/>
              <a:t> </a:t>
            </a:r>
            <a:r>
              <a:rPr lang="it-IT" dirty="0" err="1"/>
              <a:t>neuron's</a:t>
            </a:r>
            <a:r>
              <a:rPr lang="it-IT" dirty="0"/>
              <a:t> </a:t>
            </a:r>
            <a:r>
              <a:rPr lang="it-IT" dirty="0" err="1"/>
              <a:t>ability</a:t>
            </a:r>
            <a:r>
              <a:rPr lang="it-IT" dirty="0"/>
              <a:t> to more </a:t>
            </a:r>
            <a:r>
              <a:rPr lang="it-IT" dirty="0" err="1"/>
              <a:t>accurately</a:t>
            </a:r>
            <a:r>
              <a:rPr lang="it-IT" dirty="0"/>
              <a:t> </a:t>
            </a:r>
            <a:r>
              <a:rPr lang="it-IT" dirty="0" err="1"/>
              <a:t>represent</a:t>
            </a:r>
            <a:r>
              <a:rPr lang="it-IT" dirty="0"/>
              <a:t> input data.
The </a:t>
            </a:r>
            <a:r>
              <a:rPr lang="it-IT" dirty="0" err="1"/>
              <a:t>distance</a:t>
            </a:r>
            <a:r>
              <a:rPr lang="it-IT" dirty="0"/>
              <a:t> </a:t>
            </a:r>
            <a:r>
              <a:rPr lang="it-IT" dirty="0" err="1"/>
              <a:t>between</a:t>
            </a:r>
            <a:r>
              <a:rPr lang="it-IT" dirty="0"/>
              <a:t> the </a:t>
            </a:r>
            <a:r>
              <a:rPr lang="it-IT" dirty="0" err="1"/>
              <a:t>neurons</a:t>
            </a:r>
            <a:r>
              <a:rPr lang="it-IT" dirty="0"/>
              <a:t> in the </a:t>
            </a:r>
            <a:r>
              <a:rPr lang="it-IT" dirty="0" err="1"/>
              <a:t>map</a:t>
            </a:r>
            <a:r>
              <a:rPr lang="it-IT" dirty="0"/>
              <a:t> </a:t>
            </a:r>
            <a:r>
              <a:rPr lang="it-IT" dirty="0" err="1"/>
              <a:t>does</a:t>
            </a:r>
            <a:r>
              <a:rPr lang="it-IT" dirty="0"/>
              <a:t> </a:t>
            </a:r>
            <a:r>
              <a:rPr lang="it-IT" dirty="0" err="1"/>
              <a:t>not</a:t>
            </a:r>
            <a:r>
              <a:rPr lang="it-IT" dirty="0"/>
              <a:t> </a:t>
            </a:r>
            <a:r>
              <a:rPr lang="it-IT" dirty="0" err="1"/>
              <a:t>change</a:t>
            </a:r>
            <a:r>
              <a:rPr lang="it-IT" dirty="0"/>
              <a:t> </a:t>
            </a:r>
            <a:r>
              <a:rPr lang="it-IT" dirty="0" err="1"/>
              <a:t>physically</a:t>
            </a:r>
            <a:r>
              <a:rPr lang="it-IT" dirty="0"/>
              <a:t>, </a:t>
            </a:r>
            <a:r>
              <a:rPr lang="it-IT" dirty="0" err="1"/>
              <a:t>because</a:t>
            </a:r>
            <a:r>
              <a:rPr lang="it-IT" dirty="0"/>
              <a:t> the </a:t>
            </a:r>
            <a:r>
              <a:rPr lang="it-IT" dirty="0" err="1"/>
              <a:t>grid</a:t>
            </a:r>
            <a:r>
              <a:rPr lang="it-IT" dirty="0"/>
              <a:t> </a:t>
            </a:r>
            <a:r>
              <a:rPr lang="it-IT" dirty="0" err="1"/>
              <a:t>is</a:t>
            </a:r>
            <a:r>
              <a:rPr lang="it-IT" dirty="0"/>
              <a:t> </a:t>
            </a:r>
            <a:r>
              <a:rPr lang="it-IT" dirty="0" err="1"/>
              <a:t>fixed</a:t>
            </a:r>
            <a:r>
              <a:rPr lang="it-IT" dirty="0"/>
              <a:t>.
</a:t>
            </a:r>
            <a:r>
              <a:rPr lang="it-IT" dirty="0" err="1"/>
              <a:t>Updating</a:t>
            </a:r>
            <a:r>
              <a:rPr lang="it-IT" dirty="0"/>
              <a:t> the weights </a:t>
            </a:r>
            <a:r>
              <a:rPr lang="it-IT" dirty="0" err="1"/>
              <a:t>changes</a:t>
            </a:r>
            <a:r>
              <a:rPr lang="it-IT" dirty="0"/>
              <a:t> the '</a:t>
            </a:r>
            <a:r>
              <a:rPr lang="it-IT" dirty="0" err="1"/>
              <a:t>functional</a:t>
            </a:r>
            <a:r>
              <a:rPr lang="it-IT" dirty="0"/>
              <a:t> </a:t>
            </a:r>
            <a:r>
              <a:rPr lang="it-IT" dirty="0" err="1"/>
              <a:t>distance</a:t>
            </a:r>
            <a:r>
              <a:rPr lang="it-IT" dirty="0"/>
              <a:t>', </a:t>
            </a:r>
            <a:r>
              <a:rPr lang="it-IT" dirty="0" err="1"/>
              <a:t>which</a:t>
            </a:r>
            <a:r>
              <a:rPr lang="it-IT" dirty="0"/>
              <a:t> </a:t>
            </a:r>
            <a:r>
              <a:rPr lang="it-IT" dirty="0" err="1"/>
              <a:t>is</a:t>
            </a:r>
            <a:r>
              <a:rPr lang="it-IT" dirty="0"/>
              <a:t> </a:t>
            </a:r>
            <a:r>
              <a:rPr lang="it-IT" dirty="0" err="1"/>
              <a:t>used</a:t>
            </a:r>
            <a:r>
              <a:rPr lang="it-IT" dirty="0"/>
              <a:t> to indicate </a:t>
            </a:r>
            <a:r>
              <a:rPr lang="it-IT" dirty="0" err="1"/>
              <a:t>how</a:t>
            </a:r>
            <a:r>
              <a:rPr lang="it-IT" dirty="0"/>
              <a:t> </a:t>
            </a:r>
            <a:r>
              <a:rPr lang="it-IT" dirty="0" err="1"/>
              <a:t>similar</a:t>
            </a:r>
            <a:r>
              <a:rPr lang="it-IT" dirty="0"/>
              <a:t> the </a:t>
            </a:r>
            <a:r>
              <a:rPr lang="it-IT" dirty="0" err="1"/>
              <a:t>representations</a:t>
            </a:r>
            <a:r>
              <a:rPr lang="it-IT" dirty="0"/>
              <a:t> are in </a:t>
            </a:r>
            <a:r>
              <a:rPr lang="it-IT" dirty="0" err="1"/>
              <a:t>representing</a:t>
            </a:r>
            <a:r>
              <a:rPr lang="it-IT" dirty="0"/>
              <a:t> a </a:t>
            </a:r>
            <a:r>
              <a:rPr lang="it-IT" dirty="0" err="1"/>
              <a:t>given</a:t>
            </a:r>
            <a:r>
              <a:rPr lang="it-IT" dirty="0"/>
              <a:t> input on the </a:t>
            </a:r>
            <a:r>
              <a:rPr lang="it-IT" dirty="0" err="1"/>
              <a:t>map</a:t>
            </a:r>
            <a:r>
              <a:rPr lang="it-IT" dirty="0"/>
              <a:t>.
</a:t>
            </a:r>
            <a:r>
              <a:rPr lang="it-IT" dirty="0" err="1"/>
              <a:t>Neurons</a:t>
            </a:r>
            <a:r>
              <a:rPr lang="it-IT" dirty="0"/>
              <a:t> </a:t>
            </a:r>
            <a:r>
              <a:rPr lang="it-IT" dirty="0" err="1"/>
              <a:t>representing</a:t>
            </a:r>
            <a:r>
              <a:rPr lang="it-IT" dirty="0"/>
              <a:t> </a:t>
            </a:r>
            <a:r>
              <a:rPr lang="it-IT" dirty="0" err="1"/>
              <a:t>similar</a:t>
            </a:r>
            <a:r>
              <a:rPr lang="it-IT" dirty="0"/>
              <a:t> data are </a:t>
            </a:r>
            <a:r>
              <a:rPr lang="it-IT" dirty="0" err="1"/>
              <a:t>considered</a:t>
            </a:r>
            <a:r>
              <a:rPr lang="it-IT" dirty="0"/>
              <a:t> close in </a:t>
            </a:r>
            <a:r>
              <a:rPr lang="it-IT" dirty="0" err="1"/>
              <a:t>terms</a:t>
            </a:r>
            <a:r>
              <a:rPr lang="it-IT" dirty="0"/>
              <a:t> of </a:t>
            </a:r>
            <a:r>
              <a:rPr lang="it-IT" dirty="0" err="1"/>
              <a:t>functional</a:t>
            </a:r>
            <a:r>
              <a:rPr lang="it-IT" dirty="0"/>
              <a:t> </a:t>
            </a:r>
            <a:r>
              <a:rPr lang="it-IT" dirty="0" err="1"/>
              <a:t>distance</a:t>
            </a:r>
            <a:r>
              <a:rPr lang="it-IT" dirty="0"/>
              <a:t>.</a:t>
            </a:r>
          </a:p>
        </p:txBody>
      </p:sp>
    </p:spTree>
    <p:extLst>
      <p:ext uri="{BB962C8B-B14F-4D97-AF65-F5344CB8AC3E}">
        <p14:creationId xmlns:p14="http://schemas.microsoft.com/office/powerpoint/2010/main" val="183020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1" name="Rectangle 80">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3" name="Rectangle 82">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5" name="Rectangle 84">
            <a:extLst>
              <a:ext uri="{FF2B5EF4-FFF2-40B4-BE49-F238E27FC236}">
                <a16:creationId xmlns:a16="http://schemas.microsoft.com/office/drawing/2014/main" id="{9EA4DCBB-F4B2-42E2-8D01-359CB3BF4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useBgFill="1">
        <p:nvSpPr>
          <p:cNvPr id="87" name="Rectangle 86">
            <a:extLst>
              <a:ext uri="{FF2B5EF4-FFF2-40B4-BE49-F238E27FC236}">
                <a16:creationId xmlns:a16="http://schemas.microsoft.com/office/drawing/2014/main" id="{E7A019CD-FF99-4E60-8A53-263DB28A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3867102-FE7A-4896-A4D0-6841A037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2488"/>
            <a:ext cx="2790485" cy="958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C7ED4C73-C297-4140-86A8-94B6D53D8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453644"/>
            <a:ext cx="2792012" cy="946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3" name="Rectangle 92">
            <a:extLst>
              <a:ext uri="{FF2B5EF4-FFF2-40B4-BE49-F238E27FC236}">
                <a16:creationId xmlns:a16="http://schemas.microsoft.com/office/drawing/2014/main" id="{4222B009-13AC-4E5C-A238-C515BBD8D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5" name="Rectangle 94">
            <a:extLst>
              <a:ext uri="{FF2B5EF4-FFF2-40B4-BE49-F238E27FC236}">
                <a16:creationId xmlns:a16="http://schemas.microsoft.com/office/drawing/2014/main" id="{0DE1DE5E-2FAA-4765-A621-D46138B0F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8D49C22A-B6EB-CE79-F0B4-977A52F79BC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solidFill>
                  <a:srgbClr val="FFFFFF"/>
                </a:solidFill>
              </a:rPr>
              <a:t>Rappresentazioni</a:t>
            </a:r>
            <a:r>
              <a:rPr lang="en-US">
                <a:solidFill>
                  <a:srgbClr val="FFFFFF"/>
                </a:solidFill>
              </a:rPr>
              <a:t> som</a:t>
            </a:r>
          </a:p>
        </p:txBody>
      </p:sp>
      <p:sp>
        <p:nvSpPr>
          <p:cNvPr id="97" name="Rectangle 96">
            <a:extLst>
              <a:ext uri="{FF2B5EF4-FFF2-40B4-BE49-F238E27FC236}">
                <a16:creationId xmlns:a16="http://schemas.microsoft.com/office/drawing/2014/main" id="{D1BF2718-58A5-40D2-9B53-37D9F4B3E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2790485" cy="198644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DAB854B-F3A7-4429-ACE6-4146EC31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2180496"/>
            <a:ext cx="2792012" cy="198644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AF53B94-1B70-4DC5-B091-1B5CF675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33907"/>
            <a:ext cx="2790485" cy="1987575"/>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Immagine 73">
            <a:extLst>
              <a:ext uri="{FF2B5EF4-FFF2-40B4-BE49-F238E27FC236}">
                <a16:creationId xmlns:a16="http://schemas.microsoft.com/office/drawing/2014/main" id="{7DC1123F-C997-78A7-467C-B57F748F0D4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152" y="2240629"/>
            <a:ext cx="1990950" cy="1839201"/>
          </a:xfrm>
          <a:prstGeom prst="rect">
            <a:avLst/>
          </a:prstGeom>
        </p:spPr>
      </p:pic>
      <p:sp>
        <p:nvSpPr>
          <p:cNvPr id="103" name="Rectangle 102">
            <a:extLst>
              <a:ext uri="{FF2B5EF4-FFF2-40B4-BE49-F238E27FC236}">
                <a16:creationId xmlns:a16="http://schemas.microsoft.com/office/drawing/2014/main" id="{725CEE06-9780-44DF-89D3-F6BED116F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4233907"/>
            <a:ext cx="2792012" cy="1988708"/>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Immagine 69">
            <a:extLst>
              <a:ext uri="{FF2B5EF4-FFF2-40B4-BE49-F238E27FC236}">
                <a16:creationId xmlns:a16="http://schemas.microsoft.com/office/drawing/2014/main" id="{6D4B2ED0-1129-FE1C-D7B5-3B40E6AD246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499743" y="4288055"/>
            <a:ext cx="2191768" cy="1879277"/>
          </a:xfrm>
          <a:prstGeom prst="rect">
            <a:avLst/>
          </a:prstGeom>
        </p:spPr>
      </p:pic>
      <p:sp>
        <p:nvSpPr>
          <p:cNvPr id="4" name="Segnaposto contenuto 3">
            <a:extLst>
              <a:ext uri="{FF2B5EF4-FFF2-40B4-BE49-F238E27FC236}">
                <a16:creationId xmlns:a16="http://schemas.microsoft.com/office/drawing/2014/main" id="{1C7EC773-D099-D69A-3A7A-92A402E5541B}"/>
              </a:ext>
            </a:extLst>
          </p:cNvPr>
          <p:cNvSpPr>
            <a:spLocks noGrp="1"/>
          </p:cNvSpPr>
          <p:nvPr>
            <p:ph sz="half" idx="2"/>
          </p:nvPr>
        </p:nvSpPr>
        <p:spPr>
          <a:xfrm>
            <a:off x="6187977" y="2180496"/>
            <a:ext cx="5557490" cy="4045683"/>
          </a:xfrm>
        </p:spPr>
        <p:txBody>
          <a:bodyPr vert="horz" lIns="91440" tIns="45720" rIns="91440" bIns="45720" rtlCol="0" anchor="ctr">
            <a:normAutofit fontScale="85000" lnSpcReduction="20000"/>
          </a:bodyPr>
          <a:lstStyle/>
          <a:p>
            <a:r>
              <a:rPr lang="en-US" dirty="0"/>
              <a:t>After training the net, there are various ways to visualize it, the most famous are:
Distance between Neighbors (U-Matrix): represents the functional distance between each node and its neighbors. Areas with a short distance indicate groups of similar nodes. 
Node Count: Displays how many samples are mapped to each node on the map. It can measure the quality of the map. Empty nodes indicate that the size of your map is too large for the number of samples. 
Node Weight Vectors/Codebooks: These are collections of weight vectors that represent input variables in a normalized way. They are visualized with fan diagrams to highlight the relevance of each variable in the different nodes, giving an insight into the distribution of the data in the map.
Heatmaps: show the distribution of specific variables on the SOM map, helping to identify patterns and areas of interest while keeping the position of samples fixed.</a:t>
            </a:r>
            <a:endParaRPr lang="it-IT" dirty="0"/>
          </a:p>
        </p:txBody>
      </p:sp>
      <p:pic>
        <p:nvPicPr>
          <p:cNvPr id="76" name="Immagine 75">
            <a:extLst>
              <a:ext uri="{FF2B5EF4-FFF2-40B4-BE49-F238E27FC236}">
                <a16:creationId xmlns:a16="http://schemas.microsoft.com/office/drawing/2014/main" id="{2F115996-C94D-B32E-92DB-54E2FAB61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87" y="2320381"/>
            <a:ext cx="2452740" cy="1751957"/>
          </a:xfrm>
          <a:prstGeom prst="rect">
            <a:avLst/>
          </a:prstGeom>
        </p:spPr>
      </p:pic>
      <p:pic>
        <p:nvPicPr>
          <p:cNvPr id="12" name="Segnaposto contenuto 11">
            <a:extLst>
              <a:ext uri="{FF2B5EF4-FFF2-40B4-BE49-F238E27FC236}">
                <a16:creationId xmlns:a16="http://schemas.microsoft.com/office/drawing/2014/main" id="{6BA2A542-5DBC-BE7C-2163-0125B285E27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892696" y="4335308"/>
            <a:ext cx="2006803" cy="1832024"/>
          </a:xfrm>
        </p:spPr>
      </p:pic>
    </p:spTree>
    <p:extLst>
      <p:ext uri="{BB962C8B-B14F-4D97-AF65-F5344CB8AC3E}">
        <p14:creationId xmlns:p14="http://schemas.microsoft.com/office/powerpoint/2010/main" val="285879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CBA7DB6-1573-A4D5-772A-B733278D9ABE}"/>
              </a:ext>
            </a:extLst>
          </p:cNvPr>
          <p:cNvSpPr>
            <a:spLocks noGrp="1"/>
          </p:cNvSpPr>
          <p:nvPr>
            <p:ph type="title"/>
          </p:nvPr>
        </p:nvSpPr>
        <p:spPr/>
        <p:txBody>
          <a:bodyPr/>
          <a:lstStyle/>
          <a:p>
            <a:r>
              <a:rPr lang="it-IT"/>
              <a:t>Valutazione della som</a:t>
            </a:r>
          </a:p>
        </p:txBody>
      </p:sp>
      <mc:AlternateContent xmlns:mc="http://schemas.openxmlformats.org/markup-compatibility/2006" xmlns:a14="http://schemas.microsoft.com/office/drawing/2010/main">
        <mc:Choice Requires="a14">
          <p:sp>
            <p:nvSpPr>
              <p:cNvPr id="6" name="Segnaposto contenuto 5">
                <a:extLst>
                  <a:ext uri="{FF2B5EF4-FFF2-40B4-BE49-F238E27FC236}">
                    <a16:creationId xmlns:a16="http://schemas.microsoft.com/office/drawing/2014/main" id="{56011DD4-EB65-E157-68CA-2A9634E6806E}"/>
                  </a:ext>
                </a:extLst>
              </p:cNvPr>
              <p:cNvSpPr>
                <a:spLocks noGrp="1"/>
              </p:cNvSpPr>
              <p:nvPr>
                <p:ph idx="1"/>
              </p:nvPr>
            </p:nvSpPr>
            <p:spPr/>
            <p:txBody>
              <a:bodyPr>
                <a:normAutofit fontScale="85000" lnSpcReduction="20000"/>
              </a:bodyPr>
              <a:lstStyle/>
              <a:p>
                <a:r>
                  <a:rPr lang="it-IT"/>
                  <a:t>Le principali misure di qualità utilizzate per valutare le SOM sono l'errore di quantizzazione (QE) e l'errore topografico (TE):</a:t>
                </a:r>
              </a:p>
              <a:p>
                <a:r>
                  <a:rPr lang="it-IT"/>
                  <a:t>Errore di Quantizzazione (QE): Misura la distanza media tra i punti dati e i nodi della mappa ai quali sono mappati. Valori più bassi indicano una migliore adattabilità del modello. QE è utile per confrontare diverse mappe.</a:t>
                </a:r>
              </a:p>
              <a:p>
                <a:pPr marL="0" indent="0">
                  <a:buNone/>
                </a:pPr>
                <a:r>
                  <a:rPr lang="it-IT" b="0"/>
                  <a:t>	</a:t>
                </a:r>
                <a14:m>
                  <m:oMath xmlns:m="http://schemas.openxmlformats.org/officeDocument/2006/math">
                    <m:r>
                      <a:rPr lang="it-IT" b="0" i="1" smtClean="0">
                        <a:latin typeface="Cambria Math" panose="02040503050406030204" pitchFamily="18" charset="0"/>
                      </a:rPr>
                      <m:t>𝑄𝐸</m:t>
                    </m:r>
                    <m:d>
                      <m:dPr>
                        <m:ctrlPr>
                          <a:rPr lang="it-IT" b="0" i="1" smtClean="0">
                            <a:latin typeface="Cambria Math" panose="02040503050406030204" pitchFamily="18" charset="0"/>
                          </a:rPr>
                        </m:ctrlPr>
                      </m:dPr>
                      <m:e>
                        <m:r>
                          <a:rPr lang="it-IT" b="0" i="1" smtClean="0">
                            <a:latin typeface="Cambria Math" panose="02040503050406030204" pitchFamily="18" charset="0"/>
                          </a:rPr>
                          <m:t>𝑀</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nary>
                      <m:naryPr>
                        <m:chr m:val="∑"/>
                        <m:limLoc m:val="subSup"/>
                        <m:ctrlPr>
                          <a:rPr lang="it-IT" b="0" i="1" smtClean="0">
                            <a:latin typeface="Cambria Math" panose="02040503050406030204" pitchFamily="18" charset="0"/>
                          </a:rPr>
                        </m:ctrlPr>
                      </m:naryPr>
                      <m:sub>
                        <m:r>
                          <m:rPr>
                            <m:brk m:alnAt="25"/>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𝜑</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e>
                            </m:d>
                          </m:e>
                        </m:d>
                      </m:e>
                    </m:nary>
                  </m:oMath>
                </a14:m>
                <a:r>
                  <a:rPr lang="it-IT"/>
                  <a:t> dove:</a:t>
                </a:r>
              </a:p>
              <a:p>
                <a:pPr marL="0" indent="0">
                  <a:buNone/>
                </a:pPr>
                <a:r>
                  <a:rPr lang="it-IT">
                    <a:solidFill>
                      <a:schemeClr val="bg2">
                        <a:lumMod val="50000"/>
                      </a:schemeClr>
                    </a:solidFill>
                  </a:rPr>
                  <a:t>	</a:t>
                </a:r>
                <a14:m>
                  <m:oMath xmlns:m="http://schemas.openxmlformats.org/officeDocument/2006/math">
                    <m:r>
                      <a:rPr lang="it-IT" b="0" i="1" smtClean="0">
                        <a:solidFill>
                          <a:schemeClr val="bg2">
                            <a:lumMod val="50000"/>
                          </a:schemeClr>
                        </a:solidFill>
                        <a:latin typeface="Cambria Math" panose="02040503050406030204" pitchFamily="18" charset="0"/>
                      </a:rPr>
                      <m:t>𝑛</m:t>
                    </m:r>
                  </m:oMath>
                </a14:m>
                <a:r>
                  <a:rPr lang="it-IT">
                    <a:solidFill>
                      <a:schemeClr val="bg2">
                        <a:lumMod val="50000"/>
                      </a:schemeClr>
                    </a:solidFill>
                  </a:rPr>
                  <a:t> è il numero di punti dati nei dati di allenamento, </a:t>
                </a:r>
                <a14:m>
                  <m:oMath xmlns:m="http://schemas.openxmlformats.org/officeDocument/2006/math">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oMath>
                </a14:m>
                <a:r>
                  <a:rPr lang="it-IT">
                    <a:solidFill>
                      <a:schemeClr val="bg2">
                        <a:lumMod val="50000"/>
                      </a:schemeClr>
                    </a:solidFill>
                  </a:rPr>
                  <a:t>​ rappresenta il </a:t>
                </a:r>
                <a:r>
                  <a:rPr lang="it-IT" i="1">
                    <a:solidFill>
                      <a:schemeClr val="bg2">
                        <a:lumMod val="50000"/>
                      </a:schemeClr>
                    </a:solidFill>
                  </a:rPr>
                  <a:t>i</a:t>
                </a:r>
                <a:r>
                  <a:rPr lang="it-IT">
                    <a:solidFill>
                      <a:schemeClr val="bg2">
                        <a:lumMod val="50000"/>
                      </a:schemeClr>
                    </a:solidFill>
                  </a:rPr>
                  <a:t>-esimo punto dato,  </a:t>
                </a:r>
                <a14:m>
                  <m:oMath xmlns:m="http://schemas.openxmlformats.org/officeDocument/2006/math">
                    <m:r>
                      <a:rPr lang="it-IT" i="1">
                        <a:solidFill>
                          <a:schemeClr val="bg2">
                            <a:lumMod val="50000"/>
                          </a:schemeClr>
                        </a:solidFill>
                        <a:latin typeface="Cambria Math" panose="02040503050406030204" pitchFamily="18" charset="0"/>
                        <a:ea typeface="Cambria Math" panose="02040503050406030204" pitchFamily="18" charset="0"/>
                      </a:rPr>
                      <m:t>𝜑</m:t>
                    </m:r>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smtClean="0">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b="0" i="1" smtClean="0">
                        <a:solidFill>
                          <a:schemeClr val="bg2">
                            <a:lumMod val="50000"/>
                          </a:schemeClr>
                        </a:solidFill>
                        <a:latin typeface="Cambria Math" panose="02040503050406030204" pitchFamily="18" charset="0"/>
                        <a:ea typeface="Cambria Math" panose="02040503050406030204" pitchFamily="18" charset="0"/>
                      </a:rPr>
                      <m:t>)</m:t>
                    </m:r>
                  </m:oMath>
                </a14:m>
                <a:r>
                  <a:rPr lang="it-IT">
                    <a:solidFill>
                      <a:schemeClr val="bg2">
                        <a:lumMod val="50000"/>
                      </a:schemeClr>
                    </a:solidFill>
                  </a:rPr>
                  <a:t> è il nodo della mappa SOM a cui il      	punto  </a:t>
                </a:r>
                <a14:m>
                  <m:oMath xmlns:m="http://schemas.openxmlformats.org/officeDocument/2006/math">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i="1">
                        <a:solidFill>
                          <a:schemeClr val="bg2">
                            <a:lumMod val="50000"/>
                          </a:schemeClr>
                        </a:solidFill>
                        <a:latin typeface="Cambria Math" panose="02040503050406030204" pitchFamily="18" charset="0"/>
                        <a:ea typeface="Cambria Math" panose="02040503050406030204" pitchFamily="18" charset="0"/>
                      </a:rPr>
                      <m:t> </m:t>
                    </m:r>
                  </m:oMath>
                </a14:m>
                <a:r>
                  <a:rPr lang="it-IT">
                    <a:solidFill>
                      <a:schemeClr val="bg2">
                        <a:lumMod val="50000"/>
                      </a:schemeClr>
                    </a:solidFill>
                  </a:rPr>
                  <a:t> è mappato, </a:t>
                </a:r>
                <a14:m>
                  <m:oMath xmlns:m="http://schemas.openxmlformats.org/officeDocument/2006/math">
                    <m:d>
                      <m:dPr>
                        <m:begChr m:val="‖"/>
                        <m:endChr m:val=""/>
                        <m:ctrlPr>
                          <a:rPr lang="it-IT" i="1">
                            <a:solidFill>
                              <a:schemeClr val="bg2">
                                <a:lumMod val="50000"/>
                              </a:schemeClr>
                            </a:solidFill>
                            <a:latin typeface="Cambria Math" panose="02040503050406030204" pitchFamily="18" charset="0"/>
                          </a:rPr>
                        </m:ctrlPr>
                      </m:dPr>
                      <m:e>
                        <m:d>
                          <m:dPr>
                            <m:begChr m:val=""/>
                            <m:endChr m:val="‖"/>
                            <m:ctrlPr>
                              <a:rPr lang="it-IT" i="1">
                                <a:solidFill>
                                  <a:schemeClr val="bg2">
                                    <a:lumMod val="50000"/>
                                  </a:schemeClr>
                                </a:solidFill>
                                <a:latin typeface="Cambria Math" panose="02040503050406030204" pitchFamily="18" charset="0"/>
                              </a:rPr>
                            </m:ctrlPr>
                          </m:dPr>
                          <m:e>
                            <m:r>
                              <a:rPr lang="it-IT" i="1">
                                <a:solidFill>
                                  <a:schemeClr val="bg2">
                                    <a:lumMod val="50000"/>
                                  </a:schemeClr>
                                </a:solidFill>
                                <a:latin typeface="Cambria Math" panose="02040503050406030204" pitchFamily="18" charset="0"/>
                                <a:ea typeface="Cambria Math" panose="02040503050406030204" pitchFamily="18" charset="0"/>
                              </a:rPr>
                              <m:t>𝜑</m:t>
                            </m:r>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e>
                        </m:d>
                      </m:e>
                    </m:d>
                    <m:r>
                      <a:rPr lang="it-IT" i="1">
                        <a:solidFill>
                          <a:schemeClr val="bg2">
                            <a:lumMod val="50000"/>
                          </a:schemeClr>
                        </a:solidFill>
                        <a:latin typeface="Cambria Math" panose="02040503050406030204" pitchFamily="18" charset="0"/>
                        <a:ea typeface="Cambria Math" panose="02040503050406030204" pitchFamily="18" charset="0"/>
                      </a:rPr>
                      <m:t> </m:t>
                    </m:r>
                  </m:oMath>
                </a14:m>
                <a:r>
                  <a:rPr lang="it-IT">
                    <a:solidFill>
                      <a:schemeClr val="bg2">
                        <a:lumMod val="50000"/>
                      </a:schemeClr>
                    </a:solidFill>
                  </a:rPr>
                  <a:t>calcola la distanza in base alla metrica scelta per esempio euclidea tra il punto dato e il suo nodo 	corrispondente nella mappa.</a:t>
                </a:r>
              </a:p>
              <a:p>
                <a:r>
                  <a:rPr lang="it-IT"/>
                  <a:t>Errore Topografico (TE): Valuta la capacità della mappa di preservare la struttura topologica dello spazio di input nel suo spazio di output a bassa dimensione. TE si concentra sulle discontinuità locali del mapping, contando come errori i casi in cui i nodi corrispondenti migliori non sono vicini tra loro.</a:t>
                </a:r>
              </a:p>
              <a:p>
                <a:pPr marL="0" indent="0">
                  <a:buNone/>
                </a:pPr>
                <a:r>
                  <a:rPr lang="it-IT" b="0"/>
                  <a:t>	</a:t>
                </a:r>
                <a14:m>
                  <m:oMath xmlns:m="http://schemas.openxmlformats.org/officeDocument/2006/math">
                    <m:r>
                      <m:rPr>
                        <m:sty m:val="p"/>
                      </m:rPr>
                      <a:rPr lang="it-IT" b="0" i="0" smtClean="0">
                        <a:latin typeface="Cambria Math" panose="02040503050406030204" pitchFamily="18" charset="0"/>
                      </a:rPr>
                      <m:t>T</m:t>
                    </m:r>
                    <m:r>
                      <a:rPr lang="it-IT" b="0" i="1" smtClean="0">
                        <a:latin typeface="Cambria Math" panose="02040503050406030204" pitchFamily="18" charset="0"/>
                      </a:rPr>
                      <m:t>𝐸</m:t>
                    </m:r>
                    <m:d>
                      <m:dPr>
                        <m:ctrlPr>
                          <a:rPr lang="it-IT" b="0" i="1" smtClean="0">
                            <a:latin typeface="Cambria Math" panose="02040503050406030204" pitchFamily="18" charset="0"/>
                          </a:rPr>
                        </m:ctrlPr>
                      </m:dPr>
                      <m:e>
                        <m:r>
                          <a:rPr lang="it-IT" b="0" i="1" smtClean="0">
                            <a:latin typeface="Cambria Math" panose="02040503050406030204" pitchFamily="18" charset="0"/>
                          </a:rPr>
                          <m:t>𝑀</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nary>
                      <m:naryPr>
                        <m:chr m:val="∑"/>
                        <m:limLoc m:val="subSup"/>
                        <m:ctrlPr>
                          <a:rPr lang="it-IT" b="0" i="1" smtClean="0">
                            <a:latin typeface="Cambria Math" panose="02040503050406030204" pitchFamily="18" charset="0"/>
                          </a:rPr>
                        </m:ctrlPr>
                      </m:naryPr>
                      <m:sub>
                        <m:r>
                          <m:rPr>
                            <m:brk m:alnAt="25"/>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𝑖</m:t>
                            </m:r>
                          </m:sub>
                        </m:sSub>
                        <m:r>
                          <a:rPr lang="it-IT" i="1">
                            <a:latin typeface="Cambria Math" panose="02040503050406030204" pitchFamily="18" charset="0"/>
                            <a:ea typeface="Cambria Math" panose="02040503050406030204" pitchFamily="18" charset="0"/>
                          </a:rPr>
                          <m:t>)</m:t>
                        </m:r>
                      </m:e>
                    </m:nary>
                  </m:oMath>
                </a14:m>
                <a:r>
                  <a:rPr lang="it-IT"/>
                  <a:t> dove: </a:t>
                </a:r>
              </a:p>
              <a:p>
                <a:pPr marL="0" indent="0">
                  <a:buNone/>
                </a:pPr>
                <a:r>
                  <a:rPr lang="it-IT"/>
                  <a:t>	</a:t>
                </a:r>
                <a14:m>
                  <m:oMath xmlns:m="http://schemas.openxmlformats.org/officeDocument/2006/math">
                    <m:r>
                      <a:rPr lang="it-IT" b="0" i="1" smtClean="0">
                        <a:solidFill>
                          <a:schemeClr val="bg2">
                            <a:lumMod val="50000"/>
                          </a:schemeClr>
                        </a:solidFill>
                        <a:latin typeface="Cambria Math" panose="02040503050406030204" pitchFamily="18" charset="0"/>
                      </a:rPr>
                      <m:t>𝑡</m:t>
                    </m:r>
                    <m:d>
                      <m:dPr>
                        <m:ctrlPr>
                          <a:rPr lang="it-IT" b="0" i="1" smtClean="0">
                            <a:solidFill>
                              <a:schemeClr val="bg2">
                                <a:lumMod val="50000"/>
                              </a:schemeClr>
                            </a:solidFill>
                            <a:latin typeface="Cambria Math" panose="02040503050406030204" pitchFamily="18" charset="0"/>
                          </a:rPr>
                        </m:ctrlPr>
                      </m:dPr>
                      <m:e>
                        <m:r>
                          <a:rPr lang="it-IT" b="0" i="1" smtClean="0">
                            <a:solidFill>
                              <a:schemeClr val="bg2">
                                <a:lumMod val="50000"/>
                              </a:schemeClr>
                            </a:solidFill>
                            <a:latin typeface="Cambria Math" panose="02040503050406030204" pitchFamily="18" charset="0"/>
                          </a:rPr>
                          <m:t>𝑥</m:t>
                        </m:r>
                      </m:e>
                    </m:d>
                  </m:oMath>
                </a14:m>
                <a:r>
                  <a:rPr lang="it-IT">
                    <a:solidFill>
                      <a:schemeClr val="bg2">
                        <a:lumMod val="50000"/>
                      </a:schemeClr>
                    </a:solidFill>
                  </a:rPr>
                  <a:t> è una funzione che vale 0 se l'unità che meglio corrisponde (</a:t>
                </a:r>
                <a14:m>
                  <m:oMath xmlns:m="http://schemas.openxmlformats.org/officeDocument/2006/math">
                    <m:r>
                      <a:rPr lang="it-IT" i="1">
                        <a:solidFill>
                          <a:schemeClr val="bg2">
                            <a:lumMod val="50000"/>
                          </a:schemeClr>
                        </a:solidFill>
                        <a:latin typeface="Cambria Math" panose="02040503050406030204" pitchFamily="18" charset="0"/>
                        <a:ea typeface="Cambria Math" panose="02040503050406030204" pitchFamily="18" charset="0"/>
                      </a:rPr>
                      <m:t>𝜇</m:t>
                    </m:r>
                    <m:r>
                      <a:rPr lang="it-IT" i="1">
                        <a:solidFill>
                          <a:schemeClr val="bg2">
                            <a:lumMod val="50000"/>
                          </a:schemeClr>
                        </a:solidFill>
                        <a:latin typeface="Cambria Math" panose="02040503050406030204" pitchFamily="18" charset="0"/>
                      </a:rPr>
                      <m:t>(</m:t>
                    </m:r>
                    <m:r>
                      <a:rPr lang="it-IT" i="1">
                        <a:solidFill>
                          <a:schemeClr val="bg2">
                            <a:lumMod val="50000"/>
                          </a:schemeClr>
                        </a:solidFill>
                        <a:latin typeface="Cambria Math" panose="02040503050406030204" pitchFamily="18" charset="0"/>
                      </a:rPr>
                      <m:t>𝑥</m:t>
                    </m:r>
                    <m:r>
                      <a:rPr lang="it-IT" i="1">
                        <a:solidFill>
                          <a:schemeClr val="bg2">
                            <a:lumMod val="50000"/>
                          </a:schemeClr>
                        </a:solidFill>
                        <a:latin typeface="Cambria Math" panose="02040503050406030204" pitchFamily="18" charset="0"/>
                      </a:rPr>
                      <m:t>))</m:t>
                    </m:r>
                  </m:oMath>
                </a14:m>
                <a:r>
                  <a:rPr lang="it-IT">
                    <a:solidFill>
                      <a:schemeClr val="bg2">
                        <a:lumMod val="50000"/>
                      </a:schemeClr>
                    </a:solidFill>
                  </a:rPr>
                  <a:t> e la seconda migliore corrispondente ( </a:t>
                </a:r>
                <a14:m>
                  <m:oMath xmlns:m="http://schemas.openxmlformats.org/officeDocument/2006/math">
                    <m:sSub>
                      <m:sSubPr>
                        <m:ctrlPr>
                          <a:rPr lang="it-IT" i="1" smtClean="0">
                            <a:solidFill>
                              <a:schemeClr val="bg2">
                                <a:lumMod val="50000"/>
                              </a:schemeClr>
                            </a:solidFill>
                            <a:latin typeface="Cambria Math" panose="02040503050406030204" pitchFamily="18" charset="0"/>
                          </a:rPr>
                        </m:ctrlPr>
                      </m:sSubPr>
                      <m:e>
                        <m:r>
                          <a:rPr lang="it-IT" i="1" smtClean="0">
                            <a:solidFill>
                              <a:schemeClr val="bg2">
                                <a:lumMod val="50000"/>
                              </a:schemeClr>
                            </a:solidFill>
                            <a:latin typeface="Cambria Math" panose="02040503050406030204" pitchFamily="18" charset="0"/>
                            <a:ea typeface="Cambria Math" panose="02040503050406030204" pitchFamily="18" charset="0"/>
                          </a:rPr>
                          <m:t>𝜇</m:t>
                        </m:r>
                      </m:e>
                      <m:sub>
                        <m:r>
                          <a:rPr lang="it-IT" b="0" i="1" smtClean="0">
                            <a:solidFill>
                              <a:schemeClr val="bg2">
                                <a:lumMod val="50000"/>
                              </a:schemeClr>
                            </a:solidFill>
                            <a:latin typeface="Cambria Math" panose="02040503050406030204" pitchFamily="18" charset="0"/>
                          </a:rPr>
                          <m:t>0</m:t>
                        </m:r>
                      </m:sub>
                    </m:sSub>
                    <m:r>
                      <a:rPr lang="it-IT" b="0" i="1" smtClean="0">
                        <a:solidFill>
                          <a:schemeClr val="bg2">
                            <a:lumMod val="50000"/>
                          </a:schemeClr>
                        </a:solidFill>
                        <a:latin typeface="Cambria Math" panose="02040503050406030204" pitchFamily="18" charset="0"/>
                      </a:rPr>
                      <m:t>(</m:t>
                    </m:r>
                    <m:r>
                      <a:rPr lang="it-IT" b="0" i="1" smtClean="0">
                        <a:solidFill>
                          <a:schemeClr val="bg2">
                            <a:lumMod val="50000"/>
                          </a:schemeClr>
                        </a:solidFill>
                        <a:latin typeface="Cambria Math" panose="02040503050406030204" pitchFamily="18" charset="0"/>
                      </a:rPr>
                      <m:t>𝑥</m:t>
                    </m:r>
                    <m:r>
                      <a:rPr lang="it-IT" b="0" i="1" smtClean="0">
                        <a:solidFill>
                          <a:schemeClr val="bg2">
                            <a:lumMod val="50000"/>
                          </a:schemeClr>
                        </a:solidFill>
                        <a:latin typeface="Cambria Math" panose="02040503050406030204" pitchFamily="18" charset="0"/>
                      </a:rPr>
                      <m:t>))</m:t>
                    </m:r>
                  </m:oMath>
                </a14:m>
                <a:r>
                  <a:rPr lang="it-IT">
                    <a:solidFill>
                      <a:schemeClr val="bg2">
                        <a:lumMod val="50000"/>
                      </a:schemeClr>
                    </a:solidFill>
                  </a:rPr>
                  <a:t> a un punto dato 	</a:t>
                </a:r>
                <a14:m>
                  <m:oMath xmlns:m="http://schemas.openxmlformats.org/officeDocument/2006/math">
                    <m:r>
                      <a:rPr lang="it-IT" i="1">
                        <a:solidFill>
                          <a:schemeClr val="bg2">
                            <a:lumMod val="50000"/>
                          </a:schemeClr>
                        </a:solidFill>
                        <a:latin typeface="Cambria Math" panose="02040503050406030204" pitchFamily="18" charset="0"/>
                      </a:rPr>
                      <m:t>𝑥</m:t>
                    </m:r>
                  </m:oMath>
                </a14:m>
                <a:r>
                  <a:rPr lang="it-IT">
                    <a:solidFill>
                      <a:schemeClr val="bg2">
                        <a:lumMod val="50000"/>
                      </a:schemeClr>
                    </a:solidFill>
                  </a:rPr>
                  <a:t> sono vicine (ad esempio, sono vicini nella mappa), e 1 altrimenti.</a:t>
                </a:r>
              </a:p>
              <a:p>
                <a:endParaRPr lang="it-IT"/>
              </a:p>
            </p:txBody>
          </p:sp>
        </mc:Choice>
        <mc:Fallback xmlns="">
          <p:sp>
            <p:nvSpPr>
              <p:cNvPr id="6" name="Segnaposto contenuto 5">
                <a:extLst>
                  <a:ext uri="{FF2B5EF4-FFF2-40B4-BE49-F238E27FC236}">
                    <a16:creationId xmlns:a16="http://schemas.microsoft.com/office/drawing/2014/main" id="{56011DD4-EB65-E157-68CA-2A9634E6806E}"/>
                  </a:ext>
                </a:extLst>
              </p:cNvPr>
              <p:cNvSpPr>
                <a:spLocks noGrp="1" noRot="1" noChangeAspect="1" noMove="1" noResize="1" noEditPoints="1" noAdjustHandles="1" noChangeArrowheads="1" noChangeShapeType="1" noTextEdit="1"/>
              </p:cNvSpPr>
              <p:nvPr>
                <p:ph idx="1"/>
              </p:nvPr>
            </p:nvSpPr>
            <p:spPr>
              <a:blipFill>
                <a:blip r:embed="rId2"/>
                <a:stretch>
                  <a:fillRect l="-166" t="-1658" r="-221"/>
                </a:stretch>
              </a:blipFill>
            </p:spPr>
            <p:txBody>
              <a:bodyPr/>
              <a:lstStyle/>
              <a:p>
                <a:r>
                  <a:rPr lang="en-US">
                    <a:noFill/>
                  </a:rPr>
                  <a:t> </a:t>
                </a:r>
              </a:p>
            </p:txBody>
          </p:sp>
        </mc:Fallback>
      </mc:AlternateContent>
    </p:spTree>
    <p:extLst>
      <p:ext uri="{BB962C8B-B14F-4D97-AF65-F5344CB8AC3E}">
        <p14:creationId xmlns:p14="http://schemas.microsoft.com/office/powerpoint/2010/main" val="161274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4BB5563-D1BB-34A7-9212-83A1CE1EEB08}"/>
              </a:ext>
            </a:extLst>
          </p:cNvPr>
          <p:cNvSpPr>
            <a:spLocks noGrp="1"/>
          </p:cNvSpPr>
          <p:nvPr>
            <p:ph type="title"/>
          </p:nvPr>
        </p:nvSpPr>
        <p:spPr/>
        <p:txBody>
          <a:bodyPr/>
          <a:lstStyle/>
          <a:p>
            <a:r>
              <a:rPr lang="it-IT" dirty="0"/>
              <a:t>SOM </a:t>
            </a:r>
            <a:r>
              <a:rPr lang="it-IT" dirty="0" err="1"/>
              <a:t>implementations</a:t>
            </a:r>
            <a:r>
              <a:rPr lang="it-IT" dirty="0"/>
              <a:t> in Python</a:t>
            </a:r>
          </a:p>
        </p:txBody>
      </p:sp>
      <p:sp>
        <p:nvSpPr>
          <p:cNvPr id="6" name="Segnaposto contenuto 5">
            <a:extLst>
              <a:ext uri="{FF2B5EF4-FFF2-40B4-BE49-F238E27FC236}">
                <a16:creationId xmlns:a16="http://schemas.microsoft.com/office/drawing/2014/main" id="{71473B0A-4E1C-6434-A390-7ABD84037F80}"/>
              </a:ext>
            </a:extLst>
          </p:cNvPr>
          <p:cNvSpPr>
            <a:spLocks noGrp="1"/>
          </p:cNvSpPr>
          <p:nvPr>
            <p:ph idx="1"/>
          </p:nvPr>
        </p:nvSpPr>
        <p:spPr/>
        <p:txBody>
          <a:bodyPr anchor="t">
            <a:normAutofit/>
          </a:bodyPr>
          <a:lstStyle/>
          <a:p>
            <a:r>
              <a:rPr lang="it-IT" dirty="0"/>
              <a:t>The </a:t>
            </a:r>
            <a:r>
              <a:rPr lang="it-IT" dirty="0" err="1"/>
              <a:t>implementation</a:t>
            </a:r>
            <a:r>
              <a:rPr lang="it-IT" dirty="0"/>
              <a:t> of Self-</a:t>
            </a:r>
            <a:r>
              <a:rPr lang="it-IT" dirty="0" err="1"/>
              <a:t>Organizing</a:t>
            </a:r>
            <a:r>
              <a:rPr lang="it-IT" dirty="0"/>
              <a:t> Maps (SOM) in Python can be made </a:t>
            </a:r>
            <a:r>
              <a:rPr lang="it-IT" dirty="0" err="1"/>
              <a:t>accessible</a:t>
            </a:r>
            <a:r>
              <a:rPr lang="it-IT" dirty="0"/>
              <a:t> and </a:t>
            </a:r>
            <a:r>
              <a:rPr lang="it-IT" dirty="0" err="1"/>
              <a:t>flexible</a:t>
            </a:r>
            <a:r>
              <a:rPr lang="it-IT" dirty="0"/>
              <a:t> </a:t>
            </a:r>
            <a:r>
              <a:rPr lang="it-IT" dirty="0" err="1"/>
              <a:t>through</a:t>
            </a:r>
            <a:r>
              <a:rPr lang="it-IT" dirty="0"/>
              <a:t> </a:t>
            </a:r>
            <a:r>
              <a:rPr lang="it-IT" dirty="0" err="1"/>
              <a:t>different</a:t>
            </a:r>
            <a:r>
              <a:rPr lang="it-IT" dirty="0"/>
              <a:t> libraries, </a:t>
            </a:r>
            <a:r>
              <a:rPr lang="it-IT" dirty="0" err="1"/>
              <a:t>each</a:t>
            </a:r>
            <a:r>
              <a:rPr lang="it-IT" dirty="0"/>
              <a:t> with </a:t>
            </a:r>
            <a:r>
              <a:rPr lang="it-IT" dirty="0" err="1"/>
              <a:t>its</a:t>
            </a:r>
            <a:r>
              <a:rPr lang="it-IT" dirty="0"/>
              <a:t> </a:t>
            </a:r>
            <a:r>
              <a:rPr lang="it-IT" dirty="0" err="1"/>
              <a:t>own</a:t>
            </a:r>
            <a:r>
              <a:rPr lang="it-IT" dirty="0"/>
              <a:t> </a:t>
            </a:r>
            <a:r>
              <a:rPr lang="it-IT" dirty="0" err="1"/>
              <a:t>strengths</a:t>
            </a:r>
            <a:r>
              <a:rPr lang="it-IT" dirty="0"/>
              <a:t> and </a:t>
            </a:r>
            <a:r>
              <a:rPr lang="it-IT" dirty="0" err="1"/>
              <a:t>ideal</a:t>
            </a:r>
            <a:r>
              <a:rPr lang="it-IT" dirty="0"/>
              <a:t> use </a:t>
            </a:r>
            <a:r>
              <a:rPr lang="it-IT" dirty="0" err="1"/>
              <a:t>cases</a:t>
            </a:r>
            <a:r>
              <a:rPr lang="it-IT" dirty="0"/>
              <a:t>.
</a:t>
            </a:r>
            <a:r>
              <a:rPr lang="it-IT" dirty="0" err="1"/>
              <a:t>MiniSom</a:t>
            </a:r>
            <a:r>
              <a:rPr lang="it-IT" dirty="0"/>
              <a:t> </a:t>
            </a:r>
            <a:r>
              <a:rPr lang="it-IT" dirty="0" err="1"/>
              <a:t>is</a:t>
            </a:r>
            <a:r>
              <a:rPr lang="it-IT" dirty="0"/>
              <a:t> a </a:t>
            </a:r>
            <a:r>
              <a:rPr lang="it-IT" dirty="0" err="1"/>
              <a:t>practical</a:t>
            </a:r>
            <a:r>
              <a:rPr lang="it-IT" dirty="0"/>
              <a:t> library for fast </a:t>
            </a:r>
            <a:r>
              <a:rPr lang="it-IT" dirty="0" err="1"/>
              <a:t>prototypes</a:t>
            </a:r>
            <a:r>
              <a:rPr lang="it-IT" dirty="0"/>
              <a:t> and </a:t>
            </a:r>
            <a:r>
              <a:rPr lang="it-IT" dirty="0" err="1"/>
              <a:t>exploratory</a:t>
            </a:r>
            <a:r>
              <a:rPr lang="it-IT" dirty="0"/>
              <a:t> </a:t>
            </a:r>
            <a:r>
              <a:rPr lang="it-IT" dirty="0" err="1"/>
              <a:t>analysis</a:t>
            </a:r>
            <a:r>
              <a:rPr lang="it-IT" dirty="0"/>
              <a:t>, with easy setup and </a:t>
            </a:r>
            <a:r>
              <a:rPr lang="it-IT" dirty="0" err="1"/>
              <a:t>visualization</a:t>
            </a:r>
            <a:r>
              <a:rPr lang="it-IT" dirty="0"/>
              <a:t>.
</a:t>
            </a:r>
            <a:r>
              <a:rPr lang="it-IT" dirty="0" err="1"/>
              <a:t>Somoclu</a:t>
            </a:r>
            <a:r>
              <a:rPr lang="it-IT" dirty="0"/>
              <a:t>: stands out for </a:t>
            </a:r>
            <a:r>
              <a:rPr lang="it-IT" dirty="0" err="1"/>
              <a:t>handling</a:t>
            </a:r>
            <a:r>
              <a:rPr lang="it-IT" dirty="0"/>
              <a:t> large datasets on </a:t>
            </a:r>
            <a:r>
              <a:rPr lang="it-IT" dirty="0" err="1"/>
              <a:t>advanced</a:t>
            </a:r>
            <a:r>
              <a:rPr lang="it-IT" dirty="0"/>
              <a:t> hardware, </a:t>
            </a:r>
            <a:r>
              <a:rPr lang="it-IT" dirty="0" err="1"/>
              <a:t>offering</a:t>
            </a:r>
            <a:r>
              <a:rPr lang="it-IT" dirty="0"/>
              <a:t> </a:t>
            </a:r>
            <a:r>
              <a:rPr lang="it-IT" dirty="0" err="1"/>
              <a:t>parallelization</a:t>
            </a:r>
            <a:r>
              <a:rPr lang="it-IT" dirty="0"/>
              <a:t>. 
SUSI </a:t>
            </a:r>
            <a:r>
              <a:rPr lang="it-IT" dirty="0" err="1"/>
              <a:t>is</a:t>
            </a:r>
            <a:r>
              <a:rPr lang="it-IT" dirty="0"/>
              <a:t> </a:t>
            </a:r>
            <a:r>
              <a:rPr lang="it-IT" dirty="0" err="1"/>
              <a:t>suitable</a:t>
            </a:r>
            <a:r>
              <a:rPr lang="it-IT" dirty="0"/>
              <a:t> for in-</a:t>
            </a:r>
            <a:r>
              <a:rPr lang="it-IT" dirty="0" err="1"/>
              <a:t>depth</a:t>
            </a:r>
            <a:r>
              <a:rPr lang="it-IT" dirty="0"/>
              <a:t> </a:t>
            </a:r>
            <a:r>
              <a:rPr lang="it-IT" dirty="0" err="1"/>
              <a:t>assessments</a:t>
            </a:r>
            <a:r>
              <a:rPr lang="it-IT" dirty="0"/>
              <a:t> of the impact of learning models.
The </a:t>
            </a:r>
            <a:r>
              <a:rPr lang="it-IT" dirty="0" err="1"/>
              <a:t>choice</a:t>
            </a:r>
            <a:r>
              <a:rPr lang="it-IT" dirty="0"/>
              <a:t> of SOM library in Python </a:t>
            </a:r>
            <a:r>
              <a:rPr lang="it-IT" dirty="0" err="1"/>
              <a:t>depends</a:t>
            </a:r>
            <a:r>
              <a:rPr lang="it-IT" dirty="0"/>
              <a:t> on the size of the data (</a:t>
            </a:r>
            <a:r>
              <a:rPr lang="it-IT" dirty="0" err="1"/>
              <a:t>Somoclu</a:t>
            </a:r>
            <a:r>
              <a:rPr lang="it-IT" dirty="0"/>
              <a:t> </a:t>
            </a:r>
            <a:r>
              <a:rPr lang="it-IT" dirty="0" err="1"/>
              <a:t>is</a:t>
            </a:r>
            <a:r>
              <a:rPr lang="it-IT" dirty="0"/>
              <a:t> </a:t>
            </a:r>
            <a:r>
              <a:rPr lang="it-IT" dirty="0" err="1"/>
              <a:t>great</a:t>
            </a:r>
            <a:r>
              <a:rPr lang="it-IT" dirty="0"/>
              <a:t> for large sets), </a:t>
            </a:r>
            <a:r>
              <a:rPr lang="it-IT" dirty="0" err="1"/>
              <a:t>need</a:t>
            </a:r>
            <a:r>
              <a:rPr lang="it-IT" dirty="0"/>
              <a:t> for </a:t>
            </a:r>
            <a:r>
              <a:rPr lang="it-IT" dirty="0" err="1"/>
              <a:t>visualization</a:t>
            </a:r>
            <a:r>
              <a:rPr lang="it-IT" dirty="0"/>
              <a:t> (</a:t>
            </a:r>
            <a:r>
              <a:rPr lang="it-IT" dirty="0" err="1"/>
              <a:t>MiniSom</a:t>
            </a:r>
            <a:r>
              <a:rPr lang="it-IT" dirty="0"/>
              <a:t> and SUSI for </a:t>
            </a:r>
            <a:r>
              <a:rPr lang="it-IT" dirty="0" err="1"/>
              <a:t>advanced</a:t>
            </a:r>
            <a:r>
              <a:rPr lang="it-IT" dirty="0"/>
              <a:t> </a:t>
            </a:r>
            <a:r>
              <a:rPr lang="it-IT" dirty="0" err="1"/>
              <a:t>details</a:t>
            </a:r>
            <a:r>
              <a:rPr lang="it-IT" dirty="0"/>
              <a:t>), and user </a:t>
            </a:r>
            <a:r>
              <a:rPr lang="it-IT" dirty="0" err="1"/>
              <a:t>level</a:t>
            </a:r>
            <a:r>
              <a:rPr lang="it-IT" dirty="0"/>
              <a:t> (</a:t>
            </a:r>
            <a:r>
              <a:rPr lang="it-IT" dirty="0" err="1"/>
              <a:t>MiniSom</a:t>
            </a:r>
            <a:r>
              <a:rPr lang="it-IT" dirty="0"/>
              <a:t> </a:t>
            </a:r>
            <a:r>
              <a:rPr lang="it-IT" dirty="0" err="1"/>
              <a:t>ideal</a:t>
            </a:r>
            <a:r>
              <a:rPr lang="it-IT" dirty="0"/>
              <a:t> for </a:t>
            </a:r>
            <a:r>
              <a:rPr lang="it-IT" dirty="0" err="1"/>
              <a:t>beginners</a:t>
            </a:r>
            <a:r>
              <a:rPr lang="it-IT" dirty="0"/>
              <a:t>).</a:t>
            </a:r>
          </a:p>
        </p:txBody>
      </p:sp>
    </p:spTree>
    <p:extLst>
      <p:ext uri="{BB962C8B-B14F-4D97-AF65-F5344CB8AC3E}">
        <p14:creationId xmlns:p14="http://schemas.microsoft.com/office/powerpoint/2010/main" val="328360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87815-5350-5E07-5085-F8A62C55F78F}"/>
              </a:ext>
            </a:extLst>
          </p:cNvPr>
          <p:cNvSpPr>
            <a:spLocks noGrp="1"/>
          </p:cNvSpPr>
          <p:nvPr>
            <p:ph type="title"/>
          </p:nvPr>
        </p:nvSpPr>
        <p:spPr/>
        <p:txBody>
          <a:bodyPr/>
          <a:lstStyle/>
          <a:p>
            <a:r>
              <a:rPr lang="it-IT"/>
              <a:t>Scelta della libreria </a:t>
            </a:r>
          </a:p>
        </p:txBody>
      </p:sp>
      <p:sp>
        <p:nvSpPr>
          <p:cNvPr id="3" name="Segnaposto contenuto 2">
            <a:extLst>
              <a:ext uri="{FF2B5EF4-FFF2-40B4-BE49-F238E27FC236}">
                <a16:creationId xmlns:a16="http://schemas.microsoft.com/office/drawing/2014/main" id="{D91012A4-4E51-44C5-25CF-DC1A04C89C01}"/>
              </a:ext>
            </a:extLst>
          </p:cNvPr>
          <p:cNvSpPr>
            <a:spLocks noGrp="1"/>
          </p:cNvSpPr>
          <p:nvPr>
            <p:ph idx="1"/>
          </p:nvPr>
        </p:nvSpPr>
        <p:spPr/>
        <p:txBody>
          <a:bodyPr anchor="t">
            <a:normAutofit/>
          </a:bodyPr>
          <a:lstStyle/>
          <a:p>
            <a:r>
              <a:rPr lang="it-IT" dirty="0"/>
              <a:t>Ho selezionato la libreria </a:t>
            </a:r>
            <a:r>
              <a:rPr lang="it-IT" dirty="0">
                <a:hlinkClick r:id="rId2"/>
              </a:rPr>
              <a:t>MiniSom</a:t>
            </a:r>
            <a:r>
              <a:rPr lang="it-IT" dirty="0"/>
              <a:t> per implementare le SOM perché, secondo </a:t>
            </a:r>
            <a:r>
              <a:rPr lang="it-IT" dirty="0">
                <a:hlinkClick r:id="rId3"/>
              </a:rPr>
              <a:t>Snyk.io</a:t>
            </a:r>
            <a:r>
              <a:rPr lang="it-IT" dirty="0"/>
              <a:t> ha evidenziato ottima manutenzione e sicurezza ottenendo un punteggio di 77/100, superiore a </a:t>
            </a:r>
            <a:r>
              <a:rPr lang="it-IT" dirty="0" err="1"/>
              <a:t>Somoclu</a:t>
            </a:r>
            <a:r>
              <a:rPr lang="it-IT" dirty="0"/>
              <a:t> (51/100) e a SUSI (63 / 100), considerando aspetti quali sicurezza, popolarità e supporto della comunità. Questo punteggio aiuta a scegliere librerie affidabili e ben supportate. </a:t>
            </a:r>
            <a:r>
              <a:rPr lang="it-IT" dirty="0">
                <a:hlinkClick r:id="rId4"/>
              </a:rPr>
              <a:t>BasicUsage Minisom</a:t>
            </a:r>
            <a:endParaRPr lang="it-IT" dirty="0"/>
          </a:p>
          <a:p>
            <a:r>
              <a:rPr lang="it-IT" dirty="0"/>
              <a:t>Esempi implementazioni progetti con </a:t>
            </a:r>
            <a:r>
              <a:rPr lang="it-IT" dirty="0" err="1"/>
              <a:t>Minisom</a:t>
            </a:r>
            <a:r>
              <a:rPr lang="it-IT" dirty="0"/>
              <a:t>:</a:t>
            </a:r>
          </a:p>
          <a:p>
            <a:pPr marL="342900" indent="-342900">
              <a:buFont typeface="+mj-lt"/>
              <a:buAutoNum type="arabicPeriod"/>
            </a:pPr>
            <a:r>
              <a:rPr lang="it-IT" dirty="0">
                <a:hlinkClick r:id="rId5"/>
              </a:rPr>
              <a:t>HandwrittenDigits</a:t>
            </a:r>
            <a:endParaRPr lang="it-IT" dirty="0"/>
          </a:p>
          <a:p>
            <a:pPr marL="342900" indent="-342900">
              <a:buFont typeface="+mj-lt"/>
              <a:buAutoNum type="arabicPeriod"/>
            </a:pPr>
            <a:r>
              <a:rPr lang="it-IT" dirty="0">
                <a:hlinkClick r:id="rId6"/>
              </a:rPr>
              <a:t>Identifying Breast Cancer Clusters</a:t>
            </a:r>
            <a:endParaRPr lang="it-IT" dirty="0"/>
          </a:p>
          <a:p>
            <a:pPr marL="342900" indent="-342900">
              <a:buFont typeface="+mj-lt"/>
              <a:buAutoNum type="arabicPeriod"/>
            </a:pPr>
            <a:r>
              <a:rPr lang="it-IT" dirty="0">
                <a:hlinkClick r:id="rId7"/>
              </a:rPr>
              <a:t>Fraud Detection</a:t>
            </a:r>
            <a:endParaRPr lang="it-IT" dirty="0"/>
          </a:p>
        </p:txBody>
      </p:sp>
    </p:spTree>
    <p:extLst>
      <p:ext uri="{BB962C8B-B14F-4D97-AF65-F5344CB8AC3E}">
        <p14:creationId xmlns:p14="http://schemas.microsoft.com/office/powerpoint/2010/main" val="35327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17312-88C7-284E-A686-2F2FD6B6E724}"/>
              </a:ext>
            </a:extLst>
          </p:cNvPr>
          <p:cNvSpPr>
            <a:spLocks noGrp="1"/>
          </p:cNvSpPr>
          <p:nvPr>
            <p:ph type="title"/>
          </p:nvPr>
        </p:nvSpPr>
        <p:spPr/>
        <p:txBody>
          <a:bodyPr/>
          <a:lstStyle/>
          <a:p>
            <a:r>
              <a:rPr lang="it-IT"/>
              <a:t>SOM applicate all’IDS</a:t>
            </a:r>
          </a:p>
        </p:txBody>
      </p:sp>
      <p:sp>
        <p:nvSpPr>
          <p:cNvPr id="3" name="Segnaposto contenuto 2">
            <a:extLst>
              <a:ext uri="{FF2B5EF4-FFF2-40B4-BE49-F238E27FC236}">
                <a16:creationId xmlns:a16="http://schemas.microsoft.com/office/drawing/2014/main" id="{C9558362-67E7-FB92-4EB1-751760A4C516}"/>
              </a:ext>
            </a:extLst>
          </p:cNvPr>
          <p:cNvSpPr>
            <a:spLocks noGrp="1"/>
          </p:cNvSpPr>
          <p:nvPr>
            <p:ph idx="1"/>
          </p:nvPr>
        </p:nvSpPr>
        <p:spPr/>
        <p:txBody>
          <a:bodyPr anchor="t">
            <a:normAutofit/>
          </a:bodyPr>
          <a:lstStyle/>
          <a:p>
            <a:r>
              <a:rPr lang="it-IT"/>
              <a:t>Le SOM possono essere usate in diversi ambiti come: medicina, marketing, bioinformatica, e analisi finanziaria.     Ma noi ci concerteremo sull’utilizzo di questa rete neurale nella Cybersecurity, più nello specifico nell’IDS.</a:t>
            </a:r>
          </a:p>
          <a:p>
            <a:r>
              <a:rPr lang="it-IT"/>
              <a:t>L'IDS è utilizzato per identificare intrusioni informatiche in reti di computer ha una risposta in tempo reale. Raccoglie informazioni da diversi punti ed esegue analisi per scoprire violazioni di sicurezza.</a:t>
            </a:r>
          </a:p>
          <a:p>
            <a:r>
              <a:rPr lang="it-IT"/>
              <a:t>Esistono diversi tipi di sistemi di </a:t>
            </a:r>
            <a:r>
              <a:rPr lang="it-IT" err="1"/>
              <a:t>intrusion</a:t>
            </a:r>
            <a:r>
              <a:rPr lang="it-IT"/>
              <a:t> </a:t>
            </a:r>
            <a:r>
              <a:rPr lang="it-IT" err="1"/>
              <a:t>detection</a:t>
            </a:r>
            <a:r>
              <a:rPr lang="it-IT"/>
              <a:t>, in base alla loro funzionalità e all'approccio con cui gestiscono intrusioni e anomalie, i due principali sono:</a:t>
            </a:r>
          </a:p>
          <a:p>
            <a:r>
              <a:rPr lang="it-IT"/>
              <a:t>I sistemi </a:t>
            </a:r>
            <a:r>
              <a:rPr lang="it-IT" b="1"/>
              <a:t>signature-</a:t>
            </a:r>
            <a:r>
              <a:rPr lang="it-IT" b="1" err="1"/>
              <a:t>based</a:t>
            </a:r>
            <a:r>
              <a:rPr lang="it-IT" b="1"/>
              <a:t> </a:t>
            </a:r>
            <a:r>
              <a:rPr lang="it-IT"/>
              <a:t>(</a:t>
            </a:r>
            <a:r>
              <a:rPr lang="it-IT" err="1"/>
              <a:t>misuse-based</a:t>
            </a:r>
            <a:r>
              <a:rPr lang="it-IT"/>
              <a:t>) contengono un database di signature generate che vengono utilizzate per riconoscere entità malevoli esistenti. </a:t>
            </a:r>
          </a:p>
          <a:p>
            <a:r>
              <a:rPr lang="it-IT"/>
              <a:t>I sistemi </a:t>
            </a:r>
            <a:r>
              <a:rPr lang="it-IT" b="1" err="1"/>
              <a:t>anomaly-based</a:t>
            </a:r>
            <a:r>
              <a:rPr lang="it-IT"/>
              <a:t>, mantengono una linea di base del comportamento normale di un sistema, che viene utilizzata per riconoscere se il comportamento di un sistema si discosta in qualche modo da questa linea di base.</a:t>
            </a:r>
          </a:p>
        </p:txBody>
      </p:sp>
    </p:spTree>
    <p:extLst>
      <p:ext uri="{BB962C8B-B14F-4D97-AF65-F5344CB8AC3E}">
        <p14:creationId xmlns:p14="http://schemas.microsoft.com/office/powerpoint/2010/main" val="1631659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A5840543-8C72-2F5D-CBCB-68910786005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signature-based, anomaly-based e Hybrid</a:t>
            </a:r>
          </a:p>
        </p:txBody>
      </p:sp>
      <p:sp>
        <p:nvSpPr>
          <p:cNvPr id="19" name="Rectangle 1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D65556B7-D80D-BADD-B5EB-0F7070E14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440" y="2361056"/>
            <a:ext cx="4948095" cy="3649219"/>
          </a:xfrm>
          <a:prstGeom prst="rect">
            <a:avLst/>
          </a:prstGeom>
        </p:spPr>
      </p:pic>
      <p:sp>
        <p:nvSpPr>
          <p:cNvPr id="3" name="Segnaposto contenuto 2">
            <a:extLst>
              <a:ext uri="{FF2B5EF4-FFF2-40B4-BE49-F238E27FC236}">
                <a16:creationId xmlns:a16="http://schemas.microsoft.com/office/drawing/2014/main" id="{4A5209E8-F242-9392-4759-CEA78CAED994}"/>
              </a:ext>
            </a:extLst>
          </p:cNvPr>
          <p:cNvSpPr>
            <a:spLocks noGrp="1"/>
          </p:cNvSpPr>
          <p:nvPr>
            <p:ph sz="half" idx="1"/>
          </p:nvPr>
        </p:nvSpPr>
        <p:spPr>
          <a:xfrm>
            <a:off x="6096001" y="2180496"/>
            <a:ext cx="5514806" cy="4045683"/>
          </a:xfrm>
        </p:spPr>
        <p:txBody>
          <a:bodyPr vert="horz" lIns="91440" tIns="45720" rIns="91440" bIns="45720" rtlCol="0" anchor="t">
            <a:normAutofit/>
          </a:bodyPr>
          <a:lstStyle/>
          <a:p>
            <a:r>
              <a:rPr lang="it-IT" u="sng"/>
              <a:t>La maggior parte degli studi</a:t>
            </a:r>
            <a:r>
              <a:rPr lang="it-IT"/>
              <a:t> sono stati effettuati su sistemi basati </a:t>
            </a:r>
            <a:r>
              <a:rPr lang="it-IT" u="sng"/>
              <a:t>su </a:t>
            </a:r>
            <a:r>
              <a:rPr lang="it-IT" b="1" u="sng"/>
              <a:t>anomalie</a:t>
            </a:r>
            <a:r>
              <a:rPr lang="it-IT"/>
              <a:t>..</a:t>
            </a:r>
          </a:p>
          <a:p>
            <a:r>
              <a:rPr lang="it-IT"/>
              <a:t>Ci sono solo alcuni sistemi che possono essere considerati basati su signature nel senso tradizionale. Tutti questi sistemi sono </a:t>
            </a:r>
            <a:r>
              <a:rPr lang="it-IT" b="1"/>
              <a:t>sistemi ibridi</a:t>
            </a:r>
            <a:r>
              <a:rPr lang="it-IT"/>
              <a:t>, che combinano sia tecniche basate su anomalie sia tecniche basate su </a:t>
            </a:r>
            <a:r>
              <a:rPr lang="it-IT" b="1"/>
              <a:t>signature</a:t>
            </a:r>
            <a:r>
              <a:rPr lang="it-IT"/>
              <a:t> al fine di ottenere le migliori capacità di rilevamento possibili.</a:t>
            </a:r>
          </a:p>
          <a:p>
            <a:endParaRPr lang="it-IT"/>
          </a:p>
          <a:p>
            <a:endParaRPr lang="en-US"/>
          </a:p>
        </p:txBody>
      </p:sp>
    </p:spTree>
    <p:extLst>
      <p:ext uri="{BB962C8B-B14F-4D97-AF65-F5344CB8AC3E}">
        <p14:creationId xmlns:p14="http://schemas.microsoft.com/office/powerpoint/2010/main" val="349378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ctangle 1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Rectangle 2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4" name="Rectangle 23">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0" name="Titolo 9">
            <a:extLst>
              <a:ext uri="{FF2B5EF4-FFF2-40B4-BE49-F238E27FC236}">
                <a16:creationId xmlns:a16="http://schemas.microsoft.com/office/drawing/2014/main" id="{1A2A48EA-1135-8583-B077-8D7B90F6656D}"/>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HIDS e NIDS</a:t>
            </a:r>
          </a:p>
        </p:txBody>
      </p:sp>
      <p:sp>
        <p:nvSpPr>
          <p:cNvPr id="26" name="Rectangle 25">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Segnaposto contenuto 12">
            <a:extLst>
              <a:ext uri="{FF2B5EF4-FFF2-40B4-BE49-F238E27FC236}">
                <a16:creationId xmlns:a16="http://schemas.microsoft.com/office/drawing/2014/main" id="{044255E5-30D2-CFE1-AB36-4F634367BA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225" y="3007587"/>
            <a:ext cx="4962525" cy="2356156"/>
          </a:xfrm>
          <a:prstGeom prst="rect">
            <a:avLst/>
          </a:prstGeom>
        </p:spPr>
      </p:pic>
      <p:sp>
        <p:nvSpPr>
          <p:cNvPr id="3" name="Segnaposto contenuto 2">
            <a:extLst>
              <a:ext uri="{FF2B5EF4-FFF2-40B4-BE49-F238E27FC236}">
                <a16:creationId xmlns:a16="http://schemas.microsoft.com/office/drawing/2014/main" id="{9ADF6747-36B1-D047-4E91-1972A9688513}"/>
              </a:ext>
            </a:extLst>
          </p:cNvPr>
          <p:cNvSpPr>
            <a:spLocks noGrp="1"/>
          </p:cNvSpPr>
          <p:nvPr>
            <p:ph sz="half" idx="1"/>
          </p:nvPr>
        </p:nvSpPr>
        <p:spPr>
          <a:xfrm>
            <a:off x="6335805" y="2180496"/>
            <a:ext cx="5275001" cy="4045683"/>
          </a:xfrm>
        </p:spPr>
        <p:txBody>
          <a:bodyPr vert="horz" lIns="91440" tIns="45720" rIns="91440" bIns="45720" rtlCol="0" anchor="ctr">
            <a:normAutofit fontScale="92500" lnSpcReduction="10000"/>
          </a:bodyPr>
          <a:lstStyle/>
          <a:p>
            <a:r>
              <a:rPr lang="it-IT"/>
              <a:t>Il secondo gruppo di categorie distingue i sistemi in base al tipo di informazioni che monitorano. Questi sistemi possono essere suddivisi in:</a:t>
            </a:r>
          </a:p>
          <a:p>
            <a:r>
              <a:rPr lang="it-IT" b="1"/>
              <a:t>HIDS</a:t>
            </a:r>
            <a:r>
              <a:rPr lang="it-IT"/>
              <a:t> raccolgono informazioni dal sistema </a:t>
            </a:r>
            <a:r>
              <a:rPr lang="it-IT" err="1"/>
              <a:t>host</a:t>
            </a:r>
            <a:r>
              <a:rPr lang="it-IT"/>
              <a:t> locale, come log di sistema, file system, comportamento degli utenti, utilizzo di CPU e memoria. Generalmente proteggono il sistema in cui risiedono. </a:t>
            </a:r>
          </a:p>
          <a:p>
            <a:r>
              <a:rPr lang="it-IT" b="1"/>
              <a:t>NIDS</a:t>
            </a:r>
            <a:r>
              <a:rPr lang="it-IT"/>
              <a:t> monitorano il traffico di rete e raccolgono i pacchetti di rete originali con strumenti di cattura pacchetti. Successivamente, analizzano le informazioni dell'intestazione del pacchetto e i payload per rilevare minacce. </a:t>
            </a:r>
          </a:p>
          <a:p>
            <a:r>
              <a:rPr lang="it-IT"/>
              <a:t>I NIDS eseguono analisi in tempo reale e prevengono attacchi online, mentre gli HIDS conducono analisi post-fatto per prevenire attacchi futuri.</a:t>
            </a:r>
            <a:endParaRPr lang="en-US"/>
          </a:p>
        </p:txBody>
      </p:sp>
    </p:spTree>
    <p:extLst>
      <p:ext uri="{BB962C8B-B14F-4D97-AF65-F5344CB8AC3E}">
        <p14:creationId xmlns:p14="http://schemas.microsoft.com/office/powerpoint/2010/main" val="113240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5B756DD-248D-8EFB-4099-BA00E090243C}"/>
              </a:ext>
            </a:extLst>
          </p:cNvPr>
          <p:cNvSpPr>
            <a:spLocks noGrp="1"/>
          </p:cNvSpPr>
          <p:nvPr>
            <p:ph type="title"/>
          </p:nvPr>
        </p:nvSpPr>
        <p:spPr/>
        <p:txBody>
          <a:bodyPr/>
          <a:lstStyle/>
          <a:p>
            <a:r>
              <a:rPr lang="it-IT"/>
              <a:t>TIPI DI </a:t>
            </a:r>
            <a:r>
              <a:rPr lang="it-IT" sz="2800"/>
              <a:t>attacchi nella rete</a:t>
            </a:r>
            <a:endParaRPr lang="it-IT"/>
          </a:p>
        </p:txBody>
      </p:sp>
      <p:sp>
        <p:nvSpPr>
          <p:cNvPr id="6" name="Segnaposto contenuto 5">
            <a:extLst>
              <a:ext uri="{FF2B5EF4-FFF2-40B4-BE49-F238E27FC236}">
                <a16:creationId xmlns:a16="http://schemas.microsoft.com/office/drawing/2014/main" id="{692E50F5-AE20-29AE-5A84-5070054595D6}"/>
              </a:ext>
            </a:extLst>
          </p:cNvPr>
          <p:cNvSpPr>
            <a:spLocks noGrp="1"/>
          </p:cNvSpPr>
          <p:nvPr>
            <p:ph idx="1"/>
          </p:nvPr>
        </p:nvSpPr>
        <p:spPr>
          <a:xfrm>
            <a:off x="581192" y="2180496"/>
            <a:ext cx="11029616" cy="3975348"/>
          </a:xfrm>
        </p:spPr>
        <p:txBody>
          <a:bodyPr anchor="t">
            <a:normAutofit fontScale="70000" lnSpcReduction="20000"/>
          </a:bodyPr>
          <a:lstStyle/>
          <a:p>
            <a:r>
              <a:rPr lang="it-IT" sz="2300"/>
              <a:t>La maggior parte delle ricerche effettuate che usano le SOM sono basate sul rilevamento di intrusioni nella rete. Ci sono quattro principali categorie di attacchi nella rete. Ogni attacco a una rete può essere classificato in uno di questi gruppi:</a:t>
            </a:r>
          </a:p>
          <a:p>
            <a:r>
              <a:rPr lang="it-IT" sz="2300" b="1" err="1"/>
              <a:t>Denial</a:t>
            </a:r>
            <a:r>
              <a:rPr lang="it-IT" sz="2300" b="1"/>
              <a:t> of Service </a:t>
            </a:r>
            <a:r>
              <a:rPr lang="it-IT" sz="2300"/>
              <a:t>(</a:t>
            </a:r>
            <a:r>
              <a:rPr lang="it-IT" sz="2300" err="1"/>
              <a:t>DoS</a:t>
            </a:r>
            <a:r>
              <a:rPr lang="it-IT" sz="2300"/>
              <a:t>): attacco in cui l'hacker rende le risorse di memoria occupate per servire richieste di rete legittime, negando così agli utenti l'accesso a una macchina, come apache, </a:t>
            </a:r>
            <a:r>
              <a:rPr lang="it-IT" sz="2300" err="1"/>
              <a:t>smurf</a:t>
            </a:r>
            <a:r>
              <a:rPr lang="it-IT" sz="2300"/>
              <a:t>, </a:t>
            </a:r>
            <a:r>
              <a:rPr lang="it-IT" sz="2300" err="1"/>
              <a:t>Neptune</a:t>
            </a:r>
            <a:r>
              <a:rPr lang="it-IT" sz="2300"/>
              <a:t>, </a:t>
            </a:r>
            <a:r>
              <a:rPr lang="it-IT" sz="2300" err="1"/>
              <a:t>ping</a:t>
            </a:r>
            <a:r>
              <a:rPr lang="it-IT" sz="2300"/>
              <a:t> of </a:t>
            </a:r>
            <a:r>
              <a:rPr lang="it-IT" sz="2300" err="1"/>
              <a:t>death</a:t>
            </a:r>
            <a:r>
              <a:rPr lang="it-IT" sz="2300"/>
              <a:t>, mail </a:t>
            </a:r>
            <a:r>
              <a:rPr lang="it-IT" sz="2300" err="1"/>
              <a:t>bomb</a:t>
            </a:r>
            <a:r>
              <a:rPr lang="it-IT" sz="2300"/>
              <a:t>, tempesta UDP, ecc.</a:t>
            </a:r>
          </a:p>
          <a:p>
            <a:r>
              <a:rPr lang="it-IT" sz="2300" b="1"/>
              <a:t>Attacchi da Remoto a Utente </a:t>
            </a:r>
            <a:r>
              <a:rPr lang="it-IT" sz="2300"/>
              <a:t>(Remote to User </a:t>
            </a:r>
            <a:r>
              <a:rPr lang="it-IT" sz="2300" err="1"/>
              <a:t>attacks</a:t>
            </a:r>
            <a:r>
              <a:rPr lang="it-IT" sz="2300"/>
              <a:t>, R2L): un attacco da remoto a utente è un attacco in cui un utente invia pacchetti a una macchina attraverso Internet, senza avere accesso, al fine di esporre le vulnerabilità della macchina e sfruttare i privilegi che un utente locale avrebbe sul computer, ad esempio </a:t>
            </a:r>
            <a:r>
              <a:rPr lang="it-IT" sz="2300" err="1"/>
              <a:t>xlock</a:t>
            </a:r>
            <a:r>
              <a:rPr lang="it-IT" sz="2300"/>
              <a:t>, guest, </a:t>
            </a:r>
            <a:r>
              <a:rPr lang="it-IT" sz="2300" err="1"/>
              <a:t>xnsnoop</a:t>
            </a:r>
            <a:r>
              <a:rPr lang="it-IT" sz="2300"/>
              <a:t>, </a:t>
            </a:r>
            <a:r>
              <a:rPr lang="it-IT" sz="2300" err="1"/>
              <a:t>phf</a:t>
            </a:r>
            <a:r>
              <a:rPr lang="it-IT" sz="2300"/>
              <a:t>, </a:t>
            </a:r>
            <a:r>
              <a:rPr lang="it-IT" sz="2300" err="1"/>
              <a:t>sendmail</a:t>
            </a:r>
            <a:r>
              <a:rPr lang="it-IT" sz="2300"/>
              <a:t> </a:t>
            </a:r>
            <a:r>
              <a:rPr lang="it-IT" sz="2300" err="1"/>
              <a:t>dictionary</a:t>
            </a:r>
            <a:r>
              <a:rPr lang="it-IT" sz="2300"/>
              <a:t>, ecc.</a:t>
            </a:r>
          </a:p>
          <a:p>
            <a:r>
              <a:rPr lang="it-IT" sz="2300" b="1"/>
              <a:t>Attacchi da Utente a Root </a:t>
            </a:r>
            <a:r>
              <a:rPr lang="it-IT" sz="2300"/>
              <a:t>(User to Root </a:t>
            </a:r>
            <a:r>
              <a:rPr lang="it-IT" sz="2300" err="1"/>
              <a:t>attacks</a:t>
            </a:r>
            <a:r>
              <a:rPr lang="it-IT" sz="2300"/>
              <a:t>, U2R): questi attacchi sono sfruttamenti in cui l'hacker inizia nel sistema con un normale account utente e tenta di abusare delle vulnerabilità del sistema al fine di ottenere privilegi di super utente, come </a:t>
            </a:r>
            <a:r>
              <a:rPr lang="it-IT" sz="2300" err="1"/>
              <a:t>perl</a:t>
            </a:r>
            <a:r>
              <a:rPr lang="it-IT" sz="2300"/>
              <a:t>, </a:t>
            </a:r>
            <a:r>
              <a:rPr lang="it-IT" sz="2300" err="1"/>
              <a:t>xterm</a:t>
            </a:r>
            <a:r>
              <a:rPr lang="it-IT" sz="2300"/>
              <a:t>.</a:t>
            </a:r>
          </a:p>
          <a:p>
            <a:r>
              <a:rPr lang="it-IT" sz="2300" b="1" err="1"/>
              <a:t>Probing</a:t>
            </a:r>
            <a:r>
              <a:rPr lang="it-IT" sz="2300"/>
              <a:t>: un attacco in cui l'hacker scandisce una macchina o un dispositivo di rete per determinare debolezze o vulnerabilità che potrebbero in seguito essere sfruttate per compromettere il sistema. Questa tecnica è comunemente utilizzata nel data mining, ad esempio </a:t>
            </a:r>
            <a:r>
              <a:rPr lang="it-IT" sz="2300" err="1"/>
              <a:t>satan</a:t>
            </a:r>
            <a:r>
              <a:rPr lang="it-IT" sz="2300"/>
              <a:t>, </a:t>
            </a:r>
            <a:r>
              <a:rPr lang="it-IT" sz="2300" err="1"/>
              <a:t>saint</a:t>
            </a:r>
            <a:r>
              <a:rPr lang="it-IT" sz="2300"/>
              <a:t>, </a:t>
            </a:r>
            <a:r>
              <a:rPr lang="it-IT" sz="2300" err="1"/>
              <a:t>portsweep</a:t>
            </a:r>
            <a:r>
              <a:rPr lang="it-IT" sz="2300"/>
              <a:t>, </a:t>
            </a:r>
            <a:r>
              <a:rPr lang="it-IT" sz="2300" err="1"/>
              <a:t>mscan</a:t>
            </a:r>
            <a:r>
              <a:rPr lang="it-IT" sz="2300"/>
              <a:t>, </a:t>
            </a:r>
            <a:r>
              <a:rPr lang="it-IT" sz="2300" err="1"/>
              <a:t>nmap</a:t>
            </a:r>
            <a:r>
              <a:rPr lang="it-IT" sz="2300"/>
              <a:t>, ecc.</a:t>
            </a:r>
          </a:p>
          <a:p>
            <a:r>
              <a:rPr lang="it-IT" sz="2300"/>
              <a:t>Lo scopo dei classificatori negli IDS è di identificare attacchi provenienti da tutti e quattro i gruppi nel modo più accurato possibile.</a:t>
            </a:r>
          </a:p>
          <a:p>
            <a:endParaRPr lang="it-IT"/>
          </a:p>
        </p:txBody>
      </p:sp>
    </p:spTree>
    <p:extLst>
      <p:ext uri="{BB962C8B-B14F-4D97-AF65-F5344CB8AC3E}">
        <p14:creationId xmlns:p14="http://schemas.microsoft.com/office/powerpoint/2010/main" val="305324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16A9AE-8622-2CA9-B4F2-E35E06848914}"/>
              </a:ext>
            </a:extLst>
          </p:cNvPr>
          <p:cNvSpPr>
            <a:spLocks noGrp="1"/>
          </p:cNvSpPr>
          <p:nvPr>
            <p:ph type="title"/>
          </p:nvPr>
        </p:nvSpPr>
        <p:spPr/>
        <p:txBody>
          <a:bodyPr/>
          <a:lstStyle/>
          <a:p>
            <a:r>
              <a:rPr lang="it-IT" dirty="0" err="1"/>
              <a:t>Introduction</a:t>
            </a:r>
            <a:r>
              <a:rPr lang="it-IT" dirty="0"/>
              <a:t> </a:t>
            </a:r>
          </a:p>
        </p:txBody>
      </p:sp>
      <p:sp>
        <p:nvSpPr>
          <p:cNvPr id="3" name="Segnaposto contenuto 2">
            <a:extLst>
              <a:ext uri="{FF2B5EF4-FFF2-40B4-BE49-F238E27FC236}">
                <a16:creationId xmlns:a16="http://schemas.microsoft.com/office/drawing/2014/main" id="{E884B6C7-EB1C-F4B3-DBC1-44EF391A5620}"/>
              </a:ext>
            </a:extLst>
          </p:cNvPr>
          <p:cNvSpPr>
            <a:spLocks noGrp="1"/>
          </p:cNvSpPr>
          <p:nvPr>
            <p:ph idx="1"/>
          </p:nvPr>
        </p:nvSpPr>
        <p:spPr/>
        <p:txBody>
          <a:bodyPr anchor="t">
            <a:normAutofit/>
          </a:bodyPr>
          <a:lstStyle/>
          <a:p>
            <a:r>
              <a:rPr lang="it-IT" dirty="0"/>
              <a:t>Self-</a:t>
            </a:r>
            <a:r>
              <a:rPr lang="it-IT" dirty="0" err="1"/>
              <a:t>Organizing</a:t>
            </a:r>
            <a:r>
              <a:rPr lang="it-IT" dirty="0"/>
              <a:t> Maps (SOM) </a:t>
            </a:r>
            <a:r>
              <a:rPr lang="it-IT" dirty="0" err="1"/>
              <a:t>is</a:t>
            </a:r>
            <a:r>
              <a:rPr lang="it-IT" dirty="0"/>
              <a:t> a </a:t>
            </a:r>
            <a:r>
              <a:rPr lang="it-IT" dirty="0" err="1"/>
              <a:t>type</a:t>
            </a:r>
            <a:r>
              <a:rPr lang="it-IT" dirty="0"/>
              <a:t> of </a:t>
            </a:r>
            <a:r>
              <a:rPr lang="it-IT" dirty="0" err="1"/>
              <a:t>artificial</a:t>
            </a:r>
            <a:r>
              <a:rPr lang="it-IT" dirty="0"/>
              <a:t> </a:t>
            </a:r>
            <a:r>
              <a:rPr lang="it-IT" dirty="0" err="1"/>
              <a:t>neural</a:t>
            </a:r>
            <a:r>
              <a:rPr lang="it-IT" dirty="0"/>
              <a:t> network </a:t>
            </a:r>
            <a:r>
              <a:rPr lang="it-IT" dirty="0" err="1"/>
              <a:t>invented</a:t>
            </a:r>
            <a:r>
              <a:rPr lang="it-IT" dirty="0"/>
              <a:t> by </a:t>
            </a:r>
            <a:r>
              <a:rPr lang="it-IT" dirty="0" err="1"/>
              <a:t>Teuvo</a:t>
            </a:r>
            <a:r>
              <a:rPr lang="it-IT" dirty="0"/>
              <a:t> </a:t>
            </a:r>
            <a:r>
              <a:rPr lang="it-IT" dirty="0" err="1"/>
              <a:t>Kohonen</a:t>
            </a:r>
            <a:r>
              <a:rPr lang="it-IT" dirty="0"/>
              <a:t> in the 1980s. 
</a:t>
            </a:r>
            <a:r>
              <a:rPr lang="it-IT" dirty="0" err="1"/>
              <a:t>They</a:t>
            </a:r>
            <a:r>
              <a:rPr lang="it-IT" dirty="0"/>
              <a:t> are </a:t>
            </a:r>
            <a:r>
              <a:rPr lang="it-IT" dirty="0" err="1"/>
              <a:t>trained</a:t>
            </a:r>
            <a:r>
              <a:rPr lang="it-IT" dirty="0"/>
              <a:t> with </a:t>
            </a:r>
            <a:r>
              <a:rPr lang="it-IT" dirty="0" err="1"/>
              <a:t>unsupervised</a:t>
            </a:r>
            <a:r>
              <a:rPr lang="it-IT" dirty="0"/>
              <a:t> learning, </a:t>
            </a:r>
            <a:r>
              <a:rPr lang="it-IT" dirty="0" err="1"/>
              <a:t>which</a:t>
            </a:r>
            <a:r>
              <a:rPr lang="it-IT" dirty="0"/>
              <a:t> </a:t>
            </a:r>
            <a:r>
              <a:rPr lang="it-IT" dirty="0" err="1"/>
              <a:t>means</a:t>
            </a:r>
            <a:r>
              <a:rPr lang="it-IT" dirty="0"/>
              <a:t> </a:t>
            </a:r>
            <a:r>
              <a:rPr lang="it-IT" dirty="0" err="1"/>
              <a:t>that</a:t>
            </a:r>
            <a:r>
              <a:rPr lang="it-IT" dirty="0"/>
              <a:t> the training data </a:t>
            </a:r>
            <a:r>
              <a:rPr lang="it-IT" dirty="0" err="1"/>
              <a:t>is</a:t>
            </a:r>
            <a:r>
              <a:rPr lang="it-IT" dirty="0"/>
              <a:t> </a:t>
            </a:r>
            <a:r>
              <a:rPr lang="it-IT" dirty="0" err="1"/>
              <a:t>not</a:t>
            </a:r>
            <a:r>
              <a:rPr lang="it-IT" dirty="0"/>
              <a:t> </a:t>
            </a:r>
            <a:r>
              <a:rPr lang="it-IT" dirty="0" err="1"/>
              <a:t>labeled</a:t>
            </a:r>
            <a:r>
              <a:rPr lang="it-IT" dirty="0"/>
              <a:t>. 
The goal </a:t>
            </a:r>
            <a:r>
              <a:rPr lang="it-IT" dirty="0" err="1"/>
              <a:t>is</a:t>
            </a:r>
            <a:r>
              <a:rPr lang="it-IT" dirty="0"/>
              <a:t> </a:t>
            </a:r>
            <a:r>
              <a:rPr lang="it-IT" dirty="0" err="1"/>
              <a:t>dimensionality</a:t>
            </a:r>
            <a:r>
              <a:rPr lang="it-IT" dirty="0"/>
              <a:t> </a:t>
            </a:r>
            <a:r>
              <a:rPr lang="it-IT" dirty="0" err="1"/>
              <a:t>reduction</a:t>
            </a:r>
            <a:r>
              <a:rPr lang="it-IT" dirty="0"/>
              <a:t> and </a:t>
            </a:r>
            <a:r>
              <a:rPr lang="it-IT" dirty="0" err="1"/>
              <a:t>visualization</a:t>
            </a:r>
            <a:r>
              <a:rPr lang="it-IT" dirty="0"/>
              <a:t> of data from high </a:t>
            </a:r>
            <a:r>
              <a:rPr lang="it-IT" dirty="0" err="1"/>
              <a:t>dimensionality</a:t>
            </a:r>
            <a:r>
              <a:rPr lang="it-IT" dirty="0"/>
              <a:t> in a </a:t>
            </a:r>
            <a:r>
              <a:rPr lang="it-IT" dirty="0" err="1"/>
              <a:t>map</a:t>
            </a:r>
            <a:r>
              <a:rPr lang="it-IT" dirty="0"/>
              <a:t>
</a:t>
            </a:r>
            <a:r>
              <a:rPr lang="it-IT" dirty="0" err="1"/>
              <a:t>They</a:t>
            </a:r>
            <a:r>
              <a:rPr lang="it-IT" dirty="0"/>
              <a:t> </a:t>
            </a:r>
            <a:r>
              <a:rPr lang="it-IT" dirty="0" err="1"/>
              <a:t>differ</a:t>
            </a:r>
            <a:r>
              <a:rPr lang="it-IT" dirty="0"/>
              <a:t> from </a:t>
            </a:r>
            <a:r>
              <a:rPr lang="it-IT" dirty="0" err="1"/>
              <a:t>other</a:t>
            </a:r>
            <a:r>
              <a:rPr lang="it-IT" dirty="0"/>
              <a:t> </a:t>
            </a:r>
            <a:r>
              <a:rPr lang="it-IT" dirty="0" err="1"/>
              <a:t>neural</a:t>
            </a:r>
            <a:r>
              <a:rPr lang="it-IT" dirty="0"/>
              <a:t> networks </a:t>
            </a:r>
            <a:r>
              <a:rPr lang="it-IT" dirty="0" err="1"/>
              <a:t>because</a:t>
            </a:r>
            <a:r>
              <a:rPr lang="it-IT" dirty="0"/>
              <a:t> </a:t>
            </a:r>
            <a:r>
              <a:rPr lang="it-IT" dirty="0" err="1"/>
              <a:t>they</a:t>
            </a:r>
            <a:r>
              <a:rPr lang="it-IT" dirty="0"/>
              <a:t> are </a:t>
            </a:r>
            <a:r>
              <a:rPr lang="it-IT" dirty="0" err="1"/>
              <a:t>based</a:t>
            </a:r>
            <a:r>
              <a:rPr lang="it-IT" dirty="0"/>
              <a:t> on competitive learning. 
</a:t>
            </a:r>
            <a:r>
              <a:rPr lang="it-IT" dirty="0" err="1"/>
              <a:t>They</a:t>
            </a:r>
            <a:r>
              <a:rPr lang="it-IT" dirty="0"/>
              <a:t> are </a:t>
            </a:r>
            <a:r>
              <a:rPr lang="it-IT" dirty="0" err="1"/>
              <a:t>used</a:t>
            </a:r>
            <a:r>
              <a:rPr lang="it-IT" dirty="0"/>
              <a:t> for clustering, pattern </a:t>
            </a:r>
            <a:r>
              <a:rPr lang="it-IT" dirty="0" err="1"/>
              <a:t>recognition</a:t>
            </a:r>
            <a:r>
              <a:rPr lang="it-IT" dirty="0"/>
              <a:t>, feature </a:t>
            </a:r>
            <a:r>
              <a:rPr lang="it-IT" dirty="0" err="1"/>
              <a:t>extraction</a:t>
            </a:r>
            <a:r>
              <a:rPr lang="it-IT" dirty="0"/>
              <a:t>, and </a:t>
            </a:r>
            <a:r>
              <a:rPr lang="it-IT" dirty="0" err="1"/>
              <a:t>visualization</a:t>
            </a:r>
            <a:r>
              <a:rPr lang="it-IT" dirty="0"/>
              <a:t>. 
In the field of cybersecurity, </a:t>
            </a:r>
            <a:r>
              <a:rPr lang="it-IT" dirty="0" err="1"/>
              <a:t>they</a:t>
            </a:r>
            <a:r>
              <a:rPr lang="it-IT" dirty="0"/>
              <a:t> are </a:t>
            </a:r>
            <a:r>
              <a:rPr lang="it-IT" dirty="0" err="1"/>
              <a:t>used</a:t>
            </a:r>
            <a:r>
              <a:rPr lang="it-IT" dirty="0"/>
              <a:t> in </a:t>
            </a:r>
            <a:r>
              <a:rPr lang="it-IT" dirty="0" err="1"/>
              <a:t>anomaly</a:t>
            </a:r>
            <a:r>
              <a:rPr lang="it-IT" dirty="0"/>
              <a:t> </a:t>
            </a:r>
            <a:r>
              <a:rPr lang="it-IT" dirty="0" err="1"/>
              <a:t>detection</a:t>
            </a:r>
            <a:r>
              <a:rPr lang="it-IT" dirty="0"/>
              <a:t>, </a:t>
            </a:r>
            <a:r>
              <a:rPr lang="it-IT" dirty="0" err="1"/>
              <a:t>threat</a:t>
            </a:r>
            <a:r>
              <a:rPr lang="it-IT" dirty="0"/>
              <a:t> </a:t>
            </a:r>
            <a:r>
              <a:rPr lang="it-IT" dirty="0" err="1"/>
              <a:t>classification</a:t>
            </a:r>
            <a:r>
              <a:rPr lang="it-IT" dirty="0"/>
              <a:t>, and network </a:t>
            </a:r>
            <a:r>
              <a:rPr lang="it-IT" dirty="0" err="1"/>
              <a:t>behavior</a:t>
            </a:r>
            <a:r>
              <a:rPr lang="it-IT" dirty="0"/>
              <a:t> </a:t>
            </a:r>
            <a:r>
              <a:rPr lang="it-IT" dirty="0" err="1"/>
              <a:t>analysis</a:t>
            </a:r>
            <a:r>
              <a:rPr lang="it-IT" dirty="0"/>
              <a:t>.</a:t>
            </a:r>
          </a:p>
        </p:txBody>
      </p:sp>
    </p:spTree>
    <p:extLst>
      <p:ext uri="{BB962C8B-B14F-4D97-AF65-F5344CB8AC3E}">
        <p14:creationId xmlns:p14="http://schemas.microsoft.com/office/powerpoint/2010/main" val="413403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Rectangle 26">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9" name="Rectangle 28">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1" name="Rectangle 30">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itolo 3">
            <a:extLst>
              <a:ext uri="{FF2B5EF4-FFF2-40B4-BE49-F238E27FC236}">
                <a16:creationId xmlns:a16="http://schemas.microsoft.com/office/drawing/2014/main" id="{4BAA9245-6F7A-58AB-23E8-ACE9A415B38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t>Dataset KDD Cup’99</a:t>
            </a:r>
            <a:endParaRPr lang="en-US"/>
          </a:p>
        </p:txBody>
      </p:sp>
      <p:sp>
        <p:nvSpPr>
          <p:cNvPr id="33" name="Rectangle 32">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a:extLst>
              <a:ext uri="{FF2B5EF4-FFF2-40B4-BE49-F238E27FC236}">
                <a16:creationId xmlns:a16="http://schemas.microsoft.com/office/drawing/2014/main" id="{19B2CBBE-2E8A-990D-9EA6-D49E79EFF39B}"/>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405" t="-189" r="-1625" b="-888"/>
          <a:stretch/>
        </p:blipFill>
        <p:spPr>
          <a:xfrm>
            <a:off x="1036273" y="2327564"/>
            <a:ext cx="4225157" cy="3828280"/>
          </a:xfrm>
          <a:prstGeom prst="rect">
            <a:avLst/>
          </a:prstGeom>
          <a:ln>
            <a:solidFill>
              <a:schemeClr val="tx1"/>
            </a:solidFill>
          </a:ln>
        </p:spPr>
      </p:pic>
      <p:sp>
        <p:nvSpPr>
          <p:cNvPr id="3" name="Segnaposto contenuto 2">
            <a:extLst>
              <a:ext uri="{FF2B5EF4-FFF2-40B4-BE49-F238E27FC236}">
                <a16:creationId xmlns:a16="http://schemas.microsoft.com/office/drawing/2014/main" id="{19253242-E465-1A7A-86DB-F47143DBAE17}"/>
              </a:ext>
            </a:extLst>
          </p:cNvPr>
          <p:cNvSpPr>
            <a:spLocks noGrp="1"/>
          </p:cNvSpPr>
          <p:nvPr>
            <p:ph sz="half" idx="1"/>
          </p:nvPr>
        </p:nvSpPr>
        <p:spPr>
          <a:xfrm>
            <a:off x="6335805" y="2180496"/>
            <a:ext cx="5275001" cy="4045683"/>
          </a:xfrm>
        </p:spPr>
        <p:txBody>
          <a:bodyPr vert="horz" lIns="91440" tIns="45720" rIns="91440" bIns="45720" rtlCol="0" anchor="t">
            <a:normAutofit/>
          </a:bodyPr>
          <a:lstStyle/>
          <a:p>
            <a:r>
              <a:rPr lang="it-IT"/>
              <a:t>La maggior parte delle ricerche sul rilevamento delle intrusioni utilizza il dataset KDD Cup’99. Sebbene il KDD99 presenti alcune carenze, questo dataset è il primo e affidabile set di dati di riferimento.</a:t>
            </a:r>
          </a:p>
          <a:p>
            <a:r>
              <a:rPr lang="it-IT"/>
              <a:t>Il KDD99 contiene quattro tipi di attacchi, che sono DOS ,R2L,U2R,PROB con cinque milioni di record . KDD99,contiene 42 elementi. L'ultimo elemento è un'etichetta, che indica se i dati erano normali o rappresentavano un attacco.</a:t>
            </a:r>
          </a:p>
          <a:p>
            <a:r>
              <a:rPr lang="it-IT"/>
              <a:t>KDD99 non riflette le statistiche reali del traffico a causa della sua origine simulata.</a:t>
            </a:r>
          </a:p>
          <a:p>
            <a:endParaRPr lang="it-IT"/>
          </a:p>
          <a:p>
            <a:endParaRPr lang="it-IT"/>
          </a:p>
        </p:txBody>
      </p:sp>
    </p:spTree>
    <p:extLst>
      <p:ext uri="{BB962C8B-B14F-4D97-AF65-F5344CB8AC3E}">
        <p14:creationId xmlns:p14="http://schemas.microsoft.com/office/powerpoint/2010/main" val="119977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3FC8FB1-C297-D64A-21D7-DB876D33F0FD}"/>
              </a:ext>
            </a:extLst>
          </p:cNvPr>
          <p:cNvSpPr>
            <a:spLocks noGrp="1"/>
          </p:cNvSpPr>
          <p:nvPr>
            <p:ph type="title"/>
          </p:nvPr>
        </p:nvSpPr>
        <p:spPr/>
        <p:txBody>
          <a:bodyPr/>
          <a:lstStyle/>
          <a:p>
            <a:r>
              <a:rPr lang="it-IT"/>
              <a:t>Dataset NSL-KDD </a:t>
            </a:r>
          </a:p>
        </p:txBody>
      </p:sp>
      <p:sp>
        <p:nvSpPr>
          <p:cNvPr id="6" name="Segnaposto contenuto 5">
            <a:extLst>
              <a:ext uri="{FF2B5EF4-FFF2-40B4-BE49-F238E27FC236}">
                <a16:creationId xmlns:a16="http://schemas.microsoft.com/office/drawing/2014/main" id="{9CA82353-5BAD-DA9F-68DB-EDD3043DC980}"/>
              </a:ext>
            </a:extLst>
          </p:cNvPr>
          <p:cNvSpPr>
            <a:spLocks noGrp="1"/>
          </p:cNvSpPr>
          <p:nvPr>
            <p:ph idx="1"/>
          </p:nvPr>
        </p:nvSpPr>
        <p:spPr/>
        <p:txBody>
          <a:bodyPr anchor="t">
            <a:normAutofit/>
          </a:bodyPr>
          <a:lstStyle/>
          <a:p>
            <a:r>
              <a:rPr lang="it-IT"/>
              <a:t>KDD Cup '99 presenta un gran numero di voci ridondanti che rendono difficile categorizzare i record rimanenti. </a:t>
            </a:r>
          </a:p>
          <a:p>
            <a:r>
              <a:rPr lang="it-IT"/>
              <a:t>È stato suggerito un nuovo dataset NSL-KDD per affrontare queste preoccupazioni. Il dataset NSL-KDD è composto da un piccolo numero di caratteristiche del dataset KDD Cup '99 che non sono ridondanti nel set di training o duplicate nel set di test. Le ragioni convincenti per utilizzare il dataset negli esperimenti sono:</a:t>
            </a:r>
          </a:p>
          <a:p>
            <a:r>
              <a:rPr lang="it-IT"/>
              <a:t>Rimuove i dati duplicati dal set di training permette ai classificatori di essere più imparziali quando si occupano di record sempre più frequenti.</a:t>
            </a:r>
          </a:p>
          <a:p>
            <a:r>
              <a:rPr lang="it-IT"/>
              <a:t>I set di training e test contengono un numero sufficiente di istanze per consentire test sull'intero set senza la necessità di selezionare un piccolo pezzo a caso.</a:t>
            </a:r>
          </a:p>
          <a:p>
            <a:r>
              <a:rPr lang="it-IT"/>
              <a:t>Il numero di record presenti in questo dataset 150.000 record</a:t>
            </a:r>
          </a:p>
        </p:txBody>
      </p:sp>
    </p:spTree>
    <p:extLst>
      <p:ext uri="{BB962C8B-B14F-4D97-AF65-F5344CB8AC3E}">
        <p14:creationId xmlns:p14="http://schemas.microsoft.com/office/powerpoint/2010/main" val="350175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D5140A-990D-148D-CE2E-D95179603EED}"/>
              </a:ext>
            </a:extLst>
          </p:cNvPr>
          <p:cNvSpPr>
            <a:spLocks noGrp="1"/>
          </p:cNvSpPr>
          <p:nvPr>
            <p:ph type="title"/>
          </p:nvPr>
        </p:nvSpPr>
        <p:spPr/>
        <p:txBody>
          <a:bodyPr/>
          <a:lstStyle/>
          <a:p>
            <a:r>
              <a:rPr lang="it-IT"/>
              <a:t>Dataset più moderni</a:t>
            </a:r>
          </a:p>
        </p:txBody>
      </p:sp>
      <p:sp>
        <p:nvSpPr>
          <p:cNvPr id="3" name="Segnaposto contenuto 2">
            <a:extLst>
              <a:ext uri="{FF2B5EF4-FFF2-40B4-BE49-F238E27FC236}">
                <a16:creationId xmlns:a16="http://schemas.microsoft.com/office/drawing/2014/main" id="{A189863E-FF2B-724C-81A5-516770D200C2}"/>
              </a:ext>
            </a:extLst>
          </p:cNvPr>
          <p:cNvSpPr>
            <a:spLocks noGrp="1"/>
          </p:cNvSpPr>
          <p:nvPr>
            <p:ph idx="1"/>
          </p:nvPr>
        </p:nvSpPr>
        <p:spPr/>
        <p:txBody>
          <a:bodyPr anchor="t">
            <a:normAutofit/>
          </a:bodyPr>
          <a:lstStyle/>
          <a:p>
            <a:r>
              <a:rPr lang="it-IT"/>
              <a:t>Nonostante KDD99 e NSL-KDD siano spesso usati nelle ricerche, questi dataset presentano alcune limitazioni, come la mancanza di rappresentazione degli attacchi più recenti. </a:t>
            </a:r>
          </a:p>
          <a:p>
            <a:r>
              <a:rPr lang="it-IT"/>
              <a:t>Per questo motivo, dataset più recenti come CICIDS2017 e CSE-CIC-IDS2018 hanno preso piede, poiché forniscono una visione più attuale e dettagliata delle minacce alla sicurezza. </a:t>
            </a:r>
          </a:p>
          <a:p>
            <a:r>
              <a:rPr lang="it-IT"/>
              <a:t>Entrambi  hanno milioni di istanze e una ricca varietà di caratteristiche, permettono una modellazione e analisi più profonda. </a:t>
            </a:r>
          </a:p>
          <a:p>
            <a:r>
              <a:rPr lang="it-IT"/>
              <a:t>Sebbene all’apparenza sembrano essere migliori presentano degli svantaggi:</a:t>
            </a:r>
          </a:p>
          <a:p>
            <a:pPr marL="342900" indent="-342900">
              <a:buFont typeface="+mj-lt"/>
              <a:buAutoNum type="arabicPeriod"/>
            </a:pPr>
            <a:r>
              <a:rPr lang="it-IT"/>
              <a:t>Richiedono più risorse computazionali per l'elaborazione dovuta alla vasta quantità di dati e varietà di attacchi </a:t>
            </a:r>
          </a:p>
          <a:p>
            <a:pPr marL="342900" indent="-342900">
              <a:buFont typeface="+mj-lt"/>
              <a:buAutoNum type="arabicPeriod"/>
            </a:pPr>
            <a:r>
              <a:rPr lang="it-IT"/>
              <a:t>Richiedere una significativa preelaborazione prima di poter utilizzare i dati grezzi efficacemente.</a:t>
            </a:r>
          </a:p>
        </p:txBody>
      </p:sp>
    </p:spTree>
    <p:extLst>
      <p:ext uri="{BB962C8B-B14F-4D97-AF65-F5344CB8AC3E}">
        <p14:creationId xmlns:p14="http://schemas.microsoft.com/office/powerpoint/2010/main" val="348546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2FB749-BE60-08E1-DD9B-D851F98AC7B1}"/>
              </a:ext>
            </a:extLst>
          </p:cNvPr>
          <p:cNvSpPr>
            <a:spLocks noGrp="1"/>
          </p:cNvSpPr>
          <p:nvPr>
            <p:ph type="title"/>
          </p:nvPr>
        </p:nvSpPr>
        <p:spPr/>
        <p:txBody>
          <a:bodyPr/>
          <a:lstStyle/>
          <a:p>
            <a:r>
              <a:rPr lang="it-IT"/>
              <a:t>Risultati ottenuti dalle som E varianti in </a:t>
            </a:r>
            <a:r>
              <a:rPr lang="it-IT" err="1"/>
              <a:t>Ids</a:t>
            </a:r>
            <a:r>
              <a:rPr lang="it-IT"/>
              <a:t> </a:t>
            </a:r>
          </a:p>
        </p:txBody>
      </p:sp>
      <p:sp>
        <p:nvSpPr>
          <p:cNvPr id="3" name="Segnaposto contenuto 2">
            <a:extLst>
              <a:ext uri="{FF2B5EF4-FFF2-40B4-BE49-F238E27FC236}">
                <a16:creationId xmlns:a16="http://schemas.microsoft.com/office/drawing/2014/main" id="{6678FA4A-7A37-2813-BF75-4B7EAD37943D}"/>
              </a:ext>
            </a:extLst>
          </p:cNvPr>
          <p:cNvSpPr>
            <a:spLocks noGrp="1"/>
          </p:cNvSpPr>
          <p:nvPr>
            <p:ph idx="1"/>
          </p:nvPr>
        </p:nvSpPr>
        <p:spPr/>
        <p:txBody>
          <a:bodyPr/>
          <a:lstStyle/>
          <a:p>
            <a:r>
              <a:rPr lang="it-IT"/>
              <a:t>Facendo riferimento </a:t>
            </a:r>
            <a:r>
              <a:rPr lang="it-IT">
                <a:hlinkClick r:id="rId2"/>
              </a:rPr>
              <a:t>A Survey on the Development of Self-Organizing Maps for Unsupervised Intrusion Detection</a:t>
            </a:r>
            <a:r>
              <a:rPr lang="it-IT"/>
              <a:t> le SOM presentano dei discreti risultati per quanto riguarda questo ambito, però sono state sviluppate delle varianti delle SOM molto più formati per questo caso d’uso come:</a:t>
            </a:r>
          </a:p>
          <a:p>
            <a:r>
              <a:rPr lang="it-IT"/>
              <a:t>Le </a:t>
            </a:r>
            <a:r>
              <a:rPr lang="it-IT" b="1"/>
              <a:t>HSOM</a:t>
            </a:r>
            <a:r>
              <a:rPr lang="it-IT"/>
              <a:t> introducono una struttura gerarchica che migliora l'efficienza computazionale e rappresenta i dati in modo più strutturato, consentendo una più facile identificazione dei pattern e delle anomalie nel traffico di rete.</a:t>
            </a:r>
          </a:p>
          <a:p>
            <a:r>
              <a:rPr lang="it-IT"/>
              <a:t> Le </a:t>
            </a:r>
            <a:r>
              <a:rPr lang="it-IT" b="1"/>
              <a:t>GHSOM</a:t>
            </a:r>
            <a:r>
              <a:rPr lang="it-IT"/>
              <a:t>, invece, estendono le HSOM consentendo alle mappe di crescere dinamicamente a seconda della complessità dei dati, offrendo un modello ancora più adattabile e scalabile per la rilevazione di intrusioni in tempo reale. Le GHSOM, e le sue ottimizzazioni, offrono prestazioni notevolmente migliori nel rilevare intrusioni rispetto all'architettura SOM originale, sottolineando l'importanza dell'innovazione continua nel campo della sicurezza informatica per adattarsi alle minacce in evoluzione.</a:t>
            </a:r>
          </a:p>
        </p:txBody>
      </p:sp>
    </p:spTree>
    <p:extLst>
      <p:ext uri="{BB962C8B-B14F-4D97-AF65-F5344CB8AC3E}">
        <p14:creationId xmlns:p14="http://schemas.microsoft.com/office/powerpoint/2010/main" val="2342903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91BAC46-56E6-C645-926D-EA6708E04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81" y="589932"/>
            <a:ext cx="7772400" cy="6197897"/>
          </a:xfrm>
          <a:prstGeom prst="rect">
            <a:avLst/>
          </a:prstGeom>
          <a:ln>
            <a:solidFill>
              <a:schemeClr val="accent1"/>
            </a:solidFill>
          </a:ln>
        </p:spPr>
      </p:pic>
    </p:spTree>
    <p:extLst>
      <p:ext uri="{BB962C8B-B14F-4D97-AF65-F5344CB8AC3E}">
        <p14:creationId xmlns:p14="http://schemas.microsoft.com/office/powerpoint/2010/main" val="127933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D8E0BD-2ED3-C67D-B84D-C824CC022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30" y="970947"/>
            <a:ext cx="9676407" cy="5148000"/>
          </a:xfrm>
          <a:prstGeom prst="rect">
            <a:avLst/>
          </a:prstGeom>
        </p:spPr>
      </p:pic>
    </p:spTree>
    <p:extLst>
      <p:ext uri="{BB962C8B-B14F-4D97-AF65-F5344CB8AC3E}">
        <p14:creationId xmlns:p14="http://schemas.microsoft.com/office/powerpoint/2010/main" val="199705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396-20DB-64F5-2A02-F3BE90921D8A}"/>
              </a:ext>
            </a:extLst>
          </p:cNvPr>
          <p:cNvSpPr>
            <a:spLocks noGrp="1"/>
          </p:cNvSpPr>
          <p:nvPr>
            <p:ph type="title"/>
          </p:nvPr>
        </p:nvSpPr>
        <p:spPr/>
        <p:txBody>
          <a:bodyPr/>
          <a:lstStyle/>
          <a:p>
            <a:r>
              <a:rPr lang="it-IT"/>
              <a:t>Reti Som e varianti vs Altre Ann</a:t>
            </a:r>
          </a:p>
        </p:txBody>
      </p:sp>
      <p:sp>
        <p:nvSpPr>
          <p:cNvPr id="4" name="Content Placeholder 3">
            <a:extLst>
              <a:ext uri="{FF2B5EF4-FFF2-40B4-BE49-F238E27FC236}">
                <a16:creationId xmlns:a16="http://schemas.microsoft.com/office/drawing/2014/main" id="{E2E2F53B-8F9D-1934-7908-742DFF35ECDB}"/>
              </a:ext>
            </a:extLst>
          </p:cNvPr>
          <p:cNvSpPr>
            <a:spLocks noGrp="1"/>
          </p:cNvSpPr>
          <p:nvPr>
            <p:ph idx="1"/>
          </p:nvPr>
        </p:nvSpPr>
        <p:spPr/>
        <p:txBody>
          <a:bodyPr>
            <a:normAutofit/>
          </a:bodyPr>
          <a:lstStyle/>
          <a:p>
            <a:r>
              <a:rPr lang="it-IT"/>
              <a:t>Nel campo dell’IDS, le reti Som e le sue varianti sono state confrontate con altre Ann che non si basano su apprendimento competitivo.</a:t>
            </a:r>
          </a:p>
          <a:p>
            <a:r>
              <a:rPr lang="it-IT"/>
              <a:t>Le Ann non competitive sono risultate più accurate rispetto della miglior versione della Som di circa di 1-3%.</a:t>
            </a:r>
          </a:p>
          <a:p>
            <a:r>
              <a:rPr lang="it-IT"/>
              <a:t>Le Ann che non si basano su apprendimento competitivo sono considerate delle black box, </a:t>
            </a:r>
            <a:r>
              <a:rPr lang="it-IT" err="1"/>
              <a:t>poichè</a:t>
            </a:r>
            <a:r>
              <a:rPr lang="it-IT"/>
              <a:t> per l’essere umano risulta difficile comprendere la scelta da parte del modello. </a:t>
            </a:r>
          </a:p>
          <a:p>
            <a:r>
              <a:rPr lang="it-IT"/>
              <a:t>Per questo motivo nel seguente articolo: </a:t>
            </a:r>
            <a:r>
              <a:rPr lang="it-IT">
                <a:hlinkClick r:id="rId2"/>
              </a:rPr>
              <a:t>Explainable Intrusion Detection Systems Using Competitive Learning Techniques</a:t>
            </a:r>
            <a:r>
              <a:rPr lang="it-IT"/>
              <a:t>, le Som e varianti sono considerate come una valida scelta per poter implementare l’XIDS(</a:t>
            </a:r>
            <a:r>
              <a:rPr lang="it-IT" err="1"/>
              <a:t>Explainable</a:t>
            </a:r>
            <a:r>
              <a:rPr lang="it-IT"/>
              <a:t> IDS), permettendo agli esperti di settore una maggiore comprensione della scelta effettuata dal modello, poiché le SOM sono white box. Potendo diventare dei validi tool di consultazione per esperti e analisi.</a:t>
            </a:r>
          </a:p>
        </p:txBody>
      </p:sp>
    </p:spTree>
    <p:extLst>
      <p:ext uri="{BB962C8B-B14F-4D97-AF65-F5344CB8AC3E}">
        <p14:creationId xmlns:p14="http://schemas.microsoft.com/office/powerpoint/2010/main" val="92082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E8B366-1B80-7F31-C3B5-F347339C415F}"/>
              </a:ext>
            </a:extLst>
          </p:cNvPr>
          <p:cNvSpPr>
            <a:spLocks noGrp="1"/>
          </p:cNvSpPr>
          <p:nvPr>
            <p:ph type="title"/>
          </p:nvPr>
        </p:nvSpPr>
        <p:spPr/>
        <p:txBody>
          <a:bodyPr/>
          <a:lstStyle/>
          <a:p>
            <a:r>
              <a:rPr lang="it-IT" dirty="0"/>
              <a:t>SOM Architecture</a:t>
            </a:r>
          </a:p>
        </p:txBody>
      </p:sp>
      <p:pic>
        <p:nvPicPr>
          <p:cNvPr id="7" name="Segnaposto contenuto 6" descr="cluster analysis - MATLAB: help needed with Self-Organizing Map (SOM ...">
            <a:extLst>
              <a:ext uri="{FF2B5EF4-FFF2-40B4-BE49-F238E27FC236}">
                <a16:creationId xmlns:a16="http://schemas.microsoft.com/office/drawing/2014/main" id="{3B7342EB-53BE-57A5-47E6-9AFB3355166F}"/>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6616" y="2138564"/>
            <a:ext cx="5176968" cy="3722486"/>
          </a:xfrm>
        </p:spPr>
      </p:pic>
      <p:sp>
        <p:nvSpPr>
          <p:cNvPr id="5" name="Segnaposto contenuto 4">
            <a:extLst>
              <a:ext uri="{FF2B5EF4-FFF2-40B4-BE49-F238E27FC236}">
                <a16:creationId xmlns:a16="http://schemas.microsoft.com/office/drawing/2014/main" id="{4E298C2B-A623-33D0-5D93-5DDB28E92035}"/>
              </a:ext>
            </a:extLst>
          </p:cNvPr>
          <p:cNvSpPr>
            <a:spLocks noGrp="1"/>
          </p:cNvSpPr>
          <p:nvPr>
            <p:ph sz="half" idx="2"/>
          </p:nvPr>
        </p:nvSpPr>
        <p:spPr/>
        <p:txBody>
          <a:bodyPr anchor="t">
            <a:normAutofit/>
          </a:bodyPr>
          <a:lstStyle/>
          <a:p>
            <a:r>
              <a:rPr lang="it-IT" dirty="0"/>
              <a:t>SOM </a:t>
            </a:r>
            <a:r>
              <a:rPr lang="it-IT" dirty="0" err="1"/>
              <a:t>neurons</a:t>
            </a:r>
            <a:r>
              <a:rPr lang="it-IT" dirty="0"/>
              <a:t> are </a:t>
            </a:r>
            <a:r>
              <a:rPr lang="it-IT" dirty="0" err="1"/>
              <a:t>organized</a:t>
            </a:r>
            <a:r>
              <a:rPr lang="it-IT" dirty="0"/>
              <a:t> in a </a:t>
            </a:r>
            <a:r>
              <a:rPr lang="it-IT" dirty="0" err="1"/>
              <a:t>two-dimensional</a:t>
            </a:r>
            <a:r>
              <a:rPr lang="it-IT" dirty="0"/>
              <a:t> </a:t>
            </a:r>
            <a:r>
              <a:rPr lang="it-IT" dirty="0" err="1"/>
              <a:t>grid</a:t>
            </a:r>
            <a:r>
              <a:rPr lang="it-IT" dirty="0"/>
              <a:t>, in </a:t>
            </a:r>
            <a:r>
              <a:rPr lang="it-IT" dirty="0" err="1"/>
              <a:t>which</a:t>
            </a:r>
            <a:r>
              <a:rPr lang="it-IT" dirty="0"/>
              <a:t> </a:t>
            </a:r>
            <a:r>
              <a:rPr lang="it-IT" dirty="0" err="1"/>
              <a:t>each</a:t>
            </a:r>
            <a:r>
              <a:rPr lang="it-IT" dirty="0"/>
              <a:t> </a:t>
            </a:r>
            <a:r>
              <a:rPr lang="it-IT" dirty="0" err="1"/>
              <a:t>neuron</a:t>
            </a:r>
            <a:r>
              <a:rPr lang="it-IT" dirty="0"/>
              <a:t> </a:t>
            </a:r>
            <a:r>
              <a:rPr lang="it-IT" dirty="0" err="1"/>
              <a:t>has</a:t>
            </a:r>
            <a:r>
              <a:rPr lang="it-IT" dirty="0"/>
              <a:t> a weight </a:t>
            </a:r>
            <a:r>
              <a:rPr lang="it-IT" dirty="0" err="1"/>
              <a:t>vector</a:t>
            </a:r>
            <a:r>
              <a:rPr lang="it-IT" dirty="0"/>
              <a:t> of the </a:t>
            </a:r>
            <a:r>
              <a:rPr lang="it-IT" dirty="0" err="1"/>
              <a:t>same</a:t>
            </a:r>
            <a:r>
              <a:rPr lang="it-IT" dirty="0"/>
              <a:t> size </a:t>
            </a:r>
            <a:r>
              <a:rPr lang="it-IT" dirty="0" err="1"/>
              <a:t>as</a:t>
            </a:r>
            <a:r>
              <a:rPr lang="it-IT" dirty="0"/>
              <a:t> the input </a:t>
            </a:r>
            <a:r>
              <a:rPr lang="it-IT" dirty="0" err="1"/>
              <a:t>vector</a:t>
            </a:r>
            <a:r>
              <a:rPr lang="it-IT" dirty="0"/>
              <a:t>. </a:t>
            </a:r>
            <a:r>
              <a:rPr lang="it-IT" dirty="0" err="1"/>
              <a:t>This</a:t>
            </a:r>
            <a:r>
              <a:rPr lang="it-IT" dirty="0"/>
              <a:t> </a:t>
            </a:r>
            <a:r>
              <a:rPr lang="it-IT" dirty="0" err="1"/>
              <a:t>grid</a:t>
            </a:r>
            <a:r>
              <a:rPr lang="it-IT" dirty="0"/>
              <a:t> </a:t>
            </a:r>
            <a:r>
              <a:rPr lang="it-IT" dirty="0" err="1"/>
              <a:t>represents</a:t>
            </a:r>
            <a:r>
              <a:rPr lang="it-IT" dirty="0"/>
              <a:t> the </a:t>
            </a:r>
            <a:r>
              <a:rPr lang="it-IT" dirty="0" err="1"/>
              <a:t>space</a:t>
            </a:r>
            <a:r>
              <a:rPr lang="it-IT" dirty="0"/>
              <a:t> </a:t>
            </a:r>
            <a:r>
              <a:rPr lang="it-IT" dirty="0" err="1"/>
              <a:t>into</a:t>
            </a:r>
            <a:r>
              <a:rPr lang="it-IT" dirty="0"/>
              <a:t> </a:t>
            </a:r>
            <a:r>
              <a:rPr lang="it-IT" dirty="0" err="1"/>
              <a:t>which</a:t>
            </a:r>
            <a:r>
              <a:rPr lang="it-IT" dirty="0"/>
              <a:t> the input data </a:t>
            </a:r>
            <a:r>
              <a:rPr lang="it-IT" dirty="0" err="1"/>
              <a:t>is</a:t>
            </a:r>
            <a:r>
              <a:rPr lang="it-IT" dirty="0"/>
              <a:t> </a:t>
            </a:r>
            <a:r>
              <a:rPr lang="it-IT" dirty="0" err="1"/>
              <a:t>projected</a:t>
            </a:r>
            <a:r>
              <a:rPr lang="it-IT" dirty="0"/>
              <a:t>.
Weight </a:t>
            </a:r>
            <a:r>
              <a:rPr lang="it-IT" dirty="0" err="1"/>
              <a:t>vectors</a:t>
            </a:r>
            <a:r>
              <a:rPr lang="it-IT" dirty="0"/>
              <a:t> link </a:t>
            </a:r>
            <a:r>
              <a:rPr lang="it-IT" dirty="0" err="1"/>
              <a:t>each</a:t>
            </a:r>
            <a:r>
              <a:rPr lang="it-IT" dirty="0"/>
              <a:t> </a:t>
            </a:r>
            <a:r>
              <a:rPr lang="it-IT" dirty="0" err="1"/>
              <a:t>neuron</a:t>
            </a:r>
            <a:r>
              <a:rPr lang="it-IT" dirty="0"/>
              <a:t> to </a:t>
            </a:r>
            <a:r>
              <a:rPr lang="it-IT" dirty="0" err="1"/>
              <a:t>all</a:t>
            </a:r>
            <a:r>
              <a:rPr lang="it-IT" dirty="0"/>
              <a:t> input </a:t>
            </a:r>
            <a:r>
              <a:rPr lang="it-IT" dirty="0" err="1"/>
              <a:t>attributes</a:t>
            </a:r>
            <a:r>
              <a:rPr lang="it-IT" dirty="0"/>
              <a:t>. </a:t>
            </a:r>
            <a:r>
              <a:rPr lang="it-IT" dirty="0" err="1"/>
              <a:t>Updating</a:t>
            </a:r>
            <a:r>
              <a:rPr lang="it-IT" dirty="0"/>
              <a:t> </a:t>
            </a:r>
            <a:r>
              <a:rPr lang="it-IT" dirty="0" err="1"/>
              <a:t>these</a:t>
            </a:r>
            <a:r>
              <a:rPr lang="it-IT" dirty="0"/>
              <a:t> </a:t>
            </a:r>
            <a:r>
              <a:rPr lang="it-IT" dirty="0" err="1"/>
              <a:t>vectors</a:t>
            </a:r>
            <a:r>
              <a:rPr lang="it-IT" dirty="0"/>
              <a:t> </a:t>
            </a:r>
            <a:r>
              <a:rPr lang="it-IT" dirty="0" err="1"/>
              <a:t>through</a:t>
            </a:r>
            <a:r>
              <a:rPr lang="it-IT" dirty="0"/>
              <a:t> learning.
The </a:t>
            </a:r>
            <a:r>
              <a:rPr lang="it-IT" dirty="0" err="1"/>
              <a:t>spatial</a:t>
            </a:r>
            <a:r>
              <a:rPr lang="it-IT" dirty="0"/>
              <a:t> </a:t>
            </a:r>
            <a:r>
              <a:rPr lang="it-IT" dirty="0" err="1"/>
              <a:t>structure</a:t>
            </a:r>
            <a:r>
              <a:rPr lang="it-IT" dirty="0"/>
              <a:t> of the </a:t>
            </a:r>
            <a:r>
              <a:rPr lang="it-IT" dirty="0" err="1"/>
              <a:t>grid</a:t>
            </a:r>
            <a:r>
              <a:rPr lang="it-IT" dirty="0"/>
              <a:t> helps to </a:t>
            </a:r>
            <a:r>
              <a:rPr lang="it-IT" dirty="0" err="1"/>
              <a:t>visualize</a:t>
            </a:r>
            <a:r>
              <a:rPr lang="it-IT" dirty="0"/>
              <a:t> and </a:t>
            </a:r>
            <a:r>
              <a:rPr lang="it-IT" dirty="0" err="1"/>
              <a:t>understand</a:t>
            </a:r>
            <a:r>
              <a:rPr lang="it-IT" dirty="0"/>
              <a:t> the </a:t>
            </a:r>
            <a:r>
              <a:rPr lang="it-IT" dirty="0" err="1"/>
              <a:t>similarities</a:t>
            </a:r>
            <a:r>
              <a:rPr lang="it-IT" dirty="0"/>
              <a:t> and </a:t>
            </a:r>
            <a:r>
              <a:rPr lang="it-IT" dirty="0" err="1"/>
              <a:t>differences</a:t>
            </a:r>
            <a:r>
              <a:rPr lang="it-IT" dirty="0"/>
              <a:t> </a:t>
            </a:r>
            <a:r>
              <a:rPr lang="it-IT" dirty="0" err="1"/>
              <a:t>within</a:t>
            </a:r>
            <a:r>
              <a:rPr lang="it-IT" dirty="0"/>
              <a:t> the dataset, with </a:t>
            </a:r>
            <a:r>
              <a:rPr lang="it-IT" dirty="0" err="1"/>
              <a:t>rectangular</a:t>
            </a:r>
            <a:r>
              <a:rPr lang="it-IT" dirty="0"/>
              <a:t> or </a:t>
            </a:r>
            <a:r>
              <a:rPr lang="it-IT" dirty="0" err="1"/>
              <a:t>hexagonal</a:t>
            </a:r>
            <a:r>
              <a:rPr lang="it-IT" dirty="0"/>
              <a:t> </a:t>
            </a:r>
            <a:r>
              <a:rPr lang="it-IT" dirty="0" err="1"/>
              <a:t>configurations</a:t>
            </a:r>
            <a:r>
              <a:rPr lang="it-IT" dirty="0"/>
              <a:t>.</a:t>
            </a:r>
          </a:p>
        </p:txBody>
      </p:sp>
    </p:spTree>
    <p:extLst>
      <p:ext uri="{BB962C8B-B14F-4D97-AF65-F5344CB8AC3E}">
        <p14:creationId xmlns:p14="http://schemas.microsoft.com/office/powerpoint/2010/main" val="273160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243394-F450-3079-D99C-342D83B5D31E}"/>
              </a:ext>
            </a:extLst>
          </p:cNvPr>
          <p:cNvSpPr>
            <a:spLocks noGrp="1"/>
          </p:cNvSpPr>
          <p:nvPr>
            <p:ph type="title"/>
          </p:nvPr>
        </p:nvSpPr>
        <p:spPr/>
        <p:txBody>
          <a:bodyPr/>
          <a:lstStyle/>
          <a:p>
            <a:r>
              <a:rPr lang="it-IT"/>
              <a:t>Panoramica del Processo di Apprendimento</a:t>
            </a:r>
          </a:p>
        </p:txBody>
      </p:sp>
      <p:sp>
        <p:nvSpPr>
          <p:cNvPr id="5" name="Segnaposto contenuto 4">
            <a:extLst>
              <a:ext uri="{FF2B5EF4-FFF2-40B4-BE49-F238E27FC236}">
                <a16:creationId xmlns:a16="http://schemas.microsoft.com/office/drawing/2014/main" id="{DB85DFFD-1D2F-58F1-796E-173EA44DD534}"/>
              </a:ext>
            </a:extLst>
          </p:cNvPr>
          <p:cNvSpPr>
            <a:spLocks noGrp="1"/>
          </p:cNvSpPr>
          <p:nvPr>
            <p:ph idx="1"/>
          </p:nvPr>
        </p:nvSpPr>
        <p:spPr/>
        <p:txBody>
          <a:bodyPr anchor="t"/>
          <a:lstStyle/>
          <a:p>
            <a:r>
              <a:rPr lang="it-IT" dirty="0"/>
              <a:t>SOM </a:t>
            </a:r>
            <a:r>
              <a:rPr lang="it-IT" dirty="0" err="1"/>
              <a:t>Objective</a:t>
            </a:r>
            <a:r>
              <a:rPr lang="it-IT" dirty="0"/>
              <a:t>: </a:t>
            </a:r>
            <a:r>
              <a:rPr lang="it-IT" dirty="0" err="1"/>
              <a:t>Transform</a:t>
            </a:r>
            <a:r>
              <a:rPr lang="it-IT" dirty="0"/>
              <a:t> </a:t>
            </a:r>
            <a:r>
              <a:rPr lang="it-IT" dirty="0" err="1"/>
              <a:t>complex</a:t>
            </a:r>
            <a:r>
              <a:rPr lang="it-IT" dirty="0"/>
              <a:t>, high-</a:t>
            </a:r>
            <a:r>
              <a:rPr lang="it-IT" dirty="0" err="1"/>
              <a:t>dimensional</a:t>
            </a:r>
            <a:r>
              <a:rPr lang="it-IT" dirty="0"/>
              <a:t> data </a:t>
            </a:r>
            <a:r>
              <a:rPr lang="it-IT" dirty="0" err="1"/>
              <a:t>into</a:t>
            </a:r>
            <a:r>
              <a:rPr lang="it-IT" dirty="0"/>
              <a:t> </a:t>
            </a:r>
            <a:r>
              <a:rPr lang="it-IT" dirty="0" err="1"/>
              <a:t>simplified</a:t>
            </a:r>
            <a:r>
              <a:rPr lang="it-IT" dirty="0"/>
              <a:t> </a:t>
            </a:r>
            <a:r>
              <a:rPr lang="it-IT" dirty="0" err="1"/>
              <a:t>representations</a:t>
            </a:r>
            <a:r>
              <a:rPr lang="it-IT" dirty="0"/>
              <a:t> </a:t>
            </a:r>
            <a:r>
              <a:rPr lang="it-IT" dirty="0" err="1"/>
              <a:t>while</a:t>
            </a:r>
            <a:r>
              <a:rPr lang="it-IT" dirty="0"/>
              <a:t> </a:t>
            </a:r>
            <a:r>
              <a:rPr lang="it-IT" dirty="0" err="1"/>
              <a:t>preserving</a:t>
            </a:r>
            <a:r>
              <a:rPr lang="it-IT" dirty="0"/>
              <a:t> </a:t>
            </a:r>
            <a:r>
              <a:rPr lang="it-IT" dirty="0" err="1"/>
              <a:t>topological</a:t>
            </a:r>
            <a:r>
              <a:rPr lang="it-IT" dirty="0"/>
              <a:t> </a:t>
            </a:r>
            <a:r>
              <a:rPr lang="it-IT" dirty="0" err="1"/>
              <a:t>relationships</a:t>
            </a:r>
            <a:r>
              <a:rPr lang="it-IT" dirty="0"/>
              <a:t>.  </a:t>
            </a:r>
            <a:r>
              <a:rPr lang="it-IT" dirty="0" err="1"/>
              <a:t>Allowing</a:t>
            </a:r>
            <a:r>
              <a:rPr lang="it-IT" dirty="0"/>
              <a:t> the user a </a:t>
            </a:r>
            <a:r>
              <a:rPr lang="it-IT" dirty="0" err="1"/>
              <a:t>greater</a:t>
            </a:r>
            <a:r>
              <a:rPr lang="it-IT" dirty="0"/>
              <a:t> </a:t>
            </a:r>
            <a:r>
              <a:rPr lang="it-IT" dirty="0" err="1"/>
              <a:t>understanding</a:t>
            </a:r>
            <a:r>
              <a:rPr lang="it-IT" dirty="0"/>
              <a:t>.
Stages of the </a:t>
            </a:r>
            <a:r>
              <a:rPr lang="it-IT" dirty="0" err="1"/>
              <a:t>Algorithm</a:t>
            </a:r>
            <a:r>
              <a:rPr lang="it-IT" dirty="0"/>
              <a:t>: The learning </a:t>
            </a:r>
            <a:r>
              <a:rPr lang="it-IT" dirty="0" err="1"/>
              <a:t>process</a:t>
            </a:r>
            <a:r>
              <a:rPr lang="it-IT" dirty="0"/>
              <a:t> </a:t>
            </a:r>
            <a:r>
              <a:rPr lang="it-IT" dirty="0" err="1"/>
              <a:t>consists</a:t>
            </a:r>
            <a:r>
              <a:rPr lang="it-IT" dirty="0"/>
              <a:t> of </a:t>
            </a:r>
            <a:r>
              <a:rPr lang="it-IT" dirty="0" err="1"/>
              <a:t>four</a:t>
            </a:r>
            <a:r>
              <a:rPr lang="it-IT" dirty="0"/>
              <a:t> </a:t>
            </a:r>
            <a:r>
              <a:rPr lang="it-IT" dirty="0" err="1"/>
              <a:t>phases</a:t>
            </a:r>
            <a:r>
              <a:rPr lang="it-IT" dirty="0"/>
              <a:t> - </a:t>
            </a:r>
            <a:r>
              <a:rPr lang="it-IT" dirty="0" err="1"/>
              <a:t>Initialization</a:t>
            </a:r>
            <a:r>
              <a:rPr lang="it-IT" dirty="0"/>
              <a:t>, </a:t>
            </a:r>
            <a:r>
              <a:rPr lang="it-IT" dirty="0" err="1"/>
              <a:t>Competition</a:t>
            </a:r>
            <a:r>
              <a:rPr lang="it-IT" dirty="0"/>
              <a:t>, </a:t>
            </a:r>
            <a:r>
              <a:rPr lang="it-IT" dirty="0" err="1"/>
              <a:t>Cooperation</a:t>
            </a:r>
            <a:r>
              <a:rPr lang="it-IT" dirty="0"/>
              <a:t>, and Adaptation.
The </a:t>
            </a:r>
            <a:r>
              <a:rPr lang="it-IT" dirty="0" err="1"/>
              <a:t>algorithm</a:t>
            </a:r>
            <a:r>
              <a:rPr lang="it-IT" dirty="0"/>
              <a:t> </a:t>
            </a:r>
            <a:r>
              <a:rPr lang="it-IT" dirty="0" err="1"/>
              <a:t>proceeds</a:t>
            </a:r>
            <a:r>
              <a:rPr lang="it-IT" dirty="0"/>
              <a:t> </a:t>
            </a:r>
            <a:r>
              <a:rPr lang="it-IT" dirty="0" err="1"/>
              <a:t>iteratively</a:t>
            </a:r>
            <a:r>
              <a:rPr lang="it-IT" dirty="0"/>
              <a:t>, </a:t>
            </a:r>
            <a:r>
              <a:rPr lang="it-IT" dirty="0" err="1"/>
              <a:t>presenting</a:t>
            </a:r>
            <a:r>
              <a:rPr lang="it-IT" dirty="0"/>
              <a:t> </a:t>
            </a:r>
            <a:r>
              <a:rPr lang="it-IT" dirty="0" err="1"/>
              <a:t>sequences</a:t>
            </a:r>
            <a:r>
              <a:rPr lang="it-IT" dirty="0"/>
              <a:t> of input </a:t>
            </a:r>
            <a:r>
              <a:rPr lang="it-IT" dirty="0" err="1"/>
              <a:t>vectors</a:t>
            </a:r>
            <a:r>
              <a:rPr lang="it-IT" dirty="0"/>
              <a:t> and </a:t>
            </a:r>
            <a:r>
              <a:rPr lang="it-IT" dirty="0" err="1"/>
              <a:t>updating</a:t>
            </a:r>
            <a:r>
              <a:rPr lang="it-IT" dirty="0"/>
              <a:t> the weights of </a:t>
            </a:r>
            <a:r>
              <a:rPr lang="it-IT" dirty="0" err="1"/>
              <a:t>neurons</a:t>
            </a:r>
            <a:r>
              <a:rPr lang="it-IT" dirty="0"/>
              <a:t> to </a:t>
            </a:r>
            <a:r>
              <a:rPr lang="it-IT" dirty="0" err="1"/>
              <a:t>reflect</a:t>
            </a:r>
            <a:r>
              <a:rPr lang="it-IT" dirty="0"/>
              <a:t> </a:t>
            </a:r>
            <a:r>
              <a:rPr lang="it-IT" dirty="0" err="1"/>
              <a:t>structures</a:t>
            </a:r>
            <a:r>
              <a:rPr lang="it-IT" dirty="0"/>
              <a:t> and patterns in the data. 
Learning </a:t>
            </a:r>
            <a:r>
              <a:rPr lang="it-IT" dirty="0" err="1"/>
              <a:t>proceeds</a:t>
            </a:r>
            <a:r>
              <a:rPr lang="it-IT" dirty="0"/>
              <a:t> </a:t>
            </a:r>
            <a:r>
              <a:rPr lang="it-IT" dirty="0" err="1"/>
              <a:t>until</a:t>
            </a:r>
            <a:r>
              <a:rPr lang="it-IT" dirty="0"/>
              <a:t> no more </a:t>
            </a:r>
            <a:r>
              <a:rPr lang="it-IT" dirty="0" err="1"/>
              <a:t>substantial</a:t>
            </a:r>
            <a:r>
              <a:rPr lang="it-IT" dirty="0"/>
              <a:t> </a:t>
            </a:r>
            <a:r>
              <a:rPr lang="it-IT" dirty="0" err="1"/>
              <a:t>changes</a:t>
            </a:r>
            <a:r>
              <a:rPr lang="it-IT" dirty="0"/>
              <a:t> are </a:t>
            </a:r>
            <a:r>
              <a:rPr lang="it-IT" dirty="0" err="1"/>
              <a:t>observed</a:t>
            </a:r>
            <a:r>
              <a:rPr lang="it-IT" dirty="0"/>
              <a:t> in the </a:t>
            </a:r>
            <a:r>
              <a:rPr lang="it-IT" dirty="0" err="1"/>
              <a:t>map</a:t>
            </a:r>
            <a:r>
              <a:rPr lang="it-IT" dirty="0"/>
              <a:t>, </a:t>
            </a:r>
            <a:r>
              <a:rPr lang="it-IT" dirty="0" err="1"/>
              <a:t>indicating</a:t>
            </a:r>
            <a:r>
              <a:rPr lang="it-IT" dirty="0"/>
              <a:t> </a:t>
            </a:r>
            <a:r>
              <a:rPr lang="it-IT" dirty="0" err="1"/>
              <a:t>that</a:t>
            </a:r>
            <a:r>
              <a:rPr lang="it-IT" dirty="0"/>
              <a:t> the </a:t>
            </a:r>
            <a:r>
              <a:rPr lang="it-IT" dirty="0" err="1"/>
              <a:t>algorithm</a:t>
            </a:r>
            <a:r>
              <a:rPr lang="it-IT" dirty="0"/>
              <a:t> </a:t>
            </a:r>
            <a:r>
              <a:rPr lang="it-IT" dirty="0" err="1"/>
              <a:t>has</a:t>
            </a:r>
            <a:r>
              <a:rPr lang="it-IT" dirty="0"/>
              <a:t> </a:t>
            </a:r>
            <a:r>
              <a:rPr lang="it-IT" dirty="0" err="1"/>
              <a:t>reached</a:t>
            </a:r>
            <a:r>
              <a:rPr lang="it-IT" dirty="0"/>
              <a:t> an </a:t>
            </a:r>
            <a:r>
              <a:rPr lang="it-IT" dirty="0" err="1"/>
              <a:t>equilibrium</a:t>
            </a:r>
            <a:r>
              <a:rPr lang="it-IT" dirty="0"/>
              <a:t>.</a:t>
            </a:r>
          </a:p>
        </p:txBody>
      </p:sp>
    </p:spTree>
    <p:extLst>
      <p:ext uri="{BB962C8B-B14F-4D97-AF65-F5344CB8AC3E}">
        <p14:creationId xmlns:p14="http://schemas.microsoft.com/office/powerpoint/2010/main" val="6942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B170D-C1F6-DE14-EE35-4CF665954128}"/>
              </a:ext>
            </a:extLst>
          </p:cNvPr>
          <p:cNvSpPr>
            <a:spLocks noGrp="1"/>
          </p:cNvSpPr>
          <p:nvPr>
            <p:ph type="title"/>
          </p:nvPr>
        </p:nvSpPr>
        <p:spPr/>
        <p:txBody>
          <a:bodyPr/>
          <a:lstStyle/>
          <a:p>
            <a:r>
              <a:rPr lang="it-IT"/>
              <a:t>Fase di Inizializzazione</a:t>
            </a:r>
          </a:p>
        </p:txBody>
      </p:sp>
      <p:sp>
        <p:nvSpPr>
          <p:cNvPr id="3" name="Segnaposto contenuto 2">
            <a:extLst>
              <a:ext uri="{FF2B5EF4-FFF2-40B4-BE49-F238E27FC236}">
                <a16:creationId xmlns:a16="http://schemas.microsoft.com/office/drawing/2014/main" id="{692F5AD6-5903-929E-BB3C-0200F2A0E619}"/>
              </a:ext>
            </a:extLst>
          </p:cNvPr>
          <p:cNvSpPr>
            <a:spLocks noGrp="1"/>
          </p:cNvSpPr>
          <p:nvPr>
            <p:ph idx="1"/>
          </p:nvPr>
        </p:nvSpPr>
        <p:spPr/>
        <p:txBody>
          <a:bodyPr anchor="t">
            <a:normAutofit/>
          </a:bodyPr>
          <a:lstStyle/>
          <a:p>
            <a:r>
              <a:rPr lang="it-IT" dirty="0"/>
              <a:t>Choice of </a:t>
            </a:r>
            <a:r>
              <a:rPr lang="it-IT" dirty="0" err="1"/>
              <a:t>hyperparameters</a:t>
            </a:r>
            <a:r>
              <a:rPr lang="it-IT" dirty="0"/>
              <a:t>, </a:t>
            </a:r>
            <a:r>
              <a:rPr lang="it-IT" dirty="0" err="1"/>
              <a:t>before</a:t>
            </a:r>
            <a:r>
              <a:rPr lang="it-IT" dirty="0"/>
              <a:t> learning: the </a:t>
            </a:r>
            <a:r>
              <a:rPr lang="it-IT" dirty="0" err="1"/>
              <a:t>initial</a:t>
            </a:r>
            <a:r>
              <a:rPr lang="it-IT" dirty="0"/>
              <a:t> learning rate, the </a:t>
            </a:r>
            <a:r>
              <a:rPr lang="it-IT" dirty="0" err="1"/>
              <a:t>number</a:t>
            </a:r>
            <a:r>
              <a:rPr lang="it-IT" dirty="0"/>
              <a:t> of </a:t>
            </a:r>
            <a:r>
              <a:rPr lang="it-IT" dirty="0" err="1"/>
              <a:t>iterations</a:t>
            </a:r>
            <a:r>
              <a:rPr lang="it-IT" dirty="0"/>
              <a:t>, the size of the </a:t>
            </a:r>
            <a:r>
              <a:rPr lang="it-IT" dirty="0" err="1"/>
              <a:t>grid</a:t>
            </a:r>
            <a:r>
              <a:rPr lang="it-IT" dirty="0"/>
              <a:t>, the </a:t>
            </a:r>
            <a:r>
              <a:rPr lang="it-IT" dirty="0" err="1"/>
              <a:t>proximity</a:t>
            </a:r>
            <a:r>
              <a:rPr lang="it-IT" dirty="0"/>
              <a:t> </a:t>
            </a:r>
            <a:r>
              <a:rPr lang="it-IT" dirty="0" err="1"/>
              <a:t>function</a:t>
            </a:r>
            <a:r>
              <a:rPr lang="it-IT" dirty="0"/>
              <a:t> are </a:t>
            </a:r>
            <a:r>
              <a:rPr lang="it-IT" dirty="0" err="1"/>
              <a:t>defined</a:t>
            </a:r>
            <a:r>
              <a:rPr lang="it-IT" dirty="0"/>
              <a:t> and the </a:t>
            </a:r>
            <a:r>
              <a:rPr lang="it-IT" dirty="0" err="1"/>
              <a:t>metric</a:t>
            </a:r>
            <a:r>
              <a:rPr lang="it-IT" dirty="0"/>
              <a:t> to be </a:t>
            </a:r>
            <a:r>
              <a:rPr lang="it-IT" dirty="0" err="1"/>
              <a:t>used</a:t>
            </a:r>
            <a:r>
              <a:rPr lang="it-IT" dirty="0"/>
              <a:t> for </a:t>
            </a:r>
            <a:r>
              <a:rPr lang="it-IT" dirty="0" err="1"/>
              <a:t>competition</a:t>
            </a:r>
            <a:r>
              <a:rPr lang="it-IT" dirty="0"/>
              <a:t> </a:t>
            </a:r>
            <a:r>
              <a:rPr lang="it-IT" dirty="0" err="1"/>
              <a:t>between</a:t>
            </a:r>
            <a:r>
              <a:rPr lang="it-IT" dirty="0"/>
              <a:t> </a:t>
            </a:r>
            <a:r>
              <a:rPr lang="it-IT" dirty="0" err="1"/>
              <a:t>neurons</a:t>
            </a:r>
            <a:r>
              <a:rPr lang="it-IT" dirty="0"/>
              <a:t> </a:t>
            </a:r>
            <a:r>
              <a:rPr lang="it-IT" dirty="0" err="1"/>
              <a:t>is</a:t>
            </a:r>
            <a:r>
              <a:rPr lang="it-IT" dirty="0"/>
              <a:t> </a:t>
            </a:r>
            <a:r>
              <a:rPr lang="it-IT" dirty="0" err="1"/>
              <a:t>determined</a:t>
            </a:r>
            <a:r>
              <a:rPr lang="it-IT" dirty="0"/>
              <a:t>.
</a:t>
            </a:r>
            <a:r>
              <a:rPr lang="it-IT" dirty="0" err="1"/>
              <a:t>These</a:t>
            </a:r>
            <a:r>
              <a:rPr lang="it-IT" dirty="0"/>
              <a:t> </a:t>
            </a:r>
            <a:r>
              <a:rPr lang="it-IT" dirty="0" err="1"/>
              <a:t>choices</a:t>
            </a:r>
            <a:r>
              <a:rPr lang="it-IT" dirty="0"/>
              <a:t> </a:t>
            </a:r>
            <a:r>
              <a:rPr lang="it-IT" dirty="0" err="1"/>
              <a:t>affect</a:t>
            </a:r>
            <a:r>
              <a:rPr lang="it-IT" dirty="0"/>
              <a:t> the </a:t>
            </a:r>
            <a:r>
              <a:rPr lang="it-IT" dirty="0" err="1"/>
              <a:t>effectiveness</a:t>
            </a:r>
            <a:r>
              <a:rPr lang="it-IT" dirty="0"/>
              <a:t> of the training and the </a:t>
            </a:r>
            <a:r>
              <a:rPr lang="it-IT" dirty="0" err="1"/>
              <a:t>quality</a:t>
            </a:r>
            <a:r>
              <a:rPr lang="it-IT" dirty="0"/>
              <a:t> of the </a:t>
            </a:r>
            <a:r>
              <a:rPr lang="it-IT" dirty="0" err="1"/>
              <a:t>resulting</a:t>
            </a:r>
            <a:r>
              <a:rPr lang="it-IT" dirty="0"/>
              <a:t> </a:t>
            </a:r>
            <a:r>
              <a:rPr lang="it-IT" dirty="0" err="1"/>
              <a:t>map</a:t>
            </a:r>
            <a:r>
              <a:rPr lang="it-IT" dirty="0"/>
              <a:t>. In </a:t>
            </a:r>
            <a:r>
              <a:rPr lang="it-IT" dirty="0" err="1"/>
              <a:t>addition</a:t>
            </a:r>
            <a:r>
              <a:rPr lang="it-IT" dirty="0"/>
              <a:t>, </a:t>
            </a:r>
            <a:r>
              <a:rPr lang="it-IT" dirty="0" err="1"/>
              <a:t>as</a:t>
            </a:r>
            <a:r>
              <a:rPr lang="it-IT" dirty="0"/>
              <a:t> far </a:t>
            </a:r>
            <a:r>
              <a:rPr lang="it-IT" dirty="0" err="1"/>
              <a:t>as</a:t>
            </a:r>
            <a:r>
              <a:rPr lang="it-IT" dirty="0"/>
              <a:t> the </a:t>
            </a:r>
            <a:r>
              <a:rPr lang="it-IT" dirty="0" err="1"/>
              <a:t>initialization</a:t>
            </a:r>
            <a:r>
              <a:rPr lang="it-IT" dirty="0"/>
              <a:t> of the weight </a:t>
            </a:r>
            <a:r>
              <a:rPr lang="it-IT" dirty="0" err="1"/>
              <a:t>vector</a:t>
            </a:r>
            <a:r>
              <a:rPr lang="it-IT" dirty="0"/>
              <a:t> </a:t>
            </a:r>
            <a:r>
              <a:rPr lang="it-IT" dirty="0" err="1"/>
              <a:t>is</a:t>
            </a:r>
            <a:r>
              <a:rPr lang="it-IT" dirty="0"/>
              <a:t> </a:t>
            </a:r>
            <a:r>
              <a:rPr lang="it-IT" dirty="0" err="1"/>
              <a:t>concerned</a:t>
            </a:r>
            <a:r>
              <a:rPr lang="it-IT" dirty="0"/>
              <a:t>, </a:t>
            </a:r>
            <a:r>
              <a:rPr lang="it-IT" dirty="0" err="1"/>
              <a:t>there</a:t>
            </a:r>
            <a:r>
              <a:rPr lang="it-IT" dirty="0"/>
              <a:t> are 2 strategies:
Random </a:t>
            </a:r>
            <a:r>
              <a:rPr lang="it-IT" dirty="0" err="1"/>
              <a:t>initialization</a:t>
            </a:r>
            <a:r>
              <a:rPr lang="it-IT" dirty="0"/>
              <a:t>: The weight </a:t>
            </a:r>
            <a:r>
              <a:rPr lang="it-IT" dirty="0" err="1"/>
              <a:t>vectors</a:t>
            </a:r>
            <a:r>
              <a:rPr lang="it-IT" dirty="0"/>
              <a:t> of </a:t>
            </a:r>
            <a:r>
              <a:rPr lang="it-IT" dirty="0" err="1"/>
              <a:t>each</a:t>
            </a:r>
            <a:r>
              <a:rPr lang="it-IT" dirty="0"/>
              <a:t> </a:t>
            </a:r>
            <a:r>
              <a:rPr lang="it-IT" dirty="0" err="1"/>
              <a:t>neuron</a:t>
            </a:r>
            <a:r>
              <a:rPr lang="it-IT" dirty="0"/>
              <a:t> in the </a:t>
            </a:r>
            <a:r>
              <a:rPr lang="it-IT" dirty="0" err="1"/>
              <a:t>grid</a:t>
            </a:r>
            <a:r>
              <a:rPr lang="it-IT" dirty="0"/>
              <a:t> are </a:t>
            </a:r>
            <a:r>
              <a:rPr lang="it-IT" dirty="0" err="1"/>
              <a:t>initialized</a:t>
            </a:r>
            <a:r>
              <a:rPr lang="it-IT" dirty="0"/>
              <a:t> with random </a:t>
            </a:r>
            <a:r>
              <a:rPr lang="it-IT" dirty="0" err="1"/>
              <a:t>values</a:t>
            </a:r>
            <a:r>
              <a:rPr lang="it-IT" dirty="0"/>
              <a:t>. </a:t>
            </a:r>
            <a:r>
              <a:rPr lang="it-IT" dirty="0" err="1"/>
              <a:t>This</a:t>
            </a:r>
            <a:r>
              <a:rPr lang="it-IT" dirty="0"/>
              <a:t> </a:t>
            </a:r>
            <a:r>
              <a:rPr lang="it-IT" dirty="0" err="1"/>
              <a:t>ensures</a:t>
            </a:r>
            <a:r>
              <a:rPr lang="it-IT" dirty="0"/>
              <a:t> a non-</a:t>
            </a:r>
            <a:r>
              <a:rPr lang="it-IT" dirty="0" err="1"/>
              <a:t>prejudicial</a:t>
            </a:r>
            <a:r>
              <a:rPr lang="it-IT" dirty="0"/>
              <a:t> start for the </a:t>
            </a:r>
            <a:r>
              <a:rPr lang="it-IT" dirty="0" err="1"/>
              <a:t>process</a:t>
            </a:r>
            <a:r>
              <a:rPr lang="it-IT" dirty="0"/>
              <a:t> of self-</a:t>
            </a:r>
            <a:r>
              <a:rPr lang="it-IT" dirty="0" err="1"/>
              <a:t>organization</a:t>
            </a:r>
            <a:r>
              <a:rPr lang="it-IT" dirty="0"/>
              <a:t>.
Data-</a:t>
            </a:r>
            <a:r>
              <a:rPr lang="it-IT" dirty="0" err="1"/>
              <a:t>driven</a:t>
            </a:r>
            <a:r>
              <a:rPr lang="it-IT" dirty="0"/>
              <a:t> </a:t>
            </a:r>
            <a:r>
              <a:rPr lang="it-IT" dirty="0" err="1"/>
              <a:t>initialization</a:t>
            </a:r>
            <a:r>
              <a:rPr lang="it-IT" dirty="0"/>
              <a:t> : Good </a:t>
            </a:r>
            <a:r>
              <a:rPr lang="it-IT" dirty="0" err="1"/>
              <a:t>initialization</a:t>
            </a:r>
            <a:r>
              <a:rPr lang="it-IT" dirty="0"/>
              <a:t> can accelerate </a:t>
            </a:r>
            <a:r>
              <a:rPr lang="it-IT" dirty="0" err="1"/>
              <a:t>algorithm</a:t>
            </a:r>
            <a:r>
              <a:rPr lang="it-IT" dirty="0"/>
              <a:t> </a:t>
            </a:r>
            <a:r>
              <a:rPr lang="it-IT" dirty="0" err="1"/>
              <a:t>convergence</a:t>
            </a:r>
            <a:r>
              <a:rPr lang="it-IT" dirty="0"/>
              <a:t> and </a:t>
            </a:r>
            <a:r>
              <a:rPr lang="it-IT" dirty="0" err="1"/>
              <a:t>improve</a:t>
            </a:r>
            <a:r>
              <a:rPr lang="it-IT" dirty="0"/>
              <a:t> </a:t>
            </a:r>
            <a:r>
              <a:rPr lang="it-IT" dirty="0" err="1"/>
              <a:t>map</a:t>
            </a:r>
            <a:r>
              <a:rPr lang="it-IT" dirty="0"/>
              <a:t> </a:t>
            </a:r>
            <a:r>
              <a:rPr lang="it-IT" dirty="0" err="1"/>
              <a:t>representativeness</a:t>
            </a:r>
            <a:r>
              <a:rPr lang="it-IT" dirty="0"/>
              <a:t>.</a:t>
            </a:r>
          </a:p>
        </p:txBody>
      </p:sp>
    </p:spTree>
    <p:extLst>
      <p:ext uri="{BB962C8B-B14F-4D97-AF65-F5344CB8AC3E}">
        <p14:creationId xmlns:p14="http://schemas.microsoft.com/office/powerpoint/2010/main" val="141404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ctangle 18">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itolo 3">
            <a:extLst>
              <a:ext uri="{FF2B5EF4-FFF2-40B4-BE49-F238E27FC236}">
                <a16:creationId xmlns:a16="http://schemas.microsoft.com/office/drawing/2014/main" id="{85FEC360-5022-3AB3-FB3F-8C6712DFD254}"/>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t>Fase Competizione (1)</a:t>
            </a:r>
            <a:endParaRPr lang="en-US"/>
          </a:p>
        </p:txBody>
      </p:sp>
      <p:sp>
        <p:nvSpPr>
          <p:cNvPr id="21" name="Rectangle 2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egnaposto contenuto 7">
            <a:extLst>
              <a:ext uri="{FF2B5EF4-FFF2-40B4-BE49-F238E27FC236}">
                <a16:creationId xmlns:a16="http://schemas.microsoft.com/office/drawing/2014/main" id="{E93E919D-464A-6071-0377-13C88511436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7938" r="-3" b="6832"/>
          <a:stretch/>
        </p:blipFill>
        <p:spPr>
          <a:xfrm>
            <a:off x="657225" y="2361056"/>
            <a:ext cx="4962525" cy="3649219"/>
          </a:xfrm>
          <a:prstGeom prst="rect">
            <a:avLst/>
          </a:prstGeom>
        </p:spPr>
      </p:pic>
      <p:sp>
        <p:nvSpPr>
          <p:cNvPr id="10" name="Segnaposto contenuto 9">
            <a:extLst>
              <a:ext uri="{FF2B5EF4-FFF2-40B4-BE49-F238E27FC236}">
                <a16:creationId xmlns:a16="http://schemas.microsoft.com/office/drawing/2014/main" id="{36A8BD5F-1FCD-83EF-EB03-A39FB2BAB144}"/>
              </a:ext>
            </a:extLst>
          </p:cNvPr>
          <p:cNvSpPr>
            <a:spLocks noGrp="1"/>
          </p:cNvSpPr>
          <p:nvPr>
            <p:ph sz="half" idx="2"/>
          </p:nvPr>
        </p:nvSpPr>
        <p:spPr>
          <a:xfrm>
            <a:off x="6188417" y="2228003"/>
            <a:ext cx="5422392" cy="3927841"/>
          </a:xfrm>
        </p:spPr>
        <p:txBody>
          <a:bodyPr>
            <a:normAutofit/>
          </a:bodyPr>
          <a:lstStyle/>
          <a:p>
            <a:pPr>
              <a:buFont typeface="Arial" panose="020B0604020202020204" pitchFamily="34" charset="0"/>
              <a:buChar char="•"/>
            </a:pPr>
            <a:r>
              <a:rPr lang="it-IT" dirty="0" err="1"/>
              <a:t>Each</a:t>
            </a:r>
            <a:r>
              <a:rPr lang="it-IT" dirty="0"/>
              <a:t> time a new input </a:t>
            </a:r>
            <a:r>
              <a:rPr lang="it-IT" dirty="0" err="1"/>
              <a:t>vector</a:t>
            </a:r>
            <a:r>
              <a:rPr lang="it-IT" dirty="0"/>
              <a:t> </a:t>
            </a:r>
            <a:r>
              <a:rPr lang="it-IT" dirty="0" err="1"/>
              <a:t>is</a:t>
            </a:r>
            <a:r>
              <a:rPr lang="it-IT" dirty="0"/>
              <a:t> </a:t>
            </a:r>
            <a:r>
              <a:rPr lang="it-IT" dirty="0" err="1"/>
              <a:t>introduced</a:t>
            </a:r>
            <a:r>
              <a:rPr lang="it-IT" dirty="0"/>
              <a:t> to the SOM, a </a:t>
            </a:r>
            <a:r>
              <a:rPr lang="it-IT" dirty="0" err="1"/>
              <a:t>crucial</a:t>
            </a:r>
            <a:r>
              <a:rPr lang="it-IT" dirty="0"/>
              <a:t> </a:t>
            </a:r>
            <a:r>
              <a:rPr lang="it-IT" dirty="0" err="1"/>
              <a:t>phase</a:t>
            </a:r>
            <a:r>
              <a:rPr lang="it-IT" dirty="0"/>
              <a:t> of </a:t>
            </a:r>
            <a:r>
              <a:rPr lang="it-IT" dirty="0" err="1"/>
              <a:t>competition</a:t>
            </a:r>
            <a:r>
              <a:rPr lang="it-IT" dirty="0"/>
              <a:t> </a:t>
            </a:r>
            <a:r>
              <a:rPr lang="it-IT" dirty="0" err="1"/>
              <a:t>between</a:t>
            </a:r>
            <a:r>
              <a:rPr lang="it-IT" dirty="0"/>
              <a:t> </a:t>
            </a:r>
            <a:r>
              <a:rPr lang="it-IT" dirty="0" err="1"/>
              <a:t>neurons</a:t>
            </a:r>
            <a:r>
              <a:rPr lang="it-IT" dirty="0"/>
              <a:t> </a:t>
            </a:r>
            <a:r>
              <a:rPr lang="it-IT" dirty="0" err="1"/>
              <a:t>begins</a:t>
            </a:r>
            <a:r>
              <a:rPr lang="it-IT" dirty="0"/>
              <a:t>. </a:t>
            </a:r>
            <a:r>
              <a:rPr lang="it-IT" dirty="0" err="1"/>
              <a:t>It</a:t>
            </a:r>
            <a:r>
              <a:rPr lang="it-IT" dirty="0"/>
              <a:t> </a:t>
            </a:r>
            <a:r>
              <a:rPr lang="it-IT" dirty="0" err="1"/>
              <a:t>is</a:t>
            </a:r>
            <a:r>
              <a:rPr lang="it-IT" dirty="0"/>
              <a:t> </a:t>
            </a:r>
            <a:r>
              <a:rPr lang="it-IT" dirty="0" err="1"/>
              <a:t>at</a:t>
            </a:r>
            <a:r>
              <a:rPr lang="it-IT" dirty="0"/>
              <a:t> </a:t>
            </a:r>
            <a:r>
              <a:rPr lang="it-IT" dirty="0" err="1"/>
              <a:t>this</a:t>
            </a:r>
            <a:r>
              <a:rPr lang="it-IT" dirty="0"/>
              <a:t> time </a:t>
            </a:r>
            <a:r>
              <a:rPr lang="it-IT" dirty="0" err="1"/>
              <a:t>that</a:t>
            </a:r>
            <a:r>
              <a:rPr lang="it-IT" dirty="0"/>
              <a:t> </a:t>
            </a:r>
            <a:r>
              <a:rPr lang="it-IT" dirty="0" err="1"/>
              <a:t>you</a:t>
            </a:r>
            <a:r>
              <a:rPr lang="it-IT" dirty="0"/>
              <a:t> decide </a:t>
            </a:r>
            <a:r>
              <a:rPr lang="it-IT" dirty="0" err="1"/>
              <a:t>which</a:t>
            </a:r>
            <a:r>
              <a:rPr lang="it-IT" dirty="0"/>
              <a:t> </a:t>
            </a:r>
            <a:r>
              <a:rPr lang="it-IT" dirty="0" err="1"/>
              <a:t>neuron</a:t>
            </a:r>
            <a:r>
              <a:rPr lang="it-IT" dirty="0"/>
              <a:t> </a:t>
            </a:r>
            <a:r>
              <a:rPr lang="it-IT" dirty="0" err="1"/>
              <a:t>will</a:t>
            </a:r>
            <a:r>
              <a:rPr lang="it-IT" dirty="0"/>
              <a:t> </a:t>
            </a:r>
            <a:r>
              <a:rPr lang="it-IT" dirty="0" err="1"/>
              <a:t>become</a:t>
            </a:r>
            <a:r>
              <a:rPr lang="it-IT" dirty="0"/>
              <a:t> the </a:t>
            </a:r>
            <a:r>
              <a:rPr lang="it-IT" dirty="0" err="1"/>
              <a:t>representative</a:t>
            </a:r>
            <a:r>
              <a:rPr lang="it-IT" dirty="0"/>
              <a:t> of </a:t>
            </a:r>
            <a:r>
              <a:rPr lang="it-IT" dirty="0" err="1"/>
              <a:t>that</a:t>
            </a:r>
            <a:r>
              <a:rPr lang="it-IT" dirty="0"/>
              <a:t> </a:t>
            </a:r>
            <a:r>
              <a:rPr lang="it-IT" dirty="0" err="1"/>
              <a:t>specific</a:t>
            </a:r>
            <a:r>
              <a:rPr lang="it-IT" dirty="0"/>
              <a:t> input.
Data </a:t>
            </a:r>
            <a:r>
              <a:rPr lang="it-IT" dirty="0" err="1"/>
              <a:t>Representation</a:t>
            </a:r>
            <a:r>
              <a:rPr lang="it-IT" dirty="0"/>
              <a:t>: </a:t>
            </a:r>
            <a:r>
              <a:rPr lang="it-IT" dirty="0" err="1"/>
              <a:t>Competition</a:t>
            </a:r>
            <a:r>
              <a:rPr lang="it-IT" dirty="0"/>
              <a:t> </a:t>
            </a:r>
            <a:r>
              <a:rPr lang="it-IT" dirty="0" err="1"/>
              <a:t>ensures</a:t>
            </a:r>
            <a:r>
              <a:rPr lang="it-IT" dirty="0"/>
              <a:t> </a:t>
            </a:r>
            <a:r>
              <a:rPr lang="it-IT" dirty="0" err="1"/>
              <a:t>that</a:t>
            </a:r>
            <a:r>
              <a:rPr lang="it-IT" dirty="0"/>
              <a:t> </a:t>
            </a:r>
            <a:r>
              <a:rPr lang="it-IT" dirty="0" err="1"/>
              <a:t>each</a:t>
            </a:r>
            <a:r>
              <a:rPr lang="it-IT" dirty="0"/>
              <a:t> input </a:t>
            </a:r>
            <a:r>
              <a:rPr lang="it-IT" dirty="0" err="1"/>
              <a:t>is</a:t>
            </a:r>
            <a:r>
              <a:rPr lang="it-IT" dirty="0"/>
              <a:t> </a:t>
            </a:r>
            <a:r>
              <a:rPr lang="it-IT" dirty="0" err="1"/>
              <a:t>represented</a:t>
            </a:r>
            <a:r>
              <a:rPr lang="it-IT" dirty="0"/>
              <a:t> on the </a:t>
            </a:r>
            <a:r>
              <a:rPr lang="it-IT" dirty="0" err="1"/>
              <a:t>map</a:t>
            </a:r>
            <a:r>
              <a:rPr lang="it-IT" dirty="0"/>
              <a:t> by the </a:t>
            </a:r>
            <a:r>
              <a:rPr lang="it-IT" dirty="0" err="1"/>
              <a:t>most</a:t>
            </a:r>
            <a:r>
              <a:rPr lang="it-IT" dirty="0"/>
              <a:t> </a:t>
            </a:r>
            <a:r>
              <a:rPr lang="it-IT" dirty="0" err="1"/>
              <a:t>suitable</a:t>
            </a:r>
            <a:r>
              <a:rPr lang="it-IT" dirty="0"/>
              <a:t> </a:t>
            </a:r>
            <a:r>
              <a:rPr lang="it-IT" dirty="0" err="1"/>
              <a:t>cell</a:t>
            </a:r>
            <a:r>
              <a:rPr lang="it-IT" dirty="0"/>
              <a:t>, </a:t>
            </a:r>
            <a:r>
              <a:rPr lang="it-IT" dirty="0" err="1"/>
              <a:t>preserving</a:t>
            </a:r>
            <a:r>
              <a:rPr lang="it-IT" dirty="0"/>
              <a:t> the </a:t>
            </a:r>
            <a:r>
              <a:rPr lang="it-IT" dirty="0" err="1"/>
              <a:t>similarities</a:t>
            </a:r>
            <a:r>
              <a:rPr lang="it-IT" dirty="0"/>
              <a:t> and </a:t>
            </a:r>
            <a:r>
              <a:rPr lang="it-IT" dirty="0" err="1"/>
              <a:t>differences</a:t>
            </a:r>
            <a:r>
              <a:rPr lang="it-IT" dirty="0"/>
              <a:t> </a:t>
            </a:r>
            <a:r>
              <a:rPr lang="it-IT" dirty="0" err="1"/>
              <a:t>between</a:t>
            </a:r>
            <a:r>
              <a:rPr lang="it-IT" dirty="0"/>
              <a:t> the </a:t>
            </a:r>
            <a:r>
              <a:rPr lang="it-IT" dirty="0" err="1"/>
              <a:t>different</a:t>
            </a:r>
            <a:r>
              <a:rPr lang="it-IT" dirty="0"/>
              <a:t> inputs.</a:t>
            </a:r>
          </a:p>
        </p:txBody>
      </p:sp>
    </p:spTree>
    <p:extLst>
      <p:ext uri="{BB962C8B-B14F-4D97-AF65-F5344CB8AC3E}">
        <p14:creationId xmlns:p14="http://schemas.microsoft.com/office/powerpoint/2010/main" val="23188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78441B-F6B3-7D1F-9D08-18D20730ADEF}"/>
              </a:ext>
            </a:extLst>
          </p:cNvPr>
          <p:cNvSpPr>
            <a:spLocks noGrp="1"/>
          </p:cNvSpPr>
          <p:nvPr>
            <p:ph type="title"/>
          </p:nvPr>
        </p:nvSpPr>
        <p:spPr/>
        <p:txBody>
          <a:bodyPr/>
          <a:lstStyle/>
          <a:p>
            <a:r>
              <a:rPr lang="it-IT"/>
              <a:t>Fase Competizione (2)</a:t>
            </a:r>
          </a:p>
        </p:txBody>
      </p:sp>
      <mc:AlternateContent xmlns:mc="http://schemas.openxmlformats.org/markup-compatibility/2006">
        <mc:Choice xmlns:a14="http://schemas.microsoft.com/office/drawing/2010/main" Requires="a14">
          <p:sp>
            <p:nvSpPr>
              <p:cNvPr id="5" name="Segnaposto contenuto 4">
                <a:extLst>
                  <a:ext uri="{FF2B5EF4-FFF2-40B4-BE49-F238E27FC236}">
                    <a16:creationId xmlns:a16="http://schemas.microsoft.com/office/drawing/2014/main" id="{3BBA5AB9-3726-7461-0E82-50A2416434E7}"/>
                  </a:ext>
                </a:extLst>
              </p:cNvPr>
              <p:cNvSpPr>
                <a:spLocks noGrp="1"/>
              </p:cNvSpPr>
              <p:nvPr>
                <p:ph idx="1"/>
              </p:nvPr>
            </p:nvSpPr>
            <p:spPr>
              <a:xfrm>
                <a:off x="581192" y="2180496"/>
                <a:ext cx="11029615" cy="3811001"/>
              </a:xfrm>
            </p:spPr>
            <p:txBody>
              <a:bodyPr anchor="t"/>
              <a:lstStyle/>
              <a:p>
                <a:r>
                  <a:rPr lang="it-IT" dirty="0"/>
                  <a:t>The SOM </a:t>
                </a:r>
                <a:r>
                  <a:rPr lang="it-IT" dirty="0" err="1"/>
                  <a:t>algorithm</a:t>
                </a:r>
                <a:r>
                  <a:rPr lang="it-IT" dirty="0"/>
                  <a:t> </a:t>
                </a:r>
                <a:r>
                  <a:rPr lang="it-IT" dirty="0" err="1"/>
                  <a:t>identifies</a:t>
                </a:r>
                <a:r>
                  <a:rPr lang="it-IT" dirty="0"/>
                  <a:t> the Best Matching Unit (BMU), </a:t>
                </a:r>
                <a:r>
                  <a:rPr lang="it-IT" dirty="0" err="1"/>
                  <a:t>based</a:t>
                </a:r>
                <a:r>
                  <a:rPr lang="it-IT" dirty="0"/>
                  <a:t> on a </a:t>
                </a:r>
                <a:r>
                  <a:rPr lang="it-IT" dirty="0" err="1"/>
                  <a:t>metric</a:t>
                </a:r>
                <a:r>
                  <a:rPr lang="it-IT" dirty="0"/>
                  <a:t> </a:t>
                </a:r>
                <a:r>
                  <a:rPr lang="it-IT" dirty="0" err="1"/>
                  <a:t>such</a:t>
                </a:r>
                <a:r>
                  <a:rPr lang="it-IT" dirty="0"/>
                  <a:t> </a:t>
                </a:r>
                <a:r>
                  <a:rPr lang="it-IT" dirty="0" err="1"/>
                  <a:t>as</a:t>
                </a:r>
                <a:r>
                  <a:rPr lang="it-IT" dirty="0"/>
                  <a:t> the </a:t>
                </a:r>
                <a:r>
                  <a:rPr lang="it-IT" dirty="0" err="1"/>
                  <a:t>Euclidean</a:t>
                </a:r>
                <a:r>
                  <a:rPr lang="it-IT" dirty="0"/>
                  <a:t> (or, e.g., Manhattan) </a:t>
                </a:r>
                <a:r>
                  <a:rPr lang="it-IT" dirty="0" err="1"/>
                  <a:t>distance</a:t>
                </a:r>
                <a:r>
                  <a:rPr lang="it-IT" dirty="0"/>
                  <a:t> </a:t>
                </a:r>
                <a:r>
                  <a:rPr lang="it-IT" dirty="0" err="1"/>
                  <a:t>between</a:t>
                </a:r>
                <a:r>
                  <a:rPr lang="it-IT" dirty="0"/>
                  <a:t> the input </a:t>
                </a:r>
                <a:r>
                  <a:rPr lang="it-IT" dirty="0" err="1"/>
                  <a:t>vector</a:t>
                </a:r>
                <a:r>
                  <a:rPr lang="it-IT" dirty="0"/>
                  <a:t> and the weight </a:t>
                </a:r>
                <a:r>
                  <a:rPr lang="it-IT" dirty="0" err="1"/>
                  <a:t>vectors</a:t>
                </a:r>
                <a:r>
                  <a:rPr lang="it-IT" dirty="0"/>
                  <a:t> of </a:t>
                </a:r>
                <a:r>
                  <a:rPr lang="it-IT" dirty="0" err="1"/>
                  <a:t>each</a:t>
                </a:r>
                <a:r>
                  <a:rPr lang="it-IT" dirty="0"/>
                  <a:t> </a:t>
                </a:r>
                <a:r>
                  <a:rPr lang="it-IT" dirty="0" err="1"/>
                  <a:t>neuron</a:t>
                </a:r>
                <a:r>
                  <a:rPr lang="it-IT" dirty="0"/>
                  <a:t>. The </a:t>
                </a:r>
                <a:r>
                  <a:rPr lang="it-IT" dirty="0" err="1"/>
                  <a:t>neuron</a:t>
                </a:r>
                <a:r>
                  <a:rPr lang="it-IT" dirty="0"/>
                  <a:t> with the </a:t>
                </a:r>
                <a:r>
                  <a:rPr lang="it-IT" dirty="0" err="1"/>
                  <a:t>shortest</a:t>
                </a:r>
                <a:r>
                  <a:rPr lang="it-IT" dirty="0"/>
                  <a:t> </a:t>
                </a:r>
                <a:r>
                  <a:rPr lang="it-IT" dirty="0" err="1"/>
                  <a:t>distance</a:t>
                </a:r>
                <a:r>
                  <a:rPr lang="it-IT" dirty="0"/>
                  <a:t> </a:t>
                </a:r>
                <a:r>
                  <a:rPr lang="it-IT" dirty="0" err="1"/>
                  <a:t>is</a:t>
                </a:r>
                <a:r>
                  <a:rPr lang="it-IT" dirty="0"/>
                  <a:t> </a:t>
                </a:r>
                <a:r>
                  <a:rPr lang="it-IT" dirty="0" err="1"/>
                  <a:t>elected</a:t>
                </a:r>
                <a:r>
                  <a:rPr lang="it-IT" dirty="0"/>
                  <a:t> </a:t>
                </a:r>
                <a:r>
                  <a:rPr lang="it-IT" dirty="0" err="1"/>
                  <a:t>as</a:t>
                </a:r>
                <a:r>
                  <a:rPr lang="it-IT" dirty="0"/>
                  <a:t> the BMU.</a:t>
                </a:r>
              </a:p>
              <a:p>
                <a:r>
                  <a:rPr lang="it-IT" dirty="0"/>
                  <a:t>Euclidean Distance Formula:</a:t>
                </a:r>
                <a14:m>
                  <m:oMath xmlns:m="http://schemas.openxmlformats.org/officeDocument/2006/math">
                    <m:r>
                      <a:rPr lang="it-IT" b="0" i="1" smtClean="0">
                        <a:latin typeface="Cambria Math" panose="02040503050406030204" pitchFamily="18" charset="0"/>
                      </a:rPr>
                      <m:t>𝑑</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𝑤</m:t>
                            </m:r>
                          </m:e>
                        </m:acc>
                      </m:e>
                    </m:d>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sSup>
                          <m:sSupPr>
                            <m:ctrlPr>
                              <a:rPr lang="it-IT" b="0" i="1" smtClean="0">
                                <a:latin typeface="Cambria Math" panose="02040503050406030204" pitchFamily="18" charset="0"/>
                              </a:rPr>
                            </m:ctrlPr>
                          </m:sSupPr>
                          <m:e>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𝑛</m:t>
                                </m:r>
                              </m:sup>
                              <m:e>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𝑤</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latin typeface="Cambria Math" panose="02040503050406030204" pitchFamily="18" charset="0"/>
                                  </a:rPr>
                                  <m:t> </m:t>
                                </m:r>
                              </m:e>
                            </m:nary>
                          </m:e>
                          <m:sup>
                            <m:r>
                              <a:rPr lang="it-IT" b="0" i="1" smtClean="0">
                                <a:latin typeface="Cambria Math" panose="02040503050406030204" pitchFamily="18" charset="0"/>
                              </a:rPr>
                              <m:t>2</m:t>
                            </m:r>
                          </m:sup>
                        </m:sSup>
                      </m:e>
                    </m:rad>
                  </m:oMath>
                </a14:m>
                <a:endParaRPr lang="it-IT" dirty="0"/>
              </a:p>
              <a:p>
                <a:pPr marL="0" indent="0">
                  <a:buNone/>
                </a:pPr>
                <a:r>
                  <a:rPr lang="it-IT" dirty="0">
                    <a:solidFill>
                      <a:schemeClr val="tx1">
                        <a:lumMod val="50000"/>
                        <a:lumOff val="50000"/>
                      </a:schemeClr>
                    </a:solidFill>
                  </a:rPr>
                  <a:t>     </a:t>
                </a:r>
                <a:r>
                  <a:rPr lang="it-IT" dirty="0" err="1">
                    <a:solidFill>
                      <a:schemeClr val="tx1">
                        <a:lumMod val="50000"/>
                        <a:lumOff val="50000"/>
                      </a:schemeClr>
                    </a:solidFill>
                  </a:rPr>
                  <a:t>Where</a:t>
                </a:r>
                <a:r>
                  <a:rPr lang="it-IT" dirty="0">
                    <a:solidFill>
                      <a:schemeClr val="tx1">
                        <a:lumMod val="50000"/>
                        <a:lumOff val="50000"/>
                      </a:schemeClr>
                    </a:solidFill>
                  </a:rPr>
                  <a:t>: </a:t>
                </a:r>
                <a14:m>
                  <m:oMath xmlns:m="http://schemas.openxmlformats.org/officeDocument/2006/math">
                    <m:acc>
                      <m:accPr>
                        <m:chr m:val="⃗"/>
                        <m:ctrlPr>
                          <a:rPr lang="it-IT" b="0" i="1" smtClean="0">
                            <a:solidFill>
                              <a:schemeClr val="tx1">
                                <a:lumMod val="50000"/>
                                <a:lumOff val="50000"/>
                              </a:schemeClr>
                            </a:solidFill>
                            <a:latin typeface="Cambria Math" panose="02040503050406030204" pitchFamily="18" charset="0"/>
                          </a:rPr>
                        </m:ctrlPr>
                      </m:accPr>
                      <m:e>
                        <m:r>
                          <a:rPr lang="it-IT" b="0" i="1" smtClean="0">
                            <a:solidFill>
                              <a:schemeClr val="tx1">
                                <a:lumMod val="50000"/>
                                <a:lumOff val="50000"/>
                              </a:schemeClr>
                            </a:solidFill>
                            <a:latin typeface="Cambria Math" panose="02040503050406030204" pitchFamily="18" charset="0"/>
                          </a:rPr>
                          <m:t>𝑥</m:t>
                        </m:r>
                      </m:e>
                    </m:acc>
                  </m:oMath>
                </a14:m>
                <a:r>
                  <a:rPr lang="it-IT" dirty="0">
                    <a:solidFill>
                      <a:schemeClr val="tx1">
                        <a:lumMod val="50000"/>
                        <a:lumOff val="50000"/>
                      </a:schemeClr>
                    </a:solidFill>
                  </a:rPr>
                  <a:t> represents the input vector and</a:t>
                </a:r>
                <a14:m>
                  <m:oMath xmlns:m="http://schemas.openxmlformats.org/officeDocument/2006/math">
                    <m:acc>
                      <m:accPr>
                        <m:chr m:val="⃗"/>
                        <m:ctrlPr>
                          <a:rPr lang="it-IT" i="1">
                            <a:solidFill>
                              <a:schemeClr val="tx1">
                                <a:lumMod val="50000"/>
                                <a:lumOff val="50000"/>
                              </a:schemeClr>
                            </a:solidFill>
                            <a:latin typeface="Cambria Math" panose="02040503050406030204" pitchFamily="18" charset="0"/>
                          </a:rPr>
                        </m:ctrlPr>
                      </m:accPr>
                      <m:e>
                        <m:r>
                          <a:rPr lang="it-IT" i="1">
                            <a:solidFill>
                              <a:schemeClr val="tx1">
                                <a:lumMod val="50000"/>
                                <a:lumOff val="50000"/>
                              </a:schemeClr>
                            </a:solidFill>
                            <a:latin typeface="Cambria Math" panose="02040503050406030204" pitchFamily="18" charset="0"/>
                          </a:rPr>
                          <m:t>𝑤</m:t>
                        </m:r>
                      </m:e>
                    </m:acc>
                  </m:oMath>
                </a14:m>
                <a:r>
                  <a:rPr lang="it-IT" dirty="0">
                    <a:solidFill>
                      <a:schemeClr val="tx1">
                        <a:lumMod val="50000"/>
                        <a:lumOff val="50000"/>
                      </a:schemeClr>
                    </a:solidFill>
                  </a:rPr>
                  <a:t> the weight carrier of the candidate neuron to become BMU.</a:t>
                </a:r>
              </a:p>
              <a:p>
                <a:r>
                  <a:rPr lang="it-IT" dirty="0"/>
                  <a:t>The BMU </a:t>
                </a:r>
                <a:r>
                  <a:rPr lang="it-IT" dirty="0" err="1"/>
                  <a:t>is</a:t>
                </a:r>
                <a:r>
                  <a:rPr lang="it-IT" dirty="0"/>
                  <a:t> the </a:t>
                </a:r>
                <a:r>
                  <a:rPr lang="it-IT" dirty="0" err="1"/>
                  <a:t>neuron</a:t>
                </a:r>
                <a:r>
                  <a:rPr lang="it-IT" dirty="0"/>
                  <a:t> </a:t>
                </a:r>
                <a:r>
                  <a:rPr lang="it-IT" dirty="0" err="1"/>
                  <a:t>that</a:t>
                </a:r>
                <a:r>
                  <a:rPr lang="it-IT" dirty="0"/>
                  <a:t> bears the </a:t>
                </a:r>
                <a:r>
                  <a:rPr lang="it-IT" dirty="0" err="1"/>
                  <a:t>greatest</a:t>
                </a:r>
                <a:r>
                  <a:rPr lang="it-IT" dirty="0"/>
                  <a:t> </a:t>
                </a:r>
                <a:r>
                  <a:rPr lang="it-IT" dirty="0" err="1"/>
                  <a:t>resemblance</a:t>
                </a:r>
                <a:r>
                  <a:rPr lang="it-IT" dirty="0"/>
                  <a:t> to the </a:t>
                </a:r>
                <a:r>
                  <a:rPr lang="it-IT" dirty="0" err="1"/>
                  <a:t>current</a:t>
                </a:r>
                <a:r>
                  <a:rPr lang="it-IT" dirty="0"/>
                  <a:t> input</a:t>
                </a:r>
              </a:p>
              <a:p>
                <a:r>
                  <a:rPr lang="it-IT" dirty="0"/>
                  <a:t>The </a:t>
                </a:r>
                <a:r>
                  <a:rPr lang="it-IT" dirty="0" err="1"/>
                  <a:t>selection</a:t>
                </a:r>
                <a:r>
                  <a:rPr lang="it-IT" dirty="0"/>
                  <a:t> of the BMU </a:t>
                </a:r>
                <a:r>
                  <a:rPr lang="it-IT" dirty="0" err="1"/>
                  <a:t>is</a:t>
                </a:r>
                <a:r>
                  <a:rPr lang="it-IT" dirty="0"/>
                  <a:t> </a:t>
                </a:r>
                <a:r>
                  <a:rPr lang="it-IT" dirty="0" err="1"/>
                  <a:t>crucial</a:t>
                </a:r>
                <a:r>
                  <a:rPr lang="it-IT" dirty="0"/>
                  <a:t> </a:t>
                </a:r>
                <a:r>
                  <a:rPr lang="it-IT" dirty="0" err="1"/>
                  <a:t>because</a:t>
                </a:r>
                <a:r>
                  <a:rPr lang="it-IT" dirty="0"/>
                  <a:t> </a:t>
                </a:r>
                <a:r>
                  <a:rPr lang="it-IT" dirty="0" err="1"/>
                  <a:t>it</a:t>
                </a:r>
                <a:r>
                  <a:rPr lang="it-IT" dirty="0"/>
                  <a:t> </a:t>
                </a:r>
                <a:r>
                  <a:rPr lang="it-IT" dirty="0" err="1"/>
                  <a:t>determines</a:t>
                </a:r>
                <a:r>
                  <a:rPr lang="it-IT" dirty="0"/>
                  <a:t> </a:t>
                </a:r>
                <a:r>
                  <a:rPr lang="it-IT" dirty="0" err="1"/>
                  <a:t>how</a:t>
                </a:r>
                <a:r>
                  <a:rPr lang="it-IT" dirty="0"/>
                  <a:t> the data </a:t>
                </a:r>
                <a:r>
                  <a:rPr lang="it-IT" dirty="0" err="1"/>
                  <a:t>will</a:t>
                </a:r>
                <a:r>
                  <a:rPr lang="it-IT" dirty="0"/>
                  <a:t> be </a:t>
                </a:r>
                <a:r>
                  <a:rPr lang="it-IT" dirty="0" err="1"/>
                  <a:t>represented</a:t>
                </a:r>
                <a:r>
                  <a:rPr lang="it-IT" dirty="0"/>
                  <a:t> on the </a:t>
                </a:r>
                <a:r>
                  <a:rPr lang="it-IT" dirty="0" err="1"/>
                  <a:t>map</a:t>
                </a:r>
                <a:r>
                  <a:rPr lang="it-IT" dirty="0"/>
                  <a:t>.</a:t>
                </a:r>
              </a:p>
            </p:txBody>
          </p:sp>
        </mc:Choice>
        <mc:Fallback>
          <p:sp>
            <p:nvSpPr>
              <p:cNvPr id="5" name="Segnaposto contenuto 4">
                <a:extLst>
                  <a:ext uri="{FF2B5EF4-FFF2-40B4-BE49-F238E27FC236}">
                    <a16:creationId xmlns:a16="http://schemas.microsoft.com/office/drawing/2014/main" id="{3BBA5AB9-3726-7461-0E82-50A2416434E7}"/>
                  </a:ext>
                </a:extLst>
              </p:cNvPr>
              <p:cNvSpPr>
                <a:spLocks noGrp="1" noRot="1" noChangeAspect="1" noMove="1" noResize="1" noEditPoints="1" noAdjustHandles="1" noChangeArrowheads="1" noChangeShapeType="1" noTextEdit="1"/>
              </p:cNvSpPr>
              <p:nvPr>
                <p:ph idx="1"/>
              </p:nvPr>
            </p:nvSpPr>
            <p:spPr>
              <a:xfrm>
                <a:off x="581192" y="2180496"/>
                <a:ext cx="11029615" cy="3811001"/>
              </a:xfrm>
              <a:blipFill>
                <a:blip r:embed="rId2"/>
                <a:stretch>
                  <a:fillRect l="-115" t="-664"/>
                </a:stretch>
              </a:blipFill>
            </p:spPr>
            <p:txBody>
              <a:bodyPr/>
              <a:lstStyle/>
              <a:p>
                <a:r>
                  <a:rPr lang="it-IT">
                    <a:noFill/>
                  </a:rPr>
                  <a:t> </a:t>
                </a:r>
              </a:p>
            </p:txBody>
          </p:sp>
        </mc:Fallback>
      </mc:AlternateContent>
    </p:spTree>
    <p:extLst>
      <p:ext uri="{BB962C8B-B14F-4D97-AF65-F5344CB8AC3E}">
        <p14:creationId xmlns:p14="http://schemas.microsoft.com/office/powerpoint/2010/main" val="2219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C5941-1069-BA49-0091-EFA5E668F077}"/>
              </a:ext>
            </a:extLst>
          </p:cNvPr>
          <p:cNvSpPr>
            <a:spLocks noGrp="1"/>
          </p:cNvSpPr>
          <p:nvPr>
            <p:ph type="title"/>
          </p:nvPr>
        </p:nvSpPr>
        <p:spPr/>
        <p:txBody>
          <a:bodyPr/>
          <a:lstStyle/>
          <a:p>
            <a:r>
              <a:rPr lang="it-IT"/>
              <a:t>Fase di Cooperazione e adattamento(1)</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048E461-6E60-2F30-FCB7-7CF81279884A}"/>
                  </a:ext>
                </a:extLst>
              </p:cNvPr>
              <p:cNvSpPr>
                <a:spLocks noGrp="1"/>
              </p:cNvSpPr>
              <p:nvPr>
                <p:ph idx="1"/>
              </p:nvPr>
            </p:nvSpPr>
            <p:spPr/>
            <p:txBody>
              <a:bodyPr anchor="t">
                <a:normAutofit/>
              </a:bodyPr>
              <a:lstStyle/>
              <a:p>
                <a:r>
                  <a:rPr lang="it-IT" dirty="0"/>
                  <a:t>The Best Matching Unit (BMU), once </a:t>
                </a:r>
                <a:r>
                  <a:rPr lang="it-IT" dirty="0" err="1"/>
                  <a:t>identified</a:t>
                </a:r>
                <a:r>
                  <a:rPr lang="it-IT" dirty="0"/>
                  <a:t>, </a:t>
                </a:r>
                <a:r>
                  <a:rPr lang="it-IT" dirty="0" err="1"/>
                  <a:t>initiates</a:t>
                </a:r>
                <a:r>
                  <a:rPr lang="it-IT" dirty="0"/>
                  <a:t> a </a:t>
                </a:r>
                <a:r>
                  <a:rPr lang="it-IT" dirty="0" err="1"/>
                  <a:t>phase</a:t>
                </a:r>
                <a:r>
                  <a:rPr lang="it-IT" dirty="0"/>
                  <a:t> of </a:t>
                </a:r>
                <a:r>
                  <a:rPr lang="it-IT" dirty="0" err="1"/>
                  <a:t>cooperation</a:t>
                </a:r>
                <a:r>
                  <a:rPr lang="it-IT" dirty="0"/>
                  <a:t> with </a:t>
                </a:r>
                <a:r>
                  <a:rPr lang="it-IT" dirty="0" err="1"/>
                  <a:t>surrounding</a:t>
                </a:r>
                <a:r>
                  <a:rPr lang="it-IT" dirty="0"/>
                  <a:t> </a:t>
                </a:r>
                <a:r>
                  <a:rPr lang="it-IT" dirty="0" err="1"/>
                  <a:t>neurons</a:t>
                </a:r>
                <a:r>
                  <a:rPr lang="it-IT" dirty="0"/>
                  <a:t>. </a:t>
                </a:r>
                <a:r>
                  <a:rPr lang="it-IT" dirty="0" err="1"/>
                  <a:t>This</a:t>
                </a:r>
                <a:r>
                  <a:rPr lang="it-IT" dirty="0"/>
                  <a:t> interaction </a:t>
                </a:r>
                <a:r>
                  <a:rPr lang="it-IT" dirty="0" err="1"/>
                  <a:t>propagates</a:t>
                </a:r>
                <a:r>
                  <a:rPr lang="it-IT" dirty="0"/>
                  <a:t> </a:t>
                </a:r>
                <a:r>
                  <a:rPr lang="it-IT" dirty="0" err="1"/>
                  <a:t>beyond</a:t>
                </a:r>
                <a:r>
                  <a:rPr lang="it-IT" dirty="0"/>
                  <a:t> the BMU, </a:t>
                </a:r>
                <a:r>
                  <a:rPr lang="it-IT" dirty="0" err="1"/>
                  <a:t>affecting</a:t>
                </a:r>
                <a:r>
                  <a:rPr lang="it-IT" dirty="0"/>
                  <a:t> a </a:t>
                </a:r>
                <a:r>
                  <a:rPr lang="it-IT" dirty="0" err="1"/>
                  <a:t>surrounding</a:t>
                </a:r>
                <a:r>
                  <a:rPr lang="it-IT" dirty="0"/>
                  <a:t> area </a:t>
                </a:r>
                <a:r>
                  <a:rPr lang="it-IT" dirty="0" err="1"/>
                  <a:t>defined</a:t>
                </a:r>
                <a:r>
                  <a:rPr lang="it-IT" dirty="0"/>
                  <a:t> </a:t>
                </a:r>
                <a:r>
                  <a:rPr lang="it-IT" dirty="0" err="1"/>
                  <a:t>as</a:t>
                </a:r>
                <a:r>
                  <a:rPr lang="it-IT" dirty="0"/>
                  <a:t> the </a:t>
                </a:r>
                <a:r>
                  <a:rPr lang="it-IT" dirty="0" err="1"/>
                  <a:t>neighborhood</a:t>
                </a:r>
                <a:r>
                  <a:rPr lang="it-IT" dirty="0"/>
                  <a:t>.
The </a:t>
                </a:r>
                <a:r>
                  <a:rPr lang="it-IT" dirty="0" err="1"/>
                  <a:t>neighborhood</a:t>
                </a:r>
                <a:r>
                  <a:rPr lang="it-IT" dirty="0"/>
                  <a:t> </a:t>
                </a:r>
                <a:r>
                  <a:rPr lang="it-IT" dirty="0" err="1"/>
                  <a:t>is</a:t>
                </a:r>
                <a:r>
                  <a:rPr lang="it-IT" dirty="0"/>
                  <a:t> the area </a:t>
                </a:r>
                <a:r>
                  <a:rPr lang="it-IT" dirty="0" err="1"/>
                  <a:t>around</a:t>
                </a:r>
                <a:r>
                  <a:rPr lang="it-IT" dirty="0"/>
                  <a:t> the BMU </a:t>
                </a:r>
                <a:r>
                  <a:rPr lang="it-IT" dirty="0" err="1"/>
                  <a:t>where</a:t>
                </a:r>
                <a:r>
                  <a:rPr lang="it-IT" dirty="0"/>
                  <a:t> </a:t>
                </a:r>
                <a:r>
                  <a:rPr lang="it-IT" dirty="0" err="1"/>
                  <a:t>neurons</a:t>
                </a:r>
                <a:r>
                  <a:rPr lang="it-IT" dirty="0"/>
                  <a:t> </a:t>
                </a:r>
                <a:r>
                  <a:rPr lang="it-IT" dirty="0" err="1"/>
                  <a:t>undergo</a:t>
                </a:r>
                <a:r>
                  <a:rPr lang="it-IT" dirty="0"/>
                  <a:t> an </a:t>
                </a:r>
                <a:r>
                  <a:rPr lang="it-IT" dirty="0" err="1"/>
                  <a:t>adjustment</a:t>
                </a:r>
                <a:r>
                  <a:rPr lang="it-IT" dirty="0"/>
                  <a:t> of </a:t>
                </a:r>
                <a:r>
                  <a:rPr lang="it-IT" dirty="0" err="1"/>
                  <a:t>their</a:t>
                </a:r>
                <a:r>
                  <a:rPr lang="it-IT" dirty="0"/>
                  <a:t> weights to </a:t>
                </a:r>
                <a:r>
                  <a:rPr lang="it-IT" dirty="0" err="1"/>
                  <a:t>better</a:t>
                </a:r>
                <a:r>
                  <a:rPr lang="it-IT" dirty="0"/>
                  <a:t> </a:t>
                </a:r>
                <a:r>
                  <a:rPr lang="it-IT" dirty="0" err="1"/>
                  <a:t>align</a:t>
                </a:r>
                <a:r>
                  <a:rPr lang="it-IT" dirty="0"/>
                  <a:t> with the </a:t>
                </a:r>
                <a:r>
                  <a:rPr lang="it-IT" dirty="0" err="1"/>
                  <a:t>current</a:t>
                </a:r>
                <a:r>
                  <a:rPr lang="it-IT" dirty="0"/>
                  <a:t> input </a:t>
                </a:r>
                <a:r>
                  <a:rPr lang="it-IT" dirty="0" err="1"/>
                  <a:t>vector</a:t>
                </a:r>
                <a:r>
                  <a:rPr lang="it-IT" dirty="0"/>
                  <a:t>. The </a:t>
                </a:r>
                <a:r>
                  <a:rPr lang="it-IT" dirty="0" err="1"/>
                  <a:t>magnitude</a:t>
                </a:r>
                <a:r>
                  <a:rPr lang="it-IT" dirty="0"/>
                  <a:t> of </a:t>
                </a:r>
                <a:r>
                  <a:rPr lang="it-IT" dirty="0" err="1"/>
                  <a:t>this</a:t>
                </a:r>
                <a:r>
                  <a:rPr lang="it-IT" dirty="0"/>
                  <a:t> </a:t>
                </a:r>
                <a:r>
                  <a:rPr lang="it-IT" dirty="0" err="1"/>
                  <a:t>change</a:t>
                </a:r>
                <a:r>
                  <a:rPr lang="it-IT" dirty="0"/>
                  <a:t> </a:t>
                </a:r>
                <a:r>
                  <a:rPr lang="it-IT" dirty="0" err="1"/>
                  <a:t>is</a:t>
                </a:r>
                <a:r>
                  <a:rPr lang="it-IT" dirty="0"/>
                  <a:t> </a:t>
                </a:r>
                <a:r>
                  <a:rPr lang="it-IT" dirty="0" err="1"/>
                  <a:t>regulated</a:t>
                </a:r>
                <a:r>
                  <a:rPr lang="it-IT" dirty="0"/>
                  <a:t> by a </a:t>
                </a:r>
                <a:r>
                  <a:rPr lang="it-IT" dirty="0" err="1"/>
                  <a:t>variable</a:t>
                </a:r>
                <a:r>
                  <a:rPr lang="it-IT" dirty="0"/>
                  <a:t> learning rate, </a:t>
                </a:r>
                <a:r>
                  <a:rPr lang="it-IT" dirty="0" err="1"/>
                  <a:t>which</a:t>
                </a:r>
                <a:r>
                  <a:rPr lang="it-IT" dirty="0"/>
                  <a:t> </a:t>
                </a:r>
                <a:r>
                  <a:rPr lang="it-IT" dirty="0" err="1"/>
                  <a:t>is</a:t>
                </a:r>
                <a:r>
                  <a:rPr lang="it-IT" dirty="0"/>
                  <a:t> </a:t>
                </a:r>
                <a:r>
                  <a:rPr lang="it-IT" dirty="0" err="1"/>
                  <a:t>usually</a:t>
                </a:r>
                <a:r>
                  <a:rPr lang="it-IT" dirty="0"/>
                  <a:t> </a:t>
                </a:r>
                <a:r>
                  <a:rPr lang="it-IT" dirty="0" err="1"/>
                  <a:t>progressively</a:t>
                </a:r>
                <a:r>
                  <a:rPr lang="it-IT" dirty="0"/>
                  <a:t> </a:t>
                </a:r>
                <a:r>
                  <a:rPr lang="it-IT" dirty="0" err="1"/>
                  <a:t>reduced</a:t>
                </a:r>
                <a:r>
                  <a:rPr lang="it-IT" dirty="0"/>
                  <a:t> </a:t>
                </a:r>
                <a:r>
                  <a:rPr lang="it-IT" dirty="0" err="1"/>
                  <a:t>during</a:t>
                </a:r>
                <a:r>
                  <a:rPr lang="it-IT" dirty="0"/>
                  <a:t> the training </a:t>
                </a:r>
                <a:r>
                  <a:rPr lang="it-IT" dirty="0" err="1"/>
                  <a:t>process</a:t>
                </a:r>
                <a:r>
                  <a:rPr lang="it-IT" dirty="0"/>
                  <a:t>.
The </a:t>
                </a:r>
                <a:r>
                  <a:rPr lang="it-IT" dirty="0" err="1"/>
                  <a:t>proximity</a:t>
                </a:r>
                <a:r>
                  <a:rPr lang="it-IT" dirty="0"/>
                  <a:t> </a:t>
                </a:r>
                <a:r>
                  <a:rPr lang="it-IT" dirty="0" err="1"/>
                  <a:t>function</a:t>
                </a:r>
                <a:r>
                  <a:rPr lang="it-IT" dirty="0"/>
                  <a:t> (e.g., </a:t>
                </a:r>
                <a:r>
                  <a:rPr lang="it-IT" dirty="0" err="1"/>
                  <a:t>Gaussian</a:t>
                </a:r>
                <a:r>
                  <a:rPr lang="it-IT" dirty="0"/>
                  <a:t> or </a:t>
                </a:r>
                <a:r>
                  <a:rPr lang="it-IT" dirty="0" err="1"/>
                  <a:t>Triangle</a:t>
                </a:r>
                <a:r>
                  <a:rPr lang="it-IT" dirty="0"/>
                  <a:t>) </a:t>
                </a:r>
                <a:r>
                  <a:rPr lang="it-IT" dirty="0" err="1"/>
                  <a:t>determines</a:t>
                </a:r>
                <a:r>
                  <a:rPr lang="it-IT" dirty="0"/>
                  <a:t> </a:t>
                </a:r>
                <a:r>
                  <a:rPr lang="it-IT" dirty="0" err="1"/>
                  <a:t>how</a:t>
                </a:r>
                <a:r>
                  <a:rPr lang="it-IT" dirty="0"/>
                  <a:t> </a:t>
                </a:r>
                <a:r>
                  <a:rPr lang="it-IT" dirty="0" err="1"/>
                  <a:t>intensely</a:t>
                </a:r>
                <a:r>
                  <a:rPr lang="it-IT" dirty="0"/>
                  <a:t> the weights of </a:t>
                </a:r>
                <a:r>
                  <a:rPr lang="it-IT" dirty="0" err="1"/>
                  <a:t>neurons</a:t>
                </a:r>
                <a:r>
                  <a:rPr lang="it-IT" dirty="0"/>
                  <a:t> in the </a:t>
                </a:r>
                <a:r>
                  <a:rPr lang="it-IT" dirty="0" err="1"/>
                  <a:t>neighborhood</a:t>
                </a:r>
                <a:r>
                  <a:rPr lang="it-IT" dirty="0"/>
                  <a:t> are </a:t>
                </a:r>
                <a:r>
                  <a:rPr lang="it-IT" dirty="0" err="1"/>
                  <a:t>updated</a:t>
                </a:r>
                <a:r>
                  <a:rPr lang="it-IT" dirty="0"/>
                  <a:t> in </a:t>
                </a:r>
                <a:r>
                  <a:rPr lang="it-IT" dirty="0" err="1"/>
                  <a:t>response</a:t>
                </a:r>
                <a:r>
                  <a:rPr lang="it-IT" dirty="0"/>
                  <a:t> to the input </a:t>
                </a:r>
                <a:r>
                  <a:rPr lang="it-IT" dirty="0" err="1"/>
                  <a:t>vector</a:t>
                </a:r>
                <a:r>
                  <a:rPr lang="it-IT" dirty="0"/>
                  <a:t>. </a:t>
                </a:r>
                <a:r>
                  <a:rPr lang="it-IT" dirty="0" err="1"/>
                  <a:t>This</a:t>
                </a:r>
                <a:r>
                  <a:rPr lang="it-IT" dirty="0"/>
                  <a:t> </a:t>
                </a:r>
                <a:r>
                  <a:rPr lang="it-IT" dirty="0" err="1"/>
                  <a:t>function</a:t>
                </a:r>
                <a:r>
                  <a:rPr lang="it-IT" dirty="0"/>
                  <a:t> </a:t>
                </a:r>
                <a:r>
                  <a:rPr lang="it-IT" dirty="0" err="1"/>
                  <a:t>is</a:t>
                </a:r>
                <a:r>
                  <a:rPr lang="it-IT" dirty="0"/>
                  <a:t> </a:t>
                </a:r>
                <a:r>
                  <a:rPr lang="it-IT" dirty="0" err="1"/>
                  <a:t>strongest</a:t>
                </a:r>
                <a:r>
                  <a:rPr lang="it-IT" dirty="0"/>
                  <a:t> for </a:t>
                </a:r>
                <a:r>
                  <a:rPr lang="it-IT" dirty="0" err="1"/>
                  <a:t>neurons</a:t>
                </a:r>
                <a:r>
                  <a:rPr lang="it-IT" dirty="0"/>
                  <a:t> </a:t>
                </a:r>
                <a:r>
                  <a:rPr lang="it-IT" dirty="0" err="1"/>
                  <a:t>immediately</a:t>
                </a:r>
                <a:r>
                  <a:rPr lang="it-IT" dirty="0"/>
                  <a:t> </a:t>
                </a:r>
                <a:r>
                  <a:rPr lang="it-IT" dirty="0" err="1"/>
                  <a:t>adjacent</a:t>
                </a:r>
                <a:r>
                  <a:rPr lang="it-IT" dirty="0"/>
                  <a:t> to the BMU and </a:t>
                </a:r>
                <a:r>
                  <a:rPr lang="it-IT" dirty="0" err="1"/>
                  <a:t>decreases</a:t>
                </a:r>
                <a:r>
                  <a:rPr lang="it-IT" dirty="0"/>
                  <a:t> </a:t>
                </a:r>
                <a:r>
                  <a:rPr lang="it-IT" dirty="0" err="1"/>
                  <a:t>as</a:t>
                </a:r>
                <a:r>
                  <a:rPr lang="it-IT" dirty="0"/>
                  <a:t> </a:t>
                </a:r>
                <a:r>
                  <a:rPr lang="it-IT" dirty="0" err="1"/>
                  <a:t>distance</a:t>
                </a:r>
                <a:r>
                  <a:rPr lang="it-IT" dirty="0"/>
                  <a:t> </a:t>
                </a:r>
                <a:r>
                  <a:rPr lang="it-IT" dirty="0" err="1"/>
                  <a:t>within</a:t>
                </a:r>
                <a:r>
                  <a:rPr lang="it-IT" dirty="0"/>
                  <a:t> the </a:t>
                </a:r>
                <a:r>
                  <a:rPr lang="it-IT" dirty="0" err="1"/>
                  <a:t>neighborhood</a:t>
                </a:r>
                <a:r>
                  <a:rPr lang="it-IT" dirty="0"/>
                  <a:t> </a:t>
                </a:r>
                <a:r>
                  <a:rPr lang="it-IT" dirty="0" err="1"/>
                  <a:t>increases</a:t>
                </a:r>
                <a:r>
                  <a:rPr lang="it-IT" dirty="0"/>
                  <a:t>.</a:t>
                </a:r>
              </a:p>
              <a:p>
                <a:r>
                  <a:rPr lang="it-IT" dirty="0"/>
                  <a:t>Adjustment Formulas: The weights of the neurons near the BMU are updated according to the formula:</a:t>
                </a: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𝑣</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𝑤</m:t>
                          </m:r>
                        </m:e>
                        <m:sub>
                          <m:r>
                            <a:rPr lang="it-IT" i="1">
                              <a:latin typeface="Cambria Math" panose="02040503050406030204" pitchFamily="18" charset="0"/>
                            </a:rPr>
                            <m:t>𝑣</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𝜃</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𝛼</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𝑥</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𝑤</m:t>
                              </m:r>
                            </m:e>
                            <m:sub>
                              <m:r>
                                <a:rPr lang="it-IT" b="0" i="1" smtClean="0">
                                  <a:latin typeface="Cambria Math" panose="02040503050406030204" pitchFamily="18" charset="0"/>
                                  <a:ea typeface="Cambria Math" panose="02040503050406030204" pitchFamily="18" charset="0"/>
                                </a:rPr>
                                <m:t>𝑣</m:t>
                              </m:r>
                            </m:sub>
                          </m:sSub>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e>
                      </m:d>
                    </m:oMath>
                  </m:oMathPara>
                </a14:m>
                <a:endParaRPr lang="it-IT" dirty="0"/>
              </a:p>
            </p:txBody>
          </p:sp>
        </mc:Choice>
        <mc:Fallback>
          <p:sp>
            <p:nvSpPr>
              <p:cNvPr id="3" name="Segnaposto contenuto 2">
                <a:extLst>
                  <a:ext uri="{FF2B5EF4-FFF2-40B4-BE49-F238E27FC236}">
                    <a16:creationId xmlns:a16="http://schemas.microsoft.com/office/drawing/2014/main" id="{F048E461-6E60-2F30-FCB7-7CF81279884A}"/>
                  </a:ext>
                </a:extLst>
              </p:cNvPr>
              <p:cNvSpPr>
                <a:spLocks noGrp="1" noRot="1" noChangeAspect="1" noMove="1" noResize="1" noEditPoints="1" noAdjustHandles="1" noChangeArrowheads="1" noChangeShapeType="1" noTextEdit="1"/>
              </p:cNvSpPr>
              <p:nvPr>
                <p:ph idx="1"/>
              </p:nvPr>
            </p:nvSpPr>
            <p:spPr>
              <a:blipFill>
                <a:blip r:embed="rId2"/>
                <a:stretch>
                  <a:fillRect l="-115" t="-687"/>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6F33F35A-27E0-DABE-273C-6356097BB1F9}"/>
              </a:ext>
            </a:extLst>
          </p:cNvPr>
          <p:cNvSpPr txBox="1"/>
          <p:nvPr/>
        </p:nvSpPr>
        <p:spPr>
          <a:xfrm>
            <a:off x="1694688" y="-1389888"/>
            <a:ext cx="184731" cy="369332"/>
          </a:xfrm>
          <a:prstGeom prst="rect">
            <a:avLst/>
          </a:prstGeom>
          <a:noFill/>
        </p:spPr>
        <p:txBody>
          <a:bodyPr wrap="none" rtlCol="0">
            <a:spAutoFit/>
          </a:bodyPr>
          <a:lstStyle/>
          <a:p>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ABAB8F7-2AC2-19C2-E3CF-56A7A5438B64}"/>
                  </a:ext>
                </a:extLst>
              </p:cNvPr>
              <p:cNvSpPr txBox="1"/>
              <p:nvPr/>
            </p:nvSpPr>
            <p:spPr>
              <a:xfrm>
                <a:off x="901402" y="5694179"/>
                <a:ext cx="10131551" cy="923330"/>
              </a:xfrm>
              <a:prstGeom prst="rect">
                <a:avLst/>
              </a:prstGeom>
              <a:noFill/>
            </p:spPr>
            <p:txBody>
              <a:bodyPr wrap="square" rtlCol="0">
                <a:spAutoFit/>
              </a:bodyPr>
              <a:lstStyle/>
              <a:p>
                <a:pPr marL="0" indent="0">
                  <a:buNone/>
                </a:pPr>
                <a14:m>
                  <m:oMath xmlns:m="http://schemas.openxmlformats.org/officeDocument/2006/math">
                    <m:sSub>
                      <m:sSubPr>
                        <m:ctrlPr>
                          <a:rPr lang="it-IT" i="1" smtClean="0">
                            <a:solidFill>
                              <a:schemeClr val="tx1">
                                <a:lumMod val="50000"/>
                                <a:lumOff val="50000"/>
                              </a:schemeClr>
                            </a:solidFill>
                            <a:latin typeface="Cambria Math" panose="02040503050406030204" pitchFamily="18" charset="0"/>
                          </a:rPr>
                        </m:ctrlPr>
                      </m:sSubPr>
                      <m:e>
                        <m:r>
                          <a:rPr lang="it-IT" i="1">
                            <a:solidFill>
                              <a:schemeClr val="tx1">
                                <a:lumMod val="50000"/>
                                <a:lumOff val="50000"/>
                              </a:schemeClr>
                            </a:solidFill>
                            <a:latin typeface="Cambria Math" panose="02040503050406030204" pitchFamily="18" charset="0"/>
                          </a:rPr>
                          <m:t>𝑤</m:t>
                        </m:r>
                      </m:e>
                      <m:sub>
                        <m:r>
                          <a:rPr lang="it-IT" i="1">
                            <a:solidFill>
                              <a:schemeClr val="tx1">
                                <a:lumMod val="50000"/>
                                <a:lumOff val="50000"/>
                              </a:schemeClr>
                            </a:solidFill>
                            <a:latin typeface="Cambria Math" panose="02040503050406030204" pitchFamily="18" charset="0"/>
                          </a:rPr>
                          <m:t>𝑣</m:t>
                        </m:r>
                      </m:sub>
                    </m:sSub>
                    <m:d>
                      <m:dPr>
                        <m:ctrlPr>
                          <a:rPr lang="it-IT" b="0" i="1" smtClean="0">
                            <a:solidFill>
                              <a:schemeClr val="tx1">
                                <a:lumMod val="50000"/>
                                <a:lumOff val="50000"/>
                              </a:schemeClr>
                            </a:solidFill>
                            <a:latin typeface="Cambria Math" panose="02040503050406030204" pitchFamily="18" charset="0"/>
                          </a:rPr>
                        </m:ctrlPr>
                      </m:dPr>
                      <m:e>
                        <m:r>
                          <a:rPr lang="it-IT" b="0" i="1" smtClean="0">
                            <a:solidFill>
                              <a:schemeClr val="tx1">
                                <a:lumMod val="50000"/>
                                <a:lumOff val="50000"/>
                              </a:schemeClr>
                            </a:solidFill>
                            <a:latin typeface="Cambria Math" panose="02040503050406030204" pitchFamily="18" charset="0"/>
                          </a:rPr>
                          <m:t>𝑡</m:t>
                        </m:r>
                      </m:e>
                    </m:d>
                  </m:oMath>
                </a14:m>
                <a:r>
                  <a:rPr lang="it-IT" dirty="0">
                    <a:solidFill>
                      <a:schemeClr val="tx1">
                        <a:lumMod val="50000"/>
                        <a:lumOff val="50000"/>
                      </a:schemeClr>
                    </a:solidFill>
                  </a:rPr>
                  <a:t>:vettore peso del neurone v ;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𝜃</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𝑢</m:t>
                        </m:r>
                        <m:r>
                          <a:rPr lang="it-IT" i="1">
                            <a:solidFill>
                              <a:schemeClr val="tx1">
                                <a:lumMod val="50000"/>
                                <a:lumOff val="50000"/>
                              </a:schemeClr>
                            </a:solidFill>
                            <a:latin typeface="Cambria Math" panose="02040503050406030204" pitchFamily="18" charset="0"/>
                            <a:ea typeface="Cambria Math" panose="02040503050406030204" pitchFamily="18" charset="0"/>
                          </a:rPr>
                          <m:t>,</m:t>
                        </m:r>
                        <m:r>
                          <a:rPr lang="it-IT" i="1">
                            <a:solidFill>
                              <a:schemeClr val="tx1">
                                <a:lumMod val="50000"/>
                                <a:lumOff val="50000"/>
                              </a:schemeClr>
                            </a:solidFill>
                            <a:latin typeface="Cambria Math" panose="02040503050406030204" pitchFamily="18" charset="0"/>
                            <a:ea typeface="Cambria Math" panose="02040503050406030204" pitchFamily="18" charset="0"/>
                          </a:rPr>
                          <m:t>𝑣</m:t>
                        </m:r>
                        <m:r>
                          <a:rPr lang="it-IT" i="1">
                            <a:solidFill>
                              <a:schemeClr val="tx1">
                                <a:lumMod val="50000"/>
                                <a:lumOff val="50000"/>
                              </a:schemeClr>
                            </a:solidFill>
                            <a:latin typeface="Cambria Math" panose="02040503050406030204" pitchFamily="18" charset="0"/>
                            <a:ea typeface="Cambria Math" panose="02040503050406030204" pitchFamily="18" charset="0"/>
                          </a:rPr>
                          <m:t>,</m:t>
                        </m:r>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dirty="0">
                    <a:solidFill>
                      <a:schemeClr val="tx1">
                        <a:lumMod val="50000"/>
                        <a:lumOff val="50000"/>
                      </a:schemeClr>
                    </a:solidFill>
                  </a:rPr>
                  <a:t>:funzione di vicinanza tra il BMU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𝑢</m:t>
                    </m:r>
                  </m:oMath>
                </a14:m>
                <a:r>
                  <a:rPr lang="it-IT" dirty="0">
                    <a:solidFill>
                      <a:schemeClr val="tx1">
                        <a:lumMod val="50000"/>
                        <a:lumOff val="50000"/>
                      </a:schemeClr>
                    </a:solidFill>
                  </a:rPr>
                  <a:t> e il neurone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𝑣</m:t>
                    </m:r>
                  </m:oMath>
                </a14:m>
                <a:r>
                  <a:rPr lang="it-IT" dirty="0">
                    <a:solidFill>
                      <a:schemeClr val="tx1">
                        <a:lumMod val="50000"/>
                        <a:lumOff val="50000"/>
                      </a:schemeClr>
                    </a:solidFill>
                  </a:rPr>
                  <a:t> ;	</a:t>
                </a:r>
              </a:p>
              <a:p>
                <a:pPr marL="0" indent="0">
                  <a:buNone/>
                </a:pP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𝛼</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dirty="0">
                    <a:solidFill>
                      <a:schemeClr val="tx1">
                        <a:lumMod val="50000"/>
                        <a:lumOff val="50000"/>
                      </a:schemeClr>
                    </a:solidFill>
                  </a:rPr>
                  <a:t> tasso di apprendimento,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𝑥</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dirty="0">
                    <a:solidFill>
                      <a:schemeClr val="tx1">
                        <a:lumMod val="50000"/>
                        <a:lumOff val="50000"/>
                      </a:schemeClr>
                    </a:solidFill>
                  </a:rPr>
                  <a:t> vettore di input.</a:t>
                </a:r>
              </a:p>
              <a:p>
                <a:endParaRPr lang="it-IT" dirty="0"/>
              </a:p>
            </p:txBody>
          </p:sp>
        </mc:Choice>
        <mc:Fallback xmlns="">
          <p:sp>
            <p:nvSpPr>
              <p:cNvPr id="5" name="CasellaDiTesto 4">
                <a:extLst>
                  <a:ext uri="{FF2B5EF4-FFF2-40B4-BE49-F238E27FC236}">
                    <a16:creationId xmlns:a16="http://schemas.microsoft.com/office/drawing/2014/main" id="{7ABAB8F7-2AC2-19C2-E3CF-56A7A5438B64}"/>
                  </a:ext>
                </a:extLst>
              </p:cNvPr>
              <p:cNvSpPr txBox="1">
                <a:spLocks noRot="1" noChangeAspect="1" noMove="1" noResize="1" noEditPoints="1" noAdjustHandles="1" noChangeArrowheads="1" noChangeShapeType="1" noTextEdit="1"/>
              </p:cNvSpPr>
              <p:nvPr/>
            </p:nvSpPr>
            <p:spPr>
              <a:xfrm>
                <a:off x="901402" y="5694179"/>
                <a:ext cx="10131551" cy="923330"/>
              </a:xfrm>
              <a:prstGeom prst="rect">
                <a:avLst/>
              </a:prstGeom>
              <a:blipFill>
                <a:blip r:embed="rId3"/>
                <a:stretch>
                  <a:fillRect t="-3289"/>
                </a:stretch>
              </a:blipFill>
            </p:spPr>
            <p:txBody>
              <a:bodyPr/>
              <a:lstStyle/>
              <a:p>
                <a:r>
                  <a:rPr lang="en-US">
                    <a:noFill/>
                  </a:rPr>
                  <a:t> </a:t>
                </a:r>
              </a:p>
            </p:txBody>
          </p:sp>
        </mc:Fallback>
      </mc:AlternateContent>
    </p:spTree>
    <p:extLst>
      <p:ext uri="{BB962C8B-B14F-4D97-AF65-F5344CB8AC3E}">
        <p14:creationId xmlns:p14="http://schemas.microsoft.com/office/powerpoint/2010/main" val="27174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52028C-DB2F-E67A-AB40-65352D26A6EC}"/>
              </a:ext>
            </a:extLst>
          </p:cNvPr>
          <p:cNvSpPr>
            <a:spLocks noGrp="1"/>
          </p:cNvSpPr>
          <p:nvPr>
            <p:ph type="title"/>
          </p:nvPr>
        </p:nvSpPr>
        <p:spPr/>
        <p:txBody>
          <a:bodyPr/>
          <a:lstStyle/>
          <a:p>
            <a:r>
              <a:rPr lang="it-IT"/>
              <a:t>Fase di Cooperazione e adattamento(2)</a:t>
            </a:r>
          </a:p>
        </p:txBody>
      </p:sp>
      <p:sp>
        <p:nvSpPr>
          <p:cNvPr id="3" name="Segnaposto contenuto 2">
            <a:extLst>
              <a:ext uri="{FF2B5EF4-FFF2-40B4-BE49-F238E27FC236}">
                <a16:creationId xmlns:a16="http://schemas.microsoft.com/office/drawing/2014/main" id="{92D6847A-362A-4286-A407-41B4CBC0EBDE}"/>
              </a:ext>
            </a:extLst>
          </p:cNvPr>
          <p:cNvSpPr>
            <a:spLocks noGrp="1"/>
          </p:cNvSpPr>
          <p:nvPr>
            <p:ph idx="1"/>
          </p:nvPr>
        </p:nvSpPr>
        <p:spPr/>
        <p:txBody>
          <a:bodyPr anchor="t">
            <a:normAutofit/>
          </a:bodyPr>
          <a:lstStyle/>
          <a:p>
            <a:r>
              <a:rPr lang="it-IT" dirty="0"/>
              <a:t>The goal of the </a:t>
            </a:r>
            <a:r>
              <a:rPr lang="it-IT" dirty="0" err="1"/>
              <a:t>cooperation</a:t>
            </a:r>
            <a:r>
              <a:rPr lang="it-IT" dirty="0"/>
              <a:t> </a:t>
            </a:r>
            <a:r>
              <a:rPr lang="it-IT" dirty="0" err="1"/>
              <a:t>phase</a:t>
            </a:r>
            <a:r>
              <a:rPr lang="it-IT" dirty="0"/>
              <a:t> </a:t>
            </a:r>
            <a:r>
              <a:rPr lang="it-IT" dirty="0" err="1"/>
              <a:t>is</a:t>
            </a:r>
            <a:r>
              <a:rPr lang="it-IT" dirty="0"/>
              <a:t> to make the </a:t>
            </a:r>
            <a:r>
              <a:rPr lang="it-IT" dirty="0" err="1"/>
              <a:t>map</a:t>
            </a:r>
            <a:r>
              <a:rPr lang="it-IT" dirty="0"/>
              <a:t> "</a:t>
            </a:r>
            <a:r>
              <a:rPr lang="it-IT" dirty="0" err="1"/>
              <a:t>elastic</a:t>
            </a:r>
            <a:r>
              <a:rPr lang="it-IT" dirty="0"/>
              <a:t>", </a:t>
            </a:r>
            <a:r>
              <a:rPr lang="it-IT" dirty="0" err="1"/>
              <a:t>allowing</a:t>
            </a:r>
            <a:r>
              <a:rPr lang="it-IT" dirty="0"/>
              <a:t> </a:t>
            </a:r>
            <a:r>
              <a:rPr lang="it-IT" dirty="0" err="1"/>
              <a:t>neurons</a:t>
            </a:r>
            <a:r>
              <a:rPr lang="it-IT" dirty="0"/>
              <a:t> to </a:t>
            </a:r>
            <a:r>
              <a:rPr lang="it-IT" dirty="0" err="1"/>
              <a:t>adapt</a:t>
            </a:r>
            <a:r>
              <a:rPr lang="it-IT" dirty="0"/>
              <a:t> </a:t>
            </a:r>
            <a:r>
              <a:rPr lang="it-IT" dirty="0" err="1"/>
              <a:t>not</a:t>
            </a:r>
            <a:r>
              <a:rPr lang="it-IT" dirty="0"/>
              <a:t> </a:t>
            </a:r>
            <a:r>
              <a:rPr lang="it-IT" dirty="0" err="1"/>
              <a:t>only</a:t>
            </a:r>
            <a:r>
              <a:rPr lang="it-IT" dirty="0"/>
              <a:t> to the </a:t>
            </a:r>
            <a:r>
              <a:rPr lang="it-IT" dirty="0" err="1"/>
              <a:t>current</a:t>
            </a:r>
            <a:r>
              <a:rPr lang="it-IT" dirty="0"/>
              <a:t> input </a:t>
            </a:r>
            <a:r>
              <a:rPr lang="it-IT" dirty="0" err="1"/>
              <a:t>but</a:t>
            </a:r>
            <a:r>
              <a:rPr lang="it-IT" dirty="0"/>
              <a:t> </a:t>
            </a:r>
            <a:r>
              <a:rPr lang="it-IT" dirty="0" err="1"/>
              <a:t>also</a:t>
            </a:r>
            <a:r>
              <a:rPr lang="it-IT" dirty="0"/>
              <a:t> to </a:t>
            </a:r>
            <a:r>
              <a:rPr lang="it-IT" dirty="0" err="1"/>
              <a:t>similar</a:t>
            </a:r>
            <a:r>
              <a:rPr lang="it-IT" dirty="0"/>
              <a:t> inputs </a:t>
            </a:r>
            <a:r>
              <a:rPr lang="it-IT" dirty="0" err="1"/>
              <a:t>that</a:t>
            </a:r>
            <a:r>
              <a:rPr lang="it-IT" dirty="0"/>
              <a:t> </a:t>
            </a:r>
            <a:r>
              <a:rPr lang="it-IT" dirty="0" err="1"/>
              <a:t>may</a:t>
            </a:r>
            <a:r>
              <a:rPr lang="it-IT" dirty="0"/>
              <a:t> be </a:t>
            </a:r>
            <a:r>
              <a:rPr lang="it-IT" dirty="0" err="1"/>
              <a:t>presented</a:t>
            </a:r>
            <a:r>
              <a:rPr lang="it-IT" dirty="0"/>
              <a:t> in the future.
</a:t>
            </a:r>
            <a:r>
              <a:rPr lang="it-IT" dirty="0" err="1"/>
              <a:t>Through</a:t>
            </a:r>
            <a:r>
              <a:rPr lang="it-IT" dirty="0"/>
              <a:t> </a:t>
            </a:r>
            <a:r>
              <a:rPr lang="it-IT" dirty="0" err="1"/>
              <a:t>cooperation</a:t>
            </a:r>
            <a:r>
              <a:rPr lang="it-IT" dirty="0"/>
              <a:t>, the SOM </a:t>
            </a:r>
            <a:r>
              <a:rPr lang="it-IT" dirty="0" err="1"/>
              <a:t>maintains</a:t>
            </a:r>
            <a:r>
              <a:rPr lang="it-IT" dirty="0"/>
              <a:t> the </a:t>
            </a:r>
            <a:r>
              <a:rPr lang="it-IT" dirty="0" err="1"/>
              <a:t>topology</a:t>
            </a:r>
            <a:r>
              <a:rPr lang="it-IT" dirty="0"/>
              <a:t> of the input data. </a:t>
            </a:r>
            <a:r>
              <a:rPr lang="it-IT" dirty="0" err="1"/>
              <a:t>Neurons</a:t>
            </a:r>
            <a:r>
              <a:rPr lang="it-IT" dirty="0"/>
              <a:t> </a:t>
            </a:r>
            <a:r>
              <a:rPr lang="it-IT" dirty="0" err="1"/>
              <a:t>representing</a:t>
            </a:r>
            <a:r>
              <a:rPr lang="it-IT" dirty="0"/>
              <a:t> </a:t>
            </a:r>
            <a:r>
              <a:rPr lang="it-IT" dirty="0" err="1"/>
              <a:t>similar</a:t>
            </a:r>
            <a:r>
              <a:rPr lang="it-IT" dirty="0"/>
              <a:t> inputs are </a:t>
            </a:r>
            <a:r>
              <a:rPr lang="it-IT" dirty="0" err="1"/>
              <a:t>located</a:t>
            </a:r>
            <a:r>
              <a:rPr lang="it-IT" dirty="0"/>
              <a:t> close </a:t>
            </a:r>
            <a:r>
              <a:rPr lang="it-IT" dirty="0" err="1"/>
              <a:t>together</a:t>
            </a:r>
            <a:r>
              <a:rPr lang="it-IT" dirty="0"/>
              <a:t> on the </a:t>
            </a:r>
            <a:r>
              <a:rPr lang="it-IT" dirty="0" err="1"/>
              <a:t>map</a:t>
            </a:r>
            <a:r>
              <a:rPr lang="it-IT" dirty="0"/>
              <a:t>.
</a:t>
            </a:r>
            <a:r>
              <a:rPr lang="it-IT" dirty="0" err="1"/>
              <a:t>Cooperation</a:t>
            </a:r>
            <a:r>
              <a:rPr lang="it-IT" dirty="0"/>
              <a:t> </a:t>
            </a:r>
            <a:r>
              <a:rPr lang="it-IT" dirty="0" err="1"/>
              <a:t>is</a:t>
            </a:r>
            <a:r>
              <a:rPr lang="it-IT" dirty="0"/>
              <a:t> </a:t>
            </a:r>
            <a:r>
              <a:rPr lang="it-IT" dirty="0" err="1"/>
              <a:t>essential</a:t>
            </a:r>
            <a:r>
              <a:rPr lang="it-IT" dirty="0"/>
              <a:t> for learning in a SOM. </a:t>
            </a:r>
            <a:r>
              <a:rPr lang="it-IT" dirty="0" err="1"/>
              <a:t>It</a:t>
            </a:r>
            <a:r>
              <a:rPr lang="it-IT" dirty="0"/>
              <a:t> </a:t>
            </a:r>
            <a:r>
              <a:rPr lang="it-IT" dirty="0" err="1"/>
              <a:t>is</a:t>
            </a:r>
            <a:r>
              <a:rPr lang="it-IT" dirty="0"/>
              <a:t> </a:t>
            </a:r>
            <a:r>
              <a:rPr lang="it-IT" dirty="0" err="1"/>
              <a:t>through</a:t>
            </a:r>
            <a:r>
              <a:rPr lang="it-IT" dirty="0"/>
              <a:t> </a:t>
            </a:r>
            <a:r>
              <a:rPr lang="it-IT" dirty="0" err="1"/>
              <a:t>this</a:t>
            </a:r>
            <a:r>
              <a:rPr lang="it-IT" dirty="0"/>
              <a:t> </a:t>
            </a:r>
            <a:r>
              <a:rPr lang="it-IT" dirty="0" err="1"/>
              <a:t>process</a:t>
            </a:r>
            <a:r>
              <a:rPr lang="it-IT" dirty="0"/>
              <a:t> </a:t>
            </a:r>
            <a:r>
              <a:rPr lang="it-IT" dirty="0" err="1"/>
              <a:t>that</a:t>
            </a:r>
            <a:r>
              <a:rPr lang="it-IT" dirty="0"/>
              <a:t> the </a:t>
            </a:r>
            <a:r>
              <a:rPr lang="it-IT" dirty="0" err="1"/>
              <a:t>map</a:t>
            </a:r>
            <a:r>
              <a:rPr lang="it-IT" dirty="0"/>
              <a:t> </a:t>
            </a:r>
            <a:r>
              <a:rPr lang="it-IT" dirty="0" err="1"/>
              <a:t>learns</a:t>
            </a:r>
            <a:r>
              <a:rPr lang="it-IT" dirty="0"/>
              <a:t> to </a:t>
            </a:r>
            <a:r>
              <a:rPr lang="it-IT" dirty="0" err="1"/>
              <a:t>organize</a:t>
            </a:r>
            <a:r>
              <a:rPr lang="it-IT" dirty="0"/>
              <a:t> </a:t>
            </a:r>
            <a:r>
              <a:rPr lang="it-IT" dirty="0" err="1"/>
              <a:t>itself</a:t>
            </a:r>
            <a:r>
              <a:rPr lang="it-IT" dirty="0"/>
              <a:t> so </a:t>
            </a:r>
            <a:r>
              <a:rPr lang="it-IT" dirty="0" err="1"/>
              <a:t>that</a:t>
            </a:r>
            <a:r>
              <a:rPr lang="it-IT" dirty="0"/>
              <a:t> </a:t>
            </a:r>
            <a:r>
              <a:rPr lang="it-IT" dirty="0" err="1"/>
              <a:t>similar</a:t>
            </a:r>
            <a:r>
              <a:rPr lang="it-IT" dirty="0"/>
              <a:t> patterns of input </a:t>
            </a:r>
            <a:r>
              <a:rPr lang="it-IT" dirty="0" err="1"/>
              <a:t>result</a:t>
            </a:r>
            <a:r>
              <a:rPr lang="it-IT" dirty="0"/>
              <a:t> in </a:t>
            </a:r>
            <a:r>
              <a:rPr lang="it-IT" dirty="0" err="1"/>
              <a:t>neurons</a:t>
            </a:r>
            <a:r>
              <a:rPr lang="it-IT" dirty="0"/>
              <a:t> </a:t>
            </a:r>
            <a:r>
              <a:rPr lang="it-IT" dirty="0" err="1"/>
              <a:t>firing</a:t>
            </a:r>
            <a:r>
              <a:rPr lang="it-IT" dirty="0"/>
              <a:t> in </a:t>
            </a:r>
            <a:r>
              <a:rPr lang="it-IT" dirty="0" err="1"/>
              <a:t>nearby</a:t>
            </a:r>
            <a:r>
              <a:rPr lang="it-IT" dirty="0"/>
              <a:t> </a:t>
            </a:r>
            <a:r>
              <a:rPr lang="it-IT" dirty="0" err="1"/>
              <a:t>regions</a:t>
            </a:r>
            <a:r>
              <a:rPr lang="it-IT" dirty="0"/>
              <a:t> of the </a:t>
            </a:r>
            <a:r>
              <a:rPr lang="it-IT" dirty="0" err="1"/>
              <a:t>map</a:t>
            </a:r>
            <a:r>
              <a:rPr lang="it-IT" dirty="0"/>
              <a:t>.</a:t>
            </a:r>
          </a:p>
        </p:txBody>
      </p:sp>
    </p:spTree>
    <p:extLst>
      <p:ext uri="{BB962C8B-B14F-4D97-AF65-F5344CB8AC3E}">
        <p14:creationId xmlns:p14="http://schemas.microsoft.com/office/powerpoint/2010/main" val="1711388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TotalTime>
  <Words>3185</Words>
  <Application>Microsoft Macintosh PowerPoint</Application>
  <PresentationFormat>Widescreen</PresentationFormat>
  <Paragraphs>95</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Cambria Math</vt:lpstr>
      <vt:lpstr>Gill Sans MT</vt:lpstr>
      <vt:lpstr>Wingdings 2</vt:lpstr>
      <vt:lpstr>Dividend</vt:lpstr>
      <vt:lpstr>SOM FOR Ids</vt:lpstr>
      <vt:lpstr>Introduction </vt:lpstr>
      <vt:lpstr>SOM Architecture</vt:lpstr>
      <vt:lpstr>Panoramica del Processo di Apprendimento</vt:lpstr>
      <vt:lpstr>Fase di Inizializzazione</vt:lpstr>
      <vt:lpstr>Fase Competizione (1)</vt:lpstr>
      <vt:lpstr>Fase Competizione (2)</vt:lpstr>
      <vt:lpstr>Fase di Cooperazione e adattamento(1)</vt:lpstr>
      <vt:lpstr>Fase di Cooperazione e adattamento(2)</vt:lpstr>
      <vt:lpstr>L’algoritmo in breve</vt:lpstr>
      <vt:lpstr>Osservazioni</vt:lpstr>
      <vt:lpstr>Rappresentazioni som</vt:lpstr>
      <vt:lpstr>Valutazione della som</vt:lpstr>
      <vt:lpstr>SOM implementations in Python</vt:lpstr>
      <vt:lpstr>Scelta della libreria </vt:lpstr>
      <vt:lpstr>SOM applicate all’IDS</vt:lpstr>
      <vt:lpstr>signature-based, anomaly-based e Hybrid</vt:lpstr>
      <vt:lpstr>HIDS e NIDS</vt:lpstr>
      <vt:lpstr>TIPI DI attacchi nella rete</vt:lpstr>
      <vt:lpstr>Dataset KDD Cup’99</vt:lpstr>
      <vt:lpstr>Dataset NSL-KDD </vt:lpstr>
      <vt:lpstr>Dataset più moderni</vt:lpstr>
      <vt:lpstr>Risultati ottenuti dalle som E varianti in Ids </vt:lpstr>
      <vt:lpstr>PowerPoint Presentation</vt:lpstr>
      <vt:lpstr>PowerPoint Presentation</vt:lpstr>
      <vt:lpstr>Reti Som e varianti vs Altre 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MICHELE GUIDA</cp:lastModifiedBy>
  <cp:revision>3</cp:revision>
  <cp:lastPrinted>2024-04-04T09:39:54Z</cp:lastPrinted>
  <dcterms:created xsi:type="dcterms:W3CDTF">2024-03-26T20:10:52Z</dcterms:created>
  <dcterms:modified xsi:type="dcterms:W3CDTF">2024-05-01T20:15:29Z</dcterms:modified>
</cp:coreProperties>
</file>