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80" r:id="rId14"/>
    <p:sldId id="278" r:id="rId15"/>
    <p:sldId id="279" r:id="rId16"/>
    <p:sldId id="269" r:id="rId17"/>
    <p:sldId id="268" r:id="rId18"/>
    <p:sldId id="270" r:id="rId19"/>
    <p:sldId id="271" r:id="rId20"/>
    <p:sldId id="272" r:id="rId21"/>
    <p:sldId id="273" r:id="rId22"/>
    <p:sldId id="274" r:id="rId23"/>
    <p:sldId id="281"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F6650-ED03-9144-A176-6ACAA4A4F464}" v="2042" dt="2024-04-08T20:53:57.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63"/>
    <p:restoredTop sz="94653"/>
  </p:normalViewPr>
  <p:slideViewPr>
    <p:cSldViewPr snapToGrid="0">
      <p:cViewPr varScale="1">
        <p:scale>
          <a:sx n="146" d="100"/>
          <a:sy n="146" d="100"/>
        </p:scale>
        <p:origin x="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66435-4886-BD49-B2CE-3AB3EC5FB7CA}" type="datetimeFigureOut">
              <a:rPr lang="it-IT" smtClean="0"/>
              <a:t>01/05/24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E9B27-0B69-AA4D-9CF4-38DFA2D5564A}" type="slidenum">
              <a:rPr lang="it-IT" smtClean="0"/>
              <a:t>‹#›</a:t>
            </a:fld>
            <a:endParaRPr lang="it-IT"/>
          </a:p>
        </p:txBody>
      </p:sp>
    </p:spTree>
    <p:extLst>
      <p:ext uri="{BB962C8B-B14F-4D97-AF65-F5344CB8AC3E}">
        <p14:creationId xmlns:p14="http://schemas.microsoft.com/office/powerpoint/2010/main" val="242044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3A7E9B27-0B69-AA4D-9CF4-38DFA2D5564A}" type="slidenum">
              <a:rPr lang="it-IT" smtClean="0"/>
              <a:t>22</a:t>
            </a:fld>
            <a:endParaRPr lang="it-IT"/>
          </a:p>
        </p:txBody>
      </p:sp>
    </p:spTree>
    <p:extLst>
      <p:ext uri="{BB962C8B-B14F-4D97-AF65-F5344CB8AC3E}">
        <p14:creationId xmlns:p14="http://schemas.microsoft.com/office/powerpoint/2010/main" val="130984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extLst>
      <p:ext uri="{BB962C8B-B14F-4D97-AF65-F5344CB8AC3E}">
        <p14:creationId xmlns:p14="http://schemas.microsoft.com/office/powerpoint/2010/main" val="1585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5396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extLst>
      <p:ext uri="{BB962C8B-B14F-4D97-AF65-F5344CB8AC3E}">
        <p14:creationId xmlns:p14="http://schemas.microsoft.com/office/powerpoint/2010/main" val="27304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7437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5/1/24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extLst>
      <p:ext uri="{BB962C8B-B14F-4D97-AF65-F5344CB8AC3E}">
        <p14:creationId xmlns:p14="http://schemas.microsoft.com/office/powerpoint/2010/main" val="71154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a:pPr/>
              <a:t>5/1/24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3365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pPr/>
              <a:t>5/1/24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48708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a:pPr/>
              <a:t>5/1/24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370163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70439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5/1/24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a:p>
        </p:txBody>
      </p:sp>
    </p:spTree>
    <p:extLst>
      <p:ext uri="{BB962C8B-B14F-4D97-AF65-F5344CB8AC3E}">
        <p14:creationId xmlns:p14="http://schemas.microsoft.com/office/powerpoint/2010/main" val="322047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41853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pPr/>
              <a:t>5/1/24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9466551"/>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nyk.io/advisor/python/somoclu" TargetMode="External"/><Relationship Id="rId7" Type="http://schemas.openxmlformats.org/officeDocument/2006/relationships/hyperlink" Target="https://github.com/AMoazeni/Machine-Learning-Fraud-Detection/blob/master/Jupyter%20Notebook/Fraud%20Detection.ipynb" TargetMode="External"/><Relationship Id="rId2" Type="http://schemas.openxmlformats.org/officeDocument/2006/relationships/hyperlink" Target="https://github.com/JustGlowing/minisom" TargetMode="External"/><Relationship Id="rId1" Type="http://schemas.openxmlformats.org/officeDocument/2006/relationships/slideLayout" Target="../slideLayouts/slideLayout2.xml"/><Relationship Id="rId6" Type="http://schemas.openxmlformats.org/officeDocument/2006/relationships/hyperlink" Target="https://github.com/alansary/Identifying-Breast-Cancer-Clusters-with-Self-Organizing-Maps/blob/main/Identifying%20Breast%20Cancer%20Clusters%20with%20Self-Organizing%20Maps.ipynb" TargetMode="External"/><Relationship Id="rId5" Type="http://schemas.openxmlformats.org/officeDocument/2006/relationships/hyperlink" Target="https://github.com/JustGlowing/minisom/blob/master/examples/HandwrittenDigits.ipynb" TargetMode="External"/><Relationship Id="rId4" Type="http://schemas.openxmlformats.org/officeDocument/2006/relationships/hyperlink" Target="https://colab.research.google.com/github/JustGlowing/minisom/blob/master/examples/BasicUsage.ipynb#scrollTo=EN35zKnUZes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ink.springer.com/article/10.1007/s11036-019-01353-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link.springer.com/article/10.1007/s11036-019-0135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1686567/matlab-help-needed-with-self-organizing-map-som-clustering" TargetMode="External"/><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5589" y="1854931"/>
            <a:ext cx="10729921" cy="1085849"/>
          </a:xfrm>
        </p:spPr>
        <p:txBody>
          <a:bodyPr>
            <a:normAutofit/>
          </a:bodyPr>
          <a:lstStyle/>
          <a:p>
            <a:r>
              <a:rPr lang="en-US" sz="6000"/>
              <a:t>SOM per Ids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01C7F-5053-61E6-85F4-806EED7E17C7}"/>
              </a:ext>
            </a:extLst>
          </p:cNvPr>
          <p:cNvSpPr>
            <a:spLocks noGrp="1"/>
          </p:cNvSpPr>
          <p:nvPr>
            <p:ph type="title"/>
          </p:nvPr>
        </p:nvSpPr>
        <p:spPr/>
        <p:txBody>
          <a:bodyPr/>
          <a:lstStyle/>
          <a:p>
            <a:r>
              <a:rPr lang="it-IT"/>
              <a:t>L’algoritmo in breve</a:t>
            </a:r>
          </a:p>
        </p:txBody>
      </p:sp>
      <p:sp>
        <p:nvSpPr>
          <p:cNvPr id="3" name="Segnaposto contenuto 2">
            <a:extLst>
              <a:ext uri="{FF2B5EF4-FFF2-40B4-BE49-F238E27FC236}">
                <a16:creationId xmlns:a16="http://schemas.microsoft.com/office/drawing/2014/main" id="{E8E2DE46-6AC5-4BE2-FDA6-F16643F2E35D}"/>
              </a:ext>
            </a:extLst>
          </p:cNvPr>
          <p:cNvSpPr>
            <a:spLocks noGrp="1"/>
          </p:cNvSpPr>
          <p:nvPr>
            <p:ph idx="1"/>
          </p:nvPr>
        </p:nvSpPr>
        <p:spPr/>
        <p:txBody>
          <a:bodyPr>
            <a:normAutofit fontScale="92500" lnSpcReduction="10000"/>
          </a:bodyPr>
          <a:lstStyle/>
          <a:p>
            <a:r>
              <a:rPr lang="it-IT" b="1"/>
              <a:t>Inizializzazione</a:t>
            </a:r>
            <a:r>
              <a:rPr lang="it-IT"/>
              <a:t>: Si inizia definendo gli iperparametri e assegnando i pesi iniziali ai neuroni della mappa. </a:t>
            </a:r>
          </a:p>
          <a:p>
            <a:r>
              <a:rPr lang="it-IT" b="1"/>
              <a:t>Competizione</a:t>
            </a:r>
            <a:r>
              <a:rPr lang="it-IT"/>
              <a:t>: la rete è soggetta a una competizione tra i neuroni della mappa per determinare il Best Matching Unit (BMU), ovvero il neurone con i pesi più simili al vettore di input secondo una metrica di distanza.</a:t>
            </a:r>
          </a:p>
          <a:p>
            <a:r>
              <a:rPr lang="it-IT" b="1"/>
              <a:t>Cooperazione</a:t>
            </a:r>
            <a:r>
              <a:rPr lang="it-IT"/>
              <a:t>: i neuroni nel vicinato del neighborhood aumentano la loro somiglianza con il vettore di input. La dimensione del vicinato, definita da una funzione radiale, tende a diminuire nel corso delle iterazioni.</a:t>
            </a:r>
          </a:p>
          <a:p>
            <a:r>
              <a:rPr lang="it-IT" b="1"/>
              <a:t>Adattamento</a:t>
            </a:r>
            <a:r>
              <a:rPr lang="it-IT"/>
              <a:t>: Il BMU e i suoi vicini aggiustano i loro pesi per avvicinarsi ancora di più al vettore di input. Questa fase di adattamento è guidata da un tasso di apprendimento che si riduce nel tempo, rendendo i cambiamenti più fini man mano che l'algoritmo procede.</a:t>
            </a:r>
          </a:p>
          <a:p>
            <a:r>
              <a:rPr lang="it-IT"/>
              <a:t>Iterazione: </a:t>
            </a:r>
            <a:r>
              <a:rPr lang="it-IT">
                <a:highlight>
                  <a:srgbClr val="FFFF00"/>
                </a:highlight>
              </a:rPr>
              <a:t>Le fasi di Competizione, Cooperazione e Adattamento si ripetono </a:t>
            </a:r>
            <a:r>
              <a:rPr lang="it-IT"/>
              <a:t>per numerosi cicli. Ogni presentazione di un vettore di input e l'adattamento dei pesi conseguente è chiamato "</a:t>
            </a:r>
            <a:r>
              <a:rPr lang="it-IT" b="1"/>
              <a:t>epoca</a:t>
            </a:r>
            <a:r>
              <a:rPr lang="it-IT"/>
              <a:t>". Con molteplici epoche, la mappa si auto-organizza, fino a che non si raggiunge una convergenza, dove i cambiamenti ai pesi dei neuroni diventano minimi, indicando che la mappa si è stabilizzata e rappresenta in modo adeguato il dominio di input.</a:t>
            </a:r>
          </a:p>
        </p:txBody>
      </p:sp>
    </p:spTree>
    <p:extLst>
      <p:ext uri="{BB962C8B-B14F-4D97-AF65-F5344CB8AC3E}">
        <p14:creationId xmlns:p14="http://schemas.microsoft.com/office/powerpoint/2010/main" val="189740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ctangle 16">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B7A0DC0F-28E7-B632-4E3D-509FD5D15AD5}"/>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t>Osservazioni</a:t>
            </a:r>
          </a:p>
        </p:txBody>
      </p:sp>
      <p:sp>
        <p:nvSpPr>
          <p:cNvPr id="19" name="Rectangle 1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a16="http://schemas.microsoft.com/office/drawing/2014/main" id="{6AC07921-AC9B-76E5-62AB-374168ACC1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3878" y="2361056"/>
            <a:ext cx="3649219" cy="3649219"/>
          </a:xfrm>
          <a:prstGeom prst="rect">
            <a:avLst/>
          </a:prstGeom>
        </p:spPr>
      </p:pic>
      <p:sp>
        <p:nvSpPr>
          <p:cNvPr id="3" name="Segnaposto contenuto 2">
            <a:extLst>
              <a:ext uri="{FF2B5EF4-FFF2-40B4-BE49-F238E27FC236}">
                <a16:creationId xmlns:a16="http://schemas.microsoft.com/office/drawing/2014/main" id="{665EEA80-1056-0BF8-F144-CBC73A688845}"/>
              </a:ext>
            </a:extLst>
          </p:cNvPr>
          <p:cNvSpPr>
            <a:spLocks noGrp="1"/>
          </p:cNvSpPr>
          <p:nvPr>
            <p:ph sz="half" idx="1"/>
          </p:nvPr>
        </p:nvSpPr>
        <p:spPr>
          <a:xfrm>
            <a:off x="6335805" y="2180496"/>
            <a:ext cx="5275001" cy="4045683"/>
          </a:xfrm>
        </p:spPr>
        <p:txBody>
          <a:bodyPr vert="horz" lIns="91440" tIns="45720" rIns="91440" bIns="45720" rtlCol="0" anchor="ctr">
            <a:normAutofit lnSpcReduction="10000"/>
          </a:bodyPr>
          <a:lstStyle/>
          <a:p>
            <a:r>
              <a:rPr lang="it-IT"/>
              <a:t>In seguito al processo di apprendimento, i vettori dei pesi associati a ciascun neurone vengono aggiornati allo scopo di ottimizzare la capacità di ogni neurone di rappresentare in modo più accurato i dati di input.</a:t>
            </a:r>
          </a:p>
          <a:p>
            <a:r>
              <a:rPr lang="it-IT"/>
              <a:t>La distanza tra i neuroni nella mappa non cambia fisicamente, perché la griglia è fissa.</a:t>
            </a:r>
          </a:p>
          <a:p>
            <a:r>
              <a:rPr lang="it-IT"/>
              <a:t>L'aggiornamento dei pesi modifica la 'distanza funzionale', che è utilizzata per indicare quanto siano simili le rappresentazioni nel rappresentare un dato input sulla mappa.</a:t>
            </a:r>
          </a:p>
          <a:p>
            <a:r>
              <a:rPr lang="it-IT"/>
              <a:t>Neuroni che rappresentano dati simili sono considerati vicini in termini di distanza funzionale. </a:t>
            </a:r>
          </a:p>
          <a:p>
            <a:endParaRPr lang="it-IT"/>
          </a:p>
        </p:txBody>
      </p:sp>
    </p:spTree>
    <p:extLst>
      <p:ext uri="{BB962C8B-B14F-4D97-AF65-F5344CB8AC3E}">
        <p14:creationId xmlns:p14="http://schemas.microsoft.com/office/powerpoint/2010/main" val="183020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90D8D371-08D7-4872-B601-46D3D0C76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81" name="Rectangle 80">
            <a:extLst>
              <a:ext uri="{FF2B5EF4-FFF2-40B4-BE49-F238E27FC236}">
                <a16:creationId xmlns:a16="http://schemas.microsoft.com/office/drawing/2014/main" id="{0B6172F1-16E5-41C0-A1C5-E27BA6D19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83" name="Rectangle 82">
            <a:extLst>
              <a:ext uri="{FF2B5EF4-FFF2-40B4-BE49-F238E27FC236}">
                <a16:creationId xmlns:a16="http://schemas.microsoft.com/office/drawing/2014/main" id="{2E77FE2D-6DE2-45E3-B032-A13CCCEDD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85" name="Rectangle 84">
            <a:extLst>
              <a:ext uri="{FF2B5EF4-FFF2-40B4-BE49-F238E27FC236}">
                <a16:creationId xmlns:a16="http://schemas.microsoft.com/office/drawing/2014/main" id="{9EA4DCBB-F4B2-42E2-8D01-359CB3BF4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useBgFill="1">
        <p:nvSpPr>
          <p:cNvPr id="87" name="Rectangle 86">
            <a:extLst>
              <a:ext uri="{FF2B5EF4-FFF2-40B4-BE49-F238E27FC236}">
                <a16:creationId xmlns:a16="http://schemas.microsoft.com/office/drawing/2014/main" id="{E7A019CD-FF99-4E60-8A53-263DB28A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3867102-FE7A-4896-A4D0-6841A037E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2488"/>
            <a:ext cx="2790485" cy="958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1" name="Rectangle 90">
            <a:extLst>
              <a:ext uri="{FF2B5EF4-FFF2-40B4-BE49-F238E27FC236}">
                <a16:creationId xmlns:a16="http://schemas.microsoft.com/office/drawing/2014/main" id="{C7ED4C73-C297-4140-86A8-94B6D53D8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3988" y="453644"/>
            <a:ext cx="2792012" cy="946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3" name="Rectangle 92">
            <a:extLst>
              <a:ext uri="{FF2B5EF4-FFF2-40B4-BE49-F238E27FC236}">
                <a16:creationId xmlns:a16="http://schemas.microsoft.com/office/drawing/2014/main" id="{4222B009-13AC-4E5C-A238-C515BBD8D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976" y="453643"/>
            <a:ext cx="5557491" cy="985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5" name="Rectangle 94">
            <a:extLst>
              <a:ext uri="{FF2B5EF4-FFF2-40B4-BE49-F238E27FC236}">
                <a16:creationId xmlns:a16="http://schemas.microsoft.com/office/drawing/2014/main" id="{0DE1DE5E-2FAA-4765-A621-D46138B0F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15271"/>
            <a:ext cx="11298934" cy="1188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8D49C22A-B6EB-CE79-F0B4-977A52F79BC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it-IT">
                <a:solidFill>
                  <a:srgbClr val="FFFFFF"/>
                </a:solidFill>
              </a:rPr>
              <a:t>Rappresentazioni</a:t>
            </a:r>
            <a:r>
              <a:rPr lang="en-US">
                <a:solidFill>
                  <a:srgbClr val="FFFFFF"/>
                </a:solidFill>
              </a:rPr>
              <a:t> som</a:t>
            </a:r>
          </a:p>
        </p:txBody>
      </p:sp>
      <p:sp>
        <p:nvSpPr>
          <p:cNvPr id="97" name="Rectangle 96">
            <a:extLst>
              <a:ext uri="{FF2B5EF4-FFF2-40B4-BE49-F238E27FC236}">
                <a16:creationId xmlns:a16="http://schemas.microsoft.com/office/drawing/2014/main" id="{D1BF2718-58A5-40D2-9B53-37D9F4B3E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2790485" cy="1986443"/>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DAB854B-F3A7-4429-ACE6-4146EC318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3988" y="2180496"/>
            <a:ext cx="2792012" cy="1986443"/>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CAF53B94-1B70-4DC5-B091-1B5CF675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33907"/>
            <a:ext cx="2790485" cy="1987575"/>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Immagine 73">
            <a:extLst>
              <a:ext uri="{FF2B5EF4-FFF2-40B4-BE49-F238E27FC236}">
                <a16:creationId xmlns:a16="http://schemas.microsoft.com/office/drawing/2014/main" id="{7DC1123F-C997-78A7-467C-B57F748F0D4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600152" y="2240629"/>
            <a:ext cx="1990950" cy="1839201"/>
          </a:xfrm>
          <a:prstGeom prst="rect">
            <a:avLst/>
          </a:prstGeom>
        </p:spPr>
      </p:pic>
      <p:sp>
        <p:nvSpPr>
          <p:cNvPr id="103" name="Rectangle 102">
            <a:extLst>
              <a:ext uri="{FF2B5EF4-FFF2-40B4-BE49-F238E27FC236}">
                <a16:creationId xmlns:a16="http://schemas.microsoft.com/office/drawing/2014/main" id="{725CEE06-9780-44DF-89D3-F6BED116F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3988" y="4233907"/>
            <a:ext cx="2792012" cy="1988708"/>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Immagine 69">
            <a:extLst>
              <a:ext uri="{FF2B5EF4-FFF2-40B4-BE49-F238E27FC236}">
                <a16:creationId xmlns:a16="http://schemas.microsoft.com/office/drawing/2014/main" id="{6D4B2ED0-1129-FE1C-D7B5-3B40E6AD246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499743" y="4288055"/>
            <a:ext cx="2191768" cy="1879277"/>
          </a:xfrm>
          <a:prstGeom prst="rect">
            <a:avLst/>
          </a:prstGeom>
        </p:spPr>
      </p:pic>
      <p:sp>
        <p:nvSpPr>
          <p:cNvPr id="4" name="Segnaposto contenuto 3">
            <a:extLst>
              <a:ext uri="{FF2B5EF4-FFF2-40B4-BE49-F238E27FC236}">
                <a16:creationId xmlns:a16="http://schemas.microsoft.com/office/drawing/2014/main" id="{1C7EC773-D099-D69A-3A7A-92A402E5541B}"/>
              </a:ext>
            </a:extLst>
          </p:cNvPr>
          <p:cNvSpPr>
            <a:spLocks noGrp="1"/>
          </p:cNvSpPr>
          <p:nvPr>
            <p:ph sz="half" idx="2"/>
          </p:nvPr>
        </p:nvSpPr>
        <p:spPr>
          <a:xfrm>
            <a:off x="6187977" y="2180496"/>
            <a:ext cx="5557490" cy="4045683"/>
          </a:xfrm>
        </p:spPr>
        <p:txBody>
          <a:bodyPr vert="horz" lIns="91440" tIns="45720" rIns="91440" bIns="45720" rtlCol="0" anchor="ctr">
            <a:normAutofit fontScale="85000" lnSpcReduction="20000"/>
          </a:bodyPr>
          <a:lstStyle/>
          <a:p>
            <a:r>
              <a:rPr lang="en-US"/>
              <a:t>Dopo aver </a:t>
            </a:r>
            <a:r>
              <a:rPr lang="it-IT"/>
              <a:t>allenato</a:t>
            </a:r>
            <a:r>
              <a:rPr lang="en-US"/>
              <a:t> </a:t>
            </a:r>
            <a:r>
              <a:rPr lang="it-IT"/>
              <a:t>la</a:t>
            </a:r>
            <a:r>
              <a:rPr lang="en-US"/>
              <a:t> ret</a:t>
            </a:r>
            <a:r>
              <a:rPr lang="it-IT"/>
              <a:t>e vi sono vari modi per poterla visualizzare, i più famosi sono:</a:t>
            </a:r>
          </a:p>
          <a:p>
            <a:r>
              <a:rPr lang="it-IT" b="1"/>
              <a:t>Distanza tra Vicini </a:t>
            </a:r>
            <a:r>
              <a:rPr lang="it-IT"/>
              <a:t>(</a:t>
            </a:r>
            <a:r>
              <a:rPr lang="it-IT" b="1"/>
              <a:t>U-Matrix</a:t>
            </a:r>
            <a:r>
              <a:rPr lang="it-IT"/>
              <a:t>):rappresenta la distanza funzionale tra ogni nodo e i suoi vicini. Aree con una bassa distanza indicano gruppi di nodi simili. </a:t>
            </a:r>
          </a:p>
          <a:p>
            <a:r>
              <a:rPr lang="it-IT" b="1"/>
              <a:t>Conteggio dei Nodi: </a:t>
            </a:r>
            <a:r>
              <a:rPr lang="it-IT"/>
              <a:t>permette di visualizzare quanti campioni sono mappati su ogni nodo della mappa. Può misurare la qualità della mappa. Nodi vuoti indicano che la dimensione della tua mappa è troppo grande per il numero di campioni. </a:t>
            </a:r>
          </a:p>
          <a:p>
            <a:r>
              <a:rPr lang="it-IT" b="1"/>
              <a:t>Vettori di Peso dei Nodi/</a:t>
            </a:r>
            <a:r>
              <a:rPr lang="it-IT" b="1" err="1"/>
              <a:t>Codebook</a:t>
            </a:r>
            <a:r>
              <a:rPr lang="it-IT"/>
              <a:t>: sono collezioni di vettori di peso che rappresentano in maniera normalizzata le variabili di input. Essi sono visualizzati con diagrammi a ventaglio per evidenziare la rilevanza di ogni variabile nei diversi nodi, offrendo un'intuizione sulla distribuzione dei dati nella mappa.</a:t>
            </a:r>
          </a:p>
          <a:p>
            <a:r>
              <a:rPr lang="it-IT" b="1"/>
              <a:t>Heatmaps: </a:t>
            </a:r>
            <a:r>
              <a:rPr lang="it-IT"/>
              <a:t>mostrano la distribuzione di specifiche variabili sulla mappa SOM, aiutando a individuare pattern e aree di interesse mantenendo fissa la posizione dei campioni.</a:t>
            </a:r>
          </a:p>
          <a:p>
            <a:endParaRPr lang="it-IT"/>
          </a:p>
        </p:txBody>
      </p:sp>
      <p:pic>
        <p:nvPicPr>
          <p:cNvPr id="76" name="Immagine 75">
            <a:extLst>
              <a:ext uri="{FF2B5EF4-FFF2-40B4-BE49-F238E27FC236}">
                <a16:creationId xmlns:a16="http://schemas.microsoft.com/office/drawing/2014/main" id="{2F115996-C94D-B32E-92DB-54E2FAB61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87" y="2320381"/>
            <a:ext cx="2452740" cy="1751957"/>
          </a:xfrm>
          <a:prstGeom prst="rect">
            <a:avLst/>
          </a:prstGeom>
        </p:spPr>
      </p:pic>
      <p:pic>
        <p:nvPicPr>
          <p:cNvPr id="12" name="Segnaposto contenuto 11">
            <a:extLst>
              <a:ext uri="{FF2B5EF4-FFF2-40B4-BE49-F238E27FC236}">
                <a16:creationId xmlns:a16="http://schemas.microsoft.com/office/drawing/2014/main" id="{6BA2A542-5DBC-BE7C-2163-0125B285E27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892696" y="4335308"/>
            <a:ext cx="2006803" cy="1832024"/>
          </a:xfrm>
        </p:spPr>
      </p:pic>
    </p:spTree>
    <p:extLst>
      <p:ext uri="{BB962C8B-B14F-4D97-AF65-F5344CB8AC3E}">
        <p14:creationId xmlns:p14="http://schemas.microsoft.com/office/powerpoint/2010/main" val="285879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CBA7DB6-1573-A4D5-772A-B733278D9ABE}"/>
              </a:ext>
            </a:extLst>
          </p:cNvPr>
          <p:cNvSpPr>
            <a:spLocks noGrp="1"/>
          </p:cNvSpPr>
          <p:nvPr>
            <p:ph type="title"/>
          </p:nvPr>
        </p:nvSpPr>
        <p:spPr/>
        <p:txBody>
          <a:bodyPr/>
          <a:lstStyle/>
          <a:p>
            <a:r>
              <a:rPr lang="it-IT"/>
              <a:t>Valutazione della som</a:t>
            </a:r>
          </a:p>
        </p:txBody>
      </p:sp>
      <mc:AlternateContent xmlns:mc="http://schemas.openxmlformats.org/markup-compatibility/2006" xmlns:a14="http://schemas.microsoft.com/office/drawing/2010/main">
        <mc:Choice Requires="a14">
          <p:sp>
            <p:nvSpPr>
              <p:cNvPr id="6" name="Segnaposto contenuto 5">
                <a:extLst>
                  <a:ext uri="{FF2B5EF4-FFF2-40B4-BE49-F238E27FC236}">
                    <a16:creationId xmlns:a16="http://schemas.microsoft.com/office/drawing/2014/main" id="{56011DD4-EB65-E157-68CA-2A9634E6806E}"/>
                  </a:ext>
                </a:extLst>
              </p:cNvPr>
              <p:cNvSpPr>
                <a:spLocks noGrp="1"/>
              </p:cNvSpPr>
              <p:nvPr>
                <p:ph idx="1"/>
              </p:nvPr>
            </p:nvSpPr>
            <p:spPr/>
            <p:txBody>
              <a:bodyPr>
                <a:normAutofit fontScale="85000" lnSpcReduction="20000"/>
              </a:bodyPr>
              <a:lstStyle/>
              <a:p>
                <a:r>
                  <a:rPr lang="it-IT"/>
                  <a:t>Le principali misure di qualità utilizzate per valutare le SOM sono l'errore di quantizzazione (QE) e l'errore topografico (TE):</a:t>
                </a:r>
              </a:p>
              <a:p>
                <a:r>
                  <a:rPr lang="it-IT"/>
                  <a:t>Errore di Quantizzazione (QE): Misura la distanza media tra i punti dati e i nodi della mappa ai quali sono mappati. Valori più bassi indicano una migliore adattabilità del modello. QE è utile per confrontare diverse mappe.</a:t>
                </a:r>
              </a:p>
              <a:p>
                <a:pPr marL="0" indent="0">
                  <a:buNone/>
                </a:pPr>
                <a:r>
                  <a:rPr lang="it-IT" b="0"/>
                  <a:t>	</a:t>
                </a:r>
                <a14:m>
                  <m:oMath xmlns:m="http://schemas.openxmlformats.org/officeDocument/2006/math">
                    <m:r>
                      <a:rPr lang="it-IT" b="0" i="1" smtClean="0">
                        <a:latin typeface="Cambria Math" panose="02040503050406030204" pitchFamily="18" charset="0"/>
                      </a:rPr>
                      <m:t>𝑄𝐸</m:t>
                    </m:r>
                    <m:d>
                      <m:dPr>
                        <m:ctrlPr>
                          <a:rPr lang="it-IT" b="0" i="1" smtClean="0">
                            <a:latin typeface="Cambria Math" panose="02040503050406030204" pitchFamily="18" charset="0"/>
                          </a:rPr>
                        </m:ctrlPr>
                      </m:dPr>
                      <m:e>
                        <m:r>
                          <a:rPr lang="it-IT" b="0" i="1" smtClean="0">
                            <a:latin typeface="Cambria Math" panose="02040503050406030204" pitchFamily="18" charset="0"/>
                          </a:rPr>
                          <m:t>𝑀</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𝑛</m:t>
                        </m:r>
                      </m:den>
                    </m:f>
                    <m:nary>
                      <m:naryPr>
                        <m:chr m:val="∑"/>
                        <m:limLoc m:val="subSup"/>
                        <m:ctrlPr>
                          <a:rPr lang="it-IT" b="0" i="1" smtClean="0">
                            <a:latin typeface="Cambria Math" panose="02040503050406030204" pitchFamily="18" charset="0"/>
                          </a:rPr>
                        </m:ctrlPr>
                      </m:naryPr>
                      <m:sub>
                        <m:r>
                          <m:rPr>
                            <m:brk m:alnAt="25"/>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𝑛</m:t>
                        </m:r>
                      </m:sup>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𝜑</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𝑥</m:t>
                                    </m:r>
                                  </m:e>
                                  <m:sub>
                                    <m:r>
                                      <a:rPr lang="it-IT" b="0" i="1" smtClean="0">
                                        <a:latin typeface="Cambria Math" panose="02040503050406030204" pitchFamily="18" charset="0"/>
                                        <a:ea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𝑥</m:t>
                                    </m:r>
                                  </m:e>
                                  <m:sub>
                                    <m:r>
                                      <a:rPr lang="it-IT" b="0" i="1" smtClean="0">
                                        <a:latin typeface="Cambria Math" panose="02040503050406030204" pitchFamily="18" charset="0"/>
                                        <a:ea typeface="Cambria Math" panose="02040503050406030204" pitchFamily="18" charset="0"/>
                                      </a:rPr>
                                      <m:t>𝑖</m:t>
                                    </m:r>
                                  </m:sub>
                                </m:sSub>
                              </m:e>
                            </m:d>
                          </m:e>
                        </m:d>
                      </m:e>
                    </m:nary>
                  </m:oMath>
                </a14:m>
                <a:r>
                  <a:rPr lang="it-IT"/>
                  <a:t> dove:</a:t>
                </a:r>
              </a:p>
              <a:p>
                <a:pPr marL="0" indent="0">
                  <a:buNone/>
                </a:pPr>
                <a:r>
                  <a:rPr lang="it-IT">
                    <a:solidFill>
                      <a:schemeClr val="bg2">
                        <a:lumMod val="50000"/>
                      </a:schemeClr>
                    </a:solidFill>
                  </a:rPr>
                  <a:t>	</a:t>
                </a:r>
                <a14:m>
                  <m:oMath xmlns:m="http://schemas.openxmlformats.org/officeDocument/2006/math">
                    <m:r>
                      <a:rPr lang="it-IT" b="0" i="1" smtClean="0">
                        <a:solidFill>
                          <a:schemeClr val="bg2">
                            <a:lumMod val="50000"/>
                          </a:schemeClr>
                        </a:solidFill>
                        <a:latin typeface="Cambria Math" panose="02040503050406030204" pitchFamily="18" charset="0"/>
                      </a:rPr>
                      <m:t>𝑛</m:t>
                    </m:r>
                  </m:oMath>
                </a14:m>
                <a:r>
                  <a:rPr lang="it-IT">
                    <a:solidFill>
                      <a:schemeClr val="bg2">
                        <a:lumMod val="50000"/>
                      </a:schemeClr>
                    </a:solidFill>
                  </a:rPr>
                  <a:t> è il numero di punti dati nei dati di allenamento, </a:t>
                </a:r>
                <a14:m>
                  <m:oMath xmlns:m="http://schemas.openxmlformats.org/officeDocument/2006/math">
                    <m:sSub>
                      <m:sSubPr>
                        <m:ctrlPr>
                          <a:rPr lang="it-IT" i="1">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oMath>
                </a14:m>
                <a:r>
                  <a:rPr lang="it-IT">
                    <a:solidFill>
                      <a:schemeClr val="bg2">
                        <a:lumMod val="50000"/>
                      </a:schemeClr>
                    </a:solidFill>
                  </a:rPr>
                  <a:t>​ rappresenta il </a:t>
                </a:r>
                <a:r>
                  <a:rPr lang="it-IT" i="1">
                    <a:solidFill>
                      <a:schemeClr val="bg2">
                        <a:lumMod val="50000"/>
                      </a:schemeClr>
                    </a:solidFill>
                  </a:rPr>
                  <a:t>i</a:t>
                </a:r>
                <a:r>
                  <a:rPr lang="it-IT">
                    <a:solidFill>
                      <a:schemeClr val="bg2">
                        <a:lumMod val="50000"/>
                      </a:schemeClr>
                    </a:solidFill>
                  </a:rPr>
                  <a:t>-esimo punto dato,  </a:t>
                </a:r>
                <a14:m>
                  <m:oMath xmlns:m="http://schemas.openxmlformats.org/officeDocument/2006/math">
                    <m:r>
                      <a:rPr lang="it-IT" i="1">
                        <a:solidFill>
                          <a:schemeClr val="bg2">
                            <a:lumMod val="50000"/>
                          </a:schemeClr>
                        </a:solidFill>
                        <a:latin typeface="Cambria Math" panose="02040503050406030204" pitchFamily="18" charset="0"/>
                        <a:ea typeface="Cambria Math" panose="02040503050406030204" pitchFamily="18" charset="0"/>
                      </a:rPr>
                      <m:t>𝜑</m:t>
                    </m:r>
                    <m:r>
                      <a:rPr lang="it-IT" i="1">
                        <a:solidFill>
                          <a:schemeClr val="bg2">
                            <a:lumMod val="50000"/>
                          </a:schemeClr>
                        </a:solidFill>
                        <a:latin typeface="Cambria Math" panose="02040503050406030204" pitchFamily="18" charset="0"/>
                        <a:ea typeface="Cambria Math" panose="02040503050406030204" pitchFamily="18" charset="0"/>
                      </a:rPr>
                      <m:t>(</m:t>
                    </m:r>
                    <m:sSub>
                      <m:sSubPr>
                        <m:ctrlPr>
                          <a:rPr lang="it-IT" i="1" smtClean="0">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r>
                      <a:rPr lang="it-IT" b="0" i="1" smtClean="0">
                        <a:solidFill>
                          <a:schemeClr val="bg2">
                            <a:lumMod val="50000"/>
                          </a:schemeClr>
                        </a:solidFill>
                        <a:latin typeface="Cambria Math" panose="02040503050406030204" pitchFamily="18" charset="0"/>
                        <a:ea typeface="Cambria Math" panose="02040503050406030204" pitchFamily="18" charset="0"/>
                      </a:rPr>
                      <m:t>)</m:t>
                    </m:r>
                  </m:oMath>
                </a14:m>
                <a:r>
                  <a:rPr lang="it-IT">
                    <a:solidFill>
                      <a:schemeClr val="bg2">
                        <a:lumMod val="50000"/>
                      </a:schemeClr>
                    </a:solidFill>
                  </a:rPr>
                  <a:t> è il nodo della mappa SOM a cui il      	punto  </a:t>
                </a:r>
                <a14:m>
                  <m:oMath xmlns:m="http://schemas.openxmlformats.org/officeDocument/2006/math">
                    <m:sSub>
                      <m:sSubPr>
                        <m:ctrlPr>
                          <a:rPr lang="it-IT" i="1">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r>
                      <a:rPr lang="it-IT" i="1">
                        <a:solidFill>
                          <a:schemeClr val="bg2">
                            <a:lumMod val="50000"/>
                          </a:schemeClr>
                        </a:solidFill>
                        <a:latin typeface="Cambria Math" panose="02040503050406030204" pitchFamily="18" charset="0"/>
                        <a:ea typeface="Cambria Math" panose="02040503050406030204" pitchFamily="18" charset="0"/>
                      </a:rPr>
                      <m:t> </m:t>
                    </m:r>
                  </m:oMath>
                </a14:m>
                <a:r>
                  <a:rPr lang="it-IT">
                    <a:solidFill>
                      <a:schemeClr val="bg2">
                        <a:lumMod val="50000"/>
                      </a:schemeClr>
                    </a:solidFill>
                  </a:rPr>
                  <a:t> è mappato, </a:t>
                </a:r>
                <a14:m>
                  <m:oMath xmlns:m="http://schemas.openxmlformats.org/officeDocument/2006/math">
                    <m:d>
                      <m:dPr>
                        <m:begChr m:val="‖"/>
                        <m:endChr m:val=""/>
                        <m:ctrlPr>
                          <a:rPr lang="it-IT" i="1">
                            <a:solidFill>
                              <a:schemeClr val="bg2">
                                <a:lumMod val="50000"/>
                              </a:schemeClr>
                            </a:solidFill>
                            <a:latin typeface="Cambria Math" panose="02040503050406030204" pitchFamily="18" charset="0"/>
                          </a:rPr>
                        </m:ctrlPr>
                      </m:dPr>
                      <m:e>
                        <m:d>
                          <m:dPr>
                            <m:begChr m:val=""/>
                            <m:endChr m:val="‖"/>
                            <m:ctrlPr>
                              <a:rPr lang="it-IT" i="1">
                                <a:solidFill>
                                  <a:schemeClr val="bg2">
                                    <a:lumMod val="50000"/>
                                  </a:schemeClr>
                                </a:solidFill>
                                <a:latin typeface="Cambria Math" panose="02040503050406030204" pitchFamily="18" charset="0"/>
                              </a:rPr>
                            </m:ctrlPr>
                          </m:dPr>
                          <m:e>
                            <m:r>
                              <a:rPr lang="it-IT" i="1">
                                <a:solidFill>
                                  <a:schemeClr val="bg2">
                                    <a:lumMod val="50000"/>
                                  </a:schemeClr>
                                </a:solidFill>
                                <a:latin typeface="Cambria Math" panose="02040503050406030204" pitchFamily="18" charset="0"/>
                                <a:ea typeface="Cambria Math" panose="02040503050406030204" pitchFamily="18" charset="0"/>
                              </a:rPr>
                              <m:t>𝜑</m:t>
                            </m:r>
                            <m:r>
                              <a:rPr lang="it-IT" i="1">
                                <a:solidFill>
                                  <a:schemeClr val="bg2">
                                    <a:lumMod val="50000"/>
                                  </a:schemeClr>
                                </a:solidFill>
                                <a:latin typeface="Cambria Math" panose="02040503050406030204" pitchFamily="18" charset="0"/>
                                <a:ea typeface="Cambria Math" panose="02040503050406030204" pitchFamily="18" charset="0"/>
                              </a:rPr>
                              <m:t>(</m:t>
                            </m:r>
                            <m:sSub>
                              <m:sSubPr>
                                <m:ctrlPr>
                                  <a:rPr lang="it-IT" i="1">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r>
                              <a:rPr lang="it-IT" i="1">
                                <a:solidFill>
                                  <a:schemeClr val="bg2">
                                    <a:lumMod val="50000"/>
                                  </a:schemeClr>
                                </a:solidFill>
                                <a:latin typeface="Cambria Math" panose="02040503050406030204" pitchFamily="18" charset="0"/>
                                <a:ea typeface="Cambria Math" panose="02040503050406030204" pitchFamily="18" charset="0"/>
                              </a:rPr>
                              <m:t>)−</m:t>
                            </m:r>
                            <m:sSub>
                              <m:sSubPr>
                                <m:ctrlPr>
                                  <a:rPr lang="it-IT" i="1">
                                    <a:solidFill>
                                      <a:schemeClr val="bg2">
                                        <a:lumMod val="50000"/>
                                      </a:schemeClr>
                                    </a:solidFill>
                                    <a:latin typeface="Cambria Math" panose="02040503050406030204" pitchFamily="18" charset="0"/>
                                    <a:ea typeface="Cambria Math" panose="02040503050406030204" pitchFamily="18" charset="0"/>
                                  </a:rPr>
                                </m:ctrlPr>
                              </m:sSubPr>
                              <m:e>
                                <m:r>
                                  <a:rPr lang="it-IT" i="1">
                                    <a:solidFill>
                                      <a:schemeClr val="bg2">
                                        <a:lumMod val="50000"/>
                                      </a:schemeClr>
                                    </a:solidFill>
                                    <a:latin typeface="Cambria Math" panose="02040503050406030204" pitchFamily="18" charset="0"/>
                                    <a:ea typeface="Cambria Math" panose="02040503050406030204" pitchFamily="18" charset="0"/>
                                  </a:rPr>
                                  <m:t>𝑥</m:t>
                                </m:r>
                              </m:e>
                              <m:sub>
                                <m:r>
                                  <a:rPr lang="it-IT" i="1">
                                    <a:solidFill>
                                      <a:schemeClr val="bg2">
                                        <a:lumMod val="50000"/>
                                      </a:schemeClr>
                                    </a:solidFill>
                                    <a:latin typeface="Cambria Math" panose="02040503050406030204" pitchFamily="18" charset="0"/>
                                    <a:ea typeface="Cambria Math" panose="02040503050406030204" pitchFamily="18" charset="0"/>
                                  </a:rPr>
                                  <m:t>𝑖</m:t>
                                </m:r>
                              </m:sub>
                            </m:sSub>
                          </m:e>
                        </m:d>
                      </m:e>
                    </m:d>
                    <m:r>
                      <a:rPr lang="it-IT" i="1">
                        <a:solidFill>
                          <a:schemeClr val="bg2">
                            <a:lumMod val="50000"/>
                          </a:schemeClr>
                        </a:solidFill>
                        <a:latin typeface="Cambria Math" panose="02040503050406030204" pitchFamily="18" charset="0"/>
                        <a:ea typeface="Cambria Math" panose="02040503050406030204" pitchFamily="18" charset="0"/>
                      </a:rPr>
                      <m:t> </m:t>
                    </m:r>
                  </m:oMath>
                </a14:m>
                <a:r>
                  <a:rPr lang="it-IT">
                    <a:solidFill>
                      <a:schemeClr val="bg2">
                        <a:lumMod val="50000"/>
                      </a:schemeClr>
                    </a:solidFill>
                  </a:rPr>
                  <a:t>calcola la distanza in base alla metrica scelta per esempio euclidea tra il punto dato e il suo nodo 	corrispondente nella mappa.</a:t>
                </a:r>
              </a:p>
              <a:p>
                <a:r>
                  <a:rPr lang="it-IT"/>
                  <a:t>Errore Topografico (TE): Valuta la capacità della mappa di preservare la struttura topologica dello spazio di input nel suo spazio di output a bassa dimensione. TE si concentra sulle discontinuità locali del mapping, contando come errori i casi in cui i nodi corrispondenti migliori non sono vicini tra loro.</a:t>
                </a:r>
              </a:p>
              <a:p>
                <a:pPr marL="0" indent="0">
                  <a:buNone/>
                </a:pPr>
                <a:r>
                  <a:rPr lang="it-IT" b="0"/>
                  <a:t>	</a:t>
                </a:r>
                <a14:m>
                  <m:oMath xmlns:m="http://schemas.openxmlformats.org/officeDocument/2006/math">
                    <m:r>
                      <m:rPr>
                        <m:sty m:val="p"/>
                      </m:rPr>
                      <a:rPr lang="it-IT" b="0" i="0" smtClean="0">
                        <a:latin typeface="Cambria Math" panose="02040503050406030204" pitchFamily="18" charset="0"/>
                      </a:rPr>
                      <m:t>T</m:t>
                    </m:r>
                    <m:r>
                      <a:rPr lang="it-IT" b="0" i="1" smtClean="0">
                        <a:latin typeface="Cambria Math" panose="02040503050406030204" pitchFamily="18" charset="0"/>
                      </a:rPr>
                      <m:t>𝐸</m:t>
                    </m:r>
                    <m:d>
                      <m:dPr>
                        <m:ctrlPr>
                          <a:rPr lang="it-IT" b="0" i="1" smtClean="0">
                            <a:latin typeface="Cambria Math" panose="02040503050406030204" pitchFamily="18" charset="0"/>
                          </a:rPr>
                        </m:ctrlPr>
                      </m:dPr>
                      <m:e>
                        <m:r>
                          <a:rPr lang="it-IT" b="0" i="1" smtClean="0">
                            <a:latin typeface="Cambria Math" panose="02040503050406030204" pitchFamily="18" charset="0"/>
                          </a:rPr>
                          <m:t>𝑀</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𝑛</m:t>
                        </m:r>
                      </m:den>
                    </m:f>
                    <m:nary>
                      <m:naryPr>
                        <m:chr m:val="∑"/>
                        <m:limLoc m:val="subSup"/>
                        <m:ctrlPr>
                          <a:rPr lang="it-IT" b="0" i="1" smtClean="0">
                            <a:latin typeface="Cambria Math" panose="02040503050406030204" pitchFamily="18" charset="0"/>
                          </a:rPr>
                        </m:ctrlPr>
                      </m:naryPr>
                      <m:sub>
                        <m:r>
                          <m:rPr>
                            <m:brk m:alnAt="25"/>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𝑛</m:t>
                        </m:r>
                      </m:sup>
                      <m:e>
                        <m:sSub>
                          <m:sSubPr>
                            <m:ctrlPr>
                              <a:rPr lang="it-IT" i="1">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𝑥</m:t>
                            </m:r>
                          </m:e>
                          <m:sub>
                            <m:r>
                              <a:rPr lang="it-IT" i="1">
                                <a:latin typeface="Cambria Math" panose="02040503050406030204" pitchFamily="18" charset="0"/>
                                <a:ea typeface="Cambria Math" panose="02040503050406030204" pitchFamily="18" charset="0"/>
                              </a:rPr>
                              <m:t>𝑖</m:t>
                            </m:r>
                          </m:sub>
                        </m:sSub>
                        <m:r>
                          <a:rPr lang="it-IT" i="1">
                            <a:latin typeface="Cambria Math" panose="02040503050406030204" pitchFamily="18" charset="0"/>
                            <a:ea typeface="Cambria Math" panose="02040503050406030204" pitchFamily="18" charset="0"/>
                          </a:rPr>
                          <m:t>)</m:t>
                        </m:r>
                      </m:e>
                    </m:nary>
                  </m:oMath>
                </a14:m>
                <a:r>
                  <a:rPr lang="it-IT"/>
                  <a:t> dove: </a:t>
                </a:r>
              </a:p>
              <a:p>
                <a:pPr marL="0" indent="0">
                  <a:buNone/>
                </a:pPr>
                <a:r>
                  <a:rPr lang="it-IT"/>
                  <a:t>	</a:t>
                </a:r>
                <a14:m>
                  <m:oMath xmlns:m="http://schemas.openxmlformats.org/officeDocument/2006/math">
                    <m:r>
                      <a:rPr lang="it-IT" b="0" i="1" smtClean="0">
                        <a:solidFill>
                          <a:schemeClr val="bg2">
                            <a:lumMod val="50000"/>
                          </a:schemeClr>
                        </a:solidFill>
                        <a:latin typeface="Cambria Math" panose="02040503050406030204" pitchFamily="18" charset="0"/>
                      </a:rPr>
                      <m:t>𝑡</m:t>
                    </m:r>
                    <m:d>
                      <m:dPr>
                        <m:ctrlPr>
                          <a:rPr lang="it-IT" b="0" i="1" smtClean="0">
                            <a:solidFill>
                              <a:schemeClr val="bg2">
                                <a:lumMod val="50000"/>
                              </a:schemeClr>
                            </a:solidFill>
                            <a:latin typeface="Cambria Math" panose="02040503050406030204" pitchFamily="18" charset="0"/>
                          </a:rPr>
                        </m:ctrlPr>
                      </m:dPr>
                      <m:e>
                        <m:r>
                          <a:rPr lang="it-IT" b="0" i="1" smtClean="0">
                            <a:solidFill>
                              <a:schemeClr val="bg2">
                                <a:lumMod val="50000"/>
                              </a:schemeClr>
                            </a:solidFill>
                            <a:latin typeface="Cambria Math" panose="02040503050406030204" pitchFamily="18" charset="0"/>
                          </a:rPr>
                          <m:t>𝑥</m:t>
                        </m:r>
                      </m:e>
                    </m:d>
                  </m:oMath>
                </a14:m>
                <a:r>
                  <a:rPr lang="it-IT">
                    <a:solidFill>
                      <a:schemeClr val="bg2">
                        <a:lumMod val="50000"/>
                      </a:schemeClr>
                    </a:solidFill>
                  </a:rPr>
                  <a:t> è una funzione che vale 0 se l'unità che meglio corrisponde (</a:t>
                </a:r>
                <a14:m>
                  <m:oMath xmlns:m="http://schemas.openxmlformats.org/officeDocument/2006/math">
                    <m:r>
                      <a:rPr lang="it-IT" i="1">
                        <a:solidFill>
                          <a:schemeClr val="bg2">
                            <a:lumMod val="50000"/>
                          </a:schemeClr>
                        </a:solidFill>
                        <a:latin typeface="Cambria Math" panose="02040503050406030204" pitchFamily="18" charset="0"/>
                        <a:ea typeface="Cambria Math" panose="02040503050406030204" pitchFamily="18" charset="0"/>
                      </a:rPr>
                      <m:t>𝜇</m:t>
                    </m:r>
                    <m:r>
                      <a:rPr lang="it-IT" i="1">
                        <a:solidFill>
                          <a:schemeClr val="bg2">
                            <a:lumMod val="50000"/>
                          </a:schemeClr>
                        </a:solidFill>
                        <a:latin typeface="Cambria Math" panose="02040503050406030204" pitchFamily="18" charset="0"/>
                      </a:rPr>
                      <m:t>(</m:t>
                    </m:r>
                    <m:r>
                      <a:rPr lang="it-IT" i="1">
                        <a:solidFill>
                          <a:schemeClr val="bg2">
                            <a:lumMod val="50000"/>
                          </a:schemeClr>
                        </a:solidFill>
                        <a:latin typeface="Cambria Math" panose="02040503050406030204" pitchFamily="18" charset="0"/>
                      </a:rPr>
                      <m:t>𝑥</m:t>
                    </m:r>
                    <m:r>
                      <a:rPr lang="it-IT" i="1">
                        <a:solidFill>
                          <a:schemeClr val="bg2">
                            <a:lumMod val="50000"/>
                          </a:schemeClr>
                        </a:solidFill>
                        <a:latin typeface="Cambria Math" panose="02040503050406030204" pitchFamily="18" charset="0"/>
                      </a:rPr>
                      <m:t>))</m:t>
                    </m:r>
                  </m:oMath>
                </a14:m>
                <a:r>
                  <a:rPr lang="it-IT">
                    <a:solidFill>
                      <a:schemeClr val="bg2">
                        <a:lumMod val="50000"/>
                      </a:schemeClr>
                    </a:solidFill>
                  </a:rPr>
                  <a:t> e la seconda migliore corrispondente ( </a:t>
                </a:r>
                <a14:m>
                  <m:oMath xmlns:m="http://schemas.openxmlformats.org/officeDocument/2006/math">
                    <m:sSub>
                      <m:sSubPr>
                        <m:ctrlPr>
                          <a:rPr lang="it-IT" i="1" smtClean="0">
                            <a:solidFill>
                              <a:schemeClr val="bg2">
                                <a:lumMod val="50000"/>
                              </a:schemeClr>
                            </a:solidFill>
                            <a:latin typeface="Cambria Math" panose="02040503050406030204" pitchFamily="18" charset="0"/>
                          </a:rPr>
                        </m:ctrlPr>
                      </m:sSubPr>
                      <m:e>
                        <m:r>
                          <a:rPr lang="it-IT" i="1" smtClean="0">
                            <a:solidFill>
                              <a:schemeClr val="bg2">
                                <a:lumMod val="50000"/>
                              </a:schemeClr>
                            </a:solidFill>
                            <a:latin typeface="Cambria Math" panose="02040503050406030204" pitchFamily="18" charset="0"/>
                            <a:ea typeface="Cambria Math" panose="02040503050406030204" pitchFamily="18" charset="0"/>
                          </a:rPr>
                          <m:t>𝜇</m:t>
                        </m:r>
                      </m:e>
                      <m:sub>
                        <m:r>
                          <a:rPr lang="it-IT" b="0" i="1" smtClean="0">
                            <a:solidFill>
                              <a:schemeClr val="bg2">
                                <a:lumMod val="50000"/>
                              </a:schemeClr>
                            </a:solidFill>
                            <a:latin typeface="Cambria Math" panose="02040503050406030204" pitchFamily="18" charset="0"/>
                          </a:rPr>
                          <m:t>0</m:t>
                        </m:r>
                      </m:sub>
                    </m:sSub>
                    <m:r>
                      <a:rPr lang="it-IT" b="0" i="1" smtClean="0">
                        <a:solidFill>
                          <a:schemeClr val="bg2">
                            <a:lumMod val="50000"/>
                          </a:schemeClr>
                        </a:solidFill>
                        <a:latin typeface="Cambria Math" panose="02040503050406030204" pitchFamily="18" charset="0"/>
                      </a:rPr>
                      <m:t>(</m:t>
                    </m:r>
                    <m:r>
                      <a:rPr lang="it-IT" b="0" i="1" smtClean="0">
                        <a:solidFill>
                          <a:schemeClr val="bg2">
                            <a:lumMod val="50000"/>
                          </a:schemeClr>
                        </a:solidFill>
                        <a:latin typeface="Cambria Math" panose="02040503050406030204" pitchFamily="18" charset="0"/>
                      </a:rPr>
                      <m:t>𝑥</m:t>
                    </m:r>
                    <m:r>
                      <a:rPr lang="it-IT" b="0" i="1" smtClean="0">
                        <a:solidFill>
                          <a:schemeClr val="bg2">
                            <a:lumMod val="50000"/>
                          </a:schemeClr>
                        </a:solidFill>
                        <a:latin typeface="Cambria Math" panose="02040503050406030204" pitchFamily="18" charset="0"/>
                      </a:rPr>
                      <m:t>))</m:t>
                    </m:r>
                  </m:oMath>
                </a14:m>
                <a:r>
                  <a:rPr lang="it-IT">
                    <a:solidFill>
                      <a:schemeClr val="bg2">
                        <a:lumMod val="50000"/>
                      </a:schemeClr>
                    </a:solidFill>
                  </a:rPr>
                  <a:t> a un punto dato 	</a:t>
                </a:r>
                <a14:m>
                  <m:oMath xmlns:m="http://schemas.openxmlformats.org/officeDocument/2006/math">
                    <m:r>
                      <a:rPr lang="it-IT" i="1">
                        <a:solidFill>
                          <a:schemeClr val="bg2">
                            <a:lumMod val="50000"/>
                          </a:schemeClr>
                        </a:solidFill>
                        <a:latin typeface="Cambria Math" panose="02040503050406030204" pitchFamily="18" charset="0"/>
                      </a:rPr>
                      <m:t>𝑥</m:t>
                    </m:r>
                  </m:oMath>
                </a14:m>
                <a:r>
                  <a:rPr lang="it-IT">
                    <a:solidFill>
                      <a:schemeClr val="bg2">
                        <a:lumMod val="50000"/>
                      </a:schemeClr>
                    </a:solidFill>
                  </a:rPr>
                  <a:t> sono vicine (ad esempio, sono vicini nella mappa), e 1 altrimenti.</a:t>
                </a:r>
              </a:p>
              <a:p>
                <a:endParaRPr lang="it-IT"/>
              </a:p>
            </p:txBody>
          </p:sp>
        </mc:Choice>
        <mc:Fallback xmlns="">
          <p:sp>
            <p:nvSpPr>
              <p:cNvPr id="6" name="Segnaposto contenuto 5">
                <a:extLst>
                  <a:ext uri="{FF2B5EF4-FFF2-40B4-BE49-F238E27FC236}">
                    <a16:creationId xmlns:a16="http://schemas.microsoft.com/office/drawing/2014/main" id="{56011DD4-EB65-E157-68CA-2A9634E6806E}"/>
                  </a:ext>
                </a:extLst>
              </p:cNvPr>
              <p:cNvSpPr>
                <a:spLocks noGrp="1" noRot="1" noChangeAspect="1" noMove="1" noResize="1" noEditPoints="1" noAdjustHandles="1" noChangeArrowheads="1" noChangeShapeType="1" noTextEdit="1"/>
              </p:cNvSpPr>
              <p:nvPr>
                <p:ph idx="1"/>
              </p:nvPr>
            </p:nvSpPr>
            <p:spPr>
              <a:blipFill>
                <a:blip r:embed="rId2"/>
                <a:stretch>
                  <a:fillRect l="-166" t="-1658" r="-221"/>
                </a:stretch>
              </a:blipFill>
            </p:spPr>
            <p:txBody>
              <a:bodyPr/>
              <a:lstStyle/>
              <a:p>
                <a:r>
                  <a:rPr lang="en-US">
                    <a:noFill/>
                  </a:rPr>
                  <a:t> </a:t>
                </a:r>
              </a:p>
            </p:txBody>
          </p:sp>
        </mc:Fallback>
      </mc:AlternateContent>
    </p:spTree>
    <p:extLst>
      <p:ext uri="{BB962C8B-B14F-4D97-AF65-F5344CB8AC3E}">
        <p14:creationId xmlns:p14="http://schemas.microsoft.com/office/powerpoint/2010/main" val="161274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4BB5563-D1BB-34A7-9212-83A1CE1EEB08}"/>
              </a:ext>
            </a:extLst>
          </p:cNvPr>
          <p:cNvSpPr>
            <a:spLocks noGrp="1"/>
          </p:cNvSpPr>
          <p:nvPr>
            <p:ph type="title"/>
          </p:nvPr>
        </p:nvSpPr>
        <p:spPr/>
        <p:txBody>
          <a:bodyPr/>
          <a:lstStyle/>
          <a:p>
            <a:r>
              <a:rPr lang="it-IT"/>
              <a:t>Implementazioni delle SOM in Python</a:t>
            </a:r>
          </a:p>
        </p:txBody>
      </p:sp>
      <p:sp>
        <p:nvSpPr>
          <p:cNvPr id="6" name="Segnaposto contenuto 5">
            <a:extLst>
              <a:ext uri="{FF2B5EF4-FFF2-40B4-BE49-F238E27FC236}">
                <a16:creationId xmlns:a16="http://schemas.microsoft.com/office/drawing/2014/main" id="{71473B0A-4E1C-6434-A390-7ABD84037F80}"/>
              </a:ext>
            </a:extLst>
          </p:cNvPr>
          <p:cNvSpPr>
            <a:spLocks noGrp="1"/>
          </p:cNvSpPr>
          <p:nvPr>
            <p:ph idx="1"/>
          </p:nvPr>
        </p:nvSpPr>
        <p:spPr/>
        <p:txBody>
          <a:bodyPr anchor="t">
            <a:normAutofit/>
          </a:bodyPr>
          <a:lstStyle/>
          <a:p>
            <a:r>
              <a:rPr lang="it-IT"/>
              <a:t>L'implementazione delle Self-</a:t>
            </a:r>
            <a:r>
              <a:rPr lang="it-IT" err="1"/>
              <a:t>Organizing</a:t>
            </a:r>
            <a:r>
              <a:rPr lang="it-IT"/>
              <a:t> Maps (SOM) in Python può essere resa accessibile e flessibile attraverso diverse librerie, ciascuna con i suoi punti di forza e casi d'uso ideali.</a:t>
            </a:r>
          </a:p>
          <a:p>
            <a:r>
              <a:rPr lang="it-IT" b="1" err="1"/>
              <a:t>MiniSom</a:t>
            </a:r>
            <a:r>
              <a:rPr lang="it-IT"/>
              <a:t> libreria pratica per prototipi veloci e analisi esplorative, con facile configurazione e visualizzazione.</a:t>
            </a:r>
          </a:p>
          <a:p>
            <a:r>
              <a:rPr lang="it-IT" b="1" err="1"/>
              <a:t>Somoclu</a:t>
            </a:r>
            <a:r>
              <a:rPr lang="it-IT" b="1"/>
              <a:t>:</a:t>
            </a:r>
            <a:r>
              <a:rPr lang="it-IT"/>
              <a:t> si distingue per gestire grandi dataset su hardware avanzato, offrendo parallelizzazione. </a:t>
            </a:r>
          </a:p>
          <a:p>
            <a:r>
              <a:rPr lang="it-IT" b="1"/>
              <a:t>SUSI </a:t>
            </a:r>
            <a:r>
              <a:rPr lang="it-IT"/>
              <a:t>è adatto per valutazioni approfondite dell'impatto dei modelli di apprendimento.</a:t>
            </a:r>
          </a:p>
          <a:p>
            <a:r>
              <a:rPr lang="it-IT"/>
              <a:t>La scelta della libreria SOM in Python dipende dalla dimensione dei dati (</a:t>
            </a:r>
            <a:r>
              <a:rPr lang="it-IT" err="1"/>
              <a:t>Somoclu</a:t>
            </a:r>
            <a:r>
              <a:rPr lang="it-IT"/>
              <a:t> ottimo per grandi set), necessità di visualizzazione (</a:t>
            </a:r>
            <a:r>
              <a:rPr lang="it-IT" err="1"/>
              <a:t>MiniSom</a:t>
            </a:r>
            <a:r>
              <a:rPr lang="it-IT"/>
              <a:t> e SUSI per dettagli avanzati) e livello dell'utente (</a:t>
            </a:r>
            <a:r>
              <a:rPr lang="it-IT" err="1"/>
              <a:t>MiniSom</a:t>
            </a:r>
            <a:r>
              <a:rPr lang="it-IT"/>
              <a:t> ideale per principianti). </a:t>
            </a:r>
          </a:p>
        </p:txBody>
      </p:sp>
    </p:spTree>
    <p:extLst>
      <p:ext uri="{BB962C8B-B14F-4D97-AF65-F5344CB8AC3E}">
        <p14:creationId xmlns:p14="http://schemas.microsoft.com/office/powerpoint/2010/main" val="328360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B87815-5350-5E07-5085-F8A62C55F78F}"/>
              </a:ext>
            </a:extLst>
          </p:cNvPr>
          <p:cNvSpPr>
            <a:spLocks noGrp="1"/>
          </p:cNvSpPr>
          <p:nvPr>
            <p:ph type="title"/>
          </p:nvPr>
        </p:nvSpPr>
        <p:spPr/>
        <p:txBody>
          <a:bodyPr/>
          <a:lstStyle/>
          <a:p>
            <a:r>
              <a:rPr lang="it-IT"/>
              <a:t>Scelta della libreria </a:t>
            </a:r>
          </a:p>
        </p:txBody>
      </p:sp>
      <p:sp>
        <p:nvSpPr>
          <p:cNvPr id="3" name="Segnaposto contenuto 2">
            <a:extLst>
              <a:ext uri="{FF2B5EF4-FFF2-40B4-BE49-F238E27FC236}">
                <a16:creationId xmlns:a16="http://schemas.microsoft.com/office/drawing/2014/main" id="{D91012A4-4E51-44C5-25CF-DC1A04C89C01}"/>
              </a:ext>
            </a:extLst>
          </p:cNvPr>
          <p:cNvSpPr>
            <a:spLocks noGrp="1"/>
          </p:cNvSpPr>
          <p:nvPr>
            <p:ph idx="1"/>
          </p:nvPr>
        </p:nvSpPr>
        <p:spPr/>
        <p:txBody>
          <a:bodyPr anchor="t">
            <a:normAutofit/>
          </a:bodyPr>
          <a:lstStyle/>
          <a:p>
            <a:r>
              <a:rPr lang="it-IT" dirty="0"/>
              <a:t>Ho selezionato la libreria </a:t>
            </a:r>
            <a:r>
              <a:rPr lang="it-IT" dirty="0">
                <a:hlinkClick r:id="rId2"/>
              </a:rPr>
              <a:t>MiniSom</a:t>
            </a:r>
            <a:r>
              <a:rPr lang="it-IT" dirty="0"/>
              <a:t> per implementare le SOM perché, secondo </a:t>
            </a:r>
            <a:r>
              <a:rPr lang="it-IT" dirty="0">
                <a:hlinkClick r:id="rId3"/>
              </a:rPr>
              <a:t>Snyk.io</a:t>
            </a:r>
            <a:r>
              <a:rPr lang="it-IT" dirty="0"/>
              <a:t> ha evidenziato ottima manutenzione e sicurezza ottenendo un punteggio di 77/100, superiore a </a:t>
            </a:r>
            <a:r>
              <a:rPr lang="it-IT" dirty="0" err="1"/>
              <a:t>Somoclu</a:t>
            </a:r>
            <a:r>
              <a:rPr lang="it-IT" dirty="0"/>
              <a:t> (51/100) e a SUSI (63 / 100), considerando aspetti quali sicurezza, popolarità e supporto della comunità. Questo punteggio aiuta a scegliere librerie affidabili e ben supportate. </a:t>
            </a:r>
            <a:r>
              <a:rPr lang="it-IT" dirty="0">
                <a:hlinkClick r:id="rId4"/>
              </a:rPr>
              <a:t>BasicUsage Minisom</a:t>
            </a:r>
            <a:endParaRPr lang="it-IT" dirty="0"/>
          </a:p>
          <a:p>
            <a:r>
              <a:rPr lang="it-IT" dirty="0"/>
              <a:t>Esempi implementazioni progetti con </a:t>
            </a:r>
            <a:r>
              <a:rPr lang="it-IT" dirty="0" err="1"/>
              <a:t>Minisom</a:t>
            </a:r>
            <a:r>
              <a:rPr lang="it-IT" dirty="0"/>
              <a:t>:</a:t>
            </a:r>
          </a:p>
          <a:p>
            <a:pPr marL="342900" indent="-342900">
              <a:buFont typeface="+mj-lt"/>
              <a:buAutoNum type="arabicPeriod"/>
            </a:pPr>
            <a:r>
              <a:rPr lang="it-IT" dirty="0">
                <a:hlinkClick r:id="rId5"/>
              </a:rPr>
              <a:t>HandwrittenDigits</a:t>
            </a:r>
            <a:endParaRPr lang="it-IT" dirty="0"/>
          </a:p>
          <a:p>
            <a:pPr marL="342900" indent="-342900">
              <a:buFont typeface="+mj-lt"/>
              <a:buAutoNum type="arabicPeriod"/>
            </a:pPr>
            <a:r>
              <a:rPr lang="it-IT" dirty="0">
                <a:hlinkClick r:id="rId6"/>
              </a:rPr>
              <a:t>Identifying Breast Cancer Clusters</a:t>
            </a:r>
            <a:endParaRPr lang="it-IT" dirty="0"/>
          </a:p>
          <a:p>
            <a:pPr marL="342900" indent="-342900">
              <a:buFont typeface="+mj-lt"/>
              <a:buAutoNum type="arabicPeriod"/>
            </a:pPr>
            <a:r>
              <a:rPr lang="it-IT" dirty="0">
                <a:hlinkClick r:id="rId7"/>
              </a:rPr>
              <a:t>Fraud Detection</a:t>
            </a:r>
            <a:endParaRPr lang="it-IT" dirty="0"/>
          </a:p>
        </p:txBody>
      </p:sp>
    </p:spTree>
    <p:extLst>
      <p:ext uri="{BB962C8B-B14F-4D97-AF65-F5344CB8AC3E}">
        <p14:creationId xmlns:p14="http://schemas.microsoft.com/office/powerpoint/2010/main" val="353270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17312-88C7-284E-A686-2F2FD6B6E724}"/>
              </a:ext>
            </a:extLst>
          </p:cNvPr>
          <p:cNvSpPr>
            <a:spLocks noGrp="1"/>
          </p:cNvSpPr>
          <p:nvPr>
            <p:ph type="title"/>
          </p:nvPr>
        </p:nvSpPr>
        <p:spPr/>
        <p:txBody>
          <a:bodyPr/>
          <a:lstStyle/>
          <a:p>
            <a:r>
              <a:rPr lang="it-IT"/>
              <a:t>SOM applicate all’IDS</a:t>
            </a:r>
          </a:p>
        </p:txBody>
      </p:sp>
      <p:sp>
        <p:nvSpPr>
          <p:cNvPr id="3" name="Segnaposto contenuto 2">
            <a:extLst>
              <a:ext uri="{FF2B5EF4-FFF2-40B4-BE49-F238E27FC236}">
                <a16:creationId xmlns:a16="http://schemas.microsoft.com/office/drawing/2014/main" id="{C9558362-67E7-FB92-4EB1-751760A4C516}"/>
              </a:ext>
            </a:extLst>
          </p:cNvPr>
          <p:cNvSpPr>
            <a:spLocks noGrp="1"/>
          </p:cNvSpPr>
          <p:nvPr>
            <p:ph idx="1"/>
          </p:nvPr>
        </p:nvSpPr>
        <p:spPr/>
        <p:txBody>
          <a:bodyPr anchor="t">
            <a:normAutofit/>
          </a:bodyPr>
          <a:lstStyle/>
          <a:p>
            <a:r>
              <a:rPr lang="it-IT"/>
              <a:t>Le SOM possono essere usate in diversi ambiti come: medicina, marketing, bioinformatica, e analisi finanziaria.     Ma noi ci concerteremo sull’utilizzo di questa rete neurale nella Cybersecurity, più nello specifico nell’IDS.</a:t>
            </a:r>
          </a:p>
          <a:p>
            <a:r>
              <a:rPr lang="it-IT"/>
              <a:t>L'IDS è utilizzato per identificare intrusioni informatiche in reti di computer ha una risposta in tempo reale. Raccoglie informazioni da diversi punti ed esegue analisi per scoprire violazioni di sicurezza.</a:t>
            </a:r>
          </a:p>
          <a:p>
            <a:r>
              <a:rPr lang="it-IT"/>
              <a:t>Esistono diversi tipi di sistemi di </a:t>
            </a:r>
            <a:r>
              <a:rPr lang="it-IT" err="1"/>
              <a:t>intrusion</a:t>
            </a:r>
            <a:r>
              <a:rPr lang="it-IT"/>
              <a:t> </a:t>
            </a:r>
            <a:r>
              <a:rPr lang="it-IT" err="1"/>
              <a:t>detection</a:t>
            </a:r>
            <a:r>
              <a:rPr lang="it-IT"/>
              <a:t>, in base alla loro funzionalità e all'approccio con cui gestiscono intrusioni e anomalie, i due principali sono:</a:t>
            </a:r>
          </a:p>
          <a:p>
            <a:r>
              <a:rPr lang="it-IT"/>
              <a:t>I sistemi </a:t>
            </a:r>
            <a:r>
              <a:rPr lang="it-IT" b="1"/>
              <a:t>signature-</a:t>
            </a:r>
            <a:r>
              <a:rPr lang="it-IT" b="1" err="1"/>
              <a:t>based</a:t>
            </a:r>
            <a:r>
              <a:rPr lang="it-IT" b="1"/>
              <a:t> </a:t>
            </a:r>
            <a:r>
              <a:rPr lang="it-IT"/>
              <a:t>(</a:t>
            </a:r>
            <a:r>
              <a:rPr lang="it-IT" err="1"/>
              <a:t>misuse-based</a:t>
            </a:r>
            <a:r>
              <a:rPr lang="it-IT"/>
              <a:t>) contengono un database di signature generate che vengono utilizzate per riconoscere entità malevoli esistenti. </a:t>
            </a:r>
          </a:p>
          <a:p>
            <a:r>
              <a:rPr lang="it-IT"/>
              <a:t>I sistemi </a:t>
            </a:r>
            <a:r>
              <a:rPr lang="it-IT" b="1" err="1"/>
              <a:t>anomaly-based</a:t>
            </a:r>
            <a:r>
              <a:rPr lang="it-IT"/>
              <a:t>, mantengono una linea di base del comportamento normale di un sistema, che viene utilizzata per riconoscere se il comportamento di un sistema si discosta in qualche modo da questa linea di base.</a:t>
            </a:r>
          </a:p>
        </p:txBody>
      </p:sp>
    </p:spTree>
    <p:extLst>
      <p:ext uri="{BB962C8B-B14F-4D97-AF65-F5344CB8AC3E}">
        <p14:creationId xmlns:p14="http://schemas.microsoft.com/office/powerpoint/2010/main" val="1631659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ctangle 16">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A5840543-8C72-2F5D-CBCB-68910786005E}"/>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t>signature-based, anomaly-based e Hybrid</a:t>
            </a:r>
          </a:p>
        </p:txBody>
      </p:sp>
      <p:sp>
        <p:nvSpPr>
          <p:cNvPr id="19" name="Rectangle 1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a16="http://schemas.microsoft.com/office/drawing/2014/main" id="{D65556B7-D80D-BADD-B5EB-0F7070E14A5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440" y="2361056"/>
            <a:ext cx="4948095" cy="3649219"/>
          </a:xfrm>
          <a:prstGeom prst="rect">
            <a:avLst/>
          </a:prstGeom>
        </p:spPr>
      </p:pic>
      <p:sp>
        <p:nvSpPr>
          <p:cNvPr id="3" name="Segnaposto contenuto 2">
            <a:extLst>
              <a:ext uri="{FF2B5EF4-FFF2-40B4-BE49-F238E27FC236}">
                <a16:creationId xmlns:a16="http://schemas.microsoft.com/office/drawing/2014/main" id="{4A5209E8-F242-9392-4759-CEA78CAED994}"/>
              </a:ext>
            </a:extLst>
          </p:cNvPr>
          <p:cNvSpPr>
            <a:spLocks noGrp="1"/>
          </p:cNvSpPr>
          <p:nvPr>
            <p:ph sz="half" idx="1"/>
          </p:nvPr>
        </p:nvSpPr>
        <p:spPr>
          <a:xfrm>
            <a:off x="6096001" y="2180496"/>
            <a:ext cx="5514806" cy="4045683"/>
          </a:xfrm>
        </p:spPr>
        <p:txBody>
          <a:bodyPr vert="horz" lIns="91440" tIns="45720" rIns="91440" bIns="45720" rtlCol="0" anchor="t">
            <a:normAutofit/>
          </a:bodyPr>
          <a:lstStyle/>
          <a:p>
            <a:r>
              <a:rPr lang="it-IT" u="sng"/>
              <a:t>La maggior parte degli studi</a:t>
            </a:r>
            <a:r>
              <a:rPr lang="it-IT"/>
              <a:t> sono stati effettuati su sistemi basati </a:t>
            </a:r>
            <a:r>
              <a:rPr lang="it-IT" u="sng"/>
              <a:t>su </a:t>
            </a:r>
            <a:r>
              <a:rPr lang="it-IT" b="1" u="sng"/>
              <a:t>anomalie</a:t>
            </a:r>
            <a:r>
              <a:rPr lang="it-IT"/>
              <a:t>..</a:t>
            </a:r>
          </a:p>
          <a:p>
            <a:r>
              <a:rPr lang="it-IT"/>
              <a:t>Ci sono solo alcuni sistemi che possono essere considerati basati su signature nel senso tradizionale. Tutti questi sistemi sono </a:t>
            </a:r>
            <a:r>
              <a:rPr lang="it-IT" b="1"/>
              <a:t>sistemi ibridi</a:t>
            </a:r>
            <a:r>
              <a:rPr lang="it-IT"/>
              <a:t>, che combinano sia tecniche basate su anomalie sia tecniche basate su </a:t>
            </a:r>
            <a:r>
              <a:rPr lang="it-IT" b="1"/>
              <a:t>signature</a:t>
            </a:r>
            <a:r>
              <a:rPr lang="it-IT"/>
              <a:t> al fine di ottenere le migliori capacità di rilevamento possibili.</a:t>
            </a:r>
          </a:p>
          <a:p>
            <a:endParaRPr lang="it-IT"/>
          </a:p>
          <a:p>
            <a:endParaRPr lang="en-US"/>
          </a:p>
        </p:txBody>
      </p:sp>
    </p:spTree>
    <p:extLst>
      <p:ext uri="{BB962C8B-B14F-4D97-AF65-F5344CB8AC3E}">
        <p14:creationId xmlns:p14="http://schemas.microsoft.com/office/powerpoint/2010/main" val="3493780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 name="Rectangle 1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2" name="Rectangle 2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4" name="Rectangle 23">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0" name="Titolo 9">
            <a:extLst>
              <a:ext uri="{FF2B5EF4-FFF2-40B4-BE49-F238E27FC236}">
                <a16:creationId xmlns:a16="http://schemas.microsoft.com/office/drawing/2014/main" id="{1A2A48EA-1135-8583-B077-8D7B90F6656D}"/>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t>HIDS e NIDS</a:t>
            </a:r>
          </a:p>
        </p:txBody>
      </p:sp>
      <p:sp>
        <p:nvSpPr>
          <p:cNvPr id="26" name="Rectangle 25">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Segnaposto contenuto 12">
            <a:extLst>
              <a:ext uri="{FF2B5EF4-FFF2-40B4-BE49-F238E27FC236}">
                <a16:creationId xmlns:a16="http://schemas.microsoft.com/office/drawing/2014/main" id="{044255E5-30D2-CFE1-AB36-4F634367BA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7225" y="3007587"/>
            <a:ext cx="4962525" cy="2356156"/>
          </a:xfrm>
          <a:prstGeom prst="rect">
            <a:avLst/>
          </a:prstGeom>
        </p:spPr>
      </p:pic>
      <p:sp>
        <p:nvSpPr>
          <p:cNvPr id="3" name="Segnaposto contenuto 2">
            <a:extLst>
              <a:ext uri="{FF2B5EF4-FFF2-40B4-BE49-F238E27FC236}">
                <a16:creationId xmlns:a16="http://schemas.microsoft.com/office/drawing/2014/main" id="{9ADF6747-36B1-D047-4E91-1972A9688513}"/>
              </a:ext>
            </a:extLst>
          </p:cNvPr>
          <p:cNvSpPr>
            <a:spLocks noGrp="1"/>
          </p:cNvSpPr>
          <p:nvPr>
            <p:ph sz="half" idx="1"/>
          </p:nvPr>
        </p:nvSpPr>
        <p:spPr>
          <a:xfrm>
            <a:off x="6335805" y="2180496"/>
            <a:ext cx="5275001" cy="4045683"/>
          </a:xfrm>
        </p:spPr>
        <p:txBody>
          <a:bodyPr vert="horz" lIns="91440" tIns="45720" rIns="91440" bIns="45720" rtlCol="0" anchor="ctr">
            <a:normAutofit fontScale="92500" lnSpcReduction="10000"/>
          </a:bodyPr>
          <a:lstStyle/>
          <a:p>
            <a:r>
              <a:rPr lang="it-IT"/>
              <a:t>Il secondo gruppo di categorie distingue i sistemi in base al tipo di informazioni che monitorano. Questi sistemi possono essere suddivisi in:</a:t>
            </a:r>
          </a:p>
          <a:p>
            <a:r>
              <a:rPr lang="it-IT" b="1"/>
              <a:t>HIDS</a:t>
            </a:r>
            <a:r>
              <a:rPr lang="it-IT"/>
              <a:t> raccolgono informazioni dal sistema </a:t>
            </a:r>
            <a:r>
              <a:rPr lang="it-IT" err="1"/>
              <a:t>host</a:t>
            </a:r>
            <a:r>
              <a:rPr lang="it-IT"/>
              <a:t> locale, come log di sistema, file system, comportamento degli utenti, utilizzo di CPU e memoria. Generalmente proteggono il sistema in cui risiedono. </a:t>
            </a:r>
          </a:p>
          <a:p>
            <a:r>
              <a:rPr lang="it-IT" b="1"/>
              <a:t>NIDS</a:t>
            </a:r>
            <a:r>
              <a:rPr lang="it-IT"/>
              <a:t> monitorano il traffico di rete e raccolgono i pacchetti di rete originali con strumenti di cattura pacchetti. Successivamente, analizzano le informazioni dell'intestazione del pacchetto e i payload per rilevare minacce. </a:t>
            </a:r>
          </a:p>
          <a:p>
            <a:r>
              <a:rPr lang="it-IT"/>
              <a:t>I NIDS eseguono analisi in tempo reale e prevengono attacchi online, mentre gli HIDS conducono analisi post-fatto per prevenire attacchi futuri.</a:t>
            </a:r>
            <a:endParaRPr lang="en-US"/>
          </a:p>
        </p:txBody>
      </p:sp>
    </p:spTree>
    <p:extLst>
      <p:ext uri="{BB962C8B-B14F-4D97-AF65-F5344CB8AC3E}">
        <p14:creationId xmlns:p14="http://schemas.microsoft.com/office/powerpoint/2010/main" val="113240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5B756DD-248D-8EFB-4099-BA00E090243C}"/>
              </a:ext>
            </a:extLst>
          </p:cNvPr>
          <p:cNvSpPr>
            <a:spLocks noGrp="1"/>
          </p:cNvSpPr>
          <p:nvPr>
            <p:ph type="title"/>
          </p:nvPr>
        </p:nvSpPr>
        <p:spPr/>
        <p:txBody>
          <a:bodyPr/>
          <a:lstStyle/>
          <a:p>
            <a:r>
              <a:rPr lang="it-IT"/>
              <a:t>TIPI DI </a:t>
            </a:r>
            <a:r>
              <a:rPr lang="it-IT" sz="2800"/>
              <a:t>attacchi nella rete</a:t>
            </a:r>
            <a:endParaRPr lang="it-IT"/>
          </a:p>
        </p:txBody>
      </p:sp>
      <p:sp>
        <p:nvSpPr>
          <p:cNvPr id="6" name="Segnaposto contenuto 5">
            <a:extLst>
              <a:ext uri="{FF2B5EF4-FFF2-40B4-BE49-F238E27FC236}">
                <a16:creationId xmlns:a16="http://schemas.microsoft.com/office/drawing/2014/main" id="{692E50F5-AE20-29AE-5A84-5070054595D6}"/>
              </a:ext>
            </a:extLst>
          </p:cNvPr>
          <p:cNvSpPr>
            <a:spLocks noGrp="1"/>
          </p:cNvSpPr>
          <p:nvPr>
            <p:ph idx="1"/>
          </p:nvPr>
        </p:nvSpPr>
        <p:spPr>
          <a:xfrm>
            <a:off x="581192" y="2180496"/>
            <a:ext cx="11029616" cy="3975348"/>
          </a:xfrm>
        </p:spPr>
        <p:txBody>
          <a:bodyPr anchor="t">
            <a:normAutofit fontScale="70000" lnSpcReduction="20000"/>
          </a:bodyPr>
          <a:lstStyle/>
          <a:p>
            <a:r>
              <a:rPr lang="it-IT" sz="2300"/>
              <a:t>La maggior parte delle ricerche effettuate che usano le SOM sono basate sul rilevamento di intrusioni nella rete. Ci sono quattro principali categorie di attacchi nella rete. Ogni attacco a una rete può essere classificato in uno di questi gruppi:</a:t>
            </a:r>
          </a:p>
          <a:p>
            <a:r>
              <a:rPr lang="it-IT" sz="2300" b="1" err="1"/>
              <a:t>Denial</a:t>
            </a:r>
            <a:r>
              <a:rPr lang="it-IT" sz="2300" b="1"/>
              <a:t> of Service </a:t>
            </a:r>
            <a:r>
              <a:rPr lang="it-IT" sz="2300"/>
              <a:t>(</a:t>
            </a:r>
            <a:r>
              <a:rPr lang="it-IT" sz="2300" err="1"/>
              <a:t>DoS</a:t>
            </a:r>
            <a:r>
              <a:rPr lang="it-IT" sz="2300"/>
              <a:t>): attacco in cui l'hacker rende le risorse di memoria occupate per servire richieste di rete legittime, negando così agli utenti l'accesso a una macchina, come apache, </a:t>
            </a:r>
            <a:r>
              <a:rPr lang="it-IT" sz="2300" err="1"/>
              <a:t>smurf</a:t>
            </a:r>
            <a:r>
              <a:rPr lang="it-IT" sz="2300"/>
              <a:t>, </a:t>
            </a:r>
            <a:r>
              <a:rPr lang="it-IT" sz="2300" err="1"/>
              <a:t>Neptune</a:t>
            </a:r>
            <a:r>
              <a:rPr lang="it-IT" sz="2300"/>
              <a:t>, </a:t>
            </a:r>
            <a:r>
              <a:rPr lang="it-IT" sz="2300" err="1"/>
              <a:t>ping</a:t>
            </a:r>
            <a:r>
              <a:rPr lang="it-IT" sz="2300"/>
              <a:t> of </a:t>
            </a:r>
            <a:r>
              <a:rPr lang="it-IT" sz="2300" err="1"/>
              <a:t>death</a:t>
            </a:r>
            <a:r>
              <a:rPr lang="it-IT" sz="2300"/>
              <a:t>, mail </a:t>
            </a:r>
            <a:r>
              <a:rPr lang="it-IT" sz="2300" err="1"/>
              <a:t>bomb</a:t>
            </a:r>
            <a:r>
              <a:rPr lang="it-IT" sz="2300"/>
              <a:t>, tempesta UDP, ecc.</a:t>
            </a:r>
          </a:p>
          <a:p>
            <a:r>
              <a:rPr lang="it-IT" sz="2300" b="1"/>
              <a:t>Attacchi da Remoto a Utente </a:t>
            </a:r>
            <a:r>
              <a:rPr lang="it-IT" sz="2300"/>
              <a:t>(Remote to User </a:t>
            </a:r>
            <a:r>
              <a:rPr lang="it-IT" sz="2300" err="1"/>
              <a:t>attacks</a:t>
            </a:r>
            <a:r>
              <a:rPr lang="it-IT" sz="2300"/>
              <a:t>, R2L): un attacco da remoto a utente è un attacco in cui un utente invia pacchetti a una macchina attraverso Internet, senza avere accesso, al fine di esporre le vulnerabilità della macchina e sfruttare i privilegi che un utente locale avrebbe sul computer, ad esempio </a:t>
            </a:r>
            <a:r>
              <a:rPr lang="it-IT" sz="2300" err="1"/>
              <a:t>xlock</a:t>
            </a:r>
            <a:r>
              <a:rPr lang="it-IT" sz="2300"/>
              <a:t>, guest, </a:t>
            </a:r>
            <a:r>
              <a:rPr lang="it-IT" sz="2300" err="1"/>
              <a:t>xnsnoop</a:t>
            </a:r>
            <a:r>
              <a:rPr lang="it-IT" sz="2300"/>
              <a:t>, </a:t>
            </a:r>
            <a:r>
              <a:rPr lang="it-IT" sz="2300" err="1"/>
              <a:t>phf</a:t>
            </a:r>
            <a:r>
              <a:rPr lang="it-IT" sz="2300"/>
              <a:t>, </a:t>
            </a:r>
            <a:r>
              <a:rPr lang="it-IT" sz="2300" err="1"/>
              <a:t>sendmail</a:t>
            </a:r>
            <a:r>
              <a:rPr lang="it-IT" sz="2300"/>
              <a:t> </a:t>
            </a:r>
            <a:r>
              <a:rPr lang="it-IT" sz="2300" err="1"/>
              <a:t>dictionary</a:t>
            </a:r>
            <a:r>
              <a:rPr lang="it-IT" sz="2300"/>
              <a:t>, ecc.</a:t>
            </a:r>
          </a:p>
          <a:p>
            <a:r>
              <a:rPr lang="it-IT" sz="2300" b="1"/>
              <a:t>Attacchi da Utente a Root </a:t>
            </a:r>
            <a:r>
              <a:rPr lang="it-IT" sz="2300"/>
              <a:t>(User to Root </a:t>
            </a:r>
            <a:r>
              <a:rPr lang="it-IT" sz="2300" err="1"/>
              <a:t>attacks</a:t>
            </a:r>
            <a:r>
              <a:rPr lang="it-IT" sz="2300"/>
              <a:t>, U2R): questi attacchi sono sfruttamenti in cui l'hacker inizia nel sistema con un normale account utente e tenta di abusare delle vulnerabilità del sistema al fine di ottenere privilegi di super utente, come </a:t>
            </a:r>
            <a:r>
              <a:rPr lang="it-IT" sz="2300" err="1"/>
              <a:t>perl</a:t>
            </a:r>
            <a:r>
              <a:rPr lang="it-IT" sz="2300"/>
              <a:t>, </a:t>
            </a:r>
            <a:r>
              <a:rPr lang="it-IT" sz="2300" err="1"/>
              <a:t>xterm</a:t>
            </a:r>
            <a:r>
              <a:rPr lang="it-IT" sz="2300"/>
              <a:t>.</a:t>
            </a:r>
          </a:p>
          <a:p>
            <a:r>
              <a:rPr lang="it-IT" sz="2300" b="1" err="1"/>
              <a:t>Probing</a:t>
            </a:r>
            <a:r>
              <a:rPr lang="it-IT" sz="2300"/>
              <a:t>: un attacco in cui l'hacker scandisce una macchina o un dispositivo di rete per determinare debolezze o vulnerabilità che potrebbero in seguito essere sfruttate per compromettere il sistema. Questa tecnica è comunemente utilizzata nel data mining, ad esempio </a:t>
            </a:r>
            <a:r>
              <a:rPr lang="it-IT" sz="2300" err="1"/>
              <a:t>satan</a:t>
            </a:r>
            <a:r>
              <a:rPr lang="it-IT" sz="2300"/>
              <a:t>, </a:t>
            </a:r>
            <a:r>
              <a:rPr lang="it-IT" sz="2300" err="1"/>
              <a:t>saint</a:t>
            </a:r>
            <a:r>
              <a:rPr lang="it-IT" sz="2300"/>
              <a:t>, </a:t>
            </a:r>
            <a:r>
              <a:rPr lang="it-IT" sz="2300" err="1"/>
              <a:t>portsweep</a:t>
            </a:r>
            <a:r>
              <a:rPr lang="it-IT" sz="2300"/>
              <a:t>, </a:t>
            </a:r>
            <a:r>
              <a:rPr lang="it-IT" sz="2300" err="1"/>
              <a:t>mscan</a:t>
            </a:r>
            <a:r>
              <a:rPr lang="it-IT" sz="2300"/>
              <a:t>, </a:t>
            </a:r>
            <a:r>
              <a:rPr lang="it-IT" sz="2300" err="1"/>
              <a:t>nmap</a:t>
            </a:r>
            <a:r>
              <a:rPr lang="it-IT" sz="2300"/>
              <a:t>, ecc.</a:t>
            </a:r>
          </a:p>
          <a:p>
            <a:r>
              <a:rPr lang="it-IT" sz="2300"/>
              <a:t>Lo scopo dei classificatori negli IDS è di identificare attacchi provenienti da tutti e quattro i gruppi nel modo più accurato possibile.</a:t>
            </a:r>
          </a:p>
          <a:p>
            <a:endParaRPr lang="it-IT"/>
          </a:p>
        </p:txBody>
      </p:sp>
    </p:spTree>
    <p:extLst>
      <p:ext uri="{BB962C8B-B14F-4D97-AF65-F5344CB8AC3E}">
        <p14:creationId xmlns:p14="http://schemas.microsoft.com/office/powerpoint/2010/main" val="305324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16A9AE-8622-2CA9-B4F2-E35E06848914}"/>
              </a:ext>
            </a:extLst>
          </p:cNvPr>
          <p:cNvSpPr>
            <a:spLocks noGrp="1"/>
          </p:cNvSpPr>
          <p:nvPr>
            <p:ph type="title"/>
          </p:nvPr>
        </p:nvSpPr>
        <p:spPr/>
        <p:txBody>
          <a:bodyPr/>
          <a:lstStyle/>
          <a:p>
            <a:r>
              <a:rPr lang="it-IT"/>
              <a:t>Introduzione </a:t>
            </a:r>
          </a:p>
        </p:txBody>
      </p:sp>
      <p:sp>
        <p:nvSpPr>
          <p:cNvPr id="3" name="Segnaposto contenuto 2">
            <a:extLst>
              <a:ext uri="{FF2B5EF4-FFF2-40B4-BE49-F238E27FC236}">
                <a16:creationId xmlns:a16="http://schemas.microsoft.com/office/drawing/2014/main" id="{E884B6C7-EB1C-F4B3-DBC1-44EF391A5620}"/>
              </a:ext>
            </a:extLst>
          </p:cNvPr>
          <p:cNvSpPr>
            <a:spLocks noGrp="1"/>
          </p:cNvSpPr>
          <p:nvPr>
            <p:ph idx="1"/>
          </p:nvPr>
        </p:nvSpPr>
        <p:spPr/>
        <p:txBody>
          <a:bodyPr anchor="t">
            <a:normAutofit/>
          </a:bodyPr>
          <a:lstStyle/>
          <a:p>
            <a:r>
              <a:rPr lang="it-IT" dirty="0">
                <a:effectLst/>
              </a:rPr>
              <a:t>Le Self-</a:t>
            </a:r>
            <a:r>
              <a:rPr lang="it-IT" dirty="0" err="1">
                <a:effectLst/>
              </a:rPr>
              <a:t>Organizing</a:t>
            </a:r>
            <a:r>
              <a:rPr lang="it-IT" dirty="0">
                <a:effectLst/>
              </a:rPr>
              <a:t> Maps (SOM) sono un tip</a:t>
            </a:r>
            <a:r>
              <a:rPr lang="it-IT" dirty="0"/>
              <a:t>o di </a:t>
            </a:r>
            <a:r>
              <a:rPr lang="it-IT" dirty="0">
                <a:effectLst/>
              </a:rPr>
              <a:t>rete neurale artificiale inventata da </a:t>
            </a:r>
            <a:r>
              <a:rPr lang="it-IT" dirty="0" err="1">
                <a:effectLst/>
              </a:rPr>
              <a:t>Teuvo</a:t>
            </a:r>
            <a:r>
              <a:rPr lang="it-IT" dirty="0">
                <a:effectLst/>
              </a:rPr>
              <a:t> </a:t>
            </a:r>
            <a:r>
              <a:rPr lang="it-IT" dirty="0" err="1">
                <a:effectLst/>
              </a:rPr>
              <a:t>Kohonen</a:t>
            </a:r>
            <a:r>
              <a:rPr lang="it-IT" dirty="0">
                <a:effectLst/>
              </a:rPr>
              <a:t> negli anni 80. </a:t>
            </a:r>
          </a:p>
          <a:p>
            <a:r>
              <a:rPr lang="it-IT" dirty="0">
                <a:effectLst/>
              </a:rPr>
              <a:t>Sono allenate con un apprendimento </a:t>
            </a:r>
            <a:r>
              <a:rPr lang="it-IT" b="1" dirty="0">
                <a:effectLst/>
              </a:rPr>
              <a:t>non supervisionato</a:t>
            </a:r>
            <a:r>
              <a:rPr lang="it-IT" dirty="0">
                <a:effectLst/>
              </a:rPr>
              <a:t>, questo significa che i dat</a:t>
            </a:r>
            <a:r>
              <a:rPr lang="it-IT" dirty="0"/>
              <a:t>i di training non sono etichettati. </a:t>
            </a:r>
          </a:p>
          <a:p>
            <a:r>
              <a:rPr lang="it-IT" dirty="0"/>
              <a:t>L’obiettivo è </a:t>
            </a:r>
            <a:r>
              <a:rPr lang="it-IT" dirty="0">
                <a:effectLst/>
              </a:rPr>
              <a:t>la riduzione della dimensionalità e la visualizzazione dei dati da alta dimensionalità in una mappa</a:t>
            </a:r>
            <a:endParaRPr lang="it-IT" dirty="0"/>
          </a:p>
          <a:p>
            <a:r>
              <a:rPr lang="it-IT" dirty="0">
                <a:effectLst/>
              </a:rPr>
              <a:t>Si differenziano dalle altre reti neurali, perché si basano su un apprendimento </a:t>
            </a:r>
            <a:r>
              <a:rPr lang="it-IT" b="1" dirty="0">
                <a:effectLst/>
              </a:rPr>
              <a:t>competitivo. </a:t>
            </a:r>
          </a:p>
          <a:p>
            <a:r>
              <a:rPr lang="it-IT" dirty="0">
                <a:effectLst/>
              </a:rPr>
              <a:t>Sono </a:t>
            </a:r>
            <a:r>
              <a:rPr lang="it-IT" dirty="0"/>
              <a:t>usate per</a:t>
            </a:r>
            <a:r>
              <a:rPr lang="it-IT" dirty="0">
                <a:effectLst/>
              </a:rPr>
              <a:t> il clustering,</a:t>
            </a:r>
            <a:r>
              <a:rPr lang="it-IT" dirty="0"/>
              <a:t> </a:t>
            </a:r>
            <a:r>
              <a:rPr lang="it-IT" dirty="0">
                <a:effectLst/>
              </a:rPr>
              <a:t>il riconoscimento di pattern, estrazione di features e </a:t>
            </a:r>
            <a:r>
              <a:rPr lang="it-IT" dirty="0"/>
              <a:t>visualizzazione. </a:t>
            </a:r>
          </a:p>
          <a:p>
            <a:r>
              <a:rPr lang="it-IT" dirty="0">
                <a:effectLst/>
              </a:rPr>
              <a:t>Nel campo della cybersecurity, sono usate nel rilevamento di anomalie, nella classificazione delle minacce e nell'analisi del comportamento di rete. </a:t>
            </a:r>
            <a:endParaRPr lang="it-IT" b="0" i="0" dirty="0">
              <a:solidFill>
                <a:srgbClr val="FFFFFF"/>
              </a:solidFill>
              <a:effectLst/>
              <a:highlight>
                <a:srgbClr val="212121"/>
              </a:highlight>
              <a:latin typeface="Söhne"/>
            </a:endParaRPr>
          </a:p>
          <a:p>
            <a:endParaRPr lang="it-IT" dirty="0"/>
          </a:p>
        </p:txBody>
      </p:sp>
    </p:spTree>
    <p:extLst>
      <p:ext uri="{BB962C8B-B14F-4D97-AF65-F5344CB8AC3E}">
        <p14:creationId xmlns:p14="http://schemas.microsoft.com/office/powerpoint/2010/main" val="413403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7" name="Rectangle 26">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9" name="Rectangle 28">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1" name="Rectangle 30">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itolo 3">
            <a:extLst>
              <a:ext uri="{FF2B5EF4-FFF2-40B4-BE49-F238E27FC236}">
                <a16:creationId xmlns:a16="http://schemas.microsoft.com/office/drawing/2014/main" id="{4BAA9245-6F7A-58AB-23E8-ACE9A415B38E}"/>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it-IT"/>
              <a:t>Dataset KDD Cup’99</a:t>
            </a:r>
            <a:endParaRPr lang="en-US"/>
          </a:p>
        </p:txBody>
      </p:sp>
      <p:sp>
        <p:nvSpPr>
          <p:cNvPr id="33" name="Rectangle 32">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egnaposto contenuto 6">
            <a:extLst>
              <a:ext uri="{FF2B5EF4-FFF2-40B4-BE49-F238E27FC236}">
                <a16:creationId xmlns:a16="http://schemas.microsoft.com/office/drawing/2014/main" id="{19B2CBBE-2E8A-990D-9EA6-D49E79EFF39B}"/>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405" t="-189" r="-1625" b="-888"/>
          <a:stretch/>
        </p:blipFill>
        <p:spPr>
          <a:xfrm>
            <a:off x="1036273" y="2327564"/>
            <a:ext cx="4225157" cy="3828280"/>
          </a:xfrm>
          <a:prstGeom prst="rect">
            <a:avLst/>
          </a:prstGeom>
          <a:ln>
            <a:solidFill>
              <a:schemeClr val="tx1"/>
            </a:solidFill>
          </a:ln>
        </p:spPr>
      </p:pic>
      <p:sp>
        <p:nvSpPr>
          <p:cNvPr id="3" name="Segnaposto contenuto 2">
            <a:extLst>
              <a:ext uri="{FF2B5EF4-FFF2-40B4-BE49-F238E27FC236}">
                <a16:creationId xmlns:a16="http://schemas.microsoft.com/office/drawing/2014/main" id="{19253242-E465-1A7A-86DB-F47143DBAE17}"/>
              </a:ext>
            </a:extLst>
          </p:cNvPr>
          <p:cNvSpPr>
            <a:spLocks noGrp="1"/>
          </p:cNvSpPr>
          <p:nvPr>
            <p:ph sz="half" idx="1"/>
          </p:nvPr>
        </p:nvSpPr>
        <p:spPr>
          <a:xfrm>
            <a:off x="6335805" y="2180496"/>
            <a:ext cx="5275001" cy="4045683"/>
          </a:xfrm>
        </p:spPr>
        <p:txBody>
          <a:bodyPr vert="horz" lIns="91440" tIns="45720" rIns="91440" bIns="45720" rtlCol="0" anchor="t">
            <a:normAutofit/>
          </a:bodyPr>
          <a:lstStyle/>
          <a:p>
            <a:r>
              <a:rPr lang="it-IT"/>
              <a:t>La maggior parte delle ricerche sul rilevamento delle intrusioni utilizza il dataset KDD Cup’99. Sebbene il KDD99 presenti alcune carenze, questo dataset è il primo e affidabile set di dati di riferimento.</a:t>
            </a:r>
          </a:p>
          <a:p>
            <a:r>
              <a:rPr lang="it-IT"/>
              <a:t>Il KDD99 contiene quattro tipi di attacchi, che sono DOS ,R2L,U2R,PROB con cinque milioni di record . KDD99,contiene 42 elementi. L'ultimo elemento è un'etichetta, che indica se i dati erano normali o rappresentavano un attacco.</a:t>
            </a:r>
          </a:p>
          <a:p>
            <a:r>
              <a:rPr lang="it-IT"/>
              <a:t>KDD99 non riflette le statistiche reali del traffico a causa della sua origine simulata.</a:t>
            </a:r>
          </a:p>
          <a:p>
            <a:endParaRPr lang="it-IT"/>
          </a:p>
          <a:p>
            <a:endParaRPr lang="it-IT"/>
          </a:p>
        </p:txBody>
      </p:sp>
    </p:spTree>
    <p:extLst>
      <p:ext uri="{BB962C8B-B14F-4D97-AF65-F5344CB8AC3E}">
        <p14:creationId xmlns:p14="http://schemas.microsoft.com/office/powerpoint/2010/main" val="119977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03FC8FB1-C297-D64A-21D7-DB876D33F0FD}"/>
              </a:ext>
            </a:extLst>
          </p:cNvPr>
          <p:cNvSpPr>
            <a:spLocks noGrp="1"/>
          </p:cNvSpPr>
          <p:nvPr>
            <p:ph type="title"/>
          </p:nvPr>
        </p:nvSpPr>
        <p:spPr/>
        <p:txBody>
          <a:bodyPr/>
          <a:lstStyle/>
          <a:p>
            <a:r>
              <a:rPr lang="it-IT"/>
              <a:t>Dataset NSL-KDD </a:t>
            </a:r>
          </a:p>
        </p:txBody>
      </p:sp>
      <p:sp>
        <p:nvSpPr>
          <p:cNvPr id="6" name="Segnaposto contenuto 5">
            <a:extLst>
              <a:ext uri="{FF2B5EF4-FFF2-40B4-BE49-F238E27FC236}">
                <a16:creationId xmlns:a16="http://schemas.microsoft.com/office/drawing/2014/main" id="{9CA82353-5BAD-DA9F-68DB-EDD3043DC980}"/>
              </a:ext>
            </a:extLst>
          </p:cNvPr>
          <p:cNvSpPr>
            <a:spLocks noGrp="1"/>
          </p:cNvSpPr>
          <p:nvPr>
            <p:ph idx="1"/>
          </p:nvPr>
        </p:nvSpPr>
        <p:spPr/>
        <p:txBody>
          <a:bodyPr anchor="t">
            <a:normAutofit/>
          </a:bodyPr>
          <a:lstStyle/>
          <a:p>
            <a:r>
              <a:rPr lang="it-IT"/>
              <a:t>KDD Cup '99 presenta un gran numero di voci ridondanti che rendono difficile categorizzare i record rimanenti. </a:t>
            </a:r>
          </a:p>
          <a:p>
            <a:r>
              <a:rPr lang="it-IT"/>
              <a:t>È stato suggerito un nuovo dataset NSL-KDD per affrontare queste preoccupazioni. Il dataset NSL-KDD è composto da un piccolo numero di caratteristiche del dataset KDD Cup '99 che non sono ridondanti nel set di training o duplicate nel set di test. Le ragioni convincenti per utilizzare il dataset negli esperimenti sono:</a:t>
            </a:r>
          </a:p>
          <a:p>
            <a:r>
              <a:rPr lang="it-IT"/>
              <a:t>Rimuove i dati duplicati dal set di training permette ai classificatori di essere più imparziali quando si occupano di record sempre più frequenti.</a:t>
            </a:r>
          </a:p>
          <a:p>
            <a:r>
              <a:rPr lang="it-IT"/>
              <a:t>I set di training e test contengono un numero sufficiente di istanze per consentire test sull'intero set senza la necessità di selezionare un piccolo pezzo a caso.</a:t>
            </a:r>
          </a:p>
          <a:p>
            <a:r>
              <a:rPr lang="it-IT"/>
              <a:t>Il numero di record presenti in questo dataset 150.000 record</a:t>
            </a:r>
          </a:p>
        </p:txBody>
      </p:sp>
    </p:spTree>
    <p:extLst>
      <p:ext uri="{BB962C8B-B14F-4D97-AF65-F5344CB8AC3E}">
        <p14:creationId xmlns:p14="http://schemas.microsoft.com/office/powerpoint/2010/main" val="350175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D5140A-990D-148D-CE2E-D95179603EED}"/>
              </a:ext>
            </a:extLst>
          </p:cNvPr>
          <p:cNvSpPr>
            <a:spLocks noGrp="1"/>
          </p:cNvSpPr>
          <p:nvPr>
            <p:ph type="title"/>
          </p:nvPr>
        </p:nvSpPr>
        <p:spPr/>
        <p:txBody>
          <a:bodyPr/>
          <a:lstStyle/>
          <a:p>
            <a:r>
              <a:rPr lang="it-IT"/>
              <a:t>Dataset più moderni</a:t>
            </a:r>
          </a:p>
        </p:txBody>
      </p:sp>
      <p:sp>
        <p:nvSpPr>
          <p:cNvPr id="3" name="Segnaposto contenuto 2">
            <a:extLst>
              <a:ext uri="{FF2B5EF4-FFF2-40B4-BE49-F238E27FC236}">
                <a16:creationId xmlns:a16="http://schemas.microsoft.com/office/drawing/2014/main" id="{A189863E-FF2B-724C-81A5-516770D200C2}"/>
              </a:ext>
            </a:extLst>
          </p:cNvPr>
          <p:cNvSpPr>
            <a:spLocks noGrp="1"/>
          </p:cNvSpPr>
          <p:nvPr>
            <p:ph idx="1"/>
          </p:nvPr>
        </p:nvSpPr>
        <p:spPr/>
        <p:txBody>
          <a:bodyPr anchor="t">
            <a:normAutofit/>
          </a:bodyPr>
          <a:lstStyle/>
          <a:p>
            <a:r>
              <a:rPr lang="it-IT"/>
              <a:t>Nonostante KDD99 e NSL-KDD siano spesso usati nelle ricerche, questi dataset presentano alcune limitazioni, come la mancanza di rappresentazione degli attacchi più recenti. </a:t>
            </a:r>
          </a:p>
          <a:p>
            <a:r>
              <a:rPr lang="it-IT"/>
              <a:t>Per questo motivo, dataset più recenti come CICIDS2017 e CSE-CIC-IDS2018 hanno preso piede, poiché forniscono una visione più attuale e dettagliata delle minacce alla sicurezza. </a:t>
            </a:r>
          </a:p>
          <a:p>
            <a:r>
              <a:rPr lang="it-IT"/>
              <a:t>Entrambi  hanno milioni di istanze e una ricca varietà di caratteristiche, permettono una modellazione e analisi più profonda. </a:t>
            </a:r>
          </a:p>
          <a:p>
            <a:r>
              <a:rPr lang="it-IT"/>
              <a:t>Sebbene all’apparenza sembrano essere migliori presentano degli svantaggi:</a:t>
            </a:r>
          </a:p>
          <a:p>
            <a:pPr marL="342900" indent="-342900">
              <a:buFont typeface="+mj-lt"/>
              <a:buAutoNum type="arabicPeriod"/>
            </a:pPr>
            <a:r>
              <a:rPr lang="it-IT"/>
              <a:t>Richiedono più risorse computazionali per l'elaborazione dovuta alla vasta quantità di dati e varietà di attacchi </a:t>
            </a:r>
          </a:p>
          <a:p>
            <a:pPr marL="342900" indent="-342900">
              <a:buFont typeface="+mj-lt"/>
              <a:buAutoNum type="arabicPeriod"/>
            </a:pPr>
            <a:r>
              <a:rPr lang="it-IT"/>
              <a:t>Richiedere una significativa preelaborazione prima di poter utilizzare i dati grezzi efficacemente.</a:t>
            </a:r>
          </a:p>
        </p:txBody>
      </p:sp>
    </p:spTree>
    <p:extLst>
      <p:ext uri="{BB962C8B-B14F-4D97-AF65-F5344CB8AC3E}">
        <p14:creationId xmlns:p14="http://schemas.microsoft.com/office/powerpoint/2010/main" val="348546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2FB749-BE60-08E1-DD9B-D851F98AC7B1}"/>
              </a:ext>
            </a:extLst>
          </p:cNvPr>
          <p:cNvSpPr>
            <a:spLocks noGrp="1"/>
          </p:cNvSpPr>
          <p:nvPr>
            <p:ph type="title"/>
          </p:nvPr>
        </p:nvSpPr>
        <p:spPr/>
        <p:txBody>
          <a:bodyPr/>
          <a:lstStyle/>
          <a:p>
            <a:r>
              <a:rPr lang="it-IT"/>
              <a:t>Risultati ottenuti dalle som E varianti in </a:t>
            </a:r>
            <a:r>
              <a:rPr lang="it-IT" err="1"/>
              <a:t>Ids</a:t>
            </a:r>
            <a:r>
              <a:rPr lang="it-IT"/>
              <a:t> </a:t>
            </a:r>
          </a:p>
        </p:txBody>
      </p:sp>
      <p:sp>
        <p:nvSpPr>
          <p:cNvPr id="3" name="Segnaposto contenuto 2">
            <a:extLst>
              <a:ext uri="{FF2B5EF4-FFF2-40B4-BE49-F238E27FC236}">
                <a16:creationId xmlns:a16="http://schemas.microsoft.com/office/drawing/2014/main" id="{6678FA4A-7A37-2813-BF75-4B7EAD37943D}"/>
              </a:ext>
            </a:extLst>
          </p:cNvPr>
          <p:cNvSpPr>
            <a:spLocks noGrp="1"/>
          </p:cNvSpPr>
          <p:nvPr>
            <p:ph idx="1"/>
          </p:nvPr>
        </p:nvSpPr>
        <p:spPr/>
        <p:txBody>
          <a:bodyPr/>
          <a:lstStyle/>
          <a:p>
            <a:r>
              <a:rPr lang="it-IT"/>
              <a:t>Facendo riferimento </a:t>
            </a:r>
            <a:r>
              <a:rPr lang="it-IT">
                <a:hlinkClick r:id="rId2"/>
              </a:rPr>
              <a:t>A Survey on the Development of Self-Organizing Maps for Unsupervised Intrusion Detection</a:t>
            </a:r>
            <a:r>
              <a:rPr lang="it-IT"/>
              <a:t> le SOM presentano dei discreti risultati per quanto riguarda questo ambito, però sono state sviluppate delle varianti delle SOM molto più formati per questo caso d’uso come:</a:t>
            </a:r>
          </a:p>
          <a:p>
            <a:r>
              <a:rPr lang="it-IT"/>
              <a:t>Le </a:t>
            </a:r>
            <a:r>
              <a:rPr lang="it-IT" b="1"/>
              <a:t>HSOM</a:t>
            </a:r>
            <a:r>
              <a:rPr lang="it-IT"/>
              <a:t> introducono una struttura gerarchica che migliora l'efficienza computazionale e rappresenta i dati in modo più strutturato, consentendo una più facile identificazione dei pattern e delle anomalie nel traffico di rete.</a:t>
            </a:r>
          </a:p>
          <a:p>
            <a:r>
              <a:rPr lang="it-IT"/>
              <a:t> Le </a:t>
            </a:r>
            <a:r>
              <a:rPr lang="it-IT" b="1"/>
              <a:t>GHSOM</a:t>
            </a:r>
            <a:r>
              <a:rPr lang="it-IT"/>
              <a:t>, invece, estendono le HSOM consentendo alle mappe di crescere dinamicamente a seconda della complessità dei dati, offrendo un modello ancora più adattabile e scalabile per la rilevazione di intrusioni in tempo reale. Le GHSOM, e le sue ottimizzazioni, offrono prestazioni notevolmente migliori nel rilevare intrusioni rispetto all'architettura SOM originale, sottolineando l'importanza dell'innovazione continua nel campo della sicurezza informatica per adattarsi alle minacce in evoluzione.</a:t>
            </a:r>
          </a:p>
        </p:txBody>
      </p:sp>
    </p:spTree>
    <p:extLst>
      <p:ext uri="{BB962C8B-B14F-4D97-AF65-F5344CB8AC3E}">
        <p14:creationId xmlns:p14="http://schemas.microsoft.com/office/powerpoint/2010/main" val="2342903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E91BAC46-56E6-C645-926D-EA6708E04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281" y="589932"/>
            <a:ext cx="7772400" cy="6197897"/>
          </a:xfrm>
          <a:prstGeom prst="rect">
            <a:avLst/>
          </a:prstGeom>
          <a:ln>
            <a:solidFill>
              <a:schemeClr val="accent1"/>
            </a:solidFill>
          </a:ln>
        </p:spPr>
      </p:pic>
    </p:spTree>
    <p:extLst>
      <p:ext uri="{BB962C8B-B14F-4D97-AF65-F5344CB8AC3E}">
        <p14:creationId xmlns:p14="http://schemas.microsoft.com/office/powerpoint/2010/main" val="127933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4D8E0BD-2ED3-C67D-B84D-C824CC022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30" y="970947"/>
            <a:ext cx="9676407" cy="5148000"/>
          </a:xfrm>
          <a:prstGeom prst="rect">
            <a:avLst/>
          </a:prstGeom>
        </p:spPr>
      </p:pic>
    </p:spTree>
    <p:extLst>
      <p:ext uri="{BB962C8B-B14F-4D97-AF65-F5344CB8AC3E}">
        <p14:creationId xmlns:p14="http://schemas.microsoft.com/office/powerpoint/2010/main" val="1997050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2396-20DB-64F5-2A02-F3BE90921D8A}"/>
              </a:ext>
            </a:extLst>
          </p:cNvPr>
          <p:cNvSpPr>
            <a:spLocks noGrp="1"/>
          </p:cNvSpPr>
          <p:nvPr>
            <p:ph type="title"/>
          </p:nvPr>
        </p:nvSpPr>
        <p:spPr/>
        <p:txBody>
          <a:bodyPr/>
          <a:lstStyle/>
          <a:p>
            <a:r>
              <a:rPr lang="it-IT"/>
              <a:t>Reti Som e varianti vs Altre Ann</a:t>
            </a:r>
          </a:p>
        </p:txBody>
      </p:sp>
      <p:sp>
        <p:nvSpPr>
          <p:cNvPr id="4" name="Content Placeholder 3">
            <a:extLst>
              <a:ext uri="{FF2B5EF4-FFF2-40B4-BE49-F238E27FC236}">
                <a16:creationId xmlns:a16="http://schemas.microsoft.com/office/drawing/2014/main" id="{E2E2F53B-8F9D-1934-7908-742DFF35ECDB}"/>
              </a:ext>
            </a:extLst>
          </p:cNvPr>
          <p:cNvSpPr>
            <a:spLocks noGrp="1"/>
          </p:cNvSpPr>
          <p:nvPr>
            <p:ph idx="1"/>
          </p:nvPr>
        </p:nvSpPr>
        <p:spPr/>
        <p:txBody>
          <a:bodyPr>
            <a:normAutofit/>
          </a:bodyPr>
          <a:lstStyle/>
          <a:p>
            <a:r>
              <a:rPr lang="it-IT"/>
              <a:t>Nel campo dell’IDS, le reti Som e le sue varianti sono state confrontate con altre Ann che non si basano su apprendimento competitivo.</a:t>
            </a:r>
          </a:p>
          <a:p>
            <a:r>
              <a:rPr lang="it-IT"/>
              <a:t>Le Ann non competitive sono risultate più accurate rispetto della miglior versione della Som di circa di 1-3%.</a:t>
            </a:r>
          </a:p>
          <a:p>
            <a:r>
              <a:rPr lang="it-IT"/>
              <a:t>Le Ann che non si basano su apprendimento competitivo sono considerate delle black box, </a:t>
            </a:r>
            <a:r>
              <a:rPr lang="it-IT" err="1"/>
              <a:t>poichè</a:t>
            </a:r>
            <a:r>
              <a:rPr lang="it-IT"/>
              <a:t> per l’essere umano risulta difficile comprendere la scelta da parte del modello. </a:t>
            </a:r>
          </a:p>
          <a:p>
            <a:r>
              <a:rPr lang="it-IT"/>
              <a:t>Per questo motivo nel seguente articolo: </a:t>
            </a:r>
            <a:r>
              <a:rPr lang="it-IT">
                <a:hlinkClick r:id="rId2"/>
              </a:rPr>
              <a:t>Explainable Intrusion Detection Systems Using Competitive Learning Techniques</a:t>
            </a:r>
            <a:r>
              <a:rPr lang="it-IT"/>
              <a:t>, le Som e varianti sono considerate come una valida scelta per poter implementare l’XIDS(</a:t>
            </a:r>
            <a:r>
              <a:rPr lang="it-IT" err="1"/>
              <a:t>Explainable</a:t>
            </a:r>
            <a:r>
              <a:rPr lang="it-IT"/>
              <a:t> IDS), permettendo agli esperti di settore una maggiore comprensione della scelta effettuata dal modello, poiché le SOM sono white box. Potendo diventare dei validi tool di consultazione per esperti e analisi.</a:t>
            </a:r>
          </a:p>
        </p:txBody>
      </p:sp>
    </p:spTree>
    <p:extLst>
      <p:ext uri="{BB962C8B-B14F-4D97-AF65-F5344CB8AC3E}">
        <p14:creationId xmlns:p14="http://schemas.microsoft.com/office/powerpoint/2010/main" val="92082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E8B366-1B80-7F31-C3B5-F347339C415F}"/>
              </a:ext>
            </a:extLst>
          </p:cNvPr>
          <p:cNvSpPr>
            <a:spLocks noGrp="1"/>
          </p:cNvSpPr>
          <p:nvPr>
            <p:ph type="title"/>
          </p:nvPr>
        </p:nvSpPr>
        <p:spPr/>
        <p:txBody>
          <a:bodyPr/>
          <a:lstStyle/>
          <a:p>
            <a:r>
              <a:rPr lang="it-IT"/>
              <a:t>Architettura delle SOM</a:t>
            </a:r>
          </a:p>
        </p:txBody>
      </p:sp>
      <p:pic>
        <p:nvPicPr>
          <p:cNvPr id="7" name="Segnaposto contenuto 6" descr="cluster analysis - MATLAB: help needed with Self-Organizing Map (SOM ...">
            <a:extLst>
              <a:ext uri="{FF2B5EF4-FFF2-40B4-BE49-F238E27FC236}">
                <a16:creationId xmlns:a16="http://schemas.microsoft.com/office/drawing/2014/main" id="{3B7342EB-53BE-57A5-47E6-9AFB3355166F}"/>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6616" y="2138564"/>
            <a:ext cx="5176968" cy="3722486"/>
          </a:xfrm>
        </p:spPr>
      </p:pic>
      <p:sp>
        <p:nvSpPr>
          <p:cNvPr id="5" name="Segnaposto contenuto 4">
            <a:extLst>
              <a:ext uri="{FF2B5EF4-FFF2-40B4-BE49-F238E27FC236}">
                <a16:creationId xmlns:a16="http://schemas.microsoft.com/office/drawing/2014/main" id="{4E298C2B-A623-33D0-5D93-5DDB28E92035}"/>
              </a:ext>
            </a:extLst>
          </p:cNvPr>
          <p:cNvSpPr>
            <a:spLocks noGrp="1"/>
          </p:cNvSpPr>
          <p:nvPr>
            <p:ph sz="half" idx="2"/>
          </p:nvPr>
        </p:nvSpPr>
        <p:spPr/>
        <p:txBody>
          <a:bodyPr anchor="t">
            <a:normAutofit lnSpcReduction="10000"/>
          </a:bodyPr>
          <a:lstStyle/>
          <a:p>
            <a:r>
              <a:rPr lang="it-IT"/>
              <a:t>I neuroni delle SOM sono organizzati in una griglia bidimensionale, nella quale ogni neurone possiede un vettore di pesi, della stessa dimensione del vettore di input. Questa griglia rappresenta lo spazio in cui i dati di input vengono proiettati.</a:t>
            </a:r>
          </a:p>
          <a:p>
            <a:r>
              <a:rPr lang="it-IT"/>
              <a:t>I vettori di peso collegano ciascun neurone a tutti gli attributi dell'input. L'aggiornamento di questi vettori attraverso l'apprendimento.</a:t>
            </a:r>
          </a:p>
          <a:p>
            <a:r>
              <a:rPr lang="it-IT"/>
              <a:t>La struttura spaziale della griglia aiuta a visualizzare e comprendere le somiglianze e le differenze all'interno del dataset, con configurazioni rettangolari o esagonali.</a:t>
            </a:r>
          </a:p>
        </p:txBody>
      </p:sp>
    </p:spTree>
    <p:extLst>
      <p:ext uri="{BB962C8B-B14F-4D97-AF65-F5344CB8AC3E}">
        <p14:creationId xmlns:p14="http://schemas.microsoft.com/office/powerpoint/2010/main" val="273160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243394-F450-3079-D99C-342D83B5D31E}"/>
              </a:ext>
            </a:extLst>
          </p:cNvPr>
          <p:cNvSpPr>
            <a:spLocks noGrp="1"/>
          </p:cNvSpPr>
          <p:nvPr>
            <p:ph type="title"/>
          </p:nvPr>
        </p:nvSpPr>
        <p:spPr/>
        <p:txBody>
          <a:bodyPr/>
          <a:lstStyle/>
          <a:p>
            <a:r>
              <a:rPr lang="it-IT"/>
              <a:t>Panoramica del Processo di Apprendimento</a:t>
            </a:r>
          </a:p>
        </p:txBody>
      </p:sp>
      <p:sp>
        <p:nvSpPr>
          <p:cNvPr id="5" name="Segnaposto contenuto 4">
            <a:extLst>
              <a:ext uri="{FF2B5EF4-FFF2-40B4-BE49-F238E27FC236}">
                <a16:creationId xmlns:a16="http://schemas.microsoft.com/office/drawing/2014/main" id="{DB85DFFD-1D2F-58F1-796E-173EA44DD534}"/>
              </a:ext>
            </a:extLst>
          </p:cNvPr>
          <p:cNvSpPr>
            <a:spLocks noGrp="1"/>
          </p:cNvSpPr>
          <p:nvPr>
            <p:ph idx="1"/>
          </p:nvPr>
        </p:nvSpPr>
        <p:spPr/>
        <p:txBody>
          <a:bodyPr anchor="t"/>
          <a:lstStyle/>
          <a:p>
            <a:r>
              <a:rPr lang="it-IT"/>
              <a:t>Obiettivo delle SOM:  Trasformare dati complessi, ad alta dimensionalità in rappresentazioni semplificate, preservando relazioni topologiche. Permettendo all’utilizzatore una maggiore comprensione.</a:t>
            </a:r>
          </a:p>
          <a:p>
            <a:r>
              <a:rPr lang="it-IT"/>
              <a:t>Fasi dell'Algoritmo: Il processo di apprendimento si compone di quattro fasi - </a:t>
            </a:r>
            <a:r>
              <a:rPr lang="it-IT" b="1"/>
              <a:t>Inizializzazione</a:t>
            </a:r>
            <a:r>
              <a:rPr lang="it-IT"/>
              <a:t>, </a:t>
            </a:r>
            <a:r>
              <a:rPr lang="it-IT" b="1"/>
              <a:t>Competizione</a:t>
            </a:r>
            <a:r>
              <a:rPr lang="it-IT"/>
              <a:t>, </a:t>
            </a:r>
            <a:r>
              <a:rPr lang="it-IT" b="1"/>
              <a:t>Cooperazione</a:t>
            </a:r>
            <a:r>
              <a:rPr lang="it-IT"/>
              <a:t> </a:t>
            </a:r>
            <a:r>
              <a:rPr lang="it-IT" b="1"/>
              <a:t>e</a:t>
            </a:r>
            <a:r>
              <a:rPr lang="it-IT"/>
              <a:t> </a:t>
            </a:r>
            <a:r>
              <a:rPr lang="it-IT" b="1"/>
              <a:t>Adattamento</a:t>
            </a:r>
            <a:r>
              <a:rPr lang="it-IT"/>
              <a:t>.</a:t>
            </a:r>
          </a:p>
          <a:p>
            <a:r>
              <a:rPr lang="it-IT"/>
              <a:t>L'algoritmo procede iterativamente, presentando sequenze di vettori di input e aggiornando i pesi dei neuroni per riflettere strutture e pattern nei dati. </a:t>
            </a:r>
          </a:p>
          <a:p>
            <a:r>
              <a:rPr lang="it-IT"/>
              <a:t>L'apprendimento procede fino a che non si osservano più variazioni sostanziali nella mappa, segnale che l'algoritmo ha raggiunto un equilibrio.</a:t>
            </a:r>
          </a:p>
        </p:txBody>
      </p:sp>
    </p:spTree>
    <p:extLst>
      <p:ext uri="{BB962C8B-B14F-4D97-AF65-F5344CB8AC3E}">
        <p14:creationId xmlns:p14="http://schemas.microsoft.com/office/powerpoint/2010/main" val="6942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B170D-C1F6-DE14-EE35-4CF665954128}"/>
              </a:ext>
            </a:extLst>
          </p:cNvPr>
          <p:cNvSpPr>
            <a:spLocks noGrp="1"/>
          </p:cNvSpPr>
          <p:nvPr>
            <p:ph type="title"/>
          </p:nvPr>
        </p:nvSpPr>
        <p:spPr/>
        <p:txBody>
          <a:bodyPr/>
          <a:lstStyle/>
          <a:p>
            <a:r>
              <a:rPr lang="it-IT"/>
              <a:t>Fase di Inizializzazione</a:t>
            </a:r>
          </a:p>
        </p:txBody>
      </p:sp>
      <p:sp>
        <p:nvSpPr>
          <p:cNvPr id="3" name="Segnaposto contenuto 2">
            <a:extLst>
              <a:ext uri="{FF2B5EF4-FFF2-40B4-BE49-F238E27FC236}">
                <a16:creationId xmlns:a16="http://schemas.microsoft.com/office/drawing/2014/main" id="{692F5AD6-5903-929E-BB3C-0200F2A0E619}"/>
              </a:ext>
            </a:extLst>
          </p:cNvPr>
          <p:cNvSpPr>
            <a:spLocks noGrp="1"/>
          </p:cNvSpPr>
          <p:nvPr>
            <p:ph idx="1"/>
          </p:nvPr>
        </p:nvSpPr>
        <p:spPr/>
        <p:txBody>
          <a:bodyPr anchor="t">
            <a:normAutofit/>
          </a:bodyPr>
          <a:lstStyle/>
          <a:p>
            <a:r>
              <a:rPr lang="it-IT" dirty="0"/>
              <a:t>Scelta degli iperparametri, prima dell'apprendimento: si definiscono il tasso di apprendimento iniziale, il numero </a:t>
            </a:r>
            <a:r>
              <a:rPr lang="it-IT"/>
              <a:t>di iterazioni, la dimensione della griglia ,la funzione di vicinanza e si determina la metrica da utilizzare per la competizione tra i neuroni.</a:t>
            </a:r>
          </a:p>
          <a:p>
            <a:r>
              <a:rPr lang="it-IT" dirty="0"/>
              <a:t>Queste scelte influenzano l'efficacia dell'addestramento e la qualità della mappa risultante. Inoltre per quanto riguarda l’inizializzazione del vettore dei pesi vi sono 2 strategie:</a:t>
            </a:r>
          </a:p>
          <a:p>
            <a:r>
              <a:rPr lang="it-IT" dirty="0"/>
              <a:t>Inizializzazione </a:t>
            </a:r>
            <a:r>
              <a:rPr lang="it-IT" b="1" dirty="0"/>
              <a:t>casuale</a:t>
            </a:r>
            <a:r>
              <a:rPr lang="it-IT" dirty="0"/>
              <a:t>: I vettori dei pesi di ogni neurone nella griglia vengono inizializzati con valori casuali. Questo assicura una partenza non pregiudiziale per il processo di auto-organizzazione.</a:t>
            </a:r>
            <a:endParaRPr lang="it-IT" b="1" dirty="0">
              <a:solidFill>
                <a:srgbClr val="ECECEC"/>
              </a:solidFill>
              <a:highlight>
                <a:srgbClr val="212121"/>
              </a:highlight>
              <a:latin typeface="Söhne"/>
            </a:endParaRPr>
          </a:p>
          <a:p>
            <a:r>
              <a:rPr lang="it-IT" dirty="0"/>
              <a:t>Inizializzazione </a:t>
            </a:r>
            <a:r>
              <a:rPr lang="it-IT" b="1" dirty="0"/>
              <a:t>basata sui dati </a:t>
            </a:r>
            <a:r>
              <a:rPr lang="it-IT" dirty="0"/>
              <a:t>: Una buona inizializzazione può accelerare la convergenza dell'algoritmo e migliorare la rappresentatività della mappa. </a:t>
            </a:r>
          </a:p>
        </p:txBody>
      </p:sp>
    </p:spTree>
    <p:extLst>
      <p:ext uri="{BB962C8B-B14F-4D97-AF65-F5344CB8AC3E}">
        <p14:creationId xmlns:p14="http://schemas.microsoft.com/office/powerpoint/2010/main" val="141404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Rectangle 14">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ctangle 16">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Rectangle 18">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 name="Titolo 3">
            <a:extLst>
              <a:ext uri="{FF2B5EF4-FFF2-40B4-BE49-F238E27FC236}">
                <a16:creationId xmlns:a16="http://schemas.microsoft.com/office/drawing/2014/main" id="{85FEC360-5022-3AB3-FB3F-8C6712DFD254}"/>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it-IT"/>
              <a:t>Fase Competizione (1)</a:t>
            </a:r>
            <a:endParaRPr lang="en-US"/>
          </a:p>
        </p:txBody>
      </p:sp>
      <p:sp>
        <p:nvSpPr>
          <p:cNvPr id="21" name="Rectangle 20">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egnaposto contenuto 7">
            <a:extLst>
              <a:ext uri="{FF2B5EF4-FFF2-40B4-BE49-F238E27FC236}">
                <a16:creationId xmlns:a16="http://schemas.microsoft.com/office/drawing/2014/main" id="{E93E919D-464A-6071-0377-13C885114364}"/>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7938" r="-3" b="6832"/>
          <a:stretch/>
        </p:blipFill>
        <p:spPr>
          <a:xfrm>
            <a:off x="657225" y="2361056"/>
            <a:ext cx="4962525" cy="3649219"/>
          </a:xfrm>
          <a:prstGeom prst="rect">
            <a:avLst/>
          </a:prstGeom>
        </p:spPr>
      </p:pic>
      <p:sp>
        <p:nvSpPr>
          <p:cNvPr id="10" name="Segnaposto contenuto 9">
            <a:extLst>
              <a:ext uri="{FF2B5EF4-FFF2-40B4-BE49-F238E27FC236}">
                <a16:creationId xmlns:a16="http://schemas.microsoft.com/office/drawing/2014/main" id="{36A8BD5F-1FCD-83EF-EB03-A39FB2BAB144}"/>
              </a:ext>
            </a:extLst>
          </p:cNvPr>
          <p:cNvSpPr>
            <a:spLocks noGrp="1"/>
          </p:cNvSpPr>
          <p:nvPr>
            <p:ph sz="half" idx="2"/>
          </p:nvPr>
        </p:nvSpPr>
        <p:spPr>
          <a:xfrm>
            <a:off x="6188417" y="2228003"/>
            <a:ext cx="5422392" cy="3927841"/>
          </a:xfrm>
        </p:spPr>
        <p:txBody>
          <a:bodyPr>
            <a:normAutofit/>
          </a:bodyPr>
          <a:lstStyle/>
          <a:p>
            <a:pPr algn="l">
              <a:buFont typeface="Arial" panose="020B0604020202020204" pitchFamily="34" charset="0"/>
              <a:buChar char="•"/>
            </a:pPr>
            <a:r>
              <a:rPr lang="it-IT"/>
              <a:t>Ogni volta che viene introdotto un nuovo vettore di input alla SOM, inizia una fase cruciale di competizione tra i neuroni. È in questo momento che si decide quale neurone diventerà il rappresentante di quell'input specifico.</a:t>
            </a:r>
          </a:p>
          <a:p>
            <a:pPr algn="l">
              <a:buFont typeface="Arial" panose="020B0604020202020204" pitchFamily="34" charset="0"/>
              <a:buChar char="•"/>
            </a:pPr>
            <a:r>
              <a:rPr lang="it-IT" b="1">
                <a:effectLst/>
              </a:rPr>
              <a:t>Rappresentazione dei Dati</a:t>
            </a:r>
            <a:r>
              <a:rPr lang="it-IT"/>
              <a:t>: La competizione assicura che ogni input sia rappresentato sulla mappa dalla cella più adatta, preservando le similitudini e differenze tra i diversi input.</a:t>
            </a:r>
          </a:p>
        </p:txBody>
      </p:sp>
    </p:spTree>
    <p:extLst>
      <p:ext uri="{BB962C8B-B14F-4D97-AF65-F5344CB8AC3E}">
        <p14:creationId xmlns:p14="http://schemas.microsoft.com/office/powerpoint/2010/main" val="23188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78441B-F6B3-7D1F-9D08-18D20730ADEF}"/>
              </a:ext>
            </a:extLst>
          </p:cNvPr>
          <p:cNvSpPr>
            <a:spLocks noGrp="1"/>
          </p:cNvSpPr>
          <p:nvPr>
            <p:ph type="title"/>
          </p:nvPr>
        </p:nvSpPr>
        <p:spPr/>
        <p:txBody>
          <a:bodyPr/>
          <a:lstStyle/>
          <a:p>
            <a:r>
              <a:rPr lang="it-IT"/>
              <a:t>Fase Competizione (2)</a:t>
            </a: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3BBA5AB9-3726-7461-0E82-50A2416434E7}"/>
                  </a:ext>
                </a:extLst>
              </p:cNvPr>
              <p:cNvSpPr>
                <a:spLocks noGrp="1"/>
              </p:cNvSpPr>
              <p:nvPr>
                <p:ph idx="1"/>
              </p:nvPr>
            </p:nvSpPr>
            <p:spPr>
              <a:xfrm>
                <a:off x="581192" y="2180496"/>
                <a:ext cx="11029615" cy="3811001"/>
              </a:xfrm>
            </p:spPr>
            <p:txBody>
              <a:bodyPr anchor="t"/>
              <a:lstStyle/>
              <a:p>
                <a:r>
                  <a:rPr lang="it-IT"/>
                  <a:t>L'algoritmo delle SOM </a:t>
                </a:r>
                <a:r>
                  <a:rPr lang="it-IT" b="1"/>
                  <a:t>identifica</a:t>
                </a:r>
                <a:r>
                  <a:rPr lang="it-IT"/>
                  <a:t> il </a:t>
                </a:r>
                <a:r>
                  <a:rPr lang="it-IT" b="1"/>
                  <a:t>Best Matching Unit (BMU</a:t>
                </a:r>
                <a:r>
                  <a:rPr lang="it-IT"/>
                  <a:t>), basandosi su una metrica come la distanza euclidea </a:t>
                </a:r>
                <a:r>
                  <a:rPr lang="it-IT">
                    <a:solidFill>
                      <a:schemeClr val="bg1">
                        <a:lumMod val="50000"/>
                      </a:schemeClr>
                    </a:solidFill>
                  </a:rPr>
                  <a:t>(oppure, per es. di Manhattan) </a:t>
                </a:r>
                <a:r>
                  <a:rPr lang="it-IT"/>
                  <a:t>tra il vettore di input e i vettori di peso di ciascun neurone. Il neurone con la distanza minima viene eletto come BMU.</a:t>
                </a:r>
              </a:p>
              <a:p>
                <a:r>
                  <a:rPr lang="it-IT"/>
                  <a:t>Formula della Distanza Euclidea: </a:t>
                </a:r>
                <a14:m>
                  <m:oMath xmlns:m="http://schemas.openxmlformats.org/officeDocument/2006/math">
                    <m:r>
                      <a:rPr lang="it-IT" b="0" i="1" smtClean="0">
                        <a:latin typeface="Cambria Math" panose="02040503050406030204" pitchFamily="18" charset="0"/>
                      </a:rPr>
                      <m:t>𝑑</m:t>
                    </m:r>
                    <m:d>
                      <m:dPr>
                        <m:ctrlPr>
                          <a:rPr lang="it-IT" b="0" i="1" smtClean="0">
                            <a:latin typeface="Cambria Math" panose="02040503050406030204" pitchFamily="18" charset="0"/>
                          </a:rPr>
                        </m:ctrlPr>
                      </m:d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𝑤</m:t>
                            </m:r>
                          </m:e>
                        </m:acc>
                      </m:e>
                    </m:d>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sSup>
                          <m:sSupPr>
                            <m:ctrlPr>
                              <a:rPr lang="it-IT" b="0" i="1" smtClean="0">
                                <a:latin typeface="Cambria Math" panose="02040503050406030204" pitchFamily="18" charset="0"/>
                              </a:rPr>
                            </m:ctrlPr>
                          </m:sSupPr>
                          <m:e>
                            <m:nary>
                              <m:naryPr>
                                <m:chr m:val="∑"/>
                                <m:ctrlPr>
                                  <a:rPr lang="it-IT" i="1">
                                    <a:latin typeface="Cambria Math" panose="02040503050406030204" pitchFamily="18" charset="0"/>
                                  </a:rPr>
                                </m:ctrlPr>
                              </m:naryPr>
                              <m:sub>
                                <m:r>
                                  <m:rPr>
                                    <m:brk m:alnAt="23"/>
                                  </m:rPr>
                                  <a:rPr lang="it-IT" i="1">
                                    <a:latin typeface="Cambria Math" panose="02040503050406030204" pitchFamily="18" charset="0"/>
                                  </a:rPr>
                                  <m:t>𝑖</m:t>
                                </m:r>
                                <m:r>
                                  <a:rPr lang="it-IT" i="1">
                                    <a:latin typeface="Cambria Math" panose="02040503050406030204" pitchFamily="18" charset="0"/>
                                  </a:rPr>
                                  <m:t>=1</m:t>
                                </m:r>
                              </m:sub>
                              <m:sup>
                                <m:r>
                                  <a:rPr lang="it-IT" i="1">
                                    <a:latin typeface="Cambria Math" panose="02040503050406030204" pitchFamily="18" charset="0"/>
                                  </a:rPr>
                                  <m:t>𝑛</m:t>
                                </m:r>
                              </m:sup>
                              <m:e>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𝑤</m:t>
                                    </m:r>
                                  </m:e>
                                  <m:sub>
                                    <m:r>
                                      <a:rPr lang="it-IT" i="1">
                                        <a:latin typeface="Cambria Math" panose="02040503050406030204" pitchFamily="18" charset="0"/>
                                      </a:rPr>
                                      <m:t>𝑖</m:t>
                                    </m:r>
                                  </m:sub>
                                </m:sSub>
                                <m:r>
                                  <a:rPr lang="it-IT" i="1">
                                    <a:latin typeface="Cambria Math" panose="02040503050406030204" pitchFamily="18" charset="0"/>
                                  </a:rPr>
                                  <m:t>)</m:t>
                                </m:r>
                                <m:r>
                                  <a:rPr lang="it-IT" i="1" smtClean="0">
                                    <a:latin typeface="Cambria Math" panose="02040503050406030204" pitchFamily="18" charset="0"/>
                                  </a:rPr>
                                  <m:t> </m:t>
                                </m:r>
                              </m:e>
                            </m:nary>
                          </m:e>
                          <m:sup>
                            <m:r>
                              <a:rPr lang="it-IT" b="0" i="1" smtClean="0">
                                <a:latin typeface="Cambria Math" panose="02040503050406030204" pitchFamily="18" charset="0"/>
                              </a:rPr>
                              <m:t>2</m:t>
                            </m:r>
                          </m:sup>
                        </m:sSup>
                      </m:e>
                    </m:rad>
                  </m:oMath>
                </a14:m>
                <a:endParaRPr lang="it-IT"/>
              </a:p>
              <a:p>
                <a:pPr marL="0" indent="0">
                  <a:buNone/>
                </a:pPr>
                <a:r>
                  <a:rPr lang="it-IT">
                    <a:solidFill>
                      <a:schemeClr val="tx1">
                        <a:lumMod val="50000"/>
                        <a:lumOff val="50000"/>
                      </a:schemeClr>
                    </a:solidFill>
                  </a:rPr>
                  <a:t>     Dove: </a:t>
                </a:r>
                <a14:m>
                  <m:oMath xmlns:m="http://schemas.openxmlformats.org/officeDocument/2006/math">
                    <m:acc>
                      <m:accPr>
                        <m:chr m:val="⃗"/>
                        <m:ctrlPr>
                          <a:rPr lang="it-IT" b="0" i="1" smtClean="0">
                            <a:solidFill>
                              <a:schemeClr val="tx1">
                                <a:lumMod val="50000"/>
                                <a:lumOff val="50000"/>
                              </a:schemeClr>
                            </a:solidFill>
                            <a:latin typeface="Cambria Math" panose="02040503050406030204" pitchFamily="18" charset="0"/>
                          </a:rPr>
                        </m:ctrlPr>
                      </m:accPr>
                      <m:e>
                        <m:r>
                          <a:rPr lang="it-IT" b="0" i="1" smtClean="0">
                            <a:solidFill>
                              <a:schemeClr val="tx1">
                                <a:lumMod val="50000"/>
                                <a:lumOff val="50000"/>
                              </a:schemeClr>
                            </a:solidFill>
                            <a:latin typeface="Cambria Math" panose="02040503050406030204" pitchFamily="18" charset="0"/>
                          </a:rPr>
                          <m:t>𝑥</m:t>
                        </m:r>
                      </m:e>
                    </m:acc>
                  </m:oMath>
                </a14:m>
                <a:r>
                  <a:rPr lang="it-IT">
                    <a:solidFill>
                      <a:schemeClr val="tx1">
                        <a:lumMod val="50000"/>
                        <a:lumOff val="50000"/>
                      </a:schemeClr>
                    </a:solidFill>
                  </a:rPr>
                  <a:t> rappresenta il vettore di input e </a:t>
                </a:r>
                <a14:m>
                  <m:oMath xmlns:m="http://schemas.openxmlformats.org/officeDocument/2006/math">
                    <m:acc>
                      <m:accPr>
                        <m:chr m:val="⃗"/>
                        <m:ctrlPr>
                          <a:rPr lang="it-IT" i="1">
                            <a:solidFill>
                              <a:schemeClr val="tx1">
                                <a:lumMod val="50000"/>
                                <a:lumOff val="50000"/>
                              </a:schemeClr>
                            </a:solidFill>
                            <a:latin typeface="Cambria Math" panose="02040503050406030204" pitchFamily="18" charset="0"/>
                          </a:rPr>
                        </m:ctrlPr>
                      </m:accPr>
                      <m:e>
                        <m:r>
                          <a:rPr lang="it-IT" i="1">
                            <a:solidFill>
                              <a:schemeClr val="tx1">
                                <a:lumMod val="50000"/>
                                <a:lumOff val="50000"/>
                              </a:schemeClr>
                            </a:solidFill>
                            <a:latin typeface="Cambria Math" panose="02040503050406030204" pitchFamily="18" charset="0"/>
                          </a:rPr>
                          <m:t>𝑤</m:t>
                        </m:r>
                      </m:e>
                    </m:acc>
                  </m:oMath>
                </a14:m>
                <a:r>
                  <a:rPr lang="it-IT">
                    <a:solidFill>
                      <a:schemeClr val="tx1">
                        <a:lumMod val="50000"/>
                        <a:lumOff val="50000"/>
                      </a:schemeClr>
                    </a:solidFill>
                  </a:rPr>
                  <a:t> il vettore di peso del neurone candidato a diventare BMU.</a:t>
                </a:r>
              </a:p>
              <a:p>
                <a:r>
                  <a:rPr lang="it-IT"/>
                  <a:t>Il BMU è il neurone che presenta la maggior somiglianza con l'input corrente</a:t>
                </a:r>
              </a:p>
              <a:p>
                <a:r>
                  <a:rPr lang="it-IT"/>
                  <a:t>La selezione del BMU è fondamentale perché determina il modo in cui i dati verranno rappresentati sulla mappa.</a:t>
                </a:r>
              </a:p>
            </p:txBody>
          </p:sp>
        </mc:Choice>
        <mc:Fallback xmlns="">
          <p:sp>
            <p:nvSpPr>
              <p:cNvPr id="5" name="Segnaposto contenuto 4">
                <a:extLst>
                  <a:ext uri="{FF2B5EF4-FFF2-40B4-BE49-F238E27FC236}">
                    <a16:creationId xmlns:a16="http://schemas.microsoft.com/office/drawing/2014/main" id="{3BBA5AB9-3726-7461-0E82-50A2416434E7}"/>
                  </a:ext>
                </a:extLst>
              </p:cNvPr>
              <p:cNvSpPr>
                <a:spLocks noGrp="1" noRot="1" noChangeAspect="1" noMove="1" noResize="1" noEditPoints="1" noAdjustHandles="1" noChangeArrowheads="1" noChangeShapeType="1" noTextEdit="1"/>
              </p:cNvSpPr>
              <p:nvPr>
                <p:ph idx="1"/>
              </p:nvPr>
            </p:nvSpPr>
            <p:spPr>
              <a:xfrm>
                <a:off x="581192" y="2180496"/>
                <a:ext cx="11029615" cy="3811001"/>
              </a:xfrm>
              <a:blipFill>
                <a:blip r:embed="rId2"/>
                <a:stretch>
                  <a:fillRect l="-331" t="-960"/>
                </a:stretch>
              </a:blipFill>
            </p:spPr>
            <p:txBody>
              <a:bodyPr/>
              <a:lstStyle/>
              <a:p>
                <a:r>
                  <a:rPr lang="en-US">
                    <a:noFill/>
                  </a:rPr>
                  <a:t> </a:t>
                </a:r>
              </a:p>
            </p:txBody>
          </p:sp>
        </mc:Fallback>
      </mc:AlternateContent>
    </p:spTree>
    <p:extLst>
      <p:ext uri="{BB962C8B-B14F-4D97-AF65-F5344CB8AC3E}">
        <p14:creationId xmlns:p14="http://schemas.microsoft.com/office/powerpoint/2010/main" val="2219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CC5941-1069-BA49-0091-EFA5E668F077}"/>
              </a:ext>
            </a:extLst>
          </p:cNvPr>
          <p:cNvSpPr>
            <a:spLocks noGrp="1"/>
          </p:cNvSpPr>
          <p:nvPr>
            <p:ph type="title"/>
          </p:nvPr>
        </p:nvSpPr>
        <p:spPr/>
        <p:txBody>
          <a:bodyPr/>
          <a:lstStyle/>
          <a:p>
            <a:r>
              <a:rPr lang="it-IT"/>
              <a:t>Fase di Cooperazione e adattamento(1)</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048E461-6E60-2F30-FCB7-7CF81279884A}"/>
                  </a:ext>
                </a:extLst>
              </p:cNvPr>
              <p:cNvSpPr>
                <a:spLocks noGrp="1"/>
              </p:cNvSpPr>
              <p:nvPr>
                <p:ph idx="1"/>
              </p:nvPr>
            </p:nvSpPr>
            <p:spPr/>
            <p:txBody>
              <a:bodyPr anchor="t">
                <a:normAutofit/>
              </a:bodyPr>
              <a:lstStyle/>
              <a:p>
                <a:r>
                  <a:rPr lang="it-IT"/>
                  <a:t>Il Best Matching Unit (BMU), una volta individuato, avvia una fase di cooperazione con i neuroni circostanti. Tale interazione si propaga oltre il BMU, influenzando un'area circostante definita come </a:t>
                </a:r>
                <a:r>
                  <a:rPr lang="it-IT" b="1" err="1"/>
                  <a:t>neighborhood</a:t>
                </a:r>
                <a:r>
                  <a:rPr lang="it-IT"/>
                  <a:t>.</a:t>
                </a:r>
              </a:p>
              <a:p>
                <a:r>
                  <a:rPr lang="it-IT"/>
                  <a:t>Il </a:t>
                </a:r>
                <a:r>
                  <a:rPr lang="it-IT" err="1"/>
                  <a:t>neighborhood</a:t>
                </a:r>
                <a:r>
                  <a:rPr lang="it-IT"/>
                  <a:t> è la zona intorno al BMU dove i neuroni subiscono un aggiustamento dei loro pesi per allinearsi meglio con il vettore di input corrente. L'entità di questa modifica è regolata da un </a:t>
                </a:r>
                <a:r>
                  <a:rPr lang="it-IT" b="1"/>
                  <a:t>tasso di apprendimento </a:t>
                </a:r>
                <a:r>
                  <a:rPr lang="it-IT"/>
                  <a:t>variabile, che di norma si riduce progressivamente durante il processo di addestramento.</a:t>
                </a:r>
              </a:p>
              <a:p>
                <a:r>
                  <a:rPr lang="it-IT"/>
                  <a:t>La funzione di vicinanza </a:t>
                </a:r>
                <a:r>
                  <a:rPr lang="it-IT">
                    <a:solidFill>
                      <a:schemeClr val="bg1">
                        <a:lumMod val="50000"/>
                      </a:schemeClr>
                    </a:solidFill>
                  </a:rPr>
                  <a:t>(es. Gaussiana o Triangolo)</a:t>
                </a:r>
                <a:r>
                  <a:rPr lang="it-IT"/>
                  <a:t> stabilisce quanto intensamente i pesi dei neuroni nel </a:t>
                </a:r>
                <a:r>
                  <a:rPr lang="it-IT" err="1"/>
                  <a:t>neighborhood</a:t>
                </a:r>
                <a:r>
                  <a:rPr lang="it-IT"/>
                  <a:t> vengono aggiornati in risposta al vettore di input. Questa funzione è più forte per i neuroni immediatamente adiacenti al BMU e diminuisce con l'aumentare della distanza all'interno del vicinato.</a:t>
                </a:r>
              </a:p>
              <a:p>
                <a:r>
                  <a:rPr lang="it-IT"/>
                  <a:t>Formule di Aggiustamento: I pesi dei neuroni vicini al BMU vengono aggiornati secondo la formula:</a:t>
                </a:r>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𝑣</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𝑡</m:t>
                        </m:r>
                        <m:r>
                          <a:rPr lang="it-IT" b="0" i="1" smtClean="0">
                            <a:latin typeface="Cambria Math" panose="02040503050406030204" pitchFamily="18" charset="0"/>
                          </a:rPr>
                          <m:t>+1</m:t>
                        </m:r>
                      </m:e>
                    </m:d>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𝑤</m:t>
                        </m:r>
                      </m:e>
                      <m:sub>
                        <m:r>
                          <a:rPr lang="it-IT" i="1">
                            <a:latin typeface="Cambria Math" panose="02040503050406030204" pitchFamily="18" charset="0"/>
                          </a:rPr>
                          <m:t>𝑣</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𝜃</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𝑣</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m:t>
                    </m:r>
                    <m:r>
                      <a:rPr lang="it-IT" i="1" smtClean="0">
                        <a:latin typeface="Cambria Math" panose="02040503050406030204" pitchFamily="18" charset="0"/>
                        <a:ea typeface="Cambria Math" panose="02040503050406030204" pitchFamily="18" charset="0"/>
                      </a:rPr>
                      <m:t>𝛼</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𝑥</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𝑤</m:t>
                            </m:r>
                          </m:e>
                          <m:sub>
                            <m:r>
                              <a:rPr lang="it-IT" b="0" i="1" smtClean="0">
                                <a:latin typeface="Cambria Math" panose="02040503050406030204" pitchFamily="18" charset="0"/>
                                <a:ea typeface="Cambria Math" panose="02040503050406030204" pitchFamily="18" charset="0"/>
                              </a:rPr>
                              <m:t>𝑣</m:t>
                            </m:r>
                          </m:sub>
                        </m:sSub>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𝑡</m:t>
                            </m:r>
                          </m:e>
                        </m:d>
                      </m:e>
                    </m:d>
                  </m:oMath>
                </a14:m>
                <a:endParaRPr lang="it-IT"/>
              </a:p>
            </p:txBody>
          </p:sp>
        </mc:Choice>
        <mc:Fallback xmlns="">
          <p:sp>
            <p:nvSpPr>
              <p:cNvPr id="3" name="Segnaposto contenuto 2">
                <a:extLst>
                  <a:ext uri="{FF2B5EF4-FFF2-40B4-BE49-F238E27FC236}">
                    <a16:creationId xmlns:a16="http://schemas.microsoft.com/office/drawing/2014/main" id="{F048E461-6E60-2F30-FCB7-7CF81279884A}"/>
                  </a:ext>
                </a:extLst>
              </p:cNvPr>
              <p:cNvSpPr>
                <a:spLocks noGrp="1" noRot="1" noChangeAspect="1" noMove="1" noResize="1" noEditPoints="1" noAdjustHandles="1" noChangeArrowheads="1" noChangeShapeType="1" noTextEdit="1"/>
              </p:cNvSpPr>
              <p:nvPr>
                <p:ph idx="1"/>
              </p:nvPr>
            </p:nvSpPr>
            <p:spPr>
              <a:blipFill>
                <a:blip r:embed="rId2"/>
                <a:stretch>
                  <a:fillRect l="-331" t="-995"/>
                </a:stretch>
              </a:blipFill>
            </p:spPr>
            <p:txBody>
              <a:bodyPr/>
              <a:lstStyle/>
              <a:p>
                <a:r>
                  <a:rPr lang="en-US">
                    <a:noFill/>
                  </a:rPr>
                  <a:t> </a:t>
                </a:r>
              </a:p>
            </p:txBody>
          </p:sp>
        </mc:Fallback>
      </mc:AlternateContent>
      <p:sp>
        <p:nvSpPr>
          <p:cNvPr id="4" name="CasellaDiTesto 3">
            <a:extLst>
              <a:ext uri="{FF2B5EF4-FFF2-40B4-BE49-F238E27FC236}">
                <a16:creationId xmlns:a16="http://schemas.microsoft.com/office/drawing/2014/main" id="{6F33F35A-27E0-DABE-273C-6356097BB1F9}"/>
              </a:ext>
            </a:extLst>
          </p:cNvPr>
          <p:cNvSpPr txBox="1"/>
          <p:nvPr/>
        </p:nvSpPr>
        <p:spPr>
          <a:xfrm>
            <a:off x="1694688" y="-1389888"/>
            <a:ext cx="184731" cy="369332"/>
          </a:xfrm>
          <a:prstGeom prst="rect">
            <a:avLst/>
          </a:prstGeom>
          <a:noFill/>
        </p:spPr>
        <p:txBody>
          <a:bodyPr wrap="none" rtlCol="0">
            <a:spAutoFit/>
          </a:bodyPr>
          <a:lstStyle/>
          <a:p>
            <a:endParaRPr lang="it-IT"/>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ABAB8F7-2AC2-19C2-E3CF-56A7A5438B64}"/>
                  </a:ext>
                </a:extLst>
              </p:cNvPr>
              <p:cNvSpPr txBox="1"/>
              <p:nvPr/>
            </p:nvSpPr>
            <p:spPr>
              <a:xfrm>
                <a:off x="901402" y="5694179"/>
                <a:ext cx="10131551" cy="923330"/>
              </a:xfrm>
              <a:prstGeom prst="rect">
                <a:avLst/>
              </a:prstGeom>
              <a:noFill/>
            </p:spPr>
            <p:txBody>
              <a:bodyPr wrap="square" rtlCol="0">
                <a:spAutoFit/>
              </a:bodyPr>
              <a:lstStyle/>
              <a:p>
                <a:pPr marL="0" indent="0">
                  <a:buNone/>
                </a:pPr>
                <a14:m>
                  <m:oMath xmlns:m="http://schemas.openxmlformats.org/officeDocument/2006/math">
                    <m:sSub>
                      <m:sSubPr>
                        <m:ctrlPr>
                          <a:rPr lang="it-IT" i="1" smtClean="0">
                            <a:solidFill>
                              <a:schemeClr val="tx1">
                                <a:lumMod val="50000"/>
                                <a:lumOff val="50000"/>
                              </a:schemeClr>
                            </a:solidFill>
                            <a:latin typeface="Cambria Math" panose="02040503050406030204" pitchFamily="18" charset="0"/>
                          </a:rPr>
                        </m:ctrlPr>
                      </m:sSubPr>
                      <m:e>
                        <m:r>
                          <a:rPr lang="it-IT" i="1">
                            <a:solidFill>
                              <a:schemeClr val="tx1">
                                <a:lumMod val="50000"/>
                                <a:lumOff val="50000"/>
                              </a:schemeClr>
                            </a:solidFill>
                            <a:latin typeface="Cambria Math" panose="02040503050406030204" pitchFamily="18" charset="0"/>
                          </a:rPr>
                          <m:t>𝑤</m:t>
                        </m:r>
                      </m:e>
                      <m:sub>
                        <m:r>
                          <a:rPr lang="it-IT" i="1">
                            <a:solidFill>
                              <a:schemeClr val="tx1">
                                <a:lumMod val="50000"/>
                                <a:lumOff val="50000"/>
                              </a:schemeClr>
                            </a:solidFill>
                            <a:latin typeface="Cambria Math" panose="02040503050406030204" pitchFamily="18" charset="0"/>
                          </a:rPr>
                          <m:t>𝑣</m:t>
                        </m:r>
                      </m:sub>
                    </m:sSub>
                    <m:d>
                      <m:dPr>
                        <m:ctrlPr>
                          <a:rPr lang="it-IT" b="0" i="1" smtClean="0">
                            <a:solidFill>
                              <a:schemeClr val="tx1">
                                <a:lumMod val="50000"/>
                                <a:lumOff val="50000"/>
                              </a:schemeClr>
                            </a:solidFill>
                            <a:latin typeface="Cambria Math" panose="02040503050406030204" pitchFamily="18" charset="0"/>
                          </a:rPr>
                        </m:ctrlPr>
                      </m:dPr>
                      <m:e>
                        <m:r>
                          <a:rPr lang="it-IT" b="0" i="1" smtClean="0">
                            <a:solidFill>
                              <a:schemeClr val="tx1">
                                <a:lumMod val="50000"/>
                                <a:lumOff val="50000"/>
                              </a:schemeClr>
                            </a:solidFill>
                            <a:latin typeface="Cambria Math" panose="02040503050406030204" pitchFamily="18" charset="0"/>
                          </a:rPr>
                          <m:t>𝑡</m:t>
                        </m:r>
                      </m:e>
                    </m:d>
                  </m:oMath>
                </a14:m>
                <a:r>
                  <a:rPr lang="it-IT">
                    <a:solidFill>
                      <a:schemeClr val="tx1">
                        <a:lumMod val="50000"/>
                        <a:lumOff val="50000"/>
                      </a:schemeClr>
                    </a:solidFill>
                  </a:rPr>
                  <a:t>:vettore peso del neurone v ; </a:t>
                </a: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𝜃</m:t>
                    </m:r>
                    <m:d>
                      <m:dPr>
                        <m:ctrlPr>
                          <a:rPr lang="it-IT" i="1">
                            <a:solidFill>
                              <a:schemeClr val="tx1">
                                <a:lumMod val="50000"/>
                                <a:lumOff val="50000"/>
                              </a:schemeClr>
                            </a:solidFill>
                            <a:latin typeface="Cambria Math" panose="02040503050406030204" pitchFamily="18" charset="0"/>
                            <a:ea typeface="Cambria Math" panose="02040503050406030204" pitchFamily="18" charset="0"/>
                          </a:rPr>
                        </m:ctrlPr>
                      </m:dPr>
                      <m:e>
                        <m:r>
                          <a:rPr lang="it-IT" i="1">
                            <a:solidFill>
                              <a:schemeClr val="tx1">
                                <a:lumMod val="50000"/>
                                <a:lumOff val="50000"/>
                              </a:schemeClr>
                            </a:solidFill>
                            <a:latin typeface="Cambria Math" panose="02040503050406030204" pitchFamily="18" charset="0"/>
                            <a:ea typeface="Cambria Math" panose="02040503050406030204" pitchFamily="18" charset="0"/>
                          </a:rPr>
                          <m:t>𝑢</m:t>
                        </m:r>
                        <m:r>
                          <a:rPr lang="it-IT" i="1">
                            <a:solidFill>
                              <a:schemeClr val="tx1">
                                <a:lumMod val="50000"/>
                                <a:lumOff val="50000"/>
                              </a:schemeClr>
                            </a:solidFill>
                            <a:latin typeface="Cambria Math" panose="02040503050406030204" pitchFamily="18" charset="0"/>
                            <a:ea typeface="Cambria Math" panose="02040503050406030204" pitchFamily="18" charset="0"/>
                          </a:rPr>
                          <m:t>,</m:t>
                        </m:r>
                        <m:r>
                          <a:rPr lang="it-IT" i="1">
                            <a:solidFill>
                              <a:schemeClr val="tx1">
                                <a:lumMod val="50000"/>
                                <a:lumOff val="50000"/>
                              </a:schemeClr>
                            </a:solidFill>
                            <a:latin typeface="Cambria Math" panose="02040503050406030204" pitchFamily="18" charset="0"/>
                            <a:ea typeface="Cambria Math" panose="02040503050406030204" pitchFamily="18" charset="0"/>
                          </a:rPr>
                          <m:t>𝑣</m:t>
                        </m:r>
                        <m:r>
                          <a:rPr lang="it-IT" i="1">
                            <a:solidFill>
                              <a:schemeClr val="tx1">
                                <a:lumMod val="50000"/>
                                <a:lumOff val="50000"/>
                              </a:schemeClr>
                            </a:solidFill>
                            <a:latin typeface="Cambria Math" panose="02040503050406030204" pitchFamily="18" charset="0"/>
                            <a:ea typeface="Cambria Math" panose="02040503050406030204" pitchFamily="18" charset="0"/>
                          </a:rPr>
                          <m:t>,</m:t>
                        </m:r>
                        <m:r>
                          <a:rPr lang="it-IT" i="1">
                            <a:solidFill>
                              <a:schemeClr val="tx1">
                                <a:lumMod val="50000"/>
                                <a:lumOff val="50000"/>
                              </a:schemeClr>
                            </a:solidFill>
                            <a:latin typeface="Cambria Math" panose="02040503050406030204" pitchFamily="18" charset="0"/>
                            <a:ea typeface="Cambria Math" panose="02040503050406030204" pitchFamily="18" charset="0"/>
                          </a:rPr>
                          <m:t>𝑡</m:t>
                        </m:r>
                      </m:e>
                    </m:d>
                  </m:oMath>
                </a14:m>
                <a:r>
                  <a:rPr lang="it-IT">
                    <a:solidFill>
                      <a:schemeClr val="tx1">
                        <a:lumMod val="50000"/>
                        <a:lumOff val="50000"/>
                      </a:schemeClr>
                    </a:solidFill>
                  </a:rPr>
                  <a:t>:funzione di vicinanza tra il BMU </a:t>
                </a: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𝑢</m:t>
                    </m:r>
                  </m:oMath>
                </a14:m>
                <a:r>
                  <a:rPr lang="it-IT">
                    <a:solidFill>
                      <a:schemeClr val="tx1">
                        <a:lumMod val="50000"/>
                        <a:lumOff val="50000"/>
                      </a:schemeClr>
                    </a:solidFill>
                  </a:rPr>
                  <a:t> e il neurone </a:t>
                </a: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𝑣</m:t>
                    </m:r>
                  </m:oMath>
                </a14:m>
                <a:r>
                  <a:rPr lang="it-IT">
                    <a:solidFill>
                      <a:schemeClr val="tx1">
                        <a:lumMod val="50000"/>
                        <a:lumOff val="50000"/>
                      </a:schemeClr>
                    </a:solidFill>
                  </a:rPr>
                  <a:t> ;	</a:t>
                </a:r>
              </a:p>
              <a:p>
                <a:pPr marL="0" indent="0">
                  <a:buNone/>
                </a:pP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𝛼</m:t>
                    </m:r>
                    <m:d>
                      <m:dPr>
                        <m:ctrlPr>
                          <a:rPr lang="it-IT" i="1">
                            <a:solidFill>
                              <a:schemeClr val="tx1">
                                <a:lumMod val="50000"/>
                                <a:lumOff val="50000"/>
                              </a:schemeClr>
                            </a:solidFill>
                            <a:latin typeface="Cambria Math" panose="02040503050406030204" pitchFamily="18" charset="0"/>
                            <a:ea typeface="Cambria Math" panose="02040503050406030204" pitchFamily="18" charset="0"/>
                          </a:rPr>
                        </m:ctrlPr>
                      </m:dPr>
                      <m:e>
                        <m:r>
                          <a:rPr lang="it-IT" i="1">
                            <a:solidFill>
                              <a:schemeClr val="tx1">
                                <a:lumMod val="50000"/>
                                <a:lumOff val="50000"/>
                              </a:schemeClr>
                            </a:solidFill>
                            <a:latin typeface="Cambria Math" panose="02040503050406030204" pitchFamily="18" charset="0"/>
                            <a:ea typeface="Cambria Math" panose="02040503050406030204" pitchFamily="18" charset="0"/>
                          </a:rPr>
                          <m:t>𝑡</m:t>
                        </m:r>
                      </m:e>
                    </m:d>
                  </m:oMath>
                </a14:m>
                <a:r>
                  <a:rPr lang="it-IT">
                    <a:solidFill>
                      <a:schemeClr val="tx1">
                        <a:lumMod val="50000"/>
                        <a:lumOff val="50000"/>
                      </a:schemeClr>
                    </a:solidFill>
                  </a:rPr>
                  <a:t> tasso di apprendimento, </a:t>
                </a:r>
                <a14:m>
                  <m:oMath xmlns:m="http://schemas.openxmlformats.org/officeDocument/2006/math">
                    <m:r>
                      <a:rPr lang="it-IT" i="1">
                        <a:solidFill>
                          <a:schemeClr val="tx1">
                            <a:lumMod val="50000"/>
                            <a:lumOff val="50000"/>
                          </a:schemeClr>
                        </a:solidFill>
                        <a:latin typeface="Cambria Math" panose="02040503050406030204" pitchFamily="18" charset="0"/>
                        <a:ea typeface="Cambria Math" panose="02040503050406030204" pitchFamily="18" charset="0"/>
                      </a:rPr>
                      <m:t>𝑥</m:t>
                    </m:r>
                    <m:d>
                      <m:dPr>
                        <m:ctrlPr>
                          <a:rPr lang="it-IT" i="1">
                            <a:solidFill>
                              <a:schemeClr val="tx1">
                                <a:lumMod val="50000"/>
                                <a:lumOff val="50000"/>
                              </a:schemeClr>
                            </a:solidFill>
                            <a:latin typeface="Cambria Math" panose="02040503050406030204" pitchFamily="18" charset="0"/>
                            <a:ea typeface="Cambria Math" panose="02040503050406030204" pitchFamily="18" charset="0"/>
                          </a:rPr>
                        </m:ctrlPr>
                      </m:dPr>
                      <m:e>
                        <m:r>
                          <a:rPr lang="it-IT" i="1">
                            <a:solidFill>
                              <a:schemeClr val="tx1">
                                <a:lumMod val="50000"/>
                                <a:lumOff val="50000"/>
                              </a:schemeClr>
                            </a:solidFill>
                            <a:latin typeface="Cambria Math" panose="02040503050406030204" pitchFamily="18" charset="0"/>
                            <a:ea typeface="Cambria Math" panose="02040503050406030204" pitchFamily="18" charset="0"/>
                          </a:rPr>
                          <m:t>𝑡</m:t>
                        </m:r>
                      </m:e>
                    </m:d>
                  </m:oMath>
                </a14:m>
                <a:r>
                  <a:rPr lang="it-IT">
                    <a:solidFill>
                      <a:schemeClr val="tx1">
                        <a:lumMod val="50000"/>
                        <a:lumOff val="50000"/>
                      </a:schemeClr>
                    </a:solidFill>
                  </a:rPr>
                  <a:t> vettore di input.</a:t>
                </a:r>
              </a:p>
              <a:p>
                <a:endParaRPr lang="it-IT"/>
              </a:p>
            </p:txBody>
          </p:sp>
        </mc:Choice>
        <mc:Fallback xmlns="">
          <p:sp>
            <p:nvSpPr>
              <p:cNvPr id="5" name="CasellaDiTesto 4">
                <a:extLst>
                  <a:ext uri="{FF2B5EF4-FFF2-40B4-BE49-F238E27FC236}">
                    <a16:creationId xmlns:a16="http://schemas.microsoft.com/office/drawing/2014/main" id="{7ABAB8F7-2AC2-19C2-E3CF-56A7A5438B64}"/>
                  </a:ext>
                </a:extLst>
              </p:cNvPr>
              <p:cNvSpPr txBox="1">
                <a:spLocks noRot="1" noChangeAspect="1" noMove="1" noResize="1" noEditPoints="1" noAdjustHandles="1" noChangeArrowheads="1" noChangeShapeType="1" noTextEdit="1"/>
              </p:cNvSpPr>
              <p:nvPr/>
            </p:nvSpPr>
            <p:spPr>
              <a:xfrm>
                <a:off x="901402" y="5694179"/>
                <a:ext cx="10131551" cy="923330"/>
              </a:xfrm>
              <a:prstGeom prst="rect">
                <a:avLst/>
              </a:prstGeom>
              <a:blipFill>
                <a:blip r:embed="rId3"/>
                <a:stretch>
                  <a:fillRect t="-3289"/>
                </a:stretch>
              </a:blipFill>
            </p:spPr>
            <p:txBody>
              <a:bodyPr/>
              <a:lstStyle/>
              <a:p>
                <a:r>
                  <a:rPr lang="en-US">
                    <a:noFill/>
                  </a:rPr>
                  <a:t> </a:t>
                </a:r>
              </a:p>
            </p:txBody>
          </p:sp>
        </mc:Fallback>
      </mc:AlternateContent>
    </p:spTree>
    <p:extLst>
      <p:ext uri="{BB962C8B-B14F-4D97-AF65-F5344CB8AC3E}">
        <p14:creationId xmlns:p14="http://schemas.microsoft.com/office/powerpoint/2010/main" val="271748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52028C-DB2F-E67A-AB40-65352D26A6EC}"/>
              </a:ext>
            </a:extLst>
          </p:cNvPr>
          <p:cNvSpPr>
            <a:spLocks noGrp="1"/>
          </p:cNvSpPr>
          <p:nvPr>
            <p:ph type="title"/>
          </p:nvPr>
        </p:nvSpPr>
        <p:spPr/>
        <p:txBody>
          <a:bodyPr/>
          <a:lstStyle/>
          <a:p>
            <a:r>
              <a:rPr lang="it-IT"/>
              <a:t>Fase di Cooperazione e adattamento(2)</a:t>
            </a:r>
          </a:p>
        </p:txBody>
      </p:sp>
      <p:sp>
        <p:nvSpPr>
          <p:cNvPr id="3" name="Segnaposto contenuto 2">
            <a:extLst>
              <a:ext uri="{FF2B5EF4-FFF2-40B4-BE49-F238E27FC236}">
                <a16:creationId xmlns:a16="http://schemas.microsoft.com/office/drawing/2014/main" id="{92D6847A-362A-4286-A407-41B4CBC0EBDE}"/>
              </a:ext>
            </a:extLst>
          </p:cNvPr>
          <p:cNvSpPr>
            <a:spLocks noGrp="1"/>
          </p:cNvSpPr>
          <p:nvPr>
            <p:ph idx="1"/>
          </p:nvPr>
        </p:nvSpPr>
        <p:spPr/>
        <p:txBody>
          <a:bodyPr anchor="t">
            <a:normAutofit/>
          </a:bodyPr>
          <a:lstStyle/>
          <a:p>
            <a:r>
              <a:rPr lang="it-IT"/>
              <a:t>L'obiettivo della fase di cooperazione è di rendere la mappa "elastica", permettendo ai neuroni di adattarsi non solo all'input attuale ma anche a input simili che potrebbero essere presentati in futuro.</a:t>
            </a:r>
          </a:p>
          <a:p>
            <a:r>
              <a:rPr lang="it-IT"/>
              <a:t>Attraverso la cooperazione, la SOM mantiene la topologia dei dati di input. Neuroni che rappresentano input simili si trovano vicini nella mappa.</a:t>
            </a:r>
          </a:p>
          <a:p>
            <a:r>
              <a:rPr lang="it-IT"/>
              <a:t>La cooperazione è essenziale per l'apprendimento in una SOM. È attraverso questo processo che la mappa impara a organizzarsi in modo che pattern simili di input risultino in neuroni attivati in regioni vicine della mappa.</a:t>
            </a:r>
          </a:p>
        </p:txBody>
      </p:sp>
    </p:spTree>
    <p:extLst>
      <p:ext uri="{BB962C8B-B14F-4D97-AF65-F5344CB8AC3E}">
        <p14:creationId xmlns:p14="http://schemas.microsoft.com/office/powerpoint/2010/main" val="17113883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TotalTime>
  <Words>3180</Words>
  <Application>Microsoft Macintosh PowerPoint</Application>
  <PresentationFormat>Widescreen</PresentationFormat>
  <Paragraphs>128</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Arial</vt:lpstr>
      <vt:lpstr>Cambria Math</vt:lpstr>
      <vt:lpstr>Gill Sans MT</vt:lpstr>
      <vt:lpstr>Söhne</vt:lpstr>
      <vt:lpstr>Wingdings 2</vt:lpstr>
      <vt:lpstr>Dividend</vt:lpstr>
      <vt:lpstr>SOM per Ids</vt:lpstr>
      <vt:lpstr>Introduzione </vt:lpstr>
      <vt:lpstr>Architettura delle SOM</vt:lpstr>
      <vt:lpstr>Panoramica del Processo di Apprendimento</vt:lpstr>
      <vt:lpstr>Fase di Inizializzazione</vt:lpstr>
      <vt:lpstr>Fase Competizione (1)</vt:lpstr>
      <vt:lpstr>Fase Competizione (2)</vt:lpstr>
      <vt:lpstr>Fase di Cooperazione e adattamento(1)</vt:lpstr>
      <vt:lpstr>Fase di Cooperazione e adattamento(2)</vt:lpstr>
      <vt:lpstr>L’algoritmo in breve</vt:lpstr>
      <vt:lpstr>Osservazioni</vt:lpstr>
      <vt:lpstr>Rappresentazioni som</vt:lpstr>
      <vt:lpstr>Valutazione della som</vt:lpstr>
      <vt:lpstr>Implementazioni delle SOM in Python</vt:lpstr>
      <vt:lpstr>Scelta della libreria </vt:lpstr>
      <vt:lpstr>SOM applicate all’IDS</vt:lpstr>
      <vt:lpstr>signature-based, anomaly-based e Hybrid</vt:lpstr>
      <vt:lpstr>HIDS e NIDS</vt:lpstr>
      <vt:lpstr>TIPI DI attacchi nella rete</vt:lpstr>
      <vt:lpstr>Dataset KDD Cup’99</vt:lpstr>
      <vt:lpstr>Dataset NSL-KDD </vt:lpstr>
      <vt:lpstr>Dataset più moderni</vt:lpstr>
      <vt:lpstr>Risultati ottenuti dalle som E varianti in Ids </vt:lpstr>
      <vt:lpstr>PowerPoint Presentation</vt:lpstr>
      <vt:lpstr>PowerPoint Presentation</vt:lpstr>
      <vt:lpstr>Reti Som e varianti vs Altre Ann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MICHELE GUIDA</cp:lastModifiedBy>
  <cp:revision>2</cp:revision>
  <cp:lastPrinted>2024-04-04T09:39:54Z</cp:lastPrinted>
  <dcterms:created xsi:type="dcterms:W3CDTF">2024-03-26T20:10:52Z</dcterms:created>
  <dcterms:modified xsi:type="dcterms:W3CDTF">2024-05-01T07:05:00Z</dcterms:modified>
</cp:coreProperties>
</file>