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DE795A-F0AE-5182-5C20-BB86AA9CF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FC379E-0460-A948-B485-5BE989C65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98F73A-B910-D542-9124-57C2BE0C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843E-71B4-43E9-8FA0-F2400A8CCB8B}" type="datetimeFigureOut">
              <a:rPr lang="it-IT" smtClean="0"/>
              <a:t>24/10/2022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9F5501-B226-69A6-A1DD-12F7A87E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246168-ED8B-3C09-9438-9CD2AC93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112B-5B50-4C8D-B922-8F71B3FD3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92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832882-8A65-DAD5-A179-6BB82A4E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FD294B-304B-5144-7D93-05CAE963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8ECE34-BB46-13D0-9D27-379E782E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843E-71B4-43E9-8FA0-F2400A8CCB8B}" type="datetimeFigureOut">
              <a:rPr lang="it-IT" smtClean="0"/>
              <a:t>24/10/2022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98D6F2-FA11-B35F-4257-960659E5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A27730-EE9D-2B57-0524-AB00680C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112B-5B50-4C8D-B922-8F71B3FD3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76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5127B0D-68EC-9B55-5FF2-1006D58CC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714A84-AF95-DEF0-19C8-251F2DF75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A439FE-5149-4561-9B26-4EA0D4E9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843E-71B4-43E9-8FA0-F2400A8CCB8B}" type="datetimeFigureOut">
              <a:rPr lang="it-IT" smtClean="0"/>
              <a:t>24/10/2022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1ED4CF-5AFF-1FCB-73C9-9C7128A4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8943F5-0520-CAE3-92FA-EE9B1A3E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112B-5B50-4C8D-B922-8F71B3FD3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26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868D05-3FCB-96D0-AB4C-6465FBC2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40EA39-AE0E-B9B6-9FC6-F2A13473A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ED831D-C556-BA92-90F7-BECA8F29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843E-71B4-43E9-8FA0-F2400A8CCB8B}" type="datetimeFigureOut">
              <a:rPr lang="it-IT" smtClean="0"/>
              <a:t>24/10/2022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8B6EFA-2948-763D-95E8-70D0FC45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BB46AE-D504-5A0B-8B60-7181216D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112B-5B50-4C8D-B922-8F71B3FD3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448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A4331-BF21-14D2-9E7B-E8AB55C3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4A4589-4DDD-1E4E-989A-B064DBF4E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376460-2FE8-6E0B-203D-C08282E0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843E-71B4-43E9-8FA0-F2400A8CCB8B}" type="datetimeFigureOut">
              <a:rPr lang="it-IT" smtClean="0"/>
              <a:t>24/10/2022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AA6D3F-63A4-CF79-D085-34B03021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01696F-55CB-5F64-8528-A07191B4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112B-5B50-4C8D-B922-8F71B3FD3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10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8868F2-ABC5-F1D7-4468-74CFC8E0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7B36E2-FF61-133B-F1A5-E69EF6505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736A2D-5F24-C2A3-77CC-40C53C0EB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8BFC5A-1A15-FB63-AD63-AFC98A62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843E-71B4-43E9-8FA0-F2400A8CCB8B}" type="datetimeFigureOut">
              <a:rPr lang="it-IT" smtClean="0"/>
              <a:t>24/10/2022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FB0B19-B5C9-4BBF-2024-04716584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109B4D-350C-164B-DD93-6EE883C2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112B-5B50-4C8D-B922-8F71B3FD3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91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4C7014-F3E1-1970-0C9E-20CD3D57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F88824-7DE4-3E34-DACA-A992EE41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912A96-413E-120E-2148-4D166FAAE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70017EE-FE77-859F-6AC6-E7BF457DF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749D21-35FF-79E8-3640-7B33F04F7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FA7C08-0BFA-8299-71C6-36A1ABA6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843E-71B4-43E9-8FA0-F2400A8CCB8B}" type="datetimeFigureOut">
              <a:rPr lang="it-IT" smtClean="0"/>
              <a:t>24/10/2022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4C5D5C-5E15-CE88-BDDB-AD11DE8A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AE8101C-CADA-5C02-A939-B49108E9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112B-5B50-4C8D-B922-8F71B3FD3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645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0A1A9D-2B42-F82B-D2E8-40B56040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DFFAFC0-D726-874C-1751-E98DCA52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843E-71B4-43E9-8FA0-F2400A8CCB8B}" type="datetimeFigureOut">
              <a:rPr lang="it-IT" smtClean="0"/>
              <a:t>24/10/2022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AA6E60-2DA7-8F84-0194-ECBF9FE4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85349F-7877-6A89-1B95-B5EAD524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112B-5B50-4C8D-B922-8F71B3FD3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45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A97D46-13C3-91EC-4A24-0D651EAD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843E-71B4-43E9-8FA0-F2400A8CCB8B}" type="datetimeFigureOut">
              <a:rPr lang="it-IT" smtClean="0"/>
              <a:t>24/10/2022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EFC540D-456A-52DA-334B-E5BF7905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8E3A42-619E-DFFE-933C-49D325A8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112B-5B50-4C8D-B922-8F71B3FD3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58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7FD2D-B753-7ED8-6969-58EC51FE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89C970-7ECD-97DC-3C9C-862C5F938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D2F9D3-4BFB-7CC8-92CB-E369E39BE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7F24E2-75B6-4C2C-CA0C-6BEFE649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843E-71B4-43E9-8FA0-F2400A8CCB8B}" type="datetimeFigureOut">
              <a:rPr lang="it-IT" smtClean="0"/>
              <a:t>24/10/2022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456866-235E-B1AB-509F-D05012EB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BE3789-1752-D19A-6C44-03157051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112B-5B50-4C8D-B922-8F71B3FD3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611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E5AD16-16C6-7D78-A8A7-08A0199E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BB25ED-B6B4-4829-2C68-645FE5194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248CEB7-E5F7-1322-C4FD-11A5B6A97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9CFA35-F6F2-6AB3-16A3-41B3A58F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843E-71B4-43E9-8FA0-F2400A8CCB8B}" type="datetimeFigureOut">
              <a:rPr lang="it-IT" smtClean="0"/>
              <a:t>24/10/2022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8A24AA-B22F-67CB-2DFD-00DBF35A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5B2D5C-18FC-0378-7015-8C300EB7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112B-5B50-4C8D-B922-8F71B3FD3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73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FF95C35-02BB-5868-C510-CE8A9012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6FFDE5-FDA9-230D-3A4E-19CF78B4E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1AD493-1CAD-EA40-56EB-331EC662A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843E-71B4-43E9-8FA0-F2400A8CCB8B}" type="datetimeFigureOut">
              <a:rPr lang="it-IT" smtClean="0"/>
              <a:t>24/10/2022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305EC7-7394-C986-4F73-70D999478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B60CBC-64AE-CD3F-4CD0-ACE300F4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112B-5B50-4C8D-B922-8F71B3FD3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555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 3">
            <a:extLst>
              <a:ext uri="{FF2B5EF4-FFF2-40B4-BE49-F238E27FC236}">
                <a16:creationId xmlns:a16="http://schemas.microsoft.com/office/drawing/2014/main" id="{4AFF222A-D469-CC46-484B-F90A9AF188BF}"/>
              </a:ext>
            </a:extLst>
          </p:cNvPr>
          <p:cNvSpPr/>
          <p:nvPr/>
        </p:nvSpPr>
        <p:spPr>
          <a:xfrm>
            <a:off x="4360985" y="1772529"/>
            <a:ext cx="3404381" cy="1483433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664BD-304C-8332-54BD-CD8C56624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Monitoring Systems Using IoT</a:t>
            </a:r>
            <a:br>
              <a:rPr lang="it-IT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154B4D9-FC89-4DF8-6FF7-264803AAB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MM</a:t>
            </a:r>
          </a:p>
          <a:p>
            <a:r>
              <a:rPr lang="it-IT" dirty="0"/>
              <a:t>MI</a:t>
            </a:r>
          </a:p>
          <a:p>
            <a:r>
              <a:rPr lang="it-IT" dirty="0"/>
              <a:t>GT</a:t>
            </a:r>
          </a:p>
        </p:txBody>
      </p:sp>
    </p:spTree>
    <p:extLst>
      <p:ext uri="{BB962C8B-B14F-4D97-AF65-F5344CB8AC3E}">
        <p14:creationId xmlns:p14="http://schemas.microsoft.com/office/powerpoint/2010/main" val="79521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24511D-A6D1-41C1-0DB2-31A6B5F2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Observations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AC6E38-6AD9-0A01-CA64-303DD8CD3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The extensive studies brings out the following major observations for the discussion:</a:t>
            </a:r>
          </a:p>
          <a:p>
            <a:r>
              <a:rPr lang="en-US" sz="1800" b="0" i="0" u="none" strike="noStrike" baseline="0" dirty="0">
                <a:latin typeface="URWPalladioL-Roma"/>
              </a:rPr>
              <a:t>The research on SEM includes various purposes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The methods are divided in terms of sensory data used, machine learning methods used, IoT devices used, and types of sensors involved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The methods have been used for either classification or prediction</a:t>
            </a:r>
          </a:p>
          <a:p>
            <a:endParaRPr lang="en-US" sz="1800" b="0" i="0" u="none" strike="noStrike" baseline="0" dirty="0">
              <a:latin typeface="URWPalladioL-Roma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140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D2F94-9F8E-A3D8-762A-DC7F3BEB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184BA-3AB9-17C8-3C4C-BE0E12150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URWPalladioL-Roma"/>
              </a:rPr>
              <a:t>The studies reported for all purposes of systems do not have any common challenges and vary from application to application, but the major challenges observed are as follows:</a:t>
            </a:r>
          </a:p>
          <a:p>
            <a:pPr algn="l"/>
            <a:r>
              <a:rPr lang="en-US" sz="1800" dirty="0">
                <a:latin typeface="URWPalladioL-Roma"/>
              </a:rPr>
              <a:t>T</a:t>
            </a:r>
            <a:r>
              <a:rPr lang="en-US" sz="1800" b="0" i="0" u="none" strike="noStrike" baseline="0" dirty="0">
                <a:latin typeface="URWPalladioL-Roma"/>
              </a:rPr>
              <a:t>here is problem of interoperability in the analysis of the data captured</a:t>
            </a:r>
          </a:p>
          <a:p>
            <a:r>
              <a:rPr lang="en-US" sz="1800" b="0" i="0" u="none" strike="noStrike" baseline="0" dirty="0">
                <a:latin typeface="URWPalladioL-Roma"/>
              </a:rPr>
              <a:t>Sample size is limited in many of the contributions.</a:t>
            </a:r>
          </a:p>
          <a:p>
            <a:r>
              <a:rPr lang="en-US" sz="1800" b="0" i="0" u="none" strike="noStrike" baseline="0" dirty="0">
                <a:latin typeface="URWPalladioL-Roma"/>
              </a:rPr>
              <a:t>Noisy data poses a challenge in analysis</a:t>
            </a:r>
            <a:endParaRPr lang="en-US" sz="1800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The machine learning methods which have been employed for training the data and for </a:t>
            </a:r>
            <a:r>
              <a:rPr lang="it-IT" sz="1800" b="0" i="0" u="none" strike="noStrike" baseline="0" dirty="0" err="1">
                <a:latin typeface="URWPalladioL-Roma"/>
              </a:rPr>
              <a:t>classification</a:t>
            </a:r>
            <a:endParaRPr lang="it-IT" sz="1800" b="0" i="0" u="none" strike="noStrike" baseline="0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There is no robust approach of machine learning reported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542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E0199-8D7C-B1BF-984B-67BF1C5B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F6F4D7-4B98-4EA0-F4D1-79F2D2CD7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The above discussion and analysis helps us recommending the following for better, robust and smarter environment monitoring systems</a:t>
            </a:r>
          </a:p>
          <a:p>
            <a:r>
              <a:rPr lang="en-US" sz="1800" b="0" i="0" u="none" strike="noStrike" baseline="0" dirty="0">
                <a:latin typeface="URWPalladioL-Roma"/>
              </a:rPr>
              <a:t>A framework of machine learning methods needs to be developed.</a:t>
            </a:r>
          </a:p>
          <a:p>
            <a:r>
              <a:rPr lang="en-US" sz="1800" b="0" i="0" u="none" strike="noStrike" baseline="0" dirty="0">
                <a:latin typeface="URWPalladioL-Roma"/>
              </a:rPr>
              <a:t>A robust set of classification, prediction and forecasting models has to be designed</a:t>
            </a:r>
            <a:endParaRPr lang="en-US" sz="1800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Suitable denoising methods are required to be implemented as pre-processing to the SEM </a:t>
            </a:r>
            <a:r>
              <a:rPr lang="it-IT" sz="1800" b="0" i="0" u="none" strike="noStrike" baseline="0" dirty="0">
                <a:latin typeface="URWPalladioL-Roma"/>
              </a:rPr>
              <a:t>major stages.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Data deduplication approaches and other methods are needed to deal with big data issues</a:t>
            </a:r>
            <a:endParaRPr lang="it-IT" sz="1800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SEM aims at sustainable development</a:t>
            </a:r>
            <a:endParaRPr lang="it-IT" sz="1800" b="0" i="0" u="none" strike="noStrike" baseline="0" dirty="0">
              <a:latin typeface="URWPalladioL-Roma"/>
            </a:endParaRPr>
          </a:p>
          <a:p>
            <a:pPr algn="l"/>
            <a:r>
              <a:rPr lang="en-US" sz="1800" dirty="0">
                <a:latin typeface="URWPalladioL-Roma"/>
              </a:rPr>
              <a:t>D</a:t>
            </a:r>
            <a:r>
              <a:rPr lang="en-US" sz="1800" b="0" i="0" u="none" strike="noStrike" baseline="0" dirty="0">
                <a:latin typeface="URWPalladioL-Roma"/>
              </a:rPr>
              <a:t>eveloping suitable standards and protocols that can make the data compatible for all acquisition and </a:t>
            </a:r>
            <a:r>
              <a:rPr lang="it-IT" sz="1800" b="0" i="0" u="none" strike="noStrike" baseline="0" dirty="0" err="1">
                <a:latin typeface="URWPalladioL-Roma"/>
              </a:rPr>
              <a:t>analysis</a:t>
            </a:r>
            <a:r>
              <a:rPr lang="it-IT" sz="1800" b="0" i="0" u="none" strike="noStrike" baseline="0" dirty="0">
                <a:latin typeface="URWPalladioL-Roma"/>
              </a:rPr>
              <a:t> systems.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797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E91796-210B-7F90-60F7-687A3249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50EB02-5738-A6B6-5D0F-5A69BD06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HDNMG F+ Charis SIL"/>
              </a:rPr>
              <a:t>Environmental pollution is a major threat to any country, as it affects health, economy and spoils bio- diversity.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Several studies have already proven that the environmental conditions in the production area strongly affect the human performance.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Combining the necessity to incorporate these conditions to realize further improvements of production systems with the current opportunities provided by IoT applications, the need for an IoT-based monitoring of environmental conditions has been shown.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797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A0B532-5504-E381-5794-B029EB010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52" b="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7" name="Rectangle 208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89DD89F-AF36-319E-64B8-6A639607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it-IT" sz="4000"/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A3D26C-0067-977A-5B91-94B00AEC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/>
              <a:t>How Environment impact our lifes?</a:t>
            </a:r>
          </a:p>
          <a:p>
            <a:pPr marL="0" indent="0">
              <a:buNone/>
            </a:pPr>
            <a:r>
              <a:rPr lang="en-US" sz="2000"/>
              <a:t>The consequences of bad quality environment are: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000"/>
              <a:t>Destruction of biodiversity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000"/>
              <a:t>Scarcity of drinkable water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000"/>
              <a:t>Disease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000"/>
              <a:t>Infant mortality</a:t>
            </a:r>
            <a:endParaRPr lang="it-IT" sz="2000"/>
          </a:p>
          <a:p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280758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B31A65-BABE-5DAB-DD8C-26ED7FAE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8DBD67-36D6-84B0-6F51-8DDE9DEC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an </a:t>
            </a:r>
            <a:r>
              <a:rPr lang="it-IT" dirty="0" err="1"/>
              <a:t>Environmental</a:t>
            </a:r>
            <a:r>
              <a:rPr lang="it-IT" dirty="0"/>
              <a:t> Monitoring System</a:t>
            </a:r>
          </a:p>
          <a:p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857513-78FB-4E34-D6DD-44E27718E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69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A189F15-A2F2-6E9F-C01D-86877628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FFDFD09-65A2-992A-7AF9-1D7893F93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241881"/>
            <a:ext cx="7214616" cy="434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5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324986-339C-6D7B-0902-8E3C2B9A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it-IT" sz="5400"/>
              <a:t>Background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9D076B-A468-DCC7-9687-3BF804F5B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it-IT" sz="2200" dirty="0"/>
              <a:t>General IoT </a:t>
            </a:r>
            <a:r>
              <a:rPr lang="it-IT" sz="2200" dirty="0" err="1"/>
              <a:t>architecture</a:t>
            </a:r>
            <a:r>
              <a:rPr lang="it-IT" sz="2200" dirty="0"/>
              <a:t>:</a:t>
            </a:r>
          </a:p>
          <a:p>
            <a:pPr lvl="1"/>
            <a:r>
              <a:rPr lang="it-IT" sz="2200" dirty="0" err="1"/>
              <a:t>Sensors</a:t>
            </a:r>
            <a:endParaRPr lang="it-IT" sz="2200" dirty="0"/>
          </a:p>
          <a:p>
            <a:pPr lvl="1"/>
            <a:r>
              <a:rPr lang="it-IT" sz="2200" dirty="0"/>
              <a:t>Micro-controller</a:t>
            </a:r>
          </a:p>
          <a:p>
            <a:pPr lvl="1"/>
            <a:r>
              <a:rPr lang="it-IT" sz="2200" dirty="0" err="1"/>
              <a:t>Actuators</a:t>
            </a:r>
            <a:endParaRPr lang="it-IT" sz="2200" dirty="0"/>
          </a:p>
          <a:p>
            <a:pPr lvl="1"/>
            <a:r>
              <a:rPr lang="it-IT" sz="2200" dirty="0"/>
              <a:t>Cloud</a:t>
            </a:r>
          </a:p>
          <a:p>
            <a:endParaRPr lang="it-IT" sz="2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293864-6ED8-8130-A042-D7EE474B96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47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4F7DC2-B3AF-72AF-646E-5A145878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it-IT" dirty="0"/>
              <a:t>Background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1B7206-5B01-6547-018E-B7D19200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it-IT" dirty="0" err="1"/>
              <a:t>Iot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  <a:p>
            <a:endParaRPr lang="it-I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D004A15-1F32-A78E-19CD-8507CA408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357" y="946402"/>
            <a:ext cx="5073275" cy="5025912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017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B2489A-444B-D650-861F-29EDED4D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Background</a:t>
            </a:r>
          </a:p>
        </p:txBody>
      </p:sp>
      <p:sp>
        <p:nvSpPr>
          <p:cNvPr id="53" name="Segnaposto contenuto 17">
            <a:extLst>
              <a:ext uri="{FF2B5EF4-FFF2-40B4-BE49-F238E27FC236}">
                <a16:creationId xmlns:a16="http://schemas.microsoft.com/office/drawing/2014/main" id="{E99DE16F-078B-982F-7819-3226BC308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endParaRPr lang="en-US" sz="2000" b="0" i="0" u="none" strike="noStrike" baseline="0"/>
          </a:p>
          <a:p>
            <a:pPr marL="0" indent="0">
              <a:spcAft>
                <a:spcPts val="600"/>
              </a:spcAft>
              <a:buNone/>
            </a:pPr>
            <a:r>
              <a:rPr lang="en-US" sz="2000" b="0" i="0" u="none" strike="noStrike" baseline="0"/>
              <a:t>Iot Basic architecture</a:t>
            </a:r>
          </a:p>
          <a:p>
            <a:pPr marL="285750">
              <a:spcAft>
                <a:spcPts val="600"/>
              </a:spcAft>
            </a:pPr>
            <a:r>
              <a:rPr lang="en-US" sz="2000" b="0" i="0" u="none" strike="noStrike" baseline="0"/>
              <a:t>Measuring nodes: Micro controllers with sensors </a:t>
            </a:r>
          </a:p>
          <a:p>
            <a:pPr marL="285750">
              <a:spcAft>
                <a:spcPts val="600"/>
              </a:spcAft>
            </a:pPr>
            <a:r>
              <a:rPr lang="en-US" sz="2000" b="0" i="0" u="none" strike="noStrike" baseline="0"/>
              <a:t>Message Broker: MQTT </a:t>
            </a:r>
          </a:p>
          <a:p>
            <a:pPr marL="285750">
              <a:spcAft>
                <a:spcPts val="600"/>
              </a:spcAft>
            </a:pPr>
            <a:r>
              <a:rPr lang="en-US" sz="2000" b="0" i="0" u="none" strike="noStrike" baseline="0"/>
              <a:t>Data Storage and Visualization </a:t>
            </a:r>
          </a:p>
          <a:p>
            <a:pPr>
              <a:spcAft>
                <a:spcPts val="600"/>
              </a:spcAft>
            </a:pPr>
            <a:endParaRPr lang="en-US" sz="200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8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Immagine 19">
            <a:extLst>
              <a:ext uri="{FF2B5EF4-FFF2-40B4-BE49-F238E27FC236}">
                <a16:creationId xmlns:a16="http://schemas.microsoft.com/office/drawing/2014/main" id="{B98235CC-D14D-1EFF-ECB4-DEBC77D6C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020" y="1466180"/>
            <a:ext cx="6253212" cy="1563303"/>
          </a:xfrm>
          <a:prstGeom prst="rect">
            <a:avLst/>
          </a:prstGeom>
        </p:spPr>
      </p:pic>
      <p:grpSp>
        <p:nvGrpSpPr>
          <p:cNvPr id="95" name="Group 9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6" name="Rectangle 9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477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81D0A9-E8B6-89F2-C8D3-0C0D4198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it-IT" sz="5000" dirty="0" err="1"/>
              <a:t>Existing</a:t>
            </a:r>
            <a:r>
              <a:rPr lang="it-IT" sz="5000" dirty="0"/>
              <a:t> Architecture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46FF5F2-AF63-1A1E-9D23-26A7B068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30936"/>
            <a:ext cx="6689969" cy="3913632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22CDF2-6ED3-E52B-59A8-40D138C97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 b="0" i="0" u="none" strike="noStrike" baseline="0" dirty="0">
                <a:latin typeface="PalatinoLinotype"/>
              </a:rPr>
              <a:t>Smart environment monitoring system highlighting water contaminations and its </a:t>
            </a:r>
            <a:r>
              <a:rPr lang="en-US" sz="2200" b="0" i="0" u="none" strike="noStrike" baseline="0" dirty="0">
                <a:latin typeface="URWPalladioL-Roma"/>
              </a:rPr>
              <a:t>monitoring using the cloud connecting internet of things (IoTs) and sensors.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90057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4E600D-6927-296F-7BF6-64BA09FF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000"/>
              <a:t>Existing Architecture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DC46F9-B328-923F-D6E9-6FF0050CE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/>
              <a:t>Other examples</a:t>
            </a:r>
          </a:p>
          <a:p>
            <a:r>
              <a:rPr lang="it-IT" sz="2200"/>
              <a:t>Mukta</a:t>
            </a:r>
          </a:p>
          <a:p>
            <a:r>
              <a:rPr lang="it-IT" sz="2200"/>
              <a:t>Konde and Deosarkar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5B0926E-9BEA-FE6F-316D-CA88DE62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424180"/>
            <a:ext cx="539655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9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423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HDNMG F+ Charis SIL</vt:lpstr>
      <vt:lpstr>PalatinoLinotype</vt:lpstr>
      <vt:lpstr>Times New Roman</vt:lpstr>
      <vt:lpstr>URWPalladioL-Roma</vt:lpstr>
      <vt:lpstr>Tema di Office</vt:lpstr>
      <vt:lpstr>Environmental Monitoring Systems Using IoT </vt:lpstr>
      <vt:lpstr>Introduction</vt:lpstr>
      <vt:lpstr>Introduction</vt:lpstr>
      <vt:lpstr>Background</vt:lpstr>
      <vt:lpstr>Background</vt:lpstr>
      <vt:lpstr>Background</vt:lpstr>
      <vt:lpstr>Background</vt:lpstr>
      <vt:lpstr>Existing Architecture</vt:lpstr>
      <vt:lpstr>Existing Architecture</vt:lpstr>
      <vt:lpstr>Observations</vt:lpstr>
      <vt:lpstr>Problems</vt:lpstr>
      <vt:lpstr>Solutions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Monitoring Systems Using IoT </dc:title>
  <dc:creator>Giordano Tinella</dc:creator>
  <cp:lastModifiedBy>Giordano Tinella</cp:lastModifiedBy>
  <cp:revision>5</cp:revision>
  <dcterms:created xsi:type="dcterms:W3CDTF">2022-10-24T09:02:20Z</dcterms:created>
  <dcterms:modified xsi:type="dcterms:W3CDTF">2022-10-24T10:22:58Z</dcterms:modified>
</cp:coreProperties>
</file>