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68" r:id="rId5"/>
    <p:sldId id="270" r:id="rId6"/>
    <p:sldId id="258" r:id="rId7"/>
    <p:sldId id="259" r:id="rId8"/>
    <p:sldId id="260" r:id="rId9"/>
    <p:sldId id="261" r:id="rId10"/>
    <p:sldId id="262" r:id="rId11"/>
    <p:sldId id="265" r:id="rId12"/>
    <p:sldId id="264" r:id="rId13"/>
    <p:sldId id="263"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12A982-3BCF-4FBC-AD94-D1AA02FAF00E}"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9CBFC2-EDEC-4D9C-9F0D-F2328C7E0B65}" type="slidenum">
              <a:rPr lang="en-US" smtClean="0"/>
              <a:t>‹#›</a:t>
            </a:fld>
            <a:endParaRPr lang="en-US"/>
          </a:p>
        </p:txBody>
      </p:sp>
    </p:spTree>
    <p:extLst>
      <p:ext uri="{BB962C8B-B14F-4D97-AF65-F5344CB8AC3E}">
        <p14:creationId xmlns:p14="http://schemas.microsoft.com/office/powerpoint/2010/main" val="987197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12A982-3BCF-4FBC-AD94-D1AA02FAF00E}" type="datetimeFigureOut">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9CBFC2-EDEC-4D9C-9F0D-F2328C7E0B65}" type="slidenum">
              <a:rPr lang="en-US" smtClean="0"/>
              <a:t>‹#›</a:t>
            </a:fld>
            <a:endParaRPr lang="en-US"/>
          </a:p>
        </p:txBody>
      </p:sp>
    </p:spTree>
    <p:extLst>
      <p:ext uri="{BB962C8B-B14F-4D97-AF65-F5344CB8AC3E}">
        <p14:creationId xmlns:p14="http://schemas.microsoft.com/office/powerpoint/2010/main" val="2852653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12A982-3BCF-4FBC-AD94-D1AA02FAF00E}" type="datetimeFigureOut">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9CBFC2-EDEC-4D9C-9F0D-F2328C7E0B65}" type="slidenum">
              <a:rPr lang="en-US" smtClean="0"/>
              <a:t>‹#›</a:t>
            </a:fld>
            <a:endParaRPr lang="en-US"/>
          </a:p>
        </p:txBody>
      </p:sp>
    </p:spTree>
    <p:extLst>
      <p:ext uri="{BB962C8B-B14F-4D97-AF65-F5344CB8AC3E}">
        <p14:creationId xmlns:p14="http://schemas.microsoft.com/office/powerpoint/2010/main" val="960842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12A982-3BCF-4FBC-AD94-D1AA02FAF00E}" type="datetimeFigureOut">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9CBFC2-EDEC-4D9C-9F0D-F2328C7E0B65}"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58272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12A982-3BCF-4FBC-AD94-D1AA02FAF00E}" type="datetimeFigureOut">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9CBFC2-EDEC-4D9C-9F0D-F2328C7E0B65}" type="slidenum">
              <a:rPr lang="en-US" smtClean="0"/>
              <a:t>‹#›</a:t>
            </a:fld>
            <a:endParaRPr lang="en-US"/>
          </a:p>
        </p:txBody>
      </p:sp>
    </p:spTree>
    <p:extLst>
      <p:ext uri="{BB962C8B-B14F-4D97-AF65-F5344CB8AC3E}">
        <p14:creationId xmlns:p14="http://schemas.microsoft.com/office/powerpoint/2010/main" val="23657301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12A982-3BCF-4FBC-AD94-D1AA02FAF00E}" type="datetimeFigureOut">
              <a:rPr lang="en-US" smtClean="0"/>
              <a:t>10/12/2023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9CBFC2-EDEC-4D9C-9F0D-F2328C7E0B65}" type="slidenum">
              <a:rPr lang="en-US" smtClean="0"/>
              <a:t>‹#›</a:t>
            </a:fld>
            <a:endParaRPr lang="en-US"/>
          </a:p>
        </p:txBody>
      </p:sp>
    </p:spTree>
    <p:extLst>
      <p:ext uri="{BB962C8B-B14F-4D97-AF65-F5344CB8AC3E}">
        <p14:creationId xmlns:p14="http://schemas.microsoft.com/office/powerpoint/2010/main" val="585444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12A982-3BCF-4FBC-AD94-D1AA02FAF00E}" type="datetimeFigureOut">
              <a:rPr lang="en-US" smtClean="0"/>
              <a:t>10/12/2023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9CBFC2-EDEC-4D9C-9F0D-F2328C7E0B65}" type="slidenum">
              <a:rPr lang="en-US" smtClean="0"/>
              <a:t>‹#›</a:t>
            </a:fld>
            <a:endParaRPr lang="en-US"/>
          </a:p>
        </p:txBody>
      </p:sp>
    </p:spTree>
    <p:extLst>
      <p:ext uri="{BB962C8B-B14F-4D97-AF65-F5344CB8AC3E}">
        <p14:creationId xmlns:p14="http://schemas.microsoft.com/office/powerpoint/2010/main" val="2250270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12A982-3BCF-4FBC-AD94-D1AA02FAF00E}"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9CBFC2-EDEC-4D9C-9F0D-F2328C7E0B65}" type="slidenum">
              <a:rPr lang="en-US" smtClean="0"/>
              <a:t>‹#›</a:t>
            </a:fld>
            <a:endParaRPr lang="en-US"/>
          </a:p>
        </p:txBody>
      </p:sp>
    </p:spTree>
    <p:extLst>
      <p:ext uri="{BB962C8B-B14F-4D97-AF65-F5344CB8AC3E}">
        <p14:creationId xmlns:p14="http://schemas.microsoft.com/office/powerpoint/2010/main" val="1346593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12A982-3BCF-4FBC-AD94-D1AA02FAF00E}"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9CBFC2-EDEC-4D9C-9F0D-F2328C7E0B65}" type="slidenum">
              <a:rPr lang="en-US" smtClean="0"/>
              <a:t>‹#›</a:t>
            </a:fld>
            <a:endParaRPr lang="en-US"/>
          </a:p>
        </p:txBody>
      </p:sp>
    </p:spTree>
    <p:extLst>
      <p:ext uri="{BB962C8B-B14F-4D97-AF65-F5344CB8AC3E}">
        <p14:creationId xmlns:p14="http://schemas.microsoft.com/office/powerpoint/2010/main" val="3976023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12A982-3BCF-4FBC-AD94-D1AA02FAF00E}"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9CBFC2-EDEC-4D9C-9F0D-F2328C7E0B65}" type="slidenum">
              <a:rPr lang="en-US" smtClean="0"/>
              <a:t>‹#›</a:t>
            </a:fld>
            <a:endParaRPr lang="en-US"/>
          </a:p>
        </p:txBody>
      </p:sp>
    </p:spTree>
    <p:extLst>
      <p:ext uri="{BB962C8B-B14F-4D97-AF65-F5344CB8AC3E}">
        <p14:creationId xmlns:p14="http://schemas.microsoft.com/office/powerpoint/2010/main" val="529398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12A982-3BCF-4FBC-AD94-D1AA02FAF00E}"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9CBFC2-EDEC-4D9C-9F0D-F2328C7E0B65}" type="slidenum">
              <a:rPr lang="en-US" smtClean="0"/>
              <a:t>‹#›</a:t>
            </a:fld>
            <a:endParaRPr lang="en-US"/>
          </a:p>
        </p:txBody>
      </p:sp>
    </p:spTree>
    <p:extLst>
      <p:ext uri="{BB962C8B-B14F-4D97-AF65-F5344CB8AC3E}">
        <p14:creationId xmlns:p14="http://schemas.microsoft.com/office/powerpoint/2010/main" val="1082573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12A982-3BCF-4FBC-AD94-D1AA02FAF00E}" type="datetimeFigureOut">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9CBFC2-EDEC-4D9C-9F0D-F2328C7E0B65}" type="slidenum">
              <a:rPr lang="en-US" smtClean="0"/>
              <a:t>‹#›</a:t>
            </a:fld>
            <a:endParaRPr lang="en-US"/>
          </a:p>
        </p:txBody>
      </p:sp>
    </p:spTree>
    <p:extLst>
      <p:ext uri="{BB962C8B-B14F-4D97-AF65-F5344CB8AC3E}">
        <p14:creationId xmlns:p14="http://schemas.microsoft.com/office/powerpoint/2010/main" val="212184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12A982-3BCF-4FBC-AD94-D1AA02FAF00E}" type="datetimeFigureOut">
              <a:rPr lang="en-US" smtClean="0"/>
              <a:t>10/12/2023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9CBFC2-EDEC-4D9C-9F0D-F2328C7E0B65}" type="slidenum">
              <a:rPr lang="en-US" smtClean="0"/>
              <a:t>‹#›</a:t>
            </a:fld>
            <a:endParaRPr lang="en-US"/>
          </a:p>
        </p:txBody>
      </p:sp>
    </p:spTree>
    <p:extLst>
      <p:ext uri="{BB962C8B-B14F-4D97-AF65-F5344CB8AC3E}">
        <p14:creationId xmlns:p14="http://schemas.microsoft.com/office/powerpoint/2010/main" val="4209528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12A982-3BCF-4FBC-AD94-D1AA02FAF00E}" type="datetimeFigureOut">
              <a:rPr lang="en-US" smtClean="0"/>
              <a:t>10/12/2023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9CBFC2-EDEC-4D9C-9F0D-F2328C7E0B65}" type="slidenum">
              <a:rPr lang="en-US" smtClean="0"/>
              <a:t>‹#›</a:t>
            </a:fld>
            <a:endParaRPr lang="en-US"/>
          </a:p>
        </p:txBody>
      </p:sp>
    </p:spTree>
    <p:extLst>
      <p:ext uri="{BB962C8B-B14F-4D97-AF65-F5344CB8AC3E}">
        <p14:creationId xmlns:p14="http://schemas.microsoft.com/office/powerpoint/2010/main" val="3349781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12A982-3BCF-4FBC-AD94-D1AA02FAF00E}" type="datetimeFigureOut">
              <a:rPr lang="en-US" smtClean="0"/>
              <a:t>10/12/2023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9CBFC2-EDEC-4D9C-9F0D-F2328C7E0B65}" type="slidenum">
              <a:rPr lang="en-US" smtClean="0"/>
              <a:t>‹#›</a:t>
            </a:fld>
            <a:endParaRPr lang="en-US"/>
          </a:p>
        </p:txBody>
      </p:sp>
    </p:spTree>
    <p:extLst>
      <p:ext uri="{BB962C8B-B14F-4D97-AF65-F5344CB8AC3E}">
        <p14:creationId xmlns:p14="http://schemas.microsoft.com/office/powerpoint/2010/main" val="700623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12A982-3BCF-4FBC-AD94-D1AA02FAF00E}" type="datetimeFigureOut">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9CBFC2-EDEC-4D9C-9F0D-F2328C7E0B65}" type="slidenum">
              <a:rPr lang="en-US" smtClean="0"/>
              <a:t>‹#›</a:t>
            </a:fld>
            <a:endParaRPr lang="en-US"/>
          </a:p>
        </p:txBody>
      </p:sp>
    </p:spTree>
    <p:extLst>
      <p:ext uri="{BB962C8B-B14F-4D97-AF65-F5344CB8AC3E}">
        <p14:creationId xmlns:p14="http://schemas.microsoft.com/office/powerpoint/2010/main" val="911041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12A982-3BCF-4FBC-AD94-D1AA02FAF00E}" type="datetimeFigureOut">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9CBFC2-EDEC-4D9C-9F0D-F2328C7E0B65}" type="slidenum">
              <a:rPr lang="en-US" smtClean="0"/>
              <a:t>‹#›</a:t>
            </a:fld>
            <a:endParaRPr lang="en-US"/>
          </a:p>
        </p:txBody>
      </p:sp>
    </p:spTree>
    <p:extLst>
      <p:ext uri="{BB962C8B-B14F-4D97-AF65-F5344CB8AC3E}">
        <p14:creationId xmlns:p14="http://schemas.microsoft.com/office/powerpoint/2010/main" val="31061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312A982-3BCF-4FBC-AD94-D1AA02FAF00E}" type="datetimeFigureOut">
              <a:rPr lang="en-US" smtClean="0"/>
              <a:t>10/12/2023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B9CBFC2-EDEC-4D9C-9F0D-F2328C7E0B65}" type="slidenum">
              <a:rPr lang="en-US" smtClean="0"/>
              <a:t>‹#›</a:t>
            </a:fld>
            <a:endParaRPr lang="en-US"/>
          </a:p>
        </p:txBody>
      </p:sp>
    </p:spTree>
    <p:extLst>
      <p:ext uri="{BB962C8B-B14F-4D97-AF65-F5344CB8AC3E}">
        <p14:creationId xmlns:p14="http://schemas.microsoft.com/office/powerpoint/2010/main" val="184610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65A5E-64B1-E432-B782-ACFB24CA0F10}"/>
              </a:ext>
            </a:extLst>
          </p:cNvPr>
          <p:cNvSpPr>
            <a:spLocks noGrp="1"/>
          </p:cNvSpPr>
          <p:nvPr>
            <p:ph type="ctrTitle"/>
          </p:nvPr>
        </p:nvSpPr>
        <p:spPr>
          <a:xfrm>
            <a:off x="1427018" y="304945"/>
            <a:ext cx="9144000" cy="2387600"/>
          </a:xfrm>
        </p:spPr>
        <p:txBody>
          <a:bodyPr/>
          <a:lstStyle/>
          <a:p>
            <a:r>
              <a:rPr lang="en-US" dirty="0" err="1"/>
              <a:t>Cyclistic</a:t>
            </a:r>
            <a:endParaRPr lang="en-US" dirty="0"/>
          </a:p>
        </p:txBody>
      </p:sp>
      <p:sp>
        <p:nvSpPr>
          <p:cNvPr id="3" name="Subtitle 2">
            <a:extLst>
              <a:ext uri="{FF2B5EF4-FFF2-40B4-BE49-F238E27FC236}">
                <a16:creationId xmlns:a16="http://schemas.microsoft.com/office/drawing/2014/main" id="{95FA331F-7224-617A-A90C-C168A10F94C3}"/>
              </a:ext>
            </a:extLst>
          </p:cNvPr>
          <p:cNvSpPr>
            <a:spLocks noGrp="1"/>
          </p:cNvSpPr>
          <p:nvPr>
            <p:ph type="subTitle" idx="1"/>
          </p:nvPr>
        </p:nvSpPr>
        <p:spPr>
          <a:xfrm>
            <a:off x="1620982" y="2601118"/>
            <a:ext cx="9144000" cy="2387599"/>
          </a:xfrm>
        </p:spPr>
        <p:txBody>
          <a:bodyPr>
            <a:normAutofit lnSpcReduction="10000"/>
          </a:bodyPr>
          <a:lstStyle/>
          <a:p>
            <a:r>
              <a:rPr lang="en-US" dirty="0"/>
              <a:t>How do annual members and casual members </a:t>
            </a:r>
          </a:p>
          <a:p>
            <a:r>
              <a:rPr lang="en-US" dirty="0"/>
              <a:t>use </a:t>
            </a:r>
            <a:r>
              <a:rPr lang="en-US" dirty="0" err="1"/>
              <a:t>Cyclistic</a:t>
            </a:r>
            <a:r>
              <a:rPr lang="en-US" dirty="0"/>
              <a:t> bikes differently?</a:t>
            </a:r>
          </a:p>
          <a:p>
            <a:endParaRPr lang="en-US" dirty="0"/>
          </a:p>
          <a:p>
            <a:r>
              <a:rPr lang="en-US" sz="1600" dirty="0"/>
              <a:t>Prepared by: Michele Jean-Louis</a:t>
            </a:r>
          </a:p>
          <a:p>
            <a:r>
              <a:rPr lang="en-US" sz="1600" dirty="0"/>
              <a:t>Last updated: October 11, 2023</a:t>
            </a:r>
          </a:p>
          <a:p>
            <a:endParaRPr lang="en-US" dirty="0"/>
          </a:p>
          <a:p>
            <a:endParaRPr lang="en-US" dirty="0"/>
          </a:p>
        </p:txBody>
      </p:sp>
    </p:spTree>
    <p:extLst>
      <p:ext uri="{BB962C8B-B14F-4D97-AF65-F5344CB8AC3E}">
        <p14:creationId xmlns:p14="http://schemas.microsoft.com/office/powerpoint/2010/main" val="2685551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6108A5-4B89-CFB2-2335-2674494F6C48}"/>
              </a:ext>
            </a:extLst>
          </p:cNvPr>
          <p:cNvPicPr>
            <a:picLocks noChangeAspect="1"/>
          </p:cNvPicPr>
          <p:nvPr/>
        </p:nvPicPr>
        <p:blipFill>
          <a:blip r:embed="rId2"/>
          <a:stretch>
            <a:fillRect/>
          </a:stretch>
        </p:blipFill>
        <p:spPr>
          <a:xfrm>
            <a:off x="2872220" y="685800"/>
            <a:ext cx="5810250" cy="5486400"/>
          </a:xfrm>
          <a:prstGeom prst="rect">
            <a:avLst/>
          </a:prstGeom>
        </p:spPr>
      </p:pic>
      <p:pic>
        <p:nvPicPr>
          <p:cNvPr id="7" name="Picture 6">
            <a:extLst>
              <a:ext uri="{FF2B5EF4-FFF2-40B4-BE49-F238E27FC236}">
                <a16:creationId xmlns:a16="http://schemas.microsoft.com/office/drawing/2014/main" id="{9785D53E-DF5F-76A5-037E-5081AEEA6706}"/>
              </a:ext>
            </a:extLst>
          </p:cNvPr>
          <p:cNvPicPr>
            <a:picLocks noChangeAspect="1"/>
          </p:cNvPicPr>
          <p:nvPr/>
        </p:nvPicPr>
        <p:blipFill>
          <a:blip r:embed="rId3"/>
          <a:stretch>
            <a:fillRect/>
          </a:stretch>
        </p:blipFill>
        <p:spPr>
          <a:xfrm>
            <a:off x="9319780" y="2590800"/>
            <a:ext cx="1819275" cy="1676400"/>
          </a:xfrm>
          <a:prstGeom prst="rect">
            <a:avLst/>
          </a:prstGeom>
        </p:spPr>
      </p:pic>
    </p:spTree>
    <p:extLst>
      <p:ext uri="{BB962C8B-B14F-4D97-AF65-F5344CB8AC3E}">
        <p14:creationId xmlns:p14="http://schemas.microsoft.com/office/powerpoint/2010/main" val="1680068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E27850-57E2-B479-A78B-CE0F2686F863}"/>
              </a:ext>
            </a:extLst>
          </p:cNvPr>
          <p:cNvSpPr>
            <a:spLocks noGrp="1"/>
          </p:cNvSpPr>
          <p:nvPr>
            <p:ph idx="1"/>
          </p:nvPr>
        </p:nvSpPr>
        <p:spPr>
          <a:xfrm>
            <a:off x="8406028" y="1253331"/>
            <a:ext cx="3262745" cy="4351338"/>
          </a:xfrm>
        </p:spPr>
        <p:txBody>
          <a:bodyPr>
            <a:normAutofit fontScale="85000" lnSpcReduction="10000"/>
          </a:bodyPr>
          <a:lstStyle/>
          <a:p>
            <a:r>
              <a:rPr lang="en-US" sz="1800" dirty="0">
                <a:effectLst/>
                <a:latin typeface="Tableau Book"/>
              </a:rPr>
              <a:t>The average trip duration is uniform for members throughout the data, but for casual riders the length of trips increase between 9AM and 5 PM.</a:t>
            </a:r>
          </a:p>
          <a:p>
            <a:endParaRPr lang="en-US" sz="1800" dirty="0">
              <a:latin typeface="Tableau Book"/>
            </a:endParaRPr>
          </a:p>
          <a:p>
            <a:pPr algn="ctr"/>
            <a:r>
              <a:rPr lang="en-US" sz="1800" dirty="0">
                <a:effectLst/>
                <a:latin typeface="Tableau Book"/>
              </a:rPr>
              <a:t>There is a peak in the number of rides for members at 8AM and 5PM which would indicate commute to and from work.</a:t>
            </a:r>
          </a:p>
          <a:p>
            <a:pPr algn="ctr"/>
            <a:r>
              <a:rPr lang="en-US" sz="1800" dirty="0">
                <a:effectLst/>
                <a:latin typeface="Tableau Book"/>
              </a:rPr>
              <a:t>For casual riders, the number of rides increases linearly from 5AM to 5PM and then decreases.</a:t>
            </a:r>
            <a:endParaRPr lang="en-US" dirty="0"/>
          </a:p>
        </p:txBody>
      </p:sp>
      <p:pic>
        <p:nvPicPr>
          <p:cNvPr id="7" name="Picture 6">
            <a:extLst>
              <a:ext uri="{FF2B5EF4-FFF2-40B4-BE49-F238E27FC236}">
                <a16:creationId xmlns:a16="http://schemas.microsoft.com/office/drawing/2014/main" id="{E3A8DCCF-983C-ADC0-8AFC-896009713E92}"/>
              </a:ext>
            </a:extLst>
          </p:cNvPr>
          <p:cNvPicPr>
            <a:picLocks noChangeAspect="1"/>
          </p:cNvPicPr>
          <p:nvPr/>
        </p:nvPicPr>
        <p:blipFill>
          <a:blip r:embed="rId2"/>
          <a:stretch>
            <a:fillRect/>
          </a:stretch>
        </p:blipFill>
        <p:spPr>
          <a:xfrm>
            <a:off x="524307" y="887412"/>
            <a:ext cx="7762875" cy="4838700"/>
          </a:xfrm>
          <a:prstGeom prst="rect">
            <a:avLst/>
          </a:prstGeom>
        </p:spPr>
      </p:pic>
      <p:pic>
        <p:nvPicPr>
          <p:cNvPr id="9" name="Picture 8">
            <a:extLst>
              <a:ext uri="{FF2B5EF4-FFF2-40B4-BE49-F238E27FC236}">
                <a16:creationId xmlns:a16="http://schemas.microsoft.com/office/drawing/2014/main" id="{118ED57C-A90C-9BE4-1F60-E7638504EB58}"/>
              </a:ext>
            </a:extLst>
          </p:cNvPr>
          <p:cNvPicPr>
            <a:picLocks noChangeAspect="1"/>
          </p:cNvPicPr>
          <p:nvPr/>
        </p:nvPicPr>
        <p:blipFill>
          <a:blip r:embed="rId3"/>
          <a:stretch>
            <a:fillRect/>
          </a:stretch>
        </p:blipFill>
        <p:spPr>
          <a:xfrm>
            <a:off x="7242246" y="3268806"/>
            <a:ext cx="942975" cy="638175"/>
          </a:xfrm>
          <a:prstGeom prst="rect">
            <a:avLst/>
          </a:prstGeom>
        </p:spPr>
      </p:pic>
    </p:spTree>
    <p:extLst>
      <p:ext uri="{BB962C8B-B14F-4D97-AF65-F5344CB8AC3E}">
        <p14:creationId xmlns:p14="http://schemas.microsoft.com/office/powerpoint/2010/main" val="1087104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BEA308-A87E-1DAD-FB33-F8893D9A2966}"/>
              </a:ext>
            </a:extLst>
          </p:cNvPr>
          <p:cNvPicPr>
            <a:picLocks noChangeAspect="1"/>
          </p:cNvPicPr>
          <p:nvPr/>
        </p:nvPicPr>
        <p:blipFill>
          <a:blip r:embed="rId2"/>
          <a:stretch>
            <a:fillRect/>
          </a:stretch>
        </p:blipFill>
        <p:spPr>
          <a:xfrm>
            <a:off x="2277341" y="709612"/>
            <a:ext cx="6057900" cy="5438775"/>
          </a:xfrm>
          <a:prstGeom prst="rect">
            <a:avLst/>
          </a:prstGeom>
        </p:spPr>
      </p:pic>
      <p:pic>
        <p:nvPicPr>
          <p:cNvPr id="7" name="Picture 6">
            <a:extLst>
              <a:ext uri="{FF2B5EF4-FFF2-40B4-BE49-F238E27FC236}">
                <a16:creationId xmlns:a16="http://schemas.microsoft.com/office/drawing/2014/main" id="{03A1D463-B003-E54A-16A8-E6270B7C1BB0}"/>
              </a:ext>
            </a:extLst>
          </p:cNvPr>
          <p:cNvPicPr>
            <a:picLocks noChangeAspect="1"/>
          </p:cNvPicPr>
          <p:nvPr/>
        </p:nvPicPr>
        <p:blipFill>
          <a:blip r:embed="rId3"/>
          <a:stretch>
            <a:fillRect/>
          </a:stretch>
        </p:blipFill>
        <p:spPr>
          <a:xfrm>
            <a:off x="9064336" y="2800349"/>
            <a:ext cx="2209800" cy="1257300"/>
          </a:xfrm>
          <a:prstGeom prst="rect">
            <a:avLst/>
          </a:prstGeom>
        </p:spPr>
      </p:pic>
    </p:spTree>
    <p:extLst>
      <p:ext uri="{BB962C8B-B14F-4D97-AF65-F5344CB8AC3E}">
        <p14:creationId xmlns:p14="http://schemas.microsoft.com/office/powerpoint/2010/main" val="2491930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3A8BE7-F4A2-E727-D3E4-DFDE69A727F0}"/>
              </a:ext>
            </a:extLst>
          </p:cNvPr>
          <p:cNvPicPr>
            <a:picLocks noChangeAspect="1"/>
          </p:cNvPicPr>
          <p:nvPr/>
        </p:nvPicPr>
        <p:blipFill>
          <a:blip r:embed="rId2"/>
          <a:stretch>
            <a:fillRect/>
          </a:stretch>
        </p:blipFill>
        <p:spPr>
          <a:xfrm>
            <a:off x="1924050" y="1669039"/>
            <a:ext cx="8343900" cy="2771775"/>
          </a:xfrm>
          <a:prstGeom prst="rect">
            <a:avLst/>
          </a:prstGeom>
        </p:spPr>
      </p:pic>
      <p:sp>
        <p:nvSpPr>
          <p:cNvPr id="4" name="TextBox 3">
            <a:extLst>
              <a:ext uri="{FF2B5EF4-FFF2-40B4-BE49-F238E27FC236}">
                <a16:creationId xmlns:a16="http://schemas.microsoft.com/office/drawing/2014/main" id="{24B4E677-686B-794E-539C-6A0B2092451B}"/>
              </a:ext>
            </a:extLst>
          </p:cNvPr>
          <p:cNvSpPr txBox="1"/>
          <p:nvPr/>
        </p:nvSpPr>
        <p:spPr>
          <a:xfrm>
            <a:off x="1851280" y="4819629"/>
            <a:ext cx="8489440" cy="369332"/>
          </a:xfrm>
          <a:prstGeom prst="rect">
            <a:avLst/>
          </a:prstGeom>
          <a:noFill/>
        </p:spPr>
        <p:txBody>
          <a:bodyPr wrap="none" rtlCol="0">
            <a:spAutoFit/>
          </a:bodyPr>
          <a:lstStyle/>
          <a:p>
            <a:r>
              <a:rPr lang="en-US" dirty="0" err="1"/>
              <a:t>Cyclistic</a:t>
            </a:r>
            <a:r>
              <a:rPr lang="en-US" dirty="0"/>
              <a:t> can create marketing campaign geared towards weekend riders and commuters. </a:t>
            </a:r>
          </a:p>
        </p:txBody>
      </p:sp>
    </p:spTree>
    <p:extLst>
      <p:ext uri="{BB962C8B-B14F-4D97-AF65-F5344CB8AC3E}">
        <p14:creationId xmlns:p14="http://schemas.microsoft.com/office/powerpoint/2010/main" val="1589352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73165-99C9-F20E-C386-5E291B1E842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FF820EA-7CEA-5AB3-95EA-EEC64AD0CF21}"/>
              </a:ext>
            </a:extLst>
          </p:cNvPr>
          <p:cNvSpPr>
            <a:spLocks noGrp="1"/>
          </p:cNvSpPr>
          <p:nvPr>
            <p:ph idx="1"/>
          </p:nvPr>
        </p:nvSpPr>
        <p:spPr/>
        <p:txBody>
          <a:bodyPr/>
          <a:lstStyle/>
          <a:p>
            <a:r>
              <a:rPr lang="en-US" dirty="0"/>
              <a:t>Tableau Dashboard: https://public.tableau.com/app/profile/michele.jean.louis/viz/Cyclistic_16961906044630/Cyclistic?publish=yes</a:t>
            </a:r>
          </a:p>
          <a:p>
            <a:r>
              <a:rPr lang="en-US" dirty="0" err="1"/>
              <a:t>GihHub</a:t>
            </a:r>
            <a:r>
              <a:rPr lang="en-US" dirty="0"/>
              <a:t>: https://github.com/michelejl/Cyclistic</a:t>
            </a:r>
          </a:p>
          <a:p>
            <a:r>
              <a:rPr lang="en-US" dirty="0" err="1"/>
              <a:t>Linkedin</a:t>
            </a:r>
            <a:r>
              <a:rPr lang="en-US" dirty="0"/>
              <a:t>: https://www.linkedin.com/in/michelejeanlouis</a:t>
            </a:r>
            <a:br>
              <a:rPr lang="en-US" dirty="0"/>
            </a:br>
            <a:endParaRPr lang="en-US" dirty="0"/>
          </a:p>
        </p:txBody>
      </p:sp>
    </p:spTree>
    <p:extLst>
      <p:ext uri="{BB962C8B-B14F-4D97-AF65-F5344CB8AC3E}">
        <p14:creationId xmlns:p14="http://schemas.microsoft.com/office/powerpoint/2010/main" val="2417421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A982891-765A-8CA5-521B-DAB001B31729}"/>
              </a:ext>
            </a:extLst>
          </p:cNvPr>
          <p:cNvPicPr>
            <a:picLocks noChangeAspect="1"/>
          </p:cNvPicPr>
          <p:nvPr/>
        </p:nvPicPr>
        <p:blipFill>
          <a:blip r:embed="rId2"/>
          <a:stretch>
            <a:fillRect/>
          </a:stretch>
        </p:blipFill>
        <p:spPr>
          <a:xfrm>
            <a:off x="2456584" y="285750"/>
            <a:ext cx="7639050" cy="6286500"/>
          </a:xfrm>
          <a:prstGeom prst="rect">
            <a:avLst/>
          </a:prstGeom>
        </p:spPr>
      </p:pic>
    </p:spTree>
    <p:extLst>
      <p:ext uri="{BB962C8B-B14F-4D97-AF65-F5344CB8AC3E}">
        <p14:creationId xmlns:p14="http://schemas.microsoft.com/office/powerpoint/2010/main" val="2690922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9CBD9-A39E-2969-EBE6-6D5989915FCC}"/>
              </a:ext>
            </a:extLst>
          </p:cNvPr>
          <p:cNvSpPr>
            <a:spLocks noGrp="1"/>
          </p:cNvSpPr>
          <p:nvPr>
            <p:ph type="title"/>
          </p:nvPr>
        </p:nvSpPr>
        <p:spPr/>
        <p:txBody>
          <a:bodyPr/>
          <a:lstStyle/>
          <a:p>
            <a:r>
              <a:rPr lang="en-US" dirty="0"/>
              <a:t>Business Task</a:t>
            </a:r>
          </a:p>
        </p:txBody>
      </p:sp>
      <p:sp>
        <p:nvSpPr>
          <p:cNvPr id="3" name="Content Placeholder 2">
            <a:extLst>
              <a:ext uri="{FF2B5EF4-FFF2-40B4-BE49-F238E27FC236}">
                <a16:creationId xmlns:a16="http://schemas.microsoft.com/office/drawing/2014/main" id="{622FEB8E-BE14-D9D8-24AD-358765A8FEA1}"/>
              </a:ext>
            </a:extLst>
          </p:cNvPr>
          <p:cNvSpPr>
            <a:spLocks noGrp="1"/>
          </p:cNvSpPr>
          <p:nvPr>
            <p:ph idx="1"/>
          </p:nvPr>
        </p:nvSpPr>
        <p:spPr>
          <a:xfrm>
            <a:off x="838200" y="1437698"/>
            <a:ext cx="10515600" cy="4351338"/>
          </a:xfrm>
        </p:spPr>
        <p:txBody>
          <a:bodyPr/>
          <a:lstStyle/>
          <a:p>
            <a:pPr marL="0" indent="0">
              <a:buNone/>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Cyclistic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is a fictional bike-share company in Chicago. The company wants to maximalize the number of annual memberships and therefore wants to understand how do annual members and casual riders use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Cyclistic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bikes differently?</a:t>
            </a:r>
          </a:p>
          <a:p>
            <a:pPr marL="0" indent="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My insights will help the marketing team design marketing strategies aimed at converting casual riders into annual members.</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4400" dirty="0">
                <a:latin typeface="+mj-lt"/>
                <a:ea typeface="+mj-ea"/>
                <a:cs typeface="+mj-cs"/>
              </a:rPr>
              <a:t>Key</a:t>
            </a:r>
            <a:r>
              <a:rPr lang="en-US" sz="44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4400" dirty="0">
                <a:latin typeface="+mj-lt"/>
                <a:ea typeface="+mj-ea"/>
                <a:cs typeface="+mj-cs"/>
              </a:rPr>
              <a:t>Stakeholders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Lily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Moren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director of marketing and manager</a:t>
            </a:r>
          </a:p>
          <a:p>
            <a:r>
              <a:rPr lang="en-US" sz="1800" dirty="0" err="1">
                <a:effectLst/>
                <a:latin typeface="Calibri" panose="020F0502020204030204" pitchFamily="34" charset="0"/>
                <a:ea typeface="Calibri" panose="020F0502020204030204" pitchFamily="34" charset="0"/>
                <a:cs typeface="Times New Roman" panose="02020603050405020304" pitchFamily="18" charset="0"/>
              </a:rPr>
              <a:t>Cyclistic</a:t>
            </a:r>
            <a:r>
              <a:rPr lang="en-US" sz="1800" dirty="0">
                <a:effectLst/>
                <a:latin typeface="Calibri" panose="020F0502020204030204" pitchFamily="34" charset="0"/>
                <a:ea typeface="Calibri" panose="020F0502020204030204" pitchFamily="34" charset="0"/>
                <a:cs typeface="Times New Roman" panose="02020603050405020304" pitchFamily="18" charset="0"/>
              </a:rPr>
              <a:t> executive team</a:t>
            </a: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32692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B6FE0-3D73-CE02-D0FB-576EA7CC9C03}"/>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150C3089-0410-5F75-BC73-2FC1CAC5D01B}"/>
              </a:ext>
            </a:extLst>
          </p:cNvPr>
          <p:cNvSpPr>
            <a:spLocks noGrp="1"/>
          </p:cNvSpPr>
          <p:nvPr>
            <p:ph idx="1"/>
          </p:nvPr>
        </p:nvSpPr>
        <p:spPr/>
        <p:txBody>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data has been made available by Motivate International Inc. under the divvybikes.com data license agreement.</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data is organized by trip by quarter up to 2020 and then we get monthly data files up to July 2023. For each trip, we have the start and end time, the bike ID, the bike type, the starting location and ending location (with latitude and longitude) and the user type (casual or member).</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There doesn’t seem to be any issues with bias or credibility in this data. The data is reliable, original, comprehensive, current and cited.</a:t>
            </a:r>
          </a:p>
          <a:p>
            <a:endParaRPr lang="en-US" dirty="0"/>
          </a:p>
        </p:txBody>
      </p:sp>
    </p:spTree>
    <p:extLst>
      <p:ext uri="{BB962C8B-B14F-4D97-AF65-F5344CB8AC3E}">
        <p14:creationId xmlns:p14="http://schemas.microsoft.com/office/powerpoint/2010/main" val="2936031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DBEA7-3C37-0BA4-09A6-742D37E6FB88}"/>
              </a:ext>
            </a:extLst>
          </p:cNvPr>
          <p:cNvSpPr>
            <a:spLocks noGrp="1"/>
          </p:cNvSpPr>
          <p:nvPr>
            <p:ph type="title"/>
          </p:nvPr>
        </p:nvSpPr>
        <p:spPr/>
        <p:txBody>
          <a:bodyPr/>
          <a:lstStyle/>
          <a:p>
            <a:r>
              <a:rPr lang="en-US" dirty="0"/>
              <a:t>DATA CLEANING AND MANIPULATION</a:t>
            </a:r>
          </a:p>
        </p:txBody>
      </p:sp>
      <p:sp>
        <p:nvSpPr>
          <p:cNvPr id="3" name="Content Placeholder 2">
            <a:extLst>
              <a:ext uri="{FF2B5EF4-FFF2-40B4-BE49-F238E27FC236}">
                <a16:creationId xmlns:a16="http://schemas.microsoft.com/office/drawing/2014/main" id="{A417B975-1715-1805-9B02-75A65BD4371B}"/>
              </a:ext>
            </a:extLst>
          </p:cNvPr>
          <p:cNvSpPr>
            <a:spLocks noGrp="1"/>
          </p:cNvSpPr>
          <p:nvPr>
            <p:ph idx="1"/>
          </p:nvPr>
        </p:nvSpPr>
        <p:spPr/>
        <p:txBody>
          <a:bodyPr/>
          <a:lstStyle/>
          <a:p>
            <a:r>
              <a:rPr lang="en-US" dirty="0"/>
              <a:t>Formatted the </a:t>
            </a:r>
            <a:r>
              <a:rPr lang="en-US" dirty="0" err="1"/>
              <a:t>started_at</a:t>
            </a:r>
            <a:r>
              <a:rPr lang="en-US" dirty="0"/>
              <a:t> and </a:t>
            </a:r>
            <a:r>
              <a:rPr lang="en-US" dirty="0" err="1"/>
              <a:t>ended_at</a:t>
            </a:r>
            <a:r>
              <a:rPr lang="en-US" dirty="0"/>
              <a:t> columns</a:t>
            </a:r>
          </a:p>
          <a:p>
            <a:r>
              <a:rPr lang="en-US" dirty="0"/>
              <a:t>Created a column </a:t>
            </a:r>
            <a:r>
              <a:rPr lang="en-US" dirty="0" err="1"/>
              <a:t>trip_duration</a:t>
            </a:r>
            <a:r>
              <a:rPr lang="en-US" dirty="0"/>
              <a:t> by subtracting </a:t>
            </a:r>
            <a:r>
              <a:rPr lang="en-US" dirty="0" err="1"/>
              <a:t>started_at</a:t>
            </a:r>
            <a:r>
              <a:rPr lang="en-US" dirty="0"/>
              <a:t> from </a:t>
            </a:r>
            <a:r>
              <a:rPr lang="en-US" dirty="0" err="1"/>
              <a:t>ended_at</a:t>
            </a:r>
            <a:endParaRPr lang="en-US" dirty="0"/>
          </a:p>
          <a:p>
            <a:r>
              <a:rPr lang="en-US" dirty="0"/>
              <a:t>Removed the negative </a:t>
            </a:r>
            <a:r>
              <a:rPr lang="en-US" dirty="0" err="1"/>
              <a:t>trip_durations</a:t>
            </a:r>
            <a:endParaRPr lang="en-US" dirty="0"/>
          </a:p>
          <a:p>
            <a:r>
              <a:rPr lang="en-US" dirty="0"/>
              <a:t>Filtered out duplicate </a:t>
            </a:r>
            <a:r>
              <a:rPr lang="en-US" dirty="0" err="1"/>
              <a:t>ride_id</a:t>
            </a:r>
            <a:endParaRPr lang="en-US" dirty="0"/>
          </a:p>
          <a:p>
            <a:r>
              <a:rPr lang="en-US" dirty="0"/>
              <a:t>Removed the entries with no station info</a:t>
            </a:r>
          </a:p>
          <a:p>
            <a:r>
              <a:rPr lang="en-US" dirty="0"/>
              <a:t>Created a calculated field for </a:t>
            </a:r>
            <a:r>
              <a:rPr lang="en-US" dirty="0" err="1"/>
              <a:t>trip_durations</a:t>
            </a:r>
            <a:r>
              <a:rPr lang="en-US"/>
              <a:t> in minutes</a:t>
            </a:r>
          </a:p>
        </p:txBody>
      </p:sp>
    </p:spTree>
    <p:extLst>
      <p:ext uri="{BB962C8B-B14F-4D97-AF65-F5344CB8AC3E}">
        <p14:creationId xmlns:p14="http://schemas.microsoft.com/office/powerpoint/2010/main" val="2913908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B4AFC4-D2D3-818D-18A8-2B92A6F36390}"/>
              </a:ext>
            </a:extLst>
          </p:cNvPr>
          <p:cNvPicPr>
            <a:picLocks noChangeAspect="1"/>
          </p:cNvPicPr>
          <p:nvPr/>
        </p:nvPicPr>
        <p:blipFill>
          <a:blip r:embed="rId2"/>
          <a:stretch>
            <a:fillRect/>
          </a:stretch>
        </p:blipFill>
        <p:spPr>
          <a:xfrm>
            <a:off x="2136209" y="0"/>
            <a:ext cx="7919581" cy="6858000"/>
          </a:xfrm>
          <a:prstGeom prst="rect">
            <a:avLst/>
          </a:prstGeom>
        </p:spPr>
      </p:pic>
    </p:spTree>
    <p:extLst>
      <p:ext uri="{BB962C8B-B14F-4D97-AF65-F5344CB8AC3E}">
        <p14:creationId xmlns:p14="http://schemas.microsoft.com/office/powerpoint/2010/main" val="2524600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3A96FA-3687-C03F-258E-FC19E940ADDF}"/>
              </a:ext>
            </a:extLst>
          </p:cNvPr>
          <p:cNvPicPr>
            <a:picLocks noChangeAspect="1"/>
          </p:cNvPicPr>
          <p:nvPr/>
        </p:nvPicPr>
        <p:blipFill>
          <a:blip r:embed="rId2"/>
          <a:stretch>
            <a:fillRect/>
          </a:stretch>
        </p:blipFill>
        <p:spPr>
          <a:xfrm>
            <a:off x="2495983" y="700087"/>
            <a:ext cx="5953125" cy="5457825"/>
          </a:xfrm>
          <a:prstGeom prst="rect">
            <a:avLst/>
          </a:prstGeom>
        </p:spPr>
      </p:pic>
      <p:pic>
        <p:nvPicPr>
          <p:cNvPr id="7" name="Picture 6">
            <a:extLst>
              <a:ext uri="{FF2B5EF4-FFF2-40B4-BE49-F238E27FC236}">
                <a16:creationId xmlns:a16="http://schemas.microsoft.com/office/drawing/2014/main" id="{A5A407E2-6418-9F0D-B286-4DC0183C8D8C}"/>
              </a:ext>
            </a:extLst>
          </p:cNvPr>
          <p:cNvPicPr>
            <a:picLocks noChangeAspect="1"/>
          </p:cNvPicPr>
          <p:nvPr/>
        </p:nvPicPr>
        <p:blipFill>
          <a:blip r:embed="rId3"/>
          <a:stretch>
            <a:fillRect/>
          </a:stretch>
        </p:blipFill>
        <p:spPr>
          <a:xfrm>
            <a:off x="9266092" y="1070695"/>
            <a:ext cx="1790700" cy="1600200"/>
          </a:xfrm>
          <a:prstGeom prst="rect">
            <a:avLst/>
          </a:prstGeom>
        </p:spPr>
      </p:pic>
      <p:pic>
        <p:nvPicPr>
          <p:cNvPr id="9" name="Picture 8">
            <a:extLst>
              <a:ext uri="{FF2B5EF4-FFF2-40B4-BE49-F238E27FC236}">
                <a16:creationId xmlns:a16="http://schemas.microsoft.com/office/drawing/2014/main" id="{CC04368A-648A-6752-659F-6D2DF3D85BE9}"/>
              </a:ext>
            </a:extLst>
          </p:cNvPr>
          <p:cNvPicPr>
            <a:picLocks noChangeAspect="1"/>
          </p:cNvPicPr>
          <p:nvPr/>
        </p:nvPicPr>
        <p:blipFill>
          <a:blip r:embed="rId4"/>
          <a:stretch>
            <a:fillRect/>
          </a:stretch>
        </p:blipFill>
        <p:spPr>
          <a:xfrm>
            <a:off x="9361342" y="3729905"/>
            <a:ext cx="1695450" cy="2209800"/>
          </a:xfrm>
          <a:prstGeom prst="rect">
            <a:avLst/>
          </a:prstGeom>
        </p:spPr>
      </p:pic>
    </p:spTree>
    <p:extLst>
      <p:ext uri="{BB962C8B-B14F-4D97-AF65-F5344CB8AC3E}">
        <p14:creationId xmlns:p14="http://schemas.microsoft.com/office/powerpoint/2010/main" val="1106483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4585A1-D652-29E3-180D-621F239F80A3}"/>
              </a:ext>
            </a:extLst>
          </p:cNvPr>
          <p:cNvPicPr>
            <a:picLocks noChangeAspect="1"/>
          </p:cNvPicPr>
          <p:nvPr/>
        </p:nvPicPr>
        <p:blipFill>
          <a:blip r:embed="rId2"/>
          <a:stretch>
            <a:fillRect/>
          </a:stretch>
        </p:blipFill>
        <p:spPr>
          <a:xfrm>
            <a:off x="2780434" y="690561"/>
            <a:ext cx="6076950" cy="5476875"/>
          </a:xfrm>
          <a:prstGeom prst="rect">
            <a:avLst/>
          </a:prstGeom>
        </p:spPr>
      </p:pic>
      <p:pic>
        <p:nvPicPr>
          <p:cNvPr id="8" name="Picture 7">
            <a:extLst>
              <a:ext uri="{FF2B5EF4-FFF2-40B4-BE49-F238E27FC236}">
                <a16:creationId xmlns:a16="http://schemas.microsoft.com/office/drawing/2014/main" id="{F690C395-D86E-BCA4-FC72-92D425386022}"/>
              </a:ext>
            </a:extLst>
          </p:cNvPr>
          <p:cNvPicPr>
            <a:picLocks noChangeAspect="1"/>
          </p:cNvPicPr>
          <p:nvPr/>
        </p:nvPicPr>
        <p:blipFill>
          <a:blip r:embed="rId3"/>
          <a:stretch>
            <a:fillRect/>
          </a:stretch>
        </p:blipFill>
        <p:spPr>
          <a:xfrm>
            <a:off x="4543426" y="4128662"/>
            <a:ext cx="361950" cy="152400"/>
          </a:xfrm>
          <a:prstGeom prst="rect">
            <a:avLst/>
          </a:prstGeom>
        </p:spPr>
      </p:pic>
      <p:pic>
        <p:nvPicPr>
          <p:cNvPr id="10" name="Picture 9">
            <a:extLst>
              <a:ext uri="{FF2B5EF4-FFF2-40B4-BE49-F238E27FC236}">
                <a16:creationId xmlns:a16="http://schemas.microsoft.com/office/drawing/2014/main" id="{A134A75A-18A9-A093-30F4-F0AF5DE10A7E}"/>
              </a:ext>
            </a:extLst>
          </p:cNvPr>
          <p:cNvPicPr>
            <a:picLocks noChangeAspect="1"/>
          </p:cNvPicPr>
          <p:nvPr/>
        </p:nvPicPr>
        <p:blipFill>
          <a:blip r:embed="rId4"/>
          <a:stretch>
            <a:fillRect/>
          </a:stretch>
        </p:blipFill>
        <p:spPr>
          <a:xfrm>
            <a:off x="9411566" y="2238373"/>
            <a:ext cx="1714500" cy="2381250"/>
          </a:xfrm>
          <a:prstGeom prst="rect">
            <a:avLst/>
          </a:prstGeom>
        </p:spPr>
      </p:pic>
    </p:spTree>
    <p:extLst>
      <p:ext uri="{BB962C8B-B14F-4D97-AF65-F5344CB8AC3E}">
        <p14:creationId xmlns:p14="http://schemas.microsoft.com/office/powerpoint/2010/main" val="106882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442F12-9E82-BC37-8C33-EDDB3B8A3FDF}"/>
              </a:ext>
            </a:extLst>
          </p:cNvPr>
          <p:cNvPicPr>
            <a:picLocks noChangeAspect="1"/>
          </p:cNvPicPr>
          <p:nvPr/>
        </p:nvPicPr>
        <p:blipFill>
          <a:blip r:embed="rId2"/>
          <a:stretch>
            <a:fillRect/>
          </a:stretch>
        </p:blipFill>
        <p:spPr>
          <a:xfrm>
            <a:off x="2815936" y="742950"/>
            <a:ext cx="5867400" cy="5372100"/>
          </a:xfrm>
          <a:prstGeom prst="rect">
            <a:avLst/>
          </a:prstGeom>
        </p:spPr>
      </p:pic>
      <p:pic>
        <p:nvPicPr>
          <p:cNvPr id="7" name="Picture 6">
            <a:extLst>
              <a:ext uri="{FF2B5EF4-FFF2-40B4-BE49-F238E27FC236}">
                <a16:creationId xmlns:a16="http://schemas.microsoft.com/office/drawing/2014/main" id="{2DBB686C-F3D7-F5AD-93CE-C85FAAB04ABD}"/>
              </a:ext>
            </a:extLst>
          </p:cNvPr>
          <p:cNvPicPr>
            <a:picLocks noChangeAspect="1"/>
          </p:cNvPicPr>
          <p:nvPr/>
        </p:nvPicPr>
        <p:blipFill>
          <a:blip r:embed="rId3"/>
          <a:stretch>
            <a:fillRect/>
          </a:stretch>
        </p:blipFill>
        <p:spPr>
          <a:xfrm>
            <a:off x="9499889" y="3037176"/>
            <a:ext cx="1504950" cy="1171575"/>
          </a:xfrm>
          <a:prstGeom prst="rect">
            <a:avLst/>
          </a:prstGeom>
        </p:spPr>
      </p:pic>
    </p:spTree>
    <p:extLst>
      <p:ext uri="{BB962C8B-B14F-4D97-AF65-F5344CB8AC3E}">
        <p14:creationId xmlns:p14="http://schemas.microsoft.com/office/powerpoint/2010/main" val="1439322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1455</TotalTime>
  <Words>406</Words>
  <Application>Microsoft Office PowerPoint</Application>
  <PresentationFormat>Widescreen</PresentationFormat>
  <Paragraphs>35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Bookman Old Style</vt:lpstr>
      <vt:lpstr>Calibri</vt:lpstr>
      <vt:lpstr>Rockwell</vt:lpstr>
      <vt:lpstr>Tableau Book</vt:lpstr>
      <vt:lpstr>Damask</vt:lpstr>
      <vt:lpstr>Cyclistic</vt:lpstr>
      <vt:lpstr>PowerPoint Presentation</vt:lpstr>
      <vt:lpstr>Business Task</vt:lpstr>
      <vt:lpstr>Data source</vt:lpstr>
      <vt:lpstr>DATA CLEANING AND MANIPULATION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dc:title>
  <dc:creator>Michele Ansha Jean-Louis</dc:creator>
  <cp:lastModifiedBy>Michele Ansha Jean-Louis</cp:lastModifiedBy>
  <cp:revision>11</cp:revision>
  <dcterms:created xsi:type="dcterms:W3CDTF">2023-10-06T18:25:30Z</dcterms:created>
  <dcterms:modified xsi:type="dcterms:W3CDTF">2023-10-12T17:22:35Z</dcterms:modified>
</cp:coreProperties>
</file>