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31"/>
  </p:notesMasterIdLst>
  <p:sldIdLst>
    <p:sldId id="259" r:id="rId2"/>
    <p:sldId id="260" r:id="rId3"/>
    <p:sldId id="261" r:id="rId4"/>
    <p:sldId id="262" r:id="rId5"/>
    <p:sldId id="263" r:id="rId6"/>
    <p:sldId id="266" r:id="rId7"/>
    <p:sldId id="267" r:id="rId8"/>
    <p:sldId id="268" r:id="rId9"/>
    <p:sldId id="291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8" r:id="rId21"/>
    <p:sldId id="282" r:id="rId22"/>
    <p:sldId id="283" r:id="rId23"/>
    <p:sldId id="284" r:id="rId24"/>
    <p:sldId id="285" r:id="rId25"/>
    <p:sldId id="297" r:id="rId26"/>
    <p:sldId id="286" r:id="rId27"/>
    <p:sldId id="287" r:id="rId28"/>
    <p:sldId id="289" r:id="rId29"/>
    <p:sldId id="29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0"/>
    <p:restoredTop sz="94694"/>
  </p:normalViewPr>
  <p:slideViewPr>
    <p:cSldViewPr snapToGrid="0">
      <p:cViewPr varScale="1">
        <p:scale>
          <a:sx n="121" d="100"/>
          <a:sy n="121" d="100"/>
        </p:scale>
        <p:origin x="9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antoninovaccarella\Library\Containers\com.microsoft.Excel\Data\Library\Application%20Support\Microsoft\grafico3%20net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antoninovaccarella\Library\Containers\com.microsoft.Excel\Data\Library\Application%20Support\Microsoft\grafico3%20net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it-IT">
                <a:effectLst/>
              </a:rPr>
              <a:t>Memory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2597520"/>
        <c:axId val="452596080"/>
      </c:barChart>
      <c:catAx>
        <c:axId val="45259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52596080"/>
        <c:crosses val="autoZero"/>
        <c:auto val="1"/>
        <c:lblAlgn val="ctr"/>
        <c:lblOffset val="100"/>
        <c:noMultiLvlLbl val="0"/>
      </c:catAx>
      <c:valAx>
        <c:axId val="4525960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/>
                  <a:t>CPU load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52597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it-IT">
                <a:effectLst/>
              </a:rPr>
              <a:t>Analisi Cpu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7.428086053425402E-2"/>
          <c:y val="0.17182101672956793"/>
          <c:w val="0.8548364282020402"/>
          <c:h val="0.662298533225107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CPU load</c:v>
                </c:pt>
              </c:strCache>
            </c:strRef>
          </c:tx>
          <c:spPr>
            <a:solidFill>
              <a:srgbClr val="FFFF00">
                <a:alpha val="70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7D1-454B-9F0B-59EA349668DD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7D1-454B-9F0B-59EA349668DD}"/>
              </c:ext>
            </c:extLst>
          </c:dPt>
          <c:cat>
            <c:strRef>
              <c:f>Foglio1!$A$2:$A$3</c:f>
              <c:strCache>
                <c:ptCount val="2"/>
                <c:pt idx="0">
                  <c:v>Without conflicts</c:v>
                </c:pt>
                <c:pt idx="1">
                  <c:v>With conflicts</c:v>
                </c:pt>
              </c:strCache>
            </c:strRef>
          </c:cat>
          <c:val>
            <c:numRef>
              <c:f>Foglio1!$B$2:$B$3</c:f>
              <c:numCache>
                <c:formatCode>General</c:formatCode>
                <c:ptCount val="2"/>
                <c:pt idx="0">
                  <c:v>79</c:v>
                </c:pt>
                <c:pt idx="1">
                  <c:v>181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7D1-454B-9F0B-59EA349668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2597520"/>
        <c:axId val="452596080"/>
      </c:barChart>
      <c:catAx>
        <c:axId val="45259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52596080"/>
        <c:crosses val="autoZero"/>
        <c:auto val="1"/>
        <c:lblAlgn val="ctr"/>
        <c:lblOffset val="100"/>
        <c:noMultiLvlLbl val="0"/>
      </c:catAx>
      <c:valAx>
        <c:axId val="452596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/>
                  <a:t>CPU load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52597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FDECC-A3C6-7345-B8D4-FBF509F9AC3C}" type="datetimeFigureOut">
              <a:rPr lang="it-IT" smtClean="0"/>
              <a:t>07/02/25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5BEA4-D3E1-D743-967D-333A88CBC0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540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1C243E-B98B-42C4-9F63-80FFD77DD00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3899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5BEA4-D3E1-D743-967D-333A88CBC00F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1878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5BEA4-D3E1-D743-967D-333A88CBC00F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8864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5BEA4-D3E1-D743-967D-333A88CBC00F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1999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5BEA4-D3E1-D743-967D-333A88CBC00F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1910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5BEA4-D3E1-D743-967D-333A88CBC00F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6167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5BEA4-D3E1-D743-967D-333A88CBC00F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3497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5BEA4-D3E1-D743-967D-333A88CBC00F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321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5BEA4-D3E1-D743-967D-333A88CBC00F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10930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5BEA4-D3E1-D743-967D-333A88CBC00F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4748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5BEA4-D3E1-D743-967D-333A88CBC00F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6477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5BEA4-D3E1-D743-967D-333A88CBC00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47009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5BEA4-D3E1-D743-967D-333A88CBC00F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42856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5BEA4-D3E1-D743-967D-333A88CBC00F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04990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5BEA4-D3E1-D743-967D-333A88CBC00F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4596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5BEA4-D3E1-D743-967D-333A88CBC00F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62940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5BEA4-D3E1-D743-967D-333A88CBC00F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86106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5BEA4-D3E1-D743-967D-333A88CBC00F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3642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5BEA4-D3E1-D743-967D-333A88CBC00F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67895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5BEA4-D3E1-D743-967D-333A88CBC00F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34231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5BEA4-D3E1-D743-967D-333A88CBC00F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9733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C243E-B98B-42C4-9F63-80FFD77DD008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2807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5BEA4-D3E1-D743-967D-333A88CBC00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5095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5BEA4-D3E1-D743-967D-333A88CBC00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7030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5BEA4-D3E1-D743-967D-333A88CBC00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873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5BEA4-D3E1-D743-967D-333A88CBC00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510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5BEA4-D3E1-D743-967D-333A88CBC00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6699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5BEA4-D3E1-D743-967D-333A88CBC00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5111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5BEA4-D3E1-D743-967D-333A88CBC00F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9104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57A184C-42D0-6A48-B539-C9A8BAD7FC2D}" type="datetime1">
              <a:rPr lang="it-IT" smtClean="0"/>
              <a:t>07/02/25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89AF3E4-5DE4-A443-B4C0-9C088C7E74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49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CC30-A7B5-A24C-9383-AA61EA3A85E4}" type="datetime1">
              <a:rPr lang="it-IT" smtClean="0"/>
              <a:t>07/02/25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F3E4-5DE4-A443-B4C0-9C088C7E74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771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2253593-58D4-844B-9AE1-43D2EE2DF246}" type="datetime1">
              <a:rPr lang="it-IT" smtClean="0"/>
              <a:t>07/02/25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89AF3E4-5DE4-A443-B4C0-9C088C7E74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042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7E3F-F005-B441-9E2F-01961574A7CD}" type="datetime1">
              <a:rPr lang="it-IT" smtClean="0"/>
              <a:t>07/02/25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89AF3E4-5DE4-A443-B4C0-9C088C7E74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73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F6FCC19-ED78-2B43-A599-F4AFB8B79945}" type="datetime1">
              <a:rPr lang="it-IT" smtClean="0"/>
              <a:t>07/02/25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89AF3E4-5DE4-A443-B4C0-9C088C7E74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373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912B-E952-804B-9BC0-2ACBFDD153EF}" type="datetime1">
              <a:rPr lang="it-IT" smtClean="0"/>
              <a:t>07/02/25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F3E4-5DE4-A443-B4C0-9C088C7E74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579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591D-358B-1B4A-98E1-A3B66DD3031E}" type="datetime1">
              <a:rPr lang="it-IT" smtClean="0"/>
              <a:t>07/02/25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F3E4-5DE4-A443-B4C0-9C088C7E74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841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6070-7476-0A49-B92A-E3173E91EB50}" type="datetime1">
              <a:rPr lang="it-IT" smtClean="0"/>
              <a:t>07/02/25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F3E4-5DE4-A443-B4C0-9C088C7E74D5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5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57DD-2CB4-D84A-A10E-B73CBD1BA36C}" type="datetime1">
              <a:rPr lang="it-IT" smtClean="0"/>
              <a:t>07/02/25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F3E4-5DE4-A443-B4C0-9C088C7E74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704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4EB404-C43D-E448-B201-DE6E7DE0AF65}" type="datetime1">
              <a:rPr lang="it-IT" smtClean="0"/>
              <a:t>07/02/25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89AF3E4-5DE4-A443-B4C0-9C088C7E74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557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68F0-9696-2743-913D-F6B79ECF7F0F}" type="datetime1">
              <a:rPr lang="it-IT" smtClean="0"/>
              <a:t>07/02/25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F3E4-5DE4-A443-B4C0-9C088C7E74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484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E90D38B-5D5C-094A-8E18-E78A796F7FEB}" type="datetime1">
              <a:rPr lang="it-IT" smtClean="0"/>
              <a:t>07/02/25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89AF3E4-5DE4-A443-B4C0-9C088C7E74D5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465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 descr="dimes-marchio-01">
            <a:extLst>
              <a:ext uri="{FF2B5EF4-FFF2-40B4-BE49-F238E27FC236}">
                <a16:creationId xmlns:a16="http://schemas.microsoft.com/office/drawing/2014/main" id="{C2A34156-D1BD-45F8-C269-771BC1ACE418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75476" y="707517"/>
            <a:ext cx="4185025" cy="135838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DC594EF-2D0A-B7E6-FC32-37D20639C9D2}"/>
              </a:ext>
            </a:extLst>
          </p:cNvPr>
          <p:cNvSpPr txBox="1"/>
          <p:nvPr/>
        </p:nvSpPr>
        <p:spPr>
          <a:xfrm>
            <a:off x="1933321" y="2010134"/>
            <a:ext cx="8551508" cy="10674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1755" marR="0" lvl="0" indent="0" algn="l" defTabSz="457200" rtl="0" eaLnBrk="1" fontAlgn="auto" latinLnBrk="0" hangingPunct="1">
              <a:lnSpc>
                <a:spcPct val="100000"/>
              </a:lnSpc>
              <a:spcBef>
                <a:spcPts val="5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Times New Roman" panose="02020603050405020304" pitchFamily="18" charset="0"/>
                <a:cs typeface="+mn-cs"/>
              </a:rPr>
              <a:t> </a:t>
            </a: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1942465" marR="2102485" lvl="0" indent="0" algn="ctr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Corso di Laurea in Ingegneria</a:t>
            </a:r>
            <a:r>
              <a:rPr kumimoji="0" lang="it-IT" sz="1800" b="1" i="0" u="none" strike="noStrike" kern="100" cap="none" spc="-10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it-IT" sz="1800" b="1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Informatica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79DA3AE-C7A2-FBDA-5256-0FA7EDD212C4}"/>
              </a:ext>
            </a:extLst>
          </p:cNvPr>
          <p:cNvSpPr txBox="1"/>
          <p:nvPr/>
        </p:nvSpPr>
        <p:spPr>
          <a:xfrm>
            <a:off x="3047999" y="2953679"/>
            <a:ext cx="6096000" cy="1426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160020" lvl="0" indent="0" algn="ctr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Relazione</a:t>
            </a:r>
            <a:r>
              <a:rPr kumimoji="0" lang="it-IT" sz="1800" b="0" i="0" u="none" strike="noStrike" kern="1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it-IT" sz="18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Progetto</a:t>
            </a:r>
            <a:r>
              <a:rPr kumimoji="0" lang="it-IT" sz="1800" b="0" i="0" u="none" strike="noStrike" kern="1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it-IT" sz="18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Network Security</a:t>
            </a:r>
            <a:endParaRPr kumimoji="0" lang="it-IT" sz="1200" b="0" i="0" u="none" strike="noStrike" kern="1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400" cap="none" spc="-1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Conflict</a:t>
            </a:r>
            <a:r>
              <a:rPr kumimoji="0" lang="it-IT" sz="3600" b="0" i="0" u="none" strike="noStrike" kern="14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Detector</a:t>
            </a:r>
            <a:endParaRPr kumimoji="0" lang="it-IT" sz="2800" b="0" i="0" u="none" strike="noStrike" kern="1400" cap="none" spc="-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5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Times New Roman" panose="02020603050405020304" pitchFamily="18" charset="0"/>
                <a:cs typeface="+mn-cs"/>
              </a:rPr>
              <a:t> </a:t>
            </a:r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7175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Times New Roman" panose="02020603050405020304" pitchFamily="18" charset="0"/>
                <a:cs typeface="+mn-cs"/>
              </a:rPr>
              <a:t> </a:t>
            </a:r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FF3D32C-C159-1187-D5C4-E5EEECE2CEC1}"/>
              </a:ext>
            </a:extLst>
          </p:cNvPr>
          <p:cNvSpPr txBox="1"/>
          <p:nvPr/>
        </p:nvSpPr>
        <p:spPr>
          <a:xfrm>
            <a:off x="1043390" y="4380223"/>
            <a:ext cx="2010294" cy="1367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" marR="914400" lvl="0" indent="0" algn="l" defTabSz="457200" rtl="0" eaLnBrk="1" fontAlgn="auto" latinLnBrk="0" hangingPunct="1">
              <a:lnSpc>
                <a:spcPts val="133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Calibri" panose="020F0502020204030204" pitchFamily="34" charset="0"/>
                <a:cs typeface="+mn-cs"/>
              </a:rPr>
              <a:t>Docente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Prof.</a:t>
            </a:r>
            <a:r>
              <a:rPr kumimoji="0" lang="it-IT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it-IT" dirty="0">
              <a:solidFill>
                <a:prstClr val="black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Calibri" panose="020F0502020204030204" pitchFamily="34" charset="0"/>
                <a:cs typeface="+mn-cs"/>
              </a:rPr>
              <a:t>Esercitatore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Ing. </a:t>
            </a:r>
            <a:endParaRPr kumimoji="0" lang="it-IT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2A7DD29-783E-802B-F8A2-4BE7BC1B08F0}"/>
              </a:ext>
            </a:extLst>
          </p:cNvPr>
          <p:cNvSpPr txBox="1"/>
          <p:nvPr/>
        </p:nvSpPr>
        <p:spPr>
          <a:xfrm>
            <a:off x="6955299" y="4398572"/>
            <a:ext cx="5828145" cy="125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6940" marR="0" lvl="0" indent="0" algn="l" defTabSz="457200" rtl="0" eaLnBrk="1" fontAlgn="auto" latinLnBrk="0" hangingPunct="1">
              <a:lnSpc>
                <a:spcPts val="133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Calibri" panose="020F0502020204030204" pitchFamily="34" charset="0"/>
                <a:cs typeface="+mn-cs"/>
              </a:rPr>
              <a:t>Studenti</a:t>
            </a:r>
          </a:p>
          <a:p>
            <a:pPr marL="916940" marR="0" lvl="0" indent="0" algn="l" defTabSz="457200" rtl="0" eaLnBrk="1" fontAlgn="auto" latinLnBrk="0" hangingPunct="1">
              <a:lnSpc>
                <a:spcPts val="133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-1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lvl="2"/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Calibri" panose="020F0502020204030204" pitchFamily="34" charset="0"/>
                <a:cs typeface="+mn-cs"/>
              </a:rPr>
              <a:t>Federica Cosenza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2"/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Calibri" panose="020F0502020204030204" pitchFamily="34" charset="0"/>
                <a:cs typeface="+mn-cs"/>
              </a:rPr>
              <a:t>Michele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Calibri" panose="020F0502020204030204" pitchFamily="34" charset="0"/>
                <a:cs typeface="+mn-cs"/>
              </a:rPr>
              <a:t>Purrone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Calibri" panose="020F0502020204030204" pitchFamily="34" charset="0"/>
              <a:cs typeface="+mn-cs"/>
            </a:endParaRPr>
          </a:p>
          <a:p>
            <a:pPr lvl="2"/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Antonino Vaccarella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9024B66-8A68-9B5D-E585-762B2F428141}"/>
              </a:ext>
            </a:extLst>
          </p:cNvPr>
          <p:cNvSpPr txBox="1"/>
          <p:nvPr/>
        </p:nvSpPr>
        <p:spPr>
          <a:xfrm>
            <a:off x="4544965" y="5967964"/>
            <a:ext cx="3102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Anno</a:t>
            </a:r>
            <a:r>
              <a:rPr kumimoji="0" lang="it-IT" sz="1800" b="0" i="0" u="none" strike="noStrike" kern="1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it-IT" sz="18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Accademico</a:t>
            </a:r>
            <a:r>
              <a:rPr kumimoji="0" lang="it-IT" sz="1800" b="0" i="0" u="none" strike="noStrike" kern="1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it-IT" sz="1800" b="0" i="0" u="none" strike="noStrike" kern="1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2023/2024</a:t>
            </a:r>
            <a:endParaRPr kumimoji="0" lang="it-IT" sz="1800" b="0" i="0" u="none" strike="noStrike" kern="1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377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CF3A1E-575C-389C-F945-6754D7194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>
                <a:effectLst/>
              </a:rPr>
              <a:t>Conflitti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95FED1-151E-CA53-B925-B874779F4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205" y="2229657"/>
            <a:ext cx="11029615" cy="407890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it-IT" sz="200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I conflitti nelle regole di flusso si riferiscono a situazioni in cui diverse regole interagiscono in modi che possono causare comportamenti imprevisti o indesiderati. 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it-IT" sz="200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I conflitti possono causare problemi come: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it-IT" sz="2000" b="1" u="none" strike="noStrike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Ambiguità</a:t>
            </a:r>
            <a:r>
              <a:rPr lang="it-IT" sz="2000" u="none" strike="noStrike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: se due regole di flusso specificano azioni diverse per lo stesso insieme di condizioni, il sistema può non sapere quale regola applicare.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it-IT" sz="2000" b="1" u="none" strike="noStrike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Loop di instradamento</a:t>
            </a:r>
            <a:r>
              <a:rPr lang="it-IT" sz="2000" u="none" strike="noStrike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: un conflitto può portare a loop infiniti in cui i dati vengono instradati ripetutamente tra gli stessi punti.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it-IT" sz="2000" b="1" u="none" strike="noStrike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Perdita di dati</a:t>
            </a:r>
            <a:r>
              <a:rPr lang="it-IT" sz="2000" u="none" strike="noStrike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: i conflitti possono causare la perdita di pacchetti di dati se il sistema scarta le informazioni non conformi a una regola definita.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it-IT" sz="2000" b="1" u="none" strike="noStrike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Sovraccarico del sistema</a:t>
            </a:r>
            <a:r>
              <a:rPr lang="it-IT" sz="2000" u="none" strike="noStrike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: i conflitti possono causare un uso inefficiente delle risorse di rete, portando a un sovraccarico e a una diminuzione delle prestazioni del sistema.</a:t>
            </a:r>
          </a:p>
        </p:txBody>
      </p:sp>
    </p:spTree>
    <p:extLst>
      <p:ext uri="{BB962C8B-B14F-4D97-AF65-F5344CB8AC3E}">
        <p14:creationId xmlns:p14="http://schemas.microsoft.com/office/powerpoint/2010/main" val="156577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BEFB48-498E-0FA2-8793-A6AA02AAB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</a:pPr>
            <a:r>
              <a:rPr lang="it-IT" dirty="0" err="1">
                <a:effectLst/>
              </a:rPr>
              <a:t>Redundancy</a:t>
            </a:r>
            <a:r>
              <a:rPr lang="it-IT" dirty="0">
                <a:effectLst/>
              </a:rPr>
              <a:t> (</a:t>
            </a:r>
            <a:r>
              <a:rPr lang="it-IT" i="1" dirty="0" err="1">
                <a:effectLst/>
              </a:rPr>
              <a:t>RidOndanza</a:t>
            </a:r>
            <a:r>
              <a:rPr lang="it-IT" dirty="0">
                <a:effectLst/>
              </a:rPr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16E57B-C0B5-8344-DF4D-C333DC451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it-IT" sz="24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Si verifica quando due o più regole di flusso sono essenzialmente identiche o si sovrappongono senza aggiungere valore significativo. 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it-IT" sz="24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Una regola </a:t>
            </a:r>
            <a:r>
              <a:rPr lang="it-IT" sz="2400" i="1" dirty="0" err="1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it-IT" sz="2400" i="1" baseline="-25000" dirty="0" err="1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it-IT" sz="24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è ridondante rispetto a </a:t>
            </a:r>
            <a:r>
              <a:rPr lang="it-IT" sz="2400" i="1" dirty="0" err="1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it-IT" sz="2400" i="1" baseline="-25000" dirty="0" err="1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it-IT" sz="2400" i="1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se: </a:t>
            </a:r>
          </a:p>
          <a:p>
            <a:pPr marL="666900" lvl="1" indent="-342900">
              <a:lnSpc>
                <a:spcPct val="115000"/>
              </a:lnSpc>
              <a:buFont typeface="+mj-lt"/>
              <a:buAutoNum type="arabicPeriod"/>
            </a:pPr>
            <a:r>
              <a:rPr lang="it-IT" sz="2000" u="none" strike="noStrike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lo spazio degli indirizzi di </a:t>
            </a:r>
            <a:r>
              <a:rPr lang="it-IT" sz="2000" b="1" i="1" u="none" strike="noStrike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it-IT" sz="2000" u="none" strike="noStrike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è un sottoinsieme dello spazio degli indirizzi di </a:t>
            </a:r>
            <a:r>
              <a:rPr lang="it-IT" sz="2000" b="1" i="1" u="none" strike="noStrike" dirty="0" err="1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it-IT" sz="2000" u="none" strike="noStrike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marL="666900" lvl="1" indent="-342900">
              <a:lnSpc>
                <a:spcPct val="115000"/>
              </a:lnSpc>
              <a:buFont typeface="+mj-lt"/>
              <a:buAutoNum type="arabicPeriod"/>
            </a:pPr>
            <a:r>
              <a:rPr lang="it-IT" sz="2000" u="none" strike="noStrike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il protocollo è lo stesso; </a:t>
            </a:r>
          </a:p>
          <a:p>
            <a:pPr marL="666900" lvl="1" indent="-342900">
              <a:lnSpc>
                <a:spcPct val="115000"/>
              </a:lnSpc>
              <a:buFont typeface="+mj-lt"/>
              <a:buAutoNum type="arabicPeriod"/>
            </a:pPr>
            <a:r>
              <a:rPr lang="it-IT" sz="2000" u="none" strike="noStrike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l'azione è la stessa.</a:t>
            </a:r>
          </a:p>
          <a:p>
            <a:endParaRPr lang="it-IT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4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D2A8FB-BDAA-3BD8-83CB-C75FC56C3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err="1">
                <a:effectLst/>
              </a:rPr>
              <a:t>Shadowing</a:t>
            </a:r>
            <a:r>
              <a:rPr lang="it-IT" sz="3200">
                <a:effectLst/>
                <a:latin typeface="Aptos" panose="020B0004020202020204" pitchFamily="34" charset="0"/>
              </a:rPr>
              <a:t> (Ombreggiamento)</a:t>
            </a:r>
            <a:endParaRPr lang="it-IT" sz="440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F99768-1337-3EF5-36F4-38FA40D58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buNone/>
            </a:pPr>
            <a:r>
              <a:rPr lang="it-IT" sz="18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Si verifica quando una regola con priorità più alta "copre" o "ombreggia" una regola con priorità più bassa. 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it-IT" sz="18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In altre parole, la regola con priorità più alta si applica ai pacchetti che corrispondono anche alla regola con priorità più bassa, ma con un'azione diversa.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it-IT" sz="18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Una regola</a:t>
            </a:r>
            <a:r>
              <a:rPr lang="it-IT" sz="1800" i="1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800" i="1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it-IT" sz="1800" i="1" baseline="-2500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it-IT" sz="18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è ombreggiata da </a:t>
            </a:r>
            <a:r>
              <a:rPr lang="it-IT" sz="1800" i="1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it-IT" sz="1800" i="1" baseline="-2500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it-IT" sz="18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se: </a:t>
            </a:r>
          </a:p>
          <a:p>
            <a:pPr marL="666900" lvl="1" indent="-342900">
              <a:lnSpc>
                <a:spcPct val="115000"/>
              </a:lnSpc>
              <a:buFont typeface="+mj-lt"/>
              <a:buAutoNum type="arabicPeriod"/>
            </a:pPr>
            <a:r>
              <a:rPr lang="it-IT" u="none" strike="noStrike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la priorità di</a:t>
            </a:r>
            <a:r>
              <a:rPr lang="it-IT" i="1" u="none" strike="noStrike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i="1" u="none" strike="noStrike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it-IT" i="1" u="none" strike="noStrike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u="none" strike="noStrike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è inferiore a quella di</a:t>
            </a:r>
            <a:r>
              <a:rPr lang="it-IT" i="1" u="none" strike="noStrike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i="1" u="none" strike="noStrike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it-IT" u="none" strike="noStrike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666900" lvl="1" indent="-342900">
              <a:lnSpc>
                <a:spcPct val="115000"/>
              </a:lnSpc>
              <a:buFont typeface="+mj-lt"/>
              <a:buAutoNum type="arabicPeriod"/>
            </a:pPr>
            <a:r>
              <a:rPr lang="it-IT" u="none" strike="noStrike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lo spazio degli indirizzi di </a:t>
            </a:r>
            <a:r>
              <a:rPr lang="it-IT" b="1" i="1" u="none" strike="noStrike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it-IT" u="none" strike="noStrike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è un sottoinsieme dello spazio degli indirizzi di </a:t>
            </a:r>
            <a:r>
              <a:rPr lang="it-IT" b="1" i="1" u="none" strike="noStrike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it-IT" u="none" strike="noStrike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marL="666900" lvl="1" indent="-342900">
              <a:lnSpc>
                <a:spcPct val="115000"/>
              </a:lnSpc>
              <a:buFont typeface="+mj-lt"/>
              <a:buAutoNum type="arabicPeriod"/>
            </a:pPr>
            <a:r>
              <a:rPr lang="it-IT" u="none" strike="noStrike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il protocollo è lo stesso; </a:t>
            </a:r>
          </a:p>
          <a:p>
            <a:pPr marL="666900" lvl="1" indent="-342900">
              <a:lnSpc>
                <a:spcPct val="115000"/>
              </a:lnSpc>
              <a:buFont typeface="+mj-lt"/>
              <a:buAutoNum type="arabicPeriod"/>
            </a:pPr>
            <a:r>
              <a:rPr lang="it-IT" u="none" strike="noStrike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l'azione è diversa. </a:t>
            </a:r>
          </a:p>
          <a:p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74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ED1070-175B-4260-752A-6AD4AA08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err="1">
                <a:effectLst/>
              </a:rPr>
              <a:t>Generalization</a:t>
            </a:r>
            <a:r>
              <a:rPr lang="it-IT">
                <a:effectLst/>
              </a:rPr>
              <a:t> (</a:t>
            </a:r>
            <a:r>
              <a:rPr lang="it-IT" i="1">
                <a:effectLst/>
              </a:rPr>
              <a:t>Generalizzazione</a:t>
            </a:r>
            <a:r>
              <a:rPr lang="it-IT">
                <a:effectLst/>
              </a:rPr>
              <a:t>)</a:t>
            </a:r>
            <a:endParaRPr lang="it-IT" sz="400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575660-91C5-0B1E-F961-329C5A71F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it-IT" sz="24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La generalizzazione è il conflitto complementare allo </a:t>
            </a:r>
            <a:r>
              <a:rPr lang="it-IT" sz="2400" i="1" dirty="0" err="1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Shadowing</a:t>
            </a:r>
            <a:r>
              <a:rPr lang="it-IT" sz="24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it-IT" sz="24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Una regola </a:t>
            </a:r>
            <a:r>
              <a:rPr lang="it-IT" sz="2400" i="1" dirty="0" err="1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it-IT" sz="2400" i="1" baseline="-25000" dirty="0" err="1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it-IT" sz="24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è generalizzata dalla regola </a:t>
            </a:r>
            <a:r>
              <a:rPr lang="it-IT" sz="2400" i="1" dirty="0" err="1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it-IT" sz="2400" i="1" baseline="-25000" dirty="0" err="1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it-IT" sz="24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se: </a:t>
            </a:r>
          </a:p>
          <a:p>
            <a:pPr marL="666900" lvl="1" indent="-342900">
              <a:lnSpc>
                <a:spcPct val="115000"/>
              </a:lnSpc>
              <a:buFont typeface="+mj-lt"/>
              <a:buAutoNum type="arabicPeriod"/>
            </a:pPr>
            <a:r>
              <a:rPr lang="it-IT" sz="2000" u="none" strike="noStrike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la priorità di </a:t>
            </a:r>
            <a:r>
              <a:rPr lang="it-IT" sz="2000" b="1" i="1" u="none" strike="noStrike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it-IT" sz="2000" u="none" strike="noStrike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è maggiore rispetto a quella di </a:t>
            </a:r>
            <a:r>
              <a:rPr lang="it-IT" sz="2000" b="1" i="1" u="none" strike="noStrike" dirty="0" err="1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it-IT" sz="2000" u="none" strike="noStrike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666900" lvl="1" indent="-342900">
              <a:lnSpc>
                <a:spcPct val="115000"/>
              </a:lnSpc>
              <a:buFont typeface="+mj-lt"/>
              <a:buAutoNum type="arabicPeriod"/>
            </a:pPr>
            <a:r>
              <a:rPr lang="it-IT" sz="2000" i="1" u="none" strike="noStrike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tutto</a:t>
            </a:r>
            <a:r>
              <a:rPr lang="it-IT" sz="2000" b="1" u="none" strike="noStrike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u="none" strike="noStrike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lo spazio degli indirizzi di </a:t>
            </a:r>
            <a:r>
              <a:rPr lang="it-IT" sz="2000" b="1" i="1" u="none" strike="noStrike" dirty="0" err="1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it-IT" sz="2000" u="none" strike="noStrike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è un sottoinsieme dello spazio degli indirizzi di </a:t>
            </a:r>
            <a:r>
              <a:rPr lang="it-IT" sz="2000" b="1" i="1" u="none" strike="noStrike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it-IT" sz="2000" u="none" strike="noStrike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marL="666900" lvl="1" indent="-342900">
              <a:lnSpc>
                <a:spcPct val="115000"/>
              </a:lnSpc>
              <a:buFont typeface="+mj-lt"/>
              <a:buAutoNum type="arabicPeriod"/>
            </a:pPr>
            <a:r>
              <a:rPr lang="it-IT" sz="2000" u="none" strike="noStrike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il protocollo è lo stesso; </a:t>
            </a:r>
          </a:p>
          <a:p>
            <a:pPr marL="666900" lvl="1" indent="-342900">
              <a:lnSpc>
                <a:spcPct val="115000"/>
              </a:lnSpc>
              <a:buFont typeface="+mj-lt"/>
              <a:buAutoNum type="arabicPeriod"/>
            </a:pPr>
            <a:r>
              <a:rPr lang="it-IT" sz="2000" u="none" strike="noStrike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l'azione è diversa. </a:t>
            </a:r>
          </a:p>
        </p:txBody>
      </p:sp>
    </p:spTree>
    <p:extLst>
      <p:ext uri="{BB962C8B-B14F-4D97-AF65-F5344CB8AC3E}">
        <p14:creationId xmlns:p14="http://schemas.microsoft.com/office/powerpoint/2010/main" val="244108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B25EAC-FC91-B881-6332-A8F03FF3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err="1">
                <a:effectLst/>
              </a:rPr>
              <a:t>Correlation</a:t>
            </a:r>
            <a:r>
              <a:rPr lang="it-IT">
                <a:effectLst/>
              </a:rPr>
              <a:t> (</a:t>
            </a:r>
            <a:r>
              <a:rPr lang="it-IT" i="1">
                <a:effectLst/>
              </a:rPr>
              <a:t>Correlazione</a:t>
            </a:r>
            <a:r>
              <a:rPr lang="it-IT">
                <a:effectLst/>
              </a:rPr>
              <a:t>)</a:t>
            </a:r>
            <a:endParaRPr lang="it-IT" sz="400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8C48E7-8A89-014A-9130-DB5FE501F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it-IT" sz="24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Il conflitto si verifica quando due regole si applicano a spazi di indirizzi sovrapposti ma con due azioni diverse.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it-IT" sz="24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Una regola </a:t>
            </a:r>
            <a:r>
              <a:rPr lang="it-IT" sz="2400" i="1" dirty="0" err="1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it-IT" sz="2400" i="1" baseline="-25000" dirty="0" err="1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it-IT" sz="24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è correlata a </a:t>
            </a:r>
            <a:r>
              <a:rPr lang="it-IT" sz="2400" i="1" dirty="0" err="1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it-IT" sz="2400" i="1" baseline="-25000" dirty="0" err="1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it-IT" sz="24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se: </a:t>
            </a:r>
          </a:p>
          <a:p>
            <a:pPr marL="666900" lvl="1" indent="-342900">
              <a:lnSpc>
                <a:spcPct val="115000"/>
              </a:lnSpc>
              <a:buFont typeface="+mj-lt"/>
              <a:buAutoNum type="arabicPeriod"/>
            </a:pPr>
            <a:r>
              <a:rPr lang="it-IT" sz="22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lo spazio degli indirizzi di </a:t>
            </a:r>
            <a:r>
              <a:rPr lang="it-IT" sz="2200" b="1" i="1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it-IT" sz="22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si interseca con lo spazio degli indirizzi di </a:t>
            </a:r>
            <a:r>
              <a:rPr lang="it-IT" sz="2200" b="1" i="1" dirty="0" err="1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it-IT" sz="22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marL="666900" lvl="1" indent="-342900">
              <a:lnSpc>
                <a:spcPct val="115000"/>
              </a:lnSpc>
              <a:buFont typeface="+mj-lt"/>
              <a:buAutoNum type="arabicPeriod"/>
            </a:pPr>
            <a:r>
              <a:rPr lang="it-IT" sz="22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il protocollo è lo stesso; </a:t>
            </a:r>
          </a:p>
          <a:p>
            <a:pPr marL="666900" lvl="1" indent="-342900">
              <a:lnSpc>
                <a:spcPct val="115000"/>
              </a:lnSpc>
              <a:buFont typeface="+mj-lt"/>
              <a:buAutoNum type="arabicPeriod"/>
            </a:pPr>
            <a:r>
              <a:rPr lang="it-IT" sz="22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l'azione è diversa. </a:t>
            </a:r>
          </a:p>
        </p:txBody>
      </p:sp>
    </p:spTree>
    <p:extLst>
      <p:ext uri="{BB962C8B-B14F-4D97-AF65-F5344CB8AC3E}">
        <p14:creationId xmlns:p14="http://schemas.microsoft.com/office/powerpoint/2010/main" val="403808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8343BF-5E5C-3E50-0D2C-8BCB9E6BA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err="1">
                <a:effectLst/>
              </a:rPr>
              <a:t>Overlap</a:t>
            </a:r>
            <a:r>
              <a:rPr lang="it-IT" sz="3200">
                <a:effectLst/>
              </a:rPr>
              <a:t> (Sovrapposizione)</a:t>
            </a:r>
            <a:endParaRPr lang="it-IT" sz="440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058E38-215B-3378-5E9C-CAB41F0FB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06740"/>
            <a:ext cx="11029615" cy="367830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it-IT" sz="26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Si verifica quando due regole si applicano a spazi di indirizzi sovrapposti e specificano la stessa azione. 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it-IT" sz="26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Una regola </a:t>
            </a:r>
            <a:r>
              <a:rPr lang="it-IT" sz="2600" i="1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it-IT" sz="2600" i="1" baseline="-2500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it-IT" sz="2600" i="1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6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si sovrappone a </a:t>
            </a:r>
            <a:r>
              <a:rPr lang="it-IT" sz="2600" i="1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it-IT" sz="2600" i="1" baseline="-2500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it-IT" sz="26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se: </a:t>
            </a:r>
          </a:p>
          <a:p>
            <a:pPr marL="666900" lvl="1" indent="-342900">
              <a:lnSpc>
                <a:spcPct val="115000"/>
              </a:lnSpc>
              <a:buFont typeface="+mj-lt"/>
              <a:buAutoNum type="arabicPeriod"/>
            </a:pPr>
            <a:r>
              <a:rPr lang="it-IT" sz="2200" u="none" strike="noStrike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lo spazio degli indirizzi di </a:t>
            </a:r>
            <a:r>
              <a:rPr lang="it-IT" sz="2200" b="1" i="1" u="none" strike="noStrike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it-IT" sz="2200" u="none" strike="noStrike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si interseca con lo spazio degli indirizzi di </a:t>
            </a:r>
            <a:r>
              <a:rPr lang="it-IT" sz="2200" b="1" i="1" u="none" strike="noStrike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it-IT" sz="2200" u="none" strike="noStrike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marL="666900" lvl="1" indent="-342900">
              <a:lnSpc>
                <a:spcPct val="115000"/>
              </a:lnSpc>
              <a:buFont typeface="+mj-lt"/>
              <a:buAutoNum type="arabicPeriod"/>
            </a:pPr>
            <a:r>
              <a:rPr lang="it-IT" sz="2200" u="none" strike="noStrike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il protocollo è lo stesso; </a:t>
            </a:r>
          </a:p>
          <a:p>
            <a:pPr marL="666900" lvl="1" indent="-342900">
              <a:lnSpc>
                <a:spcPct val="115000"/>
              </a:lnSpc>
              <a:buFont typeface="+mj-lt"/>
              <a:buAutoNum type="arabicPeriod"/>
            </a:pPr>
            <a:r>
              <a:rPr lang="it-IT" sz="2200" u="none" strike="noStrike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l'azione è la stessa.</a:t>
            </a:r>
          </a:p>
          <a:p>
            <a:pPr marL="0" indent="0">
              <a:lnSpc>
                <a:spcPct val="115000"/>
              </a:lnSpc>
              <a:buNone/>
            </a:pPr>
            <a:br>
              <a:rPr lang="it-IT" sz="20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it-IT" sz="20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endParaRPr lang="it-IT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75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891E1D-7117-A6F7-667D-7BDF72A9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ED6A1C-CFDE-C094-8A7A-95460D95C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chemeClr val="tx1"/>
                </a:solidFill>
              </a:rPr>
              <a:t>L'applicazione </a:t>
            </a:r>
            <a:r>
              <a:rPr lang="it-IT" sz="2400" i="1" dirty="0" err="1">
                <a:solidFill>
                  <a:schemeClr val="tx1"/>
                </a:solidFill>
              </a:rPr>
              <a:t>Conflict</a:t>
            </a:r>
            <a:r>
              <a:rPr lang="it-IT" sz="2400" i="1" dirty="0">
                <a:solidFill>
                  <a:schemeClr val="tx1"/>
                </a:solidFill>
              </a:rPr>
              <a:t> Detector</a:t>
            </a:r>
            <a:r>
              <a:rPr lang="it-IT" sz="2400" dirty="0">
                <a:solidFill>
                  <a:schemeClr val="tx1"/>
                </a:solidFill>
              </a:rPr>
              <a:t> è basata sull'architettura del framework </a:t>
            </a:r>
            <a:r>
              <a:rPr lang="it-IT" sz="2400" dirty="0" err="1">
                <a:solidFill>
                  <a:schemeClr val="tx1"/>
                </a:solidFill>
              </a:rPr>
              <a:t>Brew</a:t>
            </a:r>
            <a:r>
              <a:rPr lang="it-IT" sz="2400" dirty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tx1"/>
                </a:solidFill>
              </a:rPr>
              <a:t>Il componente centrale è il </a:t>
            </a:r>
            <a:r>
              <a:rPr lang="it-IT" sz="2400" b="1" dirty="0">
                <a:solidFill>
                  <a:schemeClr val="tx1"/>
                </a:solidFill>
              </a:rPr>
              <a:t>controller ONOS</a:t>
            </a:r>
            <a:r>
              <a:rPr lang="it-IT" sz="2400" dirty="0">
                <a:solidFill>
                  <a:schemeClr val="tx1"/>
                </a:solidFill>
              </a:rPr>
              <a:t>, che aggiorna la topologia di rete in tempo reale, monitorando lo stato degli switch e dei link.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tx1"/>
                </a:solidFill>
              </a:rPr>
              <a:t>L'applicazione, caricata come app personalizzata, aggiunge funzionalità specifiche per la </a:t>
            </a:r>
            <a:r>
              <a:rPr lang="it-IT" sz="2400">
                <a:solidFill>
                  <a:schemeClr val="tx1"/>
                </a:solidFill>
              </a:rPr>
              <a:t>gestione </a:t>
            </a:r>
            <a:r>
              <a:rPr lang="it-IT" sz="2400" dirty="0">
                <a:solidFill>
                  <a:schemeClr val="tx1"/>
                </a:solidFill>
              </a:rPr>
              <a:t>dei conflitti tra le regole di flusso. È composta</a:t>
            </a:r>
            <a:r>
              <a:rPr lang="it-IT" sz="2400">
                <a:solidFill>
                  <a:schemeClr val="tx1"/>
                </a:solidFill>
              </a:rPr>
              <a:t>, ad alto livello,</a:t>
            </a:r>
            <a:r>
              <a:rPr lang="it-IT" sz="2400" dirty="0">
                <a:solidFill>
                  <a:schemeClr val="tx1"/>
                </a:solidFill>
              </a:rPr>
              <a:t> da </a:t>
            </a:r>
            <a:r>
              <a:rPr lang="it-IT" sz="2400">
                <a:solidFill>
                  <a:schemeClr val="tx1"/>
                </a:solidFill>
              </a:rPr>
              <a:t>due </a:t>
            </a:r>
            <a:r>
              <a:rPr lang="it-IT" sz="2400" dirty="0">
                <a:solidFill>
                  <a:schemeClr val="tx1"/>
                </a:solidFill>
              </a:rPr>
              <a:t>moduli:</a:t>
            </a:r>
          </a:p>
          <a:p>
            <a:r>
              <a:rPr lang="it-IT" sz="2400" dirty="0">
                <a:solidFill>
                  <a:schemeClr val="tx1"/>
                </a:solidFill>
              </a:rPr>
              <a:t>Flow </a:t>
            </a:r>
            <a:r>
              <a:rPr lang="it-IT" sz="2400" dirty="0" err="1">
                <a:solidFill>
                  <a:schemeClr val="tx1"/>
                </a:solidFill>
              </a:rPr>
              <a:t>Extraction</a:t>
            </a:r>
            <a:endParaRPr lang="it-IT" sz="2400" dirty="0">
              <a:solidFill>
                <a:schemeClr val="tx1"/>
              </a:solidFill>
            </a:endParaRPr>
          </a:p>
          <a:p>
            <a:r>
              <a:rPr lang="it-IT" sz="2400" dirty="0" err="1">
                <a:solidFill>
                  <a:schemeClr val="tx1"/>
                </a:solidFill>
              </a:rPr>
              <a:t>Conflict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Detection</a:t>
            </a:r>
            <a:endParaRPr lang="it-IT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1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E8B973-ADAE-E5B5-FCBB-90CA913B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Componenti dell'Applicazione: FLOW EXTRACTION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D9DE0D-5D74-AEC6-97E3-5664F95FB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chemeClr val="tx1"/>
                </a:solidFill>
              </a:rPr>
              <a:t>Questo modulo, corrispondente alla prima porzione di codice della classe </a:t>
            </a:r>
            <a:r>
              <a:rPr lang="it-IT" sz="2400" i="1" dirty="0" err="1">
                <a:solidFill>
                  <a:schemeClr val="tx1"/>
                </a:solidFill>
              </a:rPr>
              <a:t>AppComponent</a:t>
            </a:r>
            <a:r>
              <a:rPr lang="it-IT" sz="2400" dirty="0">
                <a:solidFill>
                  <a:schemeClr val="tx1"/>
                </a:solidFill>
              </a:rPr>
              <a:t>, si occupa di estrarre le nuove regole immesse su ONOS. 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tx1"/>
                </a:solidFill>
              </a:rPr>
              <a:t>Intercetta tutte le regole iniettate nel controller e le inserisce all’interno di una struttura dati dove resteranno in attesa di essere processate.</a:t>
            </a:r>
          </a:p>
        </p:txBody>
      </p:sp>
    </p:spTree>
    <p:extLst>
      <p:ext uri="{BB962C8B-B14F-4D97-AF65-F5344CB8AC3E}">
        <p14:creationId xmlns:p14="http://schemas.microsoft.com/office/powerpoint/2010/main" val="49723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5B6528-EC3F-D94B-A303-532EC9DD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COMPONENTI DELL’APPLICAZIONE: CONFLICT DETECTION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4A3576-E413-B909-5984-6DC4C94FC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11" y="2003515"/>
            <a:ext cx="11029615" cy="4335739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it-IT" sz="2000" dirty="0">
                <a:solidFill>
                  <a:schemeClr val="tx1"/>
                </a:solidFill>
                <a:effectLst/>
                <a:latin typeface="Gill Sans MT (Corpo)"/>
                <a:ea typeface="Arial" panose="020B0604020202020204" pitchFamily="34" charset="0"/>
                <a:cs typeface="Arial" panose="020B0604020202020204" pitchFamily="34" charset="0"/>
              </a:rPr>
              <a:t>L’obiettivo perseguito dall’idea progettuale è che si riesca a discriminare il comportamento malevolo di un ipotetico attaccante da un utente legacy, che potrebbe causare solo inavvertitamente un conflitto.</a:t>
            </a:r>
          </a:p>
          <a:p>
            <a:pPr>
              <a:lnSpc>
                <a:spcPct val="115000"/>
              </a:lnSpc>
            </a:pPr>
            <a:r>
              <a:rPr lang="it-IT" sz="2000" dirty="0">
                <a:solidFill>
                  <a:schemeClr val="tx1"/>
                </a:solidFill>
                <a:effectLst/>
                <a:latin typeface="Gill Sans MT (Corpo)"/>
                <a:ea typeface="Arial" panose="020B0604020202020204" pitchFamily="34" charset="0"/>
                <a:cs typeface="Arial" panose="020B0604020202020204" pitchFamily="34" charset="0"/>
              </a:rPr>
              <a:t>L’applicazione propone un modello di individuazione dell’utente malevolo basato sull’approccio a </a:t>
            </a:r>
            <a:r>
              <a:rPr lang="it-IT" sz="2000" i="1" dirty="0">
                <a:solidFill>
                  <a:schemeClr val="tx1"/>
                </a:solidFill>
                <a:effectLst/>
                <a:latin typeface="Gill Sans MT (Corpo)"/>
                <a:ea typeface="Arial" panose="020B0604020202020204" pitchFamily="34" charset="0"/>
                <a:cs typeface="Arial" panose="020B0604020202020204" pitchFamily="34" charset="0"/>
              </a:rPr>
              <a:t>black list</a:t>
            </a:r>
            <a:r>
              <a:rPr lang="it-IT" sz="2000" dirty="0">
                <a:solidFill>
                  <a:schemeClr val="tx1"/>
                </a:solidFill>
                <a:effectLst/>
                <a:latin typeface="Gill Sans MT (Corpo)"/>
                <a:ea typeface="Arial" panose="020B0604020202020204" pitchFamily="34" charset="0"/>
                <a:cs typeface="Arial" panose="020B0604020202020204" pitchFamily="34" charset="0"/>
              </a:rPr>
              <a:t>. Si memorizza una </a:t>
            </a:r>
            <a:r>
              <a:rPr lang="it-IT" sz="2000" b="1" dirty="0">
                <a:solidFill>
                  <a:schemeClr val="tx1"/>
                </a:solidFill>
                <a:effectLst/>
                <a:latin typeface="Gill Sans MT (Corpo)"/>
                <a:ea typeface="Arial" panose="020B0604020202020204" pitchFamily="34" charset="0"/>
                <a:cs typeface="Arial" panose="020B0604020202020204" pitchFamily="34" charset="0"/>
              </a:rPr>
              <a:t>mappa</a:t>
            </a:r>
            <a:r>
              <a:rPr lang="it-IT" sz="2000" dirty="0">
                <a:solidFill>
                  <a:schemeClr val="tx1"/>
                </a:solidFill>
                <a:effectLst/>
                <a:latin typeface="Gill Sans MT (Corpo)"/>
                <a:ea typeface="Arial" panose="020B0604020202020204" pitchFamily="34" charset="0"/>
                <a:cs typeface="Arial" panose="020B0604020202020204" pitchFamily="34" charset="0"/>
              </a:rPr>
              <a:t> che associa agli </a:t>
            </a:r>
            <a:r>
              <a:rPr lang="it-IT" sz="2000" b="1" dirty="0">
                <a:solidFill>
                  <a:schemeClr val="tx1"/>
                </a:solidFill>
                <a:effectLst/>
                <a:latin typeface="Gill Sans MT (Corpo)"/>
                <a:ea typeface="Arial" panose="020B0604020202020204" pitchFamily="34" charset="0"/>
                <a:cs typeface="Arial" panose="020B0604020202020204" pitchFamily="34" charset="0"/>
              </a:rPr>
              <a:t>indirizzi IP </a:t>
            </a:r>
            <a:r>
              <a:rPr lang="it-IT" sz="2000" dirty="0">
                <a:solidFill>
                  <a:schemeClr val="tx1"/>
                </a:solidFill>
                <a:effectLst/>
                <a:latin typeface="Gill Sans MT (Corpo)"/>
                <a:ea typeface="Arial" panose="020B0604020202020204" pitchFamily="34" charset="0"/>
                <a:cs typeface="Arial" panose="020B0604020202020204" pitchFamily="34" charset="0"/>
              </a:rPr>
              <a:t>degli utenti un oggetto rappresentante un </a:t>
            </a:r>
            <a:r>
              <a:rPr lang="it-IT" sz="2000" b="1" dirty="0">
                <a:solidFill>
                  <a:schemeClr val="tx1"/>
                </a:solidFill>
                <a:effectLst/>
                <a:latin typeface="Gill Sans MT (Corpo)"/>
                <a:ea typeface="Arial" panose="020B0604020202020204" pitchFamily="34" charset="0"/>
                <a:cs typeface="Arial" panose="020B0604020202020204" pitchFamily="34" charset="0"/>
              </a:rPr>
              <a:t>punteggio.</a:t>
            </a:r>
          </a:p>
          <a:p>
            <a:pPr>
              <a:lnSpc>
                <a:spcPct val="115000"/>
              </a:lnSpc>
            </a:pPr>
            <a:r>
              <a:rPr lang="it-IT" sz="2000" dirty="0">
                <a:solidFill>
                  <a:schemeClr val="tx1"/>
                </a:solidFill>
                <a:effectLst/>
                <a:latin typeface="Gill Sans MT (Corpo)"/>
                <a:ea typeface="Arial" panose="020B0604020202020204" pitchFamily="34" charset="0"/>
                <a:cs typeface="Arial" panose="020B0604020202020204" pitchFamily="34" charset="0"/>
              </a:rPr>
              <a:t>Ogni utente ha un livello di "</a:t>
            </a:r>
            <a:r>
              <a:rPr lang="it-IT" sz="2000" b="1" dirty="0" err="1">
                <a:solidFill>
                  <a:schemeClr val="tx1"/>
                </a:solidFill>
                <a:effectLst/>
                <a:latin typeface="Gill Sans MT (Corpo)"/>
                <a:ea typeface="Arial" panose="020B0604020202020204" pitchFamily="34" charset="0"/>
                <a:cs typeface="Arial" panose="020B0604020202020204" pitchFamily="34" charset="0"/>
              </a:rPr>
              <a:t>trustiness</a:t>
            </a:r>
            <a:r>
              <a:rPr lang="it-IT" sz="2000" dirty="0">
                <a:solidFill>
                  <a:schemeClr val="tx1"/>
                </a:solidFill>
                <a:effectLst/>
                <a:latin typeface="Gill Sans MT (Corpo)"/>
                <a:ea typeface="Arial" panose="020B0604020202020204" pitchFamily="34" charset="0"/>
                <a:cs typeface="Arial" panose="020B0604020202020204" pitchFamily="34" charset="0"/>
              </a:rPr>
              <a:t>" (</a:t>
            </a:r>
            <a:r>
              <a:rPr lang="it-IT" sz="2000" i="1" dirty="0">
                <a:solidFill>
                  <a:schemeClr val="tx1"/>
                </a:solidFill>
                <a:effectLst/>
                <a:latin typeface="Gill Sans MT (Corpo)"/>
                <a:ea typeface="Arial" panose="020B0604020202020204" pitchFamily="34" charset="0"/>
                <a:cs typeface="Arial" panose="020B0604020202020204" pitchFamily="34" charset="0"/>
              </a:rPr>
              <a:t>fiducia</a:t>
            </a:r>
            <a:r>
              <a:rPr lang="it-IT" sz="2000" dirty="0">
                <a:solidFill>
                  <a:schemeClr val="tx1"/>
                </a:solidFill>
                <a:effectLst/>
                <a:latin typeface="Gill Sans MT (Corpo)"/>
                <a:ea typeface="Arial" panose="020B0604020202020204" pitchFamily="34" charset="0"/>
                <a:cs typeface="Arial" panose="020B0604020202020204" pitchFamily="34" charset="0"/>
              </a:rPr>
              <a:t>), che viene ricalcolato a ogni iterazione del processo di valutazione. Il sistema applica un </a:t>
            </a:r>
            <a:r>
              <a:rPr lang="it-IT" sz="2000" b="1" dirty="0">
                <a:solidFill>
                  <a:schemeClr val="tx1"/>
                </a:solidFill>
                <a:effectLst/>
                <a:latin typeface="Gill Sans MT (Corpo)"/>
                <a:ea typeface="Arial" panose="020B0604020202020204" pitchFamily="34" charset="0"/>
                <a:cs typeface="Arial" panose="020B0604020202020204" pitchFamily="34" charset="0"/>
              </a:rPr>
              <a:t>meccanismo di ricompensa e penalità </a:t>
            </a:r>
            <a:r>
              <a:rPr lang="it-IT" sz="2000" dirty="0">
                <a:solidFill>
                  <a:schemeClr val="tx1"/>
                </a:solidFill>
                <a:effectLst/>
                <a:latin typeface="Gill Sans MT (Corpo)"/>
                <a:ea typeface="Arial" panose="020B0604020202020204" pitchFamily="34" charset="0"/>
                <a:cs typeface="Arial" panose="020B0604020202020204" pitchFamily="34" charset="0"/>
              </a:rPr>
              <a:t>per modificare dinamicamente il livello di fiducia, basato su parametri come il tempo e le azioni precedenti. Gli utenti con un livello di fiducia troppo basso verranno bloccati dopo più tentativi falliti, con un numero crescente di tentativi che porta a periodi di blocco progressivamente più lunghi. </a:t>
            </a:r>
          </a:p>
        </p:txBody>
      </p:sp>
    </p:spTree>
    <p:extLst>
      <p:ext uri="{BB962C8B-B14F-4D97-AF65-F5344CB8AC3E}">
        <p14:creationId xmlns:p14="http://schemas.microsoft.com/office/powerpoint/2010/main" val="251841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9DDFFA-A402-B77B-12FA-1EAB9ADB0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COMPONENTI DELL’APPLICAZIONE: CONFLICT DETECTION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8905F5-3C36-EAC0-7B07-29A6293D3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307" y="1820011"/>
            <a:ext cx="11029615" cy="4536827"/>
          </a:xfrm>
        </p:spPr>
        <p:txBody>
          <a:bodyPr>
            <a:normAutofit/>
          </a:bodyPr>
          <a:lstStyle/>
          <a:p>
            <a:r>
              <a:rPr lang="it-IT" sz="2400" dirty="0">
                <a:solidFill>
                  <a:schemeClr val="tx1"/>
                </a:solidFill>
              </a:rPr>
              <a:t>Le regole malevole vengono rimosse dalla lista delle regole candidate e non vengono implementate nel controller.</a:t>
            </a:r>
          </a:p>
          <a:p>
            <a:r>
              <a:rPr lang="it-IT" sz="2400" dirty="0">
                <a:solidFill>
                  <a:schemeClr val="tx1"/>
                </a:solidFill>
              </a:rPr>
              <a:t>Se un utente genera un conflitto per la prima volta, il suo indirizzo IP viene aggiunto nella </a:t>
            </a:r>
            <a:r>
              <a:rPr lang="it-IT" sz="2400" dirty="0" err="1">
                <a:solidFill>
                  <a:schemeClr val="tx1"/>
                </a:solidFill>
              </a:rPr>
              <a:t>blacklist</a:t>
            </a:r>
            <a:r>
              <a:rPr lang="it-IT" sz="2400" dirty="0">
                <a:solidFill>
                  <a:schemeClr val="tx1"/>
                </a:solidFill>
              </a:rPr>
              <a:t> e viene bloccato per </a:t>
            </a:r>
            <a:r>
              <a:rPr lang="it-IT" sz="2400" b="1" dirty="0">
                <a:solidFill>
                  <a:schemeClr val="tx1"/>
                </a:solidFill>
              </a:rPr>
              <a:t>2 secondi</a:t>
            </a:r>
            <a:r>
              <a:rPr lang="it-IT" sz="2400" dirty="0">
                <a:solidFill>
                  <a:schemeClr val="tx1"/>
                </a:solidFill>
              </a:rPr>
              <a:t>. </a:t>
            </a:r>
          </a:p>
          <a:p>
            <a:r>
              <a:rPr lang="it-IT" sz="2400" dirty="0">
                <a:solidFill>
                  <a:schemeClr val="tx1"/>
                </a:solidFill>
              </a:rPr>
              <a:t>Se genera un conflitto due volte di fila, verrà bloccato per </a:t>
            </a:r>
            <a:r>
              <a:rPr lang="it-IT" sz="2400" b="1" dirty="0">
                <a:solidFill>
                  <a:schemeClr val="tx1"/>
                </a:solidFill>
              </a:rPr>
              <a:t>4 secondi</a:t>
            </a:r>
            <a:r>
              <a:rPr lang="it-IT" sz="2400" dirty="0">
                <a:solidFill>
                  <a:schemeClr val="tx1"/>
                </a:solidFill>
              </a:rPr>
              <a:t>. </a:t>
            </a:r>
          </a:p>
          <a:p>
            <a:r>
              <a:rPr lang="it-IT" sz="2400" dirty="0">
                <a:solidFill>
                  <a:schemeClr val="tx1"/>
                </a:solidFill>
              </a:rPr>
              <a:t>Se genera tre conflitti di seguito verrà bloccato per </a:t>
            </a:r>
            <a:r>
              <a:rPr lang="it-IT" sz="2400" b="1" dirty="0">
                <a:solidFill>
                  <a:schemeClr val="tx1"/>
                </a:solidFill>
              </a:rPr>
              <a:t>8 secondi</a:t>
            </a:r>
            <a:r>
              <a:rPr lang="it-IT" sz="2400" dirty="0">
                <a:solidFill>
                  <a:schemeClr val="tx1"/>
                </a:solidFill>
              </a:rPr>
              <a:t>.</a:t>
            </a:r>
          </a:p>
          <a:p>
            <a:r>
              <a:rPr lang="it-IT" sz="2400" dirty="0">
                <a:solidFill>
                  <a:schemeClr val="tx1"/>
                </a:solidFill>
              </a:rPr>
              <a:t>Infine, se genera quattro conflitti di seguito verrà bloccato </a:t>
            </a:r>
            <a:r>
              <a:rPr lang="it-IT" sz="2400" b="1" dirty="0">
                <a:solidFill>
                  <a:schemeClr val="tx1"/>
                </a:solidFill>
              </a:rPr>
              <a:t>per sempre </a:t>
            </a:r>
            <a:r>
              <a:rPr lang="it-IT" sz="2400" dirty="0">
                <a:solidFill>
                  <a:schemeClr val="tx1"/>
                </a:solidFill>
              </a:rPr>
              <a:t>e il suo indirizzo IP non verrà mai rimosso dalla </a:t>
            </a:r>
            <a:r>
              <a:rPr lang="it-IT" sz="2400" dirty="0" err="1">
                <a:solidFill>
                  <a:schemeClr val="tx1"/>
                </a:solidFill>
              </a:rPr>
              <a:t>blacklist</a:t>
            </a:r>
            <a:r>
              <a:rPr lang="it-IT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586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B34FEE8-8268-95A0-3E46-1BDA4C12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abstract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422292-3EFC-0983-2C5A-7C97428EF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9928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it-IT" sz="2400">
                <a:solidFill>
                  <a:schemeClr val="tx1"/>
                </a:solidFill>
                <a:effectLst/>
                <a:latin typeface="Aptos" panose="020B00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Il </a:t>
            </a:r>
            <a:r>
              <a:rPr lang="it-IT" sz="2400" b="1">
                <a:solidFill>
                  <a:schemeClr val="tx1"/>
                </a:solidFill>
                <a:effectLst/>
                <a:latin typeface="Aptos" panose="020B00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Software-</a:t>
            </a:r>
            <a:r>
              <a:rPr lang="it-IT" sz="2400" b="1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Defined</a:t>
            </a:r>
            <a:r>
              <a:rPr lang="it-IT" sz="2400" b="1">
                <a:solidFill>
                  <a:schemeClr val="tx1"/>
                </a:solidFill>
                <a:effectLst/>
                <a:latin typeface="Aptos" panose="020B00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Aptos" panose="020B00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N</a:t>
            </a:r>
            <a:r>
              <a:rPr lang="it-IT" sz="2400" b="1">
                <a:solidFill>
                  <a:schemeClr val="tx1"/>
                </a:solidFill>
                <a:effectLst/>
                <a:latin typeface="Aptos" panose="020B00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etworking </a:t>
            </a:r>
            <a:r>
              <a:rPr lang="it-IT" sz="2400">
                <a:solidFill>
                  <a:schemeClr val="tx1"/>
                </a:solidFill>
                <a:effectLst/>
                <a:latin typeface="Aptos" panose="020B00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(SDN) è una tecnologia di networking che utilizza i controller basati su software per gestire, automatizzare, fornire e programmare le risorse di rete per migliorarne la gestione e il controllo. La programmabilità resa possibile dal Software-</a:t>
            </a:r>
            <a:r>
              <a:rPr lang="it-IT" sz="240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Defined</a:t>
            </a:r>
            <a:r>
              <a:rPr lang="it-IT" sz="2400">
                <a:solidFill>
                  <a:schemeClr val="tx1"/>
                </a:solidFill>
                <a:effectLst/>
                <a:latin typeface="Aptos" panose="020B00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Networking lo rende una piattaforma ideale per molteplici applicazioni, tra cui il deployment, i cambiamenti dinamici della topologia e la gestione decentralizzata delle reti nei data center multi-</a:t>
            </a:r>
            <a:r>
              <a:rPr lang="it-IT" sz="240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tenant</a:t>
            </a:r>
            <a:r>
              <a:rPr lang="it-IT" sz="2400">
                <a:solidFill>
                  <a:schemeClr val="tx1"/>
                </a:solidFill>
                <a:effectLst/>
                <a:latin typeface="Aptos" panose="020B00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. </a:t>
            </a:r>
            <a:endParaRPr lang="it-IT" sz="2400">
              <a:solidFill>
                <a:schemeClr val="tx1"/>
              </a:solidFill>
              <a:effectLst/>
              <a:latin typeface="Aptos" panose="020B00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it-IT" sz="2400">
                <a:solidFill>
                  <a:schemeClr val="tx1"/>
                </a:solidFill>
                <a:effectLst/>
                <a:latin typeface="Aptos" panose="020B00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L’idea progettuale consiste nel ricreare il framework di analisi delle policy di sicurezza </a:t>
            </a:r>
            <a:r>
              <a:rPr lang="it-IT" sz="240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Brew</a:t>
            </a:r>
            <a:r>
              <a:rPr lang="it-IT" sz="2400">
                <a:solidFill>
                  <a:schemeClr val="tx1"/>
                </a:solidFill>
                <a:effectLst/>
                <a:latin typeface="Aptos" panose="020B00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, costruito sul controller SDN </a:t>
            </a:r>
            <a:r>
              <a:rPr lang="it-IT" sz="240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OpenDaylight</a:t>
            </a:r>
            <a:r>
              <a:rPr lang="it-IT" sz="2400">
                <a:solidFill>
                  <a:schemeClr val="tx1"/>
                </a:solidFill>
                <a:effectLst/>
                <a:latin typeface="Aptos" panose="020B00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. </a:t>
            </a:r>
            <a:r>
              <a:rPr lang="it-IT" sz="240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Brew</a:t>
            </a:r>
            <a:r>
              <a:rPr lang="it-IT" sz="2400">
                <a:solidFill>
                  <a:schemeClr val="tx1"/>
                </a:solidFill>
                <a:effectLst/>
                <a:latin typeface="Aptos" panose="020B00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estende la classificazione dei conflitti delle regole firewall tradizionali alle regole di flusso del controller, automatizzando la risoluzione di conflitti a più livelli.</a:t>
            </a:r>
            <a:endParaRPr lang="it-IT" sz="2400">
              <a:solidFill>
                <a:schemeClr val="tx1"/>
              </a:solidFill>
              <a:effectLst/>
              <a:latin typeface="Aptos" panose="020B00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59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DCA7F8-53BE-6D96-2CD0-C71F8A1B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Testing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43F305A-9123-3763-CF77-945CDFCB11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54315"/>
              </p:ext>
            </p:extLst>
          </p:nvPr>
        </p:nvGraphicFramePr>
        <p:xfrm>
          <a:off x="581025" y="2181226"/>
          <a:ext cx="5514975" cy="2823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043F305A-9123-3763-CF77-945CDFCB11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7862566"/>
              </p:ext>
            </p:extLst>
          </p:nvPr>
        </p:nvGraphicFramePr>
        <p:xfrm>
          <a:off x="5600691" y="3592923"/>
          <a:ext cx="6386656" cy="3096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3BC3F44D-0385-E492-EAF0-1F0BDEF6DCBD}"/>
              </a:ext>
            </a:extLst>
          </p:cNvPr>
          <p:cNvSpPr txBox="1"/>
          <p:nvPr/>
        </p:nvSpPr>
        <p:spPr>
          <a:xfrm>
            <a:off x="404034" y="2078181"/>
            <a:ext cx="8141110" cy="1480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it-IT" sz="20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Il carico della CPU è aumentato drasticamente da 71 a 189. Quindi, i conflitti nell'inserimento delle regole hanno causato un aumento del carico sulla CPU e delle risorse utilizzate, confermando che l'elaborazione delle regole conflittuali ha richiesto una quantità significativa di tempo di CPU.</a:t>
            </a:r>
          </a:p>
        </p:txBody>
      </p:sp>
    </p:spTree>
    <p:extLst>
      <p:ext uri="{BB962C8B-B14F-4D97-AF65-F5344CB8AC3E}">
        <p14:creationId xmlns:p14="http://schemas.microsoft.com/office/powerpoint/2010/main" val="85670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15EB25-CE12-4147-FEB3-AD329E83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TRUSTINESS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DC566E2-49A3-32DA-FDB0-16350AEB22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226" y="1764188"/>
                <a:ext cx="11352298" cy="51040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5000"/>
                  </a:lnSpc>
                  <a:buNone/>
                </a:pPr>
                <a:r>
                  <a:rPr lang="it-IT" dirty="0">
                    <a:solidFill>
                      <a:schemeClr val="tx1"/>
                    </a:solidFill>
                    <a:effectLst/>
                    <a:latin typeface="Gill Sans MT (Corpo)"/>
                    <a:ea typeface="Arial" panose="020B0604020202020204" pitchFamily="34" charset="0"/>
                    <a:cs typeface="Arial" panose="020B0604020202020204" pitchFamily="34" charset="0"/>
                  </a:rPr>
                  <a:t>La fiducia viene valutata dinamicamente per monitorare e gestire il comportamento dei nodi coinvolti. La fiducia di un nodo è un numero definito tra 0 e 1.</a:t>
                </a:r>
                <a:r>
                  <a:rPr lang="it-IT" dirty="0">
                    <a:solidFill>
                      <a:schemeClr val="tx1"/>
                    </a:solidFill>
                    <a:latin typeface="Gill Sans MT (Corpo)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  <a:effectLst/>
                    <a:latin typeface="Gill Sans MT (Corpo)"/>
                    <a:ea typeface="Arial" panose="020B0604020202020204" pitchFamily="34" charset="0"/>
                    <a:cs typeface="Arial" panose="020B0604020202020204" pitchFamily="34" charset="0"/>
                  </a:rPr>
                  <a:t> Viene inizialmente impostata a un valore neutrale (1) e poi aggiornata dinamicamente durante l'interazione con altri nodi del sistema. La formula generale utilizzata per aggiornare il livello di fiducia T</a:t>
                </a:r>
                <a:r>
                  <a:rPr lang="it-IT" baseline="-25000" dirty="0">
                    <a:solidFill>
                      <a:schemeClr val="tx1"/>
                    </a:solidFill>
                    <a:effectLst/>
                    <a:latin typeface="Gill Sans MT (Corpo)"/>
                    <a:ea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  <a:effectLst/>
                    <a:latin typeface="Gill Sans MT (Corpo)"/>
                    <a:ea typeface="Arial" panose="020B0604020202020204" pitchFamily="34" charset="0"/>
                    <a:cs typeface="Arial" panose="020B0604020202020204" pitchFamily="34" charset="0"/>
                  </a:rPr>
                  <a:t> di un nodo </a:t>
                </a:r>
                <a:r>
                  <a:rPr lang="it-IT" dirty="0" err="1">
                    <a:solidFill>
                      <a:schemeClr val="tx1"/>
                    </a:solidFill>
                    <a:effectLst/>
                    <a:latin typeface="Gill Sans MT (Corpo)"/>
                    <a:ea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  <a:effectLst/>
                    <a:latin typeface="Gill Sans MT (Corpo)"/>
                    <a:ea typeface="Arial" panose="020B0604020202020204" pitchFamily="34" charset="0"/>
                    <a:cs typeface="Arial" panose="020B0604020202020204" pitchFamily="34" charset="0"/>
                  </a:rPr>
                  <a:t> è la seguente:</a:t>
                </a:r>
              </a:p>
              <a:p>
                <a:pPr marL="0" indent="0">
                  <a:lnSpc>
                    <a:spcPct val="11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𝑺</m:t>
                          </m:r>
                        </m:sub>
                      </m:sSub>
                      <m:r>
                        <a:rPr lang="en-US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 (</m:t>
                      </m:r>
                      <m:r>
                        <a:rPr lang="it-IT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𝒕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) = </m:t>
                      </m:r>
                      <m:sSub>
                        <m:sSubPr>
                          <m:ctrlPr>
                            <a:rPr lang="it-IT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𝑺</m:t>
                          </m:r>
                        </m:sub>
                      </m:sSub>
                      <m:r>
                        <a:rPr lang="en-US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 (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𝒕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𝟏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) + (</m:t>
                      </m:r>
                      <m:sSub>
                        <m:sSubPr>
                          <m:ctrlPr>
                            <a:rPr lang="it-IT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𝑺</m:t>
                          </m:r>
                        </m:sub>
                      </m:sSub>
                      <m:r>
                        <a:rPr lang="en-US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𝒕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) – </m:t>
                      </m:r>
                      <m:sSub>
                        <m:sSubPr>
                          <m:ctrlPr>
                            <a:rPr lang="it-IT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𝑺</m:t>
                          </m:r>
                        </m:sub>
                      </m:sSub>
                      <m:r>
                        <a:rPr lang="en-US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𝒕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))</m:t>
                      </m:r>
                    </m:oMath>
                  </m:oMathPara>
                </a14:m>
                <a:endParaRPr lang="it-IT" b="1" dirty="0">
                  <a:solidFill>
                    <a:schemeClr val="tx1"/>
                  </a:solidFill>
                  <a:effectLst/>
                  <a:latin typeface="Gill Sans MT (Corpo)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15000"/>
                  </a:lnSpc>
                  <a:buNone/>
                </a:pPr>
                <a:r>
                  <a:rPr lang="it-IT" dirty="0">
                    <a:solidFill>
                      <a:schemeClr val="tx1"/>
                    </a:solidFill>
                    <a:effectLst/>
                    <a:latin typeface="Gill Sans MT (Corpo)"/>
                    <a:ea typeface="Arial" panose="020B0604020202020204" pitchFamily="34" charset="0"/>
                    <a:cs typeface="Arial" panose="020B0604020202020204" pitchFamily="34" charset="0"/>
                  </a:rPr>
                  <a:t>Dove:</a:t>
                </a:r>
              </a:p>
              <a:p>
                <a:pPr>
                  <a:lnSpc>
                    <a:spcPct val="11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𝑺</m:t>
                        </m:r>
                      </m:sub>
                    </m:sSub>
                    <m:r>
                      <a:rPr lang="it-IT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𝒕</m:t>
                    </m:r>
                    <m:r>
                      <a:rPr lang="it-IT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  <a:effectLst/>
                    <a:latin typeface="Gill Sans MT (Corpo)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  <a:effectLst/>
                    <a:latin typeface="Gill Sans MT (Corpo)"/>
                    <a:ea typeface="Arial" panose="020B0604020202020204" pitchFamily="34" charset="0"/>
                    <a:cs typeface="Arial" panose="020B0604020202020204" pitchFamily="34" charset="0"/>
                  </a:rPr>
                  <a:t>rappresenta il livello di fiducia della sorgente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effectLst/>
                    <a:latin typeface="Gill Sans MT (Corpo)"/>
                    <a:ea typeface="Arial" panose="020B0604020202020204" pitchFamily="34" charset="0"/>
                    <a:cs typeface="Arial" panose="020B0604020202020204" pitchFamily="34" charset="0"/>
                  </a:rPr>
                  <a:t> al tempo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𝑡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effectLst/>
                    <a:latin typeface="Gill Sans MT (Corpo)"/>
                    <a:ea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pPr>
                  <a:lnSpc>
                    <a:spcPct val="11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it-IT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𝑺</m:t>
                        </m:r>
                      </m:sub>
                    </m:sSub>
                    <m:r>
                      <a:rPr lang="it-IT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𝒕</m:t>
                    </m:r>
                    <m:r>
                      <a:rPr lang="it-IT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  <a:effectLst/>
                    <a:latin typeface="Gill Sans MT (Corpo)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  <a:effectLst/>
                    <a:latin typeface="Gill Sans MT (Corpo)"/>
                    <a:ea typeface="Arial" panose="020B0604020202020204" pitchFamily="34" charset="0"/>
                    <a:cs typeface="Arial" panose="020B0604020202020204" pitchFamily="34" charset="0"/>
                  </a:rPr>
                  <a:t>è la ricompensa assegnata alla sorgente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effectLst/>
                    <a:latin typeface="Gill Sans MT (Corpo)"/>
                    <a:ea typeface="Arial" panose="020B0604020202020204" pitchFamily="34" charset="0"/>
                    <a:cs typeface="Arial" panose="020B0604020202020204" pitchFamily="34" charset="0"/>
                  </a:rPr>
                  <a:t> al tempo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𝑡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effectLst/>
                    <a:latin typeface="Gill Sans MT (Corpo)"/>
                    <a:ea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pPr>
                  <a:lnSpc>
                    <a:spcPct val="11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𝑷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𝑺</m:t>
                        </m:r>
                      </m:sub>
                    </m:sSub>
                    <m:r>
                      <a:rPr lang="it-IT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𝒕</m:t>
                    </m:r>
                    <m:r>
                      <a:rPr lang="it-IT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  <a:effectLst/>
                    <a:latin typeface="Gill Sans MT (Corpo)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  <a:effectLst/>
                    <a:latin typeface="Gill Sans MT (Corpo)"/>
                    <a:ea typeface="Arial" panose="020B0604020202020204" pitchFamily="34" charset="0"/>
                    <a:cs typeface="Arial" panose="020B0604020202020204" pitchFamily="34" charset="0"/>
                  </a:rPr>
                  <a:t>è la punizione assegnata alla sorgente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effectLst/>
                    <a:latin typeface="Gill Sans MT (Corpo)"/>
                    <a:ea typeface="Arial" panose="020B0604020202020204" pitchFamily="34" charset="0"/>
                    <a:cs typeface="Arial" panose="020B0604020202020204" pitchFamily="34" charset="0"/>
                  </a:rPr>
                  <a:t> al tempo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𝑡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effectLst/>
                    <a:latin typeface="Gill Sans MT (Corpo)"/>
                    <a:ea typeface="Arial" panose="020B0604020202020204" pitchFamily="34" charset="0"/>
                    <a:cs typeface="Arial" panose="020B0604020202020204" pitchFamily="34" charset="0"/>
                  </a:rPr>
                  <a:t> e consiste nella somma dei conflitti generati in una finestra temporale;</a:t>
                </a:r>
              </a:p>
              <a:p>
                <a:pPr marL="0" indent="0">
                  <a:lnSpc>
                    <a:spcPct val="115000"/>
                  </a:lnSpc>
                  <a:buNone/>
                </a:pPr>
                <a:r>
                  <a:rPr lang="it-IT" dirty="0">
                    <a:solidFill>
                      <a:schemeClr val="tx1"/>
                    </a:solidFill>
                    <a:effectLst/>
                    <a:latin typeface="Gill Sans MT (Corpo)"/>
                    <a:ea typeface="Arial" panose="020B0604020202020204" pitchFamily="34" charset="0"/>
                    <a:cs typeface="Arial" panose="020B0604020202020204" pitchFamily="34" charset="0"/>
                  </a:rPr>
                  <a:t>Quando la somma dei conflitti è pari a zero, allora si ha una situazione di </a:t>
                </a:r>
                <a:r>
                  <a:rPr lang="it-IT" b="1" i="1" dirty="0">
                    <a:solidFill>
                      <a:schemeClr val="tx1"/>
                    </a:solidFill>
                    <a:effectLst/>
                    <a:latin typeface="Gill Sans MT (Corpo)"/>
                    <a:ea typeface="Arial" panose="020B0604020202020204" pitchFamily="34" charset="0"/>
                    <a:cs typeface="Arial" panose="020B0604020202020204" pitchFamily="34" charset="0"/>
                  </a:rPr>
                  <a:t>Full </a:t>
                </a:r>
                <a:r>
                  <a:rPr lang="it-IT" b="1" i="1" dirty="0" err="1">
                    <a:solidFill>
                      <a:schemeClr val="tx1"/>
                    </a:solidFill>
                    <a:effectLst/>
                    <a:latin typeface="Gill Sans MT (Corpo)"/>
                    <a:ea typeface="Arial" panose="020B0604020202020204" pitchFamily="34" charset="0"/>
                    <a:cs typeface="Arial" panose="020B0604020202020204" pitchFamily="34" charset="0"/>
                  </a:rPr>
                  <a:t>Reward</a:t>
                </a:r>
                <a:r>
                  <a:rPr lang="it-IT" b="1" dirty="0">
                    <a:solidFill>
                      <a:schemeClr val="tx1"/>
                    </a:solidFill>
                    <a:effectLst/>
                    <a:latin typeface="Gill Sans MT (Corpo)"/>
                    <a:ea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it-IT" dirty="0">
                    <a:solidFill>
                      <a:schemeClr val="tx1"/>
                    </a:solidFill>
                    <a:effectLst/>
                    <a:latin typeface="Gill Sans MT (Corpo)"/>
                    <a:ea typeface="Arial" panose="020B0604020202020204" pitchFamily="34" charset="0"/>
                    <a:cs typeface="Arial" panose="020B0604020202020204" pitchFamily="34" charset="0"/>
                  </a:rPr>
                  <a:t>Quando la somma dei conflitti è maggiore del </a:t>
                </a:r>
                <a:r>
                  <a:rPr lang="it-IT" dirty="0" err="1">
                    <a:solidFill>
                      <a:schemeClr val="tx1"/>
                    </a:solidFill>
                    <a:effectLst/>
                    <a:latin typeface="Gill Sans MT (Corpo)"/>
                    <a:ea typeface="Arial" panose="020B0604020202020204" pitchFamily="34" charset="0"/>
                    <a:cs typeface="Arial" panose="020B0604020202020204" pitchFamily="34" charset="0"/>
                  </a:rPr>
                  <a:t>Reward</a:t>
                </a:r>
                <a:r>
                  <a:rPr lang="it-IT" dirty="0">
                    <a:solidFill>
                      <a:schemeClr val="tx1"/>
                    </a:solidFill>
                    <a:effectLst/>
                    <a:latin typeface="Gill Sans MT (Corpo)"/>
                    <a:ea typeface="Arial" panose="020B0604020202020204" pitchFamily="34" charset="0"/>
                    <a:cs typeface="Arial" panose="020B0604020202020204" pitchFamily="34" charset="0"/>
                  </a:rPr>
                  <a:t>, allora la differenza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𝑺</m:t>
                            </m:r>
                          </m:sub>
                        </m:sSub>
                        <m:d>
                          <m:dPr>
                            <m:ctrlPr>
                              <a:rPr lang="it-IT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𝒕</m:t>
                            </m:r>
                          </m:e>
                        </m:d>
                        <m:r>
                          <a:rPr lang="it-IT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– </m:t>
                        </m:r>
                        <m:sSub>
                          <m:sSubPr>
                            <m:ctrlPr>
                              <a:rPr lang="it-IT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𝑺</m:t>
                            </m:r>
                          </m:sub>
                        </m:sSub>
                        <m:d>
                          <m:dPr>
                            <m:ctrlPr>
                              <a:rPr lang="it-IT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𝒕</m:t>
                            </m:r>
                          </m:e>
                        </m:d>
                      </m:e>
                    </m:d>
                  </m:oMath>
                </a14:m>
                <a:r>
                  <a:rPr lang="it-IT" b="1" dirty="0">
                    <a:solidFill>
                      <a:schemeClr val="tx1"/>
                    </a:solidFill>
                    <a:effectLst/>
                    <a:latin typeface="Gill Sans MT (Corpo)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  <a:latin typeface="Gill Sans MT (Corpo)"/>
                    <a:ea typeface="Arial" panose="020B0604020202020204" pitchFamily="34" charset="0"/>
                    <a:cs typeface="Arial" panose="020B0604020202020204" pitchFamily="34" charset="0"/>
                  </a:rPr>
                  <a:t>&lt; 0</a:t>
                </a:r>
                <a:r>
                  <a:rPr lang="it-IT" dirty="0">
                    <a:solidFill>
                      <a:schemeClr val="tx1"/>
                    </a:solidFill>
                    <a:effectLst/>
                    <a:latin typeface="Gill Sans MT (Corpo)"/>
                    <a:ea typeface="Arial" panose="020B0604020202020204" pitchFamily="34" charset="0"/>
                    <a:cs typeface="Arial" panose="020B0604020202020204" pitchFamily="34" charset="0"/>
                  </a:rPr>
                  <a:t>. Infine, quando la somma dei conflitti è minore del valore di </a:t>
                </a:r>
                <a:r>
                  <a:rPr lang="it-IT" dirty="0" err="1">
                    <a:solidFill>
                      <a:schemeClr val="tx1"/>
                    </a:solidFill>
                    <a:effectLst/>
                    <a:latin typeface="Gill Sans MT (Corpo)"/>
                    <a:ea typeface="Arial" panose="020B0604020202020204" pitchFamily="34" charset="0"/>
                    <a:cs typeface="Arial" panose="020B0604020202020204" pitchFamily="34" charset="0"/>
                  </a:rPr>
                  <a:t>Reward</a:t>
                </a:r>
                <a:r>
                  <a:rPr lang="it-IT" dirty="0">
                    <a:solidFill>
                      <a:schemeClr val="tx1"/>
                    </a:solidFill>
                    <a:effectLst/>
                    <a:latin typeface="Gill Sans MT (Corpo)"/>
                    <a:ea typeface="Arial" panose="020B0604020202020204" pitchFamily="34" charset="0"/>
                    <a:cs typeface="Arial" panose="020B0604020202020204" pitchFamily="34" charset="0"/>
                  </a:rPr>
                  <a:t>, si ottiene una situazione di </a:t>
                </a:r>
                <a:r>
                  <a:rPr lang="it-IT" b="1" i="1" dirty="0" err="1">
                    <a:solidFill>
                      <a:schemeClr val="tx1"/>
                    </a:solidFill>
                    <a:effectLst/>
                    <a:latin typeface="Gill Sans MT (Corpo)"/>
                    <a:ea typeface="Arial" panose="020B0604020202020204" pitchFamily="34" charset="0"/>
                    <a:cs typeface="Arial" panose="020B0604020202020204" pitchFamily="34" charset="0"/>
                  </a:rPr>
                  <a:t>Partial</a:t>
                </a:r>
                <a:r>
                  <a:rPr lang="it-IT" b="1" i="1" dirty="0">
                    <a:solidFill>
                      <a:schemeClr val="tx1"/>
                    </a:solidFill>
                    <a:effectLst/>
                    <a:latin typeface="Gill Sans MT (Corpo)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i="1" dirty="0" err="1">
                    <a:solidFill>
                      <a:schemeClr val="tx1"/>
                    </a:solidFill>
                    <a:effectLst/>
                    <a:latin typeface="Gill Sans MT (Corpo)"/>
                    <a:ea typeface="Arial" panose="020B0604020202020204" pitchFamily="34" charset="0"/>
                    <a:cs typeface="Arial" panose="020B0604020202020204" pitchFamily="34" charset="0"/>
                  </a:rPr>
                  <a:t>Reward</a:t>
                </a:r>
                <a:r>
                  <a:rPr lang="it-IT" b="1" i="1" dirty="0">
                    <a:solidFill>
                      <a:schemeClr val="tx1"/>
                    </a:solidFill>
                    <a:effectLst/>
                    <a:latin typeface="Gill Sans MT (Corpo)"/>
                    <a:ea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it-IT" sz="1600" b="1" dirty="0">
                  <a:solidFill>
                    <a:schemeClr val="tx1"/>
                  </a:solidFill>
                  <a:latin typeface="Gill Sans MT (Corpo)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DC566E2-49A3-32DA-FDB0-16350AEB22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226" y="1764188"/>
                <a:ext cx="11352298" cy="5104060"/>
              </a:xfrm>
              <a:blipFill>
                <a:blip r:embed="rId3"/>
                <a:stretch>
                  <a:fillRect l="-559" b="-4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14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5A5BF5-7B0D-85EE-B407-9BD3D02F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PUNISHMENT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D1883752-F72E-E805-71C9-A0D5656F4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323593" cy="4677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</a:rPr>
              <a:t>Il meccanismo di </a:t>
            </a:r>
            <a:r>
              <a:rPr lang="it-IT" i="1" dirty="0" err="1">
                <a:solidFill>
                  <a:schemeClr val="tx1"/>
                </a:solidFill>
              </a:rPr>
              <a:t>punishment</a:t>
            </a:r>
            <a:r>
              <a:rPr lang="it-IT" dirty="0">
                <a:solidFill>
                  <a:schemeClr val="tx1"/>
                </a:solidFill>
              </a:rPr>
              <a:t> assegna un punteggio da 0.05 a 0.5 ad ogni nodo. 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</a:rPr>
              <a:t>La severità della punizione dipende dalla gravità del comportamento negativo.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</a:rPr>
              <a:t>I conflitti con i loro punteggi sono riassunti nella seguente tabella: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</a:rPr>
              <a:t>	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L'algoritmo tiene conto della storia pregressa di ogni nodo, favorendo un approccio flessibile che consente un adattamento dinamico della fiducia in base all'evoluzione del comportamento del nodo nel tempo.</a:t>
            </a:r>
          </a:p>
          <a:p>
            <a:endParaRPr lang="it-IT" dirty="0">
              <a:solidFill>
                <a:schemeClr val="tx1"/>
              </a:solidFill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98E5C207-30E2-1D12-BDBD-55514668F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759340"/>
              </p:ext>
            </p:extLst>
          </p:nvPr>
        </p:nvGraphicFramePr>
        <p:xfrm>
          <a:off x="7101406" y="3251850"/>
          <a:ext cx="440389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947">
                  <a:extLst>
                    <a:ext uri="{9D8B030D-6E8A-4147-A177-3AD203B41FA5}">
                      <a16:colId xmlns:a16="http://schemas.microsoft.com/office/drawing/2014/main" val="2857766161"/>
                    </a:ext>
                  </a:extLst>
                </a:gridCol>
                <a:gridCol w="2201947">
                  <a:extLst>
                    <a:ext uri="{9D8B030D-6E8A-4147-A177-3AD203B41FA5}">
                      <a16:colId xmlns:a16="http://schemas.microsoft.com/office/drawing/2014/main" val="3857817542"/>
                    </a:ext>
                  </a:extLst>
                </a:gridCol>
              </a:tblGrid>
              <a:tr h="218560">
                <a:tc>
                  <a:txBody>
                    <a:bodyPr/>
                    <a:lstStyle/>
                    <a:p>
                      <a:r>
                        <a:rPr lang="it-IT" dirty="0"/>
                        <a:t>CONFLITTI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PUNTEGGI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775210"/>
                  </a:ext>
                </a:extLst>
              </a:tr>
              <a:tr h="21856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Shadowing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653129"/>
                  </a:ext>
                </a:extLst>
              </a:tr>
              <a:tr h="21856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330303"/>
                  </a:ext>
                </a:extLst>
              </a:tr>
              <a:tr h="21856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Generalization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21321"/>
                  </a:ext>
                </a:extLst>
              </a:tr>
              <a:tr h="21856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Redundancy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77783"/>
                  </a:ext>
                </a:extLst>
              </a:tr>
              <a:tr h="21856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Overlap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900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90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868C06-A546-79A3-299D-950D9861A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640F7DE-82FF-7B2E-9CAA-294B193E46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3576" y="2048611"/>
                <a:ext cx="11280532" cy="458958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5000"/>
                  </a:lnSpc>
                  <a:buNone/>
                </a:pPr>
                <a:r>
                  <a:rPr lang="it-IT" sz="1800" dirty="0">
                    <a:solidFill>
                      <a:schemeClr val="tx1"/>
                    </a:solidFill>
                    <a:effectLst/>
                    <a:ea typeface="Arial" panose="020B0604020202020204" pitchFamily="34" charset="0"/>
                    <a:cs typeface="Arial" panose="020B0604020202020204" pitchFamily="34" charset="0"/>
                  </a:rPr>
                  <a:t>Le ricompense vengono attribuite ai nodi che operano in modo affidabile. Questo comporta un incremento del loro punteggio di fiducia, incentivando un comportamento virtuoso. La formula utilizzata per calcolare il </a:t>
                </a:r>
                <a:r>
                  <a:rPr lang="it-IT" sz="1800" dirty="0" err="1">
                    <a:solidFill>
                      <a:schemeClr val="tx1"/>
                    </a:solidFill>
                    <a:effectLst/>
                    <a:ea typeface="Arial" panose="020B0604020202020204" pitchFamily="34" charset="0"/>
                    <a:cs typeface="Arial" panose="020B0604020202020204" pitchFamily="34" charset="0"/>
                  </a:rPr>
                  <a:t>Reward</a:t>
                </a:r>
                <a:r>
                  <a:rPr lang="it-IT" sz="1800" dirty="0">
                    <a:solidFill>
                      <a:schemeClr val="tx1"/>
                    </a:solidFill>
                    <a:effectLst/>
                    <a:ea typeface="Arial" panose="020B0604020202020204" pitchFamily="34" charset="0"/>
                    <a:cs typeface="Arial" panose="020B0604020202020204" pitchFamily="34" charset="0"/>
                  </a:rPr>
                  <a:t> di un nodo </a:t>
                </a:r>
                <a:r>
                  <a:rPr lang="it-IT" sz="1800" dirty="0" err="1">
                    <a:solidFill>
                      <a:schemeClr val="tx1"/>
                    </a:solidFill>
                    <a:effectLst/>
                    <a:ea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it-IT" sz="1800" dirty="0">
                    <a:solidFill>
                      <a:schemeClr val="tx1"/>
                    </a:solidFill>
                    <a:effectLst/>
                    <a:ea typeface="Arial" panose="020B0604020202020204" pitchFamily="34" charset="0"/>
                    <a:cs typeface="Arial" panose="020B0604020202020204" pitchFamily="34" charset="0"/>
                  </a:rPr>
                  <a:t> è:</a:t>
                </a:r>
              </a:p>
              <a:p>
                <a:pPr marL="0" indent="0">
                  <a:lnSpc>
                    <a:spcPct val="11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𝑹</m:t>
                      </m:r>
                      <m:r>
                        <a:rPr lang="it-IT" sz="1800" b="1" i="1" baseline="-250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𝒔</m:t>
                      </m:r>
                      <m:r>
                        <a:rPr lang="it-IT" sz="1800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it-IT" sz="1800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𝒕</m:t>
                      </m:r>
                      <m:r>
                        <a:rPr lang="it-IT" sz="1800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) = </m:t>
                      </m:r>
                      <m:r>
                        <a:rPr lang="it-IT" sz="1800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𝜶</m:t>
                      </m:r>
                      <m:r>
                        <a:rPr lang="it-IT" sz="1800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∗ </m:t>
                      </m:r>
                      <m:r>
                        <a:rPr lang="it-IT" sz="1800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𝜹</m:t>
                      </m:r>
                      <m:r>
                        <a:rPr lang="it-IT" sz="1800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it-IT" sz="1800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𝒕</m:t>
                      </m:r>
                      <m:r>
                        <a:rPr lang="it-IT" sz="1800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it-IT" sz="1800" b="1" dirty="0">
                  <a:solidFill>
                    <a:schemeClr val="tx1"/>
                  </a:solidFill>
                  <a:effectLst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it-IT" sz="1800" dirty="0">
                    <a:solidFill>
                      <a:schemeClr val="tx1"/>
                    </a:solidFill>
                    <a:effectLst/>
                    <a:ea typeface="Arial" panose="020B0604020202020204" pitchFamily="34" charset="0"/>
                    <a:cs typeface="Arial" panose="020B0604020202020204" pitchFamily="34" charset="0"/>
                  </a:rPr>
                  <a:t>Dove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  <a:effectLst/>
                    <a:ea typeface="Arial" panose="020B0604020202020204" pitchFamily="34" charset="0"/>
                    <a:cs typeface="Arial" panose="020B0604020202020204" pitchFamily="34" charset="0"/>
                  </a:rPr>
                  <a:t> è un coefficiente di guadagno 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𝛿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  <a:effectLst/>
                    <a:ea typeface="Arial" panose="020B0604020202020204" pitchFamily="34" charset="0"/>
                    <a:cs typeface="Arial" panose="020B0604020202020204" pitchFamily="34" charset="0"/>
                  </a:rPr>
                  <a:t> è </a:t>
                </a:r>
                <a:r>
                  <a:rPr lang="it-IT" dirty="0">
                    <a:solidFill>
                      <a:schemeClr val="tx1"/>
                    </a:solidFill>
                  </a:rPr>
                  <a:t>l’intervallo di tempo in cui l’utente si comporta correttamente.</a:t>
                </a:r>
              </a:p>
              <a:p>
                <a:pPr marL="0" indent="0">
                  <a:lnSpc>
                    <a:spcPct val="115000"/>
                  </a:lnSpc>
                  <a:buNone/>
                </a:pPr>
                <a:r>
                  <a:rPr lang="it-IT" sz="1800" dirty="0">
                    <a:solidFill>
                      <a:schemeClr val="tx1"/>
                    </a:solidFill>
                    <a:effectLst/>
                    <a:ea typeface="Arial" panose="020B0604020202020204" pitchFamily="34" charset="0"/>
                    <a:cs typeface="Arial" panose="020B0604020202020204" pitchFamily="34" charset="0"/>
                  </a:rPr>
                  <a:t> Il valore di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it-IT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(0)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  <a:effectLst/>
                    <a:ea typeface="Arial" panose="020B0604020202020204" pitchFamily="34" charset="0"/>
                    <a:cs typeface="Arial" panose="020B0604020202020204" pitchFamily="34" charset="0"/>
                  </a:rPr>
                  <a:t>, cioè alfa al tempo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it-IT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  <a:effectLst/>
                    <a:ea typeface="Arial" panose="020B0604020202020204" pitchFamily="34" charset="0"/>
                    <a:cs typeface="Arial" panose="020B0604020202020204" pitchFamily="34" charset="0"/>
                  </a:rPr>
                  <a:t>, è 0.01. In generale, la formula utilizzata per il calcolo di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  <a:effectLst/>
                    <a:ea typeface="Arial" panose="020B0604020202020204" pitchFamily="34" charset="0"/>
                    <a:cs typeface="Arial" panose="020B0604020202020204" pitchFamily="34" charset="0"/>
                  </a:rPr>
                  <a:t> è:</a:t>
                </a:r>
              </a:p>
              <a:p>
                <a:pPr marL="0" indent="0" algn="ctr">
                  <a:lnSpc>
                    <a:spcPct val="115000"/>
                  </a:lnSpc>
                  <a:buNone/>
                </a:pPr>
                <a:r>
                  <a:rPr lang="it-IT" sz="1800" dirty="0">
                    <a:solidFill>
                      <a:schemeClr val="tx1"/>
                    </a:solidFill>
                    <a:effectLst/>
                    <a:ea typeface="Arial" panose="020B0604020202020204" pitchFamily="34" charset="0"/>
                    <a:cs typeface="Arial" panose="020B0604020202020204" pitchFamily="34" charset="0"/>
                  </a:rPr>
                  <a:t> 			</a:t>
                </a:r>
                <a14:m>
                  <m:oMath xmlns:m="http://schemas.openxmlformats.org/officeDocument/2006/math">
                    <m:r>
                      <a:rPr lang="it-IT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𝜶</m:t>
                    </m:r>
                    <m:r>
                      <a:rPr lang="it-IT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𝒕</m:t>
                    </m:r>
                    <m:r>
                      <a:rPr lang="it-IT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) = </m:t>
                    </m:r>
                    <m:r>
                      <a:rPr lang="it-IT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𝜶</m:t>
                    </m:r>
                    <m:r>
                      <a:rPr lang="it-IT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𝒕</m:t>
                    </m:r>
                    <m:r>
                      <a:rPr lang="it-IT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it-IT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𝟏</m:t>
                    </m:r>
                    <m:r>
                      <a:rPr lang="it-IT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) ∗ (</m:t>
                    </m:r>
                    <m:r>
                      <a:rPr lang="it-IT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𝟏</m:t>
                    </m:r>
                    <m:r>
                      <a:rPr lang="it-IT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 + </m:t>
                    </m:r>
                    <m:r>
                      <a:rPr lang="it-IT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𝜷</m:t>
                    </m:r>
                    <m:r>
                      <a:rPr lang="it-IT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 ∗ </m:t>
                    </m:r>
                    <m:sSub>
                      <m:sSubPr>
                        <m:ctrlPr>
                          <a:rPr lang="it-IT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𝑺</m:t>
                        </m:r>
                      </m:sub>
                    </m:sSub>
                    <m:r>
                      <a:rPr lang="it-IT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𝒕</m:t>
                    </m:r>
                    <m:r>
                      <a:rPr lang="it-IT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it-IT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𝟏</m:t>
                    </m:r>
                    <m:r>
                      <a:rPr lang="it-IT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))</m:t>
                    </m:r>
                  </m:oMath>
                </a14:m>
                <a:endParaRPr lang="it-IT" sz="1800" b="1" dirty="0">
                  <a:solidFill>
                    <a:schemeClr val="tx1"/>
                  </a:solidFill>
                  <a:effectLst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15000"/>
                  </a:lnSpc>
                  <a:buNone/>
                </a:pPr>
                <a:r>
                  <a:rPr lang="it-IT" sz="1800" dirty="0">
                    <a:solidFill>
                      <a:schemeClr val="tx1"/>
                    </a:solidFill>
                    <a:effectLst/>
                    <a:ea typeface="Arial" panose="020B0604020202020204" pitchFamily="34" charset="0"/>
                    <a:cs typeface="Arial" panose="020B0604020202020204" pitchFamily="34" charset="0"/>
                  </a:rPr>
                  <a:t> </a:t>
                </a:r>
              </a:p>
              <a:p>
                <a:pPr marL="0" indent="0">
                  <a:lnSpc>
                    <a:spcPct val="115000"/>
                  </a:lnSpc>
                  <a:buNone/>
                </a:pPr>
                <a:r>
                  <a:rPr lang="it-IT" sz="1800" dirty="0">
                    <a:solidFill>
                      <a:schemeClr val="tx1"/>
                    </a:solidFill>
                    <a:effectLst/>
                    <a:ea typeface="Arial" panose="020B0604020202020204" pitchFamily="34" charset="0"/>
                    <a:cs typeface="Arial" panose="020B0604020202020204" pitchFamily="34" charset="0"/>
                  </a:rPr>
                  <a:t>Dove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𝛽</m:t>
                    </m:r>
                    <m:r>
                      <a:rPr lang="it-IT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it-IT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  <a:effectLst/>
                    <a:ea typeface="Arial" panose="020B0604020202020204" pitchFamily="34" charset="0"/>
                    <a:cs typeface="Arial" panose="020B0604020202020204" pitchFamily="34" charset="0"/>
                  </a:rPr>
                  <a:t>è un coefficiente di sensibilità che controlla quanto velocemente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  <a:effectLst/>
                    <a:ea typeface="Arial" panose="020B0604020202020204" pitchFamily="34" charset="0"/>
                    <a:cs typeface="Arial" panose="020B0604020202020204" pitchFamily="34" charset="0"/>
                  </a:rPr>
                  <a:t> si adatta alle variazioni. </a:t>
                </a:r>
              </a:p>
              <a:p>
                <a:pPr marL="0" indent="0">
                  <a:lnSpc>
                    <a:spcPct val="115000"/>
                  </a:lnSpc>
                  <a:buNone/>
                </a:pPr>
                <a:r>
                  <a:rPr lang="it-IT" sz="1800" dirty="0">
                    <a:solidFill>
                      <a:schemeClr val="tx1"/>
                    </a:solidFill>
                    <a:effectLst/>
                    <a:ea typeface="Arial" panose="020B0604020202020204" pitchFamily="34" charset="0"/>
                    <a:cs typeface="Arial" panose="020B0604020202020204" pitchFamily="34" charset="0"/>
                  </a:rPr>
                  <a:t>Nel caso in questione,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𝛽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  <a:effectLst/>
                    <a:ea typeface="Arial" panose="020B0604020202020204" pitchFamily="34" charset="0"/>
                    <a:cs typeface="Arial" panose="020B0604020202020204" pitchFamily="34" charset="0"/>
                  </a:rPr>
                  <a:t> = 0.01. 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640F7DE-82FF-7B2E-9CAA-294B193E46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576" y="2048611"/>
                <a:ext cx="11280532" cy="4589581"/>
              </a:xfrm>
              <a:blipFill>
                <a:blip r:embed="rId3"/>
                <a:stretch>
                  <a:fillRect l="-3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22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41043F-E72A-2CF2-7078-43D92885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/>
              <a:t>THRESHOLD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39581B1-A82B-972B-E6FD-D3D973395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225" y="2702125"/>
            <a:ext cx="4962525" cy="2967080"/>
          </a:xfrm>
          <a:prstGeom prst="rect">
            <a:avLst/>
          </a:prstGeom>
          <a:noFill/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C731EF-4E79-5F0C-489C-B3F6EAAC2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7" y="2514600"/>
            <a:ext cx="5275001" cy="4247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Al fine di scegliere il valore ottimale per la soglia (“</a:t>
            </a:r>
            <a:r>
              <a:rPr lang="it-IT" sz="2000" i="1" dirty="0" err="1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Threshold</a:t>
            </a:r>
            <a:r>
              <a:rPr lang="it-IT" sz="2000" i="1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it-IT" sz="20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) usata per determinare se un nodo ha un comportamento malevolo, sono stati condotti una serie di esperimenti per valutarne il valore scelto rispetto alla metrica F1-Score. L’F1-Score è definito come la media armonica tra la </a:t>
            </a:r>
            <a:r>
              <a:rPr lang="it-IT" sz="2000" i="1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precisione</a:t>
            </a:r>
            <a:r>
              <a:rPr lang="it-IT" sz="20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it-IT" sz="2000" dirty="0" err="1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it-IT" sz="20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) e il </a:t>
            </a:r>
            <a:r>
              <a:rPr lang="it-IT" sz="2000" i="1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recupero</a:t>
            </a:r>
            <a:r>
              <a:rPr lang="it-IT" sz="20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it-IT" sz="2000" dirty="0" err="1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it-IT" sz="20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). Sia la precisione che il recupero sono numeri compresi tra 0 e 1.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Il miglior valore di F1-Score si ottiene quando la soglia è impostata a 0.7, raggiungendo un valore di picco per l'F1-Score pari al 88%.</a:t>
            </a:r>
          </a:p>
          <a:p>
            <a:pPr marL="0" indent="0">
              <a:buNone/>
            </a:pPr>
            <a:endParaRPr lang="it-IT" sz="2000" dirty="0">
              <a:solidFill>
                <a:schemeClr val="tx1"/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93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E01A28F-6E13-7D53-DEDC-E2DFDB8E7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441" y="112460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1025" name="Immagine 5">
            <a:extLst>
              <a:ext uri="{FF2B5EF4-FFF2-40B4-BE49-F238E27FC236}">
                <a16:creationId xmlns:a16="http://schemas.microsoft.com/office/drawing/2014/main" id="{7F85C71F-5675-2484-5518-F3DF710E1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54" y="975800"/>
            <a:ext cx="11156459" cy="124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FC54DD1D-99FE-7315-685F-624913C21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682" y="2351319"/>
            <a:ext cx="2238112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1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ptos" panose="020B00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Figura: F1-Score con soglia=0.7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A22457E-4630-CEE2-632D-1F41F2C58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6066" y="187685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1028" name="Immagine 6">
            <a:extLst>
              <a:ext uri="{FF2B5EF4-FFF2-40B4-BE49-F238E27FC236}">
                <a16:creationId xmlns:a16="http://schemas.microsoft.com/office/drawing/2014/main" id="{C198E134-1370-A6E1-AFF6-3D5F4856A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11" y="2941966"/>
            <a:ext cx="11319054" cy="126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C813A65D-C01E-155C-C429-82D613E53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726" y="4237941"/>
            <a:ext cx="2214068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1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ptos" panose="020B00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Figura: F1-Score con soglia=0.5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A04CAC-4100-24A7-472C-701875D90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7732" y="38367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1031" name="Immagine 7">
            <a:extLst>
              <a:ext uri="{FF2B5EF4-FFF2-40B4-BE49-F238E27FC236}">
                <a16:creationId xmlns:a16="http://schemas.microsoft.com/office/drawing/2014/main" id="{93ED2E13-AD09-1F82-BCB5-71C43AB46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10" y="4833052"/>
            <a:ext cx="11450503" cy="126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1A1B497-6A60-2525-1323-E8E214B54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999" y="6270176"/>
            <a:ext cx="2214068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1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ptos" panose="020B00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Figura: F1-Score con soglia=0.9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71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4F2448-DCF0-AF80-91D5-53AF54C3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TEMPI DI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51CE2BE-F860-C6F8-7749-7E6CE1F77F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751" y="1956620"/>
                <a:ext cx="11394498" cy="48310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15000"/>
                  </a:lnSpc>
                  <a:buNone/>
                </a:pPr>
                <a:r>
                  <a:rPr lang="it-IT" dirty="0">
                    <a:solidFill>
                      <a:schemeClr val="tx1"/>
                    </a:solidFill>
                    <a:effectLst/>
                    <a:ea typeface="Arial" panose="020B0604020202020204" pitchFamily="34" charset="0"/>
                    <a:cs typeface="Arial" panose="020B0604020202020204" pitchFamily="34" charset="0"/>
                  </a:rPr>
                  <a:t>Per mostrare quanto il sistema impiega a rilevare un attaccante e ad eliminarlo dalla rete sono stati generati diversi scenari.</a:t>
                </a:r>
              </a:p>
              <a:p>
                <a:pPr>
                  <a:lnSpc>
                    <a:spcPct val="115000"/>
                  </a:lnSpc>
                </a:pPr>
                <a:r>
                  <a:rPr lang="it-IT" dirty="0">
                    <a:solidFill>
                      <a:schemeClr val="tx1"/>
                    </a:solidFill>
                    <a:effectLst/>
                    <a:ea typeface="Arial" panose="020B0604020202020204" pitchFamily="34" charset="0"/>
                    <a:cs typeface="Arial" panose="020B0604020202020204" pitchFamily="34" charset="0"/>
                  </a:rPr>
                  <a:t>Il primo scenario è quello in cui il 60% dei conflitti totali è composto da quelli più gravi, </a:t>
                </a:r>
                <a:r>
                  <a:rPr lang="it-IT" i="1">
                    <a:solidFill>
                      <a:schemeClr val="tx1"/>
                    </a:solidFill>
                    <a:effectLst/>
                    <a:ea typeface="Arial" panose="020B0604020202020204" pitchFamily="34" charset="0"/>
                    <a:cs typeface="Arial" panose="020B0604020202020204" pitchFamily="34" charset="0"/>
                  </a:rPr>
                  <a:t>Shadowing</a:t>
                </a:r>
                <a:r>
                  <a:rPr lang="it-IT" dirty="0">
                    <a:solidFill>
                      <a:schemeClr val="tx1"/>
                    </a:solidFill>
                    <a:effectLst/>
                    <a:ea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:r>
                  <a:rPr lang="it-IT" i="1">
                    <a:solidFill>
                      <a:schemeClr val="tx1"/>
                    </a:solidFill>
                    <a:effectLst/>
                    <a:ea typeface="Arial" panose="020B0604020202020204" pitchFamily="34" charset="0"/>
                    <a:cs typeface="Arial" panose="020B0604020202020204" pitchFamily="34" charset="0"/>
                  </a:rPr>
                  <a:t>Correlation</a:t>
                </a:r>
                <a:r>
                  <a:rPr lang="it-IT" dirty="0">
                    <a:solidFill>
                      <a:schemeClr val="tx1"/>
                    </a:solidFill>
                    <a:effectLst/>
                    <a:ea typeface="Arial" panose="020B0604020202020204" pitchFamily="34" charset="0"/>
                    <a:cs typeface="Arial" panose="020B0604020202020204" pitchFamily="34" charset="0"/>
                  </a:rPr>
                  <a:t>.  </a:t>
                </a:r>
              </a:p>
              <a:p>
                <a:pPr>
                  <a:lnSpc>
                    <a:spcPct val="115000"/>
                  </a:lnSpc>
                </a:pPr>
                <a:r>
                  <a:rPr lang="it-IT" dirty="0">
                    <a:solidFill>
                      <a:schemeClr val="tx1"/>
                    </a:solidFill>
                    <a:effectLst/>
                    <a:ea typeface="Arial" panose="020B0604020202020204" pitchFamily="34" charset="0"/>
                    <a:cs typeface="Arial" panose="020B0604020202020204" pitchFamily="34" charset="0"/>
                  </a:rPr>
                  <a:t>Il secondo scenario è quello in cui il 60% dei conflitti totali è composto da quelli meno gravi, </a:t>
                </a:r>
                <a:r>
                  <a:rPr lang="it-IT" i="1">
                    <a:solidFill>
                      <a:schemeClr val="tx1"/>
                    </a:solidFill>
                    <a:effectLst/>
                    <a:ea typeface="Arial" panose="020B0604020202020204" pitchFamily="34" charset="0"/>
                    <a:cs typeface="Arial" panose="020B0604020202020204" pitchFamily="34" charset="0"/>
                  </a:rPr>
                  <a:t>Redundancy</a:t>
                </a:r>
                <a:r>
                  <a:rPr lang="it-IT" dirty="0">
                    <a:solidFill>
                      <a:schemeClr val="tx1"/>
                    </a:solidFill>
                    <a:effectLst/>
                    <a:ea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:r>
                  <a:rPr lang="it-IT" i="1" dirty="0" err="1">
                    <a:solidFill>
                      <a:schemeClr val="tx1"/>
                    </a:solidFill>
                    <a:effectLst/>
                    <a:ea typeface="Arial" panose="020B0604020202020204" pitchFamily="34" charset="0"/>
                    <a:cs typeface="Arial" panose="020B0604020202020204" pitchFamily="34" charset="0"/>
                  </a:rPr>
                  <a:t>Overlap</a:t>
                </a:r>
                <a:r>
                  <a:rPr lang="it-IT" dirty="0">
                    <a:solidFill>
                      <a:schemeClr val="tx1"/>
                    </a:solidFill>
                    <a:effectLst/>
                    <a:ea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pPr>
                  <a:lnSpc>
                    <a:spcPct val="115000"/>
                  </a:lnSpc>
                </a:pPr>
                <a:r>
                  <a:rPr lang="it-IT" dirty="0">
                    <a:solidFill>
                      <a:schemeClr val="tx1"/>
                    </a:solidFill>
                    <a:effectLst/>
                    <a:ea typeface="Arial" panose="020B0604020202020204" pitchFamily="34" charset="0"/>
                    <a:cs typeface="Arial" panose="020B0604020202020204" pitchFamily="34" charset="0"/>
                  </a:rPr>
                  <a:t>Nel terzo scenario, c’è una distribuzione randomica dei conflitti, in cui tutti i conflitti sono equiprobabili. </a:t>
                </a:r>
              </a:p>
              <a:p>
                <a:pPr>
                  <a:lnSpc>
                    <a:spcPct val="115000"/>
                  </a:lnSpc>
                </a:pPr>
                <a:r>
                  <a:rPr lang="it-IT" dirty="0">
                    <a:solidFill>
                      <a:schemeClr val="tx1"/>
                    </a:solidFill>
                    <a:effectLst/>
                    <a:ea typeface="Arial" panose="020B0604020202020204" pitchFamily="34" charset="0"/>
                    <a:cs typeface="Arial" panose="020B0604020202020204" pitchFamily="34" charset="0"/>
                  </a:rPr>
                  <a:t>Nel quarto scenario, ogni conflitto si verifica il 20% delle volte. </a:t>
                </a:r>
              </a:p>
              <a:p>
                <a:pPr marL="0" indent="0">
                  <a:lnSpc>
                    <a:spcPct val="115000"/>
                  </a:lnSpc>
                  <a:buNone/>
                </a:pPr>
                <a:r>
                  <a:rPr lang="it-IT" dirty="0">
                    <a:solidFill>
                      <a:schemeClr val="tx1"/>
                    </a:solidFill>
                    <a:effectLst/>
                    <a:ea typeface="Arial" panose="020B0604020202020204" pitchFamily="34" charset="0"/>
                    <a:cs typeface="Arial" panose="020B0604020202020204" pitchFamily="34" charset="0"/>
                  </a:rPr>
                  <a:t>I test sono stati effettuati considerando un valore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𝜆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effectLst/>
                    <a:ea typeface="Arial" panose="020B0604020202020204" pitchFamily="34" charset="0"/>
                    <a:cs typeface="Arial" panose="020B0604020202020204" pitchFamily="34" charset="0"/>
                  </a:rPr>
                  <a:t> , che permette di pesare la considerazione che si ha della storia presente e passata. La formula della </a:t>
                </a:r>
                <a:r>
                  <a:rPr lang="it-IT">
                    <a:solidFill>
                      <a:schemeClr val="tx1"/>
                    </a:solidFill>
                    <a:effectLst/>
                    <a:ea typeface="Arial" panose="020B0604020202020204" pitchFamily="34" charset="0"/>
                    <a:cs typeface="Arial" panose="020B0604020202020204" pitchFamily="34" charset="0"/>
                  </a:rPr>
                  <a:t>trustiness</a:t>
                </a:r>
                <a:r>
                  <a:rPr lang="it-IT" dirty="0">
                    <a:solidFill>
                      <a:schemeClr val="tx1"/>
                    </a:solidFill>
                    <a:effectLst/>
                    <a:ea typeface="Arial" panose="020B0604020202020204" pitchFamily="34" charset="0"/>
                    <a:cs typeface="Arial" panose="020B0604020202020204" pitchFamily="34" charset="0"/>
                  </a:rPr>
                  <a:t> utilizzata è la seguente:</a:t>
                </a:r>
              </a:p>
              <a:p>
                <a:pPr marL="0" indent="0">
                  <a:lnSpc>
                    <a:spcPct val="115000"/>
                  </a:lnSpc>
                  <a:buNone/>
                </a:pPr>
                <a:endParaRPr lang="it-IT" dirty="0">
                  <a:solidFill>
                    <a:schemeClr val="tx1"/>
                  </a:solidFill>
                  <a:effectLst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1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𝑺</m:t>
                          </m:r>
                        </m:sub>
                      </m:sSub>
                      <m:r>
                        <a:rPr lang="en-US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ctrlPr>
                            <a:rPr lang="it-IT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𝑻</m:t>
                          </m:r>
                        </m:e>
                      </m:d>
                      <m:r>
                        <a:rPr lang="en-US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it-IT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𝝀</m:t>
                          </m:r>
                          <m:r>
                            <a:rPr lang="it-IT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𝑺</m:t>
                          </m:r>
                        </m:sub>
                      </m:sSub>
                      <m:r>
                        <a:rPr lang="en-US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ctrlPr>
                            <a:rPr lang="it-IT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𝟏</m:t>
                          </m:r>
                        </m:e>
                      </m:d>
                      <m:r>
                        <a:rPr lang="en-US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d>
                        <m:dPr>
                          <m:ctrlPr>
                            <a:rPr lang="it-IT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𝟏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it-IT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𝝀</m:t>
                          </m:r>
                        </m:e>
                      </m:d>
                      <m:r>
                        <a:rPr lang="en-US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∗(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𝑹𝒔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𝒕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) – 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𝑷𝒔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𝒕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))</m:t>
                      </m:r>
                    </m:oMath>
                  </m:oMathPara>
                </a14:m>
                <a:endParaRPr lang="it-IT" b="1">
                  <a:solidFill>
                    <a:schemeClr val="tx1"/>
                  </a:solidFill>
                  <a:effectLst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15000"/>
                  </a:lnSpc>
                  <a:buNone/>
                </a:pPr>
                <a:r>
                  <a:rPr lang="it-IT" dirty="0">
                    <a:solidFill>
                      <a:schemeClr val="tx1"/>
                    </a:solidFill>
                    <a:effectLst/>
                    <a:ea typeface="Arial" panose="020B0604020202020204" pitchFamily="34" charset="0"/>
                    <a:cs typeface="Arial" panose="020B0604020202020204" pitchFamily="34" charset="0"/>
                  </a:rPr>
                  <a:t>In uno scenario con un valore di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𝜆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effectLst/>
                    <a:ea typeface="Arial" panose="020B0604020202020204" pitchFamily="34" charset="0"/>
                    <a:cs typeface="Arial" panose="020B0604020202020204" pitchFamily="34" charset="0"/>
                  </a:rPr>
                  <a:t> pari a 0.5, si tiene in considerazione la storia recente tanto quanto quella passata. Quando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𝜆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effectLst/>
                    <a:ea typeface="Arial" panose="020B0604020202020204" pitchFamily="34" charset="0"/>
                    <a:cs typeface="Arial" panose="020B0604020202020204" pitchFamily="34" charset="0"/>
                  </a:rPr>
                  <a:t> è uguale 0.3, si pesa di più la storia recente; l’opposto avviene quando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𝜆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effectLst/>
                    <a:ea typeface="Arial" panose="020B0604020202020204" pitchFamily="34" charset="0"/>
                    <a:cs typeface="Arial" panose="020B0604020202020204" pitchFamily="34" charset="0"/>
                  </a:rPr>
                  <a:t> è pari a 0.7.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51CE2BE-F860-C6F8-7749-7E6CE1F77F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751" y="1956620"/>
                <a:ext cx="11394498" cy="4831042"/>
              </a:xfrm>
              <a:blipFill>
                <a:blip r:embed="rId3"/>
                <a:stretch>
                  <a:fillRect l="-445" t="-18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26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1DE3B8-3E4E-F9BB-7BFE-6232E4A12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ATTACKERS DETECTION TIME</a:t>
            </a:r>
          </a:p>
        </p:txBody>
      </p:sp>
      <p:pic>
        <p:nvPicPr>
          <p:cNvPr id="4" name="Segnaposto contenuto 3" descr="Immagine che contiene testo, Diagramma, Carattere, diagramma&#10;&#10;Descrizione generata automaticamente">
            <a:extLst>
              <a:ext uri="{FF2B5EF4-FFF2-40B4-BE49-F238E27FC236}">
                <a16:creationId xmlns:a16="http://schemas.microsoft.com/office/drawing/2014/main" id="{38CA3126-51FD-CDBC-8773-E0CEE8696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34553"/>
          <a:stretch/>
        </p:blipFill>
        <p:spPr>
          <a:xfrm>
            <a:off x="213621" y="4479869"/>
            <a:ext cx="5324028" cy="2097911"/>
          </a:xfrm>
          <a:prstGeom prst="rect">
            <a:avLst/>
          </a:prstGeom>
        </p:spPr>
      </p:pic>
      <p:pic>
        <p:nvPicPr>
          <p:cNvPr id="5" name="Immagine 4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0AF06EBB-6E81-EB75-2BF5-EB686EACB5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4952"/>
          <a:stretch/>
        </p:blipFill>
        <p:spPr>
          <a:xfrm>
            <a:off x="190930" y="1860163"/>
            <a:ext cx="5242681" cy="2287840"/>
          </a:xfrm>
          <a:prstGeom prst="rect">
            <a:avLst/>
          </a:prstGeom>
        </p:spPr>
      </p:pic>
      <p:pic>
        <p:nvPicPr>
          <p:cNvPr id="6" name="Immagine 5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149BAFE3-B5CA-2A66-711E-013BA18BCDB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4223"/>
          <a:stretch/>
        </p:blipFill>
        <p:spPr>
          <a:xfrm>
            <a:off x="6017343" y="1919064"/>
            <a:ext cx="5438662" cy="22289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258F495-2C64-4866-7E10-EE5FB84B7E2A}"/>
                  </a:ext>
                </a:extLst>
              </p:cNvPr>
              <p:cNvSpPr txBox="1"/>
              <p:nvPr/>
            </p:nvSpPr>
            <p:spPr>
              <a:xfrm>
                <a:off x="5757736" y="4271315"/>
                <a:ext cx="6220643" cy="23064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it-IT" sz="1800" dirty="0">
                    <a:solidFill>
                      <a:schemeClr val="tx1"/>
                    </a:solidFill>
                    <a:effectLst/>
                    <a:ea typeface="Arial" panose="020B0604020202020204" pitchFamily="34" charset="0"/>
                    <a:cs typeface="Arial" panose="020B0604020202020204" pitchFamily="34" charset="0"/>
                  </a:rPr>
                  <a:t>Con valori di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𝜆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  <a:effectLst/>
                    <a:ea typeface="Arial" panose="020B0604020202020204" pitchFamily="34" charset="0"/>
                    <a:cs typeface="Arial" panose="020B0604020202020204" pitchFamily="34" charset="0"/>
                  </a:rPr>
                  <a:t> più piccoli, il tempo di rilevamento di un attaccante è più basso. Questo avviene perché il sistema "dimentica" più rapidamente le informazioni passate e reagisce più velocemente ai cambiamenti. Di conseguenza, se c'è un attaccante, il sistema ne rileverà il comportamento più velocemente, poiché la penalità avrà un impatto più immediato sulla </a:t>
                </a:r>
                <a:r>
                  <a:rPr lang="it-IT" sz="1800" dirty="0" err="1">
                    <a:solidFill>
                      <a:schemeClr val="tx1"/>
                    </a:solidFill>
                    <a:effectLst/>
                    <a:ea typeface="Arial" panose="020B0604020202020204" pitchFamily="34" charset="0"/>
                    <a:cs typeface="Arial" panose="020B0604020202020204" pitchFamily="34" charset="0"/>
                  </a:rPr>
                  <a:t>trustiness</a:t>
                </a:r>
                <a:r>
                  <a:rPr lang="it-IT" sz="1800" dirty="0">
                    <a:solidFill>
                      <a:schemeClr val="tx1"/>
                    </a:solidFill>
                    <a:effectLst/>
                    <a:ea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258F495-2C64-4866-7E10-EE5FB84B7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736" y="4271315"/>
                <a:ext cx="6220643" cy="2306465"/>
              </a:xfrm>
              <a:prstGeom prst="rect">
                <a:avLst/>
              </a:prstGeom>
              <a:blipFill>
                <a:blip r:embed="rId6"/>
                <a:stretch>
                  <a:fillRect l="-815" b="-32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52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EC962E-6E4A-DC4B-6038-A1792006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FAA471-8A61-C0E0-43B2-1A1E5C066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25516"/>
            <a:ext cx="11029615" cy="4607170"/>
          </a:xfrm>
        </p:spPr>
        <p:txBody>
          <a:bodyPr>
            <a:normAutofit/>
          </a:bodyPr>
          <a:lstStyle/>
          <a:p>
            <a:r>
              <a:rPr lang="it-IT" sz="2000" dirty="0">
                <a:solidFill>
                  <a:schemeClr val="tx1"/>
                </a:solidFill>
              </a:rPr>
              <a:t>L'applicazione “</a:t>
            </a:r>
            <a:r>
              <a:rPr lang="it-IT" sz="2000" dirty="0" err="1">
                <a:solidFill>
                  <a:schemeClr val="tx1"/>
                </a:solidFill>
              </a:rPr>
              <a:t>Conflict</a:t>
            </a:r>
            <a:r>
              <a:rPr lang="it-IT" sz="2000" dirty="0">
                <a:solidFill>
                  <a:schemeClr val="tx1"/>
                </a:solidFill>
              </a:rPr>
              <a:t> Detector” ha dimostrato di essere capace di identificare in modo efficiente gli utenti che generano conflitti di regole che, se non trattati, potrebbero portare a vulnerabilità significative e a una riduzione delle prestazioni della rete. </a:t>
            </a:r>
          </a:p>
          <a:p>
            <a:r>
              <a:rPr lang="it-IT" sz="2000" dirty="0">
                <a:solidFill>
                  <a:schemeClr val="tx1"/>
                </a:solidFill>
              </a:rPr>
              <a:t>Scegliendo un valore di soglia di </a:t>
            </a:r>
            <a:r>
              <a:rPr lang="it-IT" sz="2000" dirty="0" err="1">
                <a:solidFill>
                  <a:schemeClr val="tx1"/>
                </a:solidFill>
              </a:rPr>
              <a:t>trustiness</a:t>
            </a:r>
            <a:r>
              <a:rPr lang="it-IT" sz="2000" dirty="0">
                <a:solidFill>
                  <a:schemeClr val="tx1"/>
                </a:solidFill>
              </a:rPr>
              <a:t> accurato, il sistema è in grado di rilevare un attaccante presente nella rete in modo quasi preciso, con un alto valore di F1-Score. </a:t>
            </a:r>
          </a:p>
          <a:p>
            <a:pPr>
              <a:lnSpc>
                <a:spcPct val="115000"/>
              </a:lnSpc>
            </a:pPr>
            <a:r>
              <a:rPr lang="it-IT" sz="20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I risultati hanno evidenziato che i conflitti di maggiore gravità vengono risolti più rapidamente rispetto a quelli di minore entità, in modo tale che un attaccante malevolo possa arrecare meno danni al sistema.</a:t>
            </a:r>
          </a:p>
          <a:p>
            <a:r>
              <a:rPr lang="it-IT" sz="2000" dirty="0">
                <a:solidFill>
                  <a:schemeClr val="tx1"/>
                </a:solidFill>
              </a:rPr>
              <a:t>Una proposta di miglioramento futuro potrebbe essere quella di estendere e applicare l’approccio presentato a scenari più complessi, come reti multi-dominio o ambienti cloud.</a:t>
            </a:r>
          </a:p>
          <a:p>
            <a:endParaRPr lang="it-IT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15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DDBAC6D0-8D2C-D729-E719-1FBAD1CA3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1143" y="1005839"/>
            <a:ext cx="6939304" cy="4805025"/>
          </a:xfrm>
        </p:spPr>
        <p:txBody>
          <a:bodyPr anchor="ctr">
            <a:normAutofit/>
          </a:bodyPr>
          <a:lstStyle/>
          <a:p>
            <a:r>
              <a:rPr lang="it-IT" sz="6000" cap="none" dirty="0">
                <a:solidFill>
                  <a:schemeClr val="tx1"/>
                </a:solidFill>
                <a:latin typeface="+mn-lt"/>
                <a:ea typeface="Brush Script MT" panose="03060802040406070304" pitchFamily="66" charset="-122"/>
                <a:cs typeface="Simplified Arabic Fixed" panose="020F0502020204030204" pitchFamily="34" charset="0"/>
              </a:rPr>
              <a:t>Grazie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893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8072BD-2979-F784-C87C-556D2704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Introduzione al Software </a:t>
            </a:r>
            <a:r>
              <a:rPr lang="it-IT" err="1"/>
              <a:t>Defined</a:t>
            </a:r>
            <a:r>
              <a:rPr lang="it-IT"/>
              <a:t> Networking (SDN)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C650A4-5B55-5FB8-EC35-0041A166B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it-IT" sz="2400" b="0" i="0" u="none" strike="noStrike">
                <a:solidFill>
                  <a:schemeClr val="tx1"/>
                </a:solidFill>
                <a:effectLst/>
              </a:rPr>
              <a:t>Il </a:t>
            </a:r>
            <a:r>
              <a:rPr lang="it-IT" sz="2400" b="1" i="0" u="none" strike="noStrike">
                <a:solidFill>
                  <a:schemeClr val="tx1"/>
                </a:solidFill>
                <a:effectLst/>
              </a:rPr>
              <a:t>Software </a:t>
            </a:r>
            <a:r>
              <a:rPr lang="it-IT" sz="2400" b="1" i="0" u="none" strike="noStrike" err="1">
                <a:solidFill>
                  <a:schemeClr val="tx1"/>
                </a:solidFill>
                <a:effectLst/>
              </a:rPr>
              <a:t>Defined</a:t>
            </a:r>
            <a:r>
              <a:rPr lang="it-IT" sz="2400" b="1" i="0" u="none" strike="noStrike">
                <a:solidFill>
                  <a:schemeClr val="tx1"/>
                </a:solidFill>
                <a:effectLst/>
              </a:rPr>
              <a:t> Networking (SDN)</a:t>
            </a:r>
            <a:r>
              <a:rPr lang="it-IT" sz="2400" b="0" i="0" u="none" strike="noStrike">
                <a:solidFill>
                  <a:schemeClr val="tx1"/>
                </a:solidFill>
                <a:effectLst/>
              </a:rPr>
              <a:t> è un approccio moderno che separa il </a:t>
            </a:r>
            <a:r>
              <a:rPr lang="it-IT" sz="2400" b="1" i="0" u="none" strike="noStrike">
                <a:solidFill>
                  <a:schemeClr val="tx1"/>
                </a:solidFill>
                <a:effectLst/>
              </a:rPr>
              <a:t>piano di controllo</a:t>
            </a:r>
            <a:r>
              <a:rPr lang="it-IT" sz="2400" b="0" i="0" u="none" strike="noStrike">
                <a:solidFill>
                  <a:schemeClr val="tx1"/>
                </a:solidFill>
                <a:effectLst/>
              </a:rPr>
              <a:t> dal </a:t>
            </a:r>
            <a:r>
              <a:rPr lang="it-IT" sz="2400" b="1" i="0" u="none" strike="noStrike">
                <a:solidFill>
                  <a:schemeClr val="tx1"/>
                </a:solidFill>
                <a:effectLst/>
              </a:rPr>
              <a:t>piano dati</a:t>
            </a:r>
            <a:r>
              <a:rPr lang="it-IT" sz="2400" b="0" i="0" u="none" strike="noStrike">
                <a:solidFill>
                  <a:schemeClr val="tx1"/>
                </a:solidFill>
                <a:effectLst/>
              </a:rPr>
              <a:t>. Tradizionalmente, i dispositivi di rete (switch, router, firewall) gestivano autonomamente il traffico, ma con SDN queste funzioni vengono centralizzate in un </a:t>
            </a:r>
            <a:r>
              <a:rPr lang="it-IT" sz="2400" b="1" i="0" u="none" strike="noStrike">
                <a:solidFill>
                  <a:schemeClr val="tx1"/>
                </a:solidFill>
                <a:effectLst/>
              </a:rPr>
              <a:t>controller software</a:t>
            </a:r>
            <a:r>
              <a:rPr lang="it-IT" sz="2400" b="0" i="0" u="none" strike="noStrike">
                <a:solidFill>
                  <a:schemeClr val="tx1"/>
                </a:solidFill>
                <a:effectLst/>
              </a:rPr>
              <a:t>, che gestisce la rete in modo dinamico.</a:t>
            </a:r>
          </a:p>
          <a:p>
            <a:pPr algn="l"/>
            <a:r>
              <a:rPr lang="it-IT" sz="2400" b="0" i="0" u="none" strike="noStrike">
                <a:solidFill>
                  <a:schemeClr val="tx1"/>
                </a:solidFill>
                <a:effectLst/>
              </a:rPr>
              <a:t>Il </a:t>
            </a:r>
            <a:r>
              <a:rPr lang="it-IT" sz="2400" b="1" i="0" u="none" strike="noStrike">
                <a:solidFill>
                  <a:schemeClr val="tx1"/>
                </a:solidFill>
                <a:effectLst/>
              </a:rPr>
              <a:t>protocollo </a:t>
            </a:r>
            <a:r>
              <a:rPr lang="it-IT" sz="2400" b="1" i="0" u="none" strike="noStrike" err="1">
                <a:solidFill>
                  <a:schemeClr val="tx1"/>
                </a:solidFill>
                <a:effectLst/>
              </a:rPr>
              <a:t>OpenFlow</a:t>
            </a:r>
            <a:r>
              <a:rPr lang="it-IT" sz="2400" b="0" i="0" u="none" strike="noStrike">
                <a:solidFill>
                  <a:schemeClr val="tx1"/>
                </a:solidFill>
                <a:effectLst/>
              </a:rPr>
              <a:t> permette al controller di inviare istruzioni agli switch e ai router, trasformandoli in semplici dispositivi di forwarding, mentre la logica di gestione rimane centralizzata. Questo approccio offre: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200" b="1" i="0" u="none" strike="noStrike">
                <a:solidFill>
                  <a:schemeClr val="tx1"/>
                </a:solidFill>
                <a:effectLst/>
              </a:rPr>
              <a:t>Flessibilità</a:t>
            </a:r>
            <a:r>
              <a:rPr lang="it-IT" sz="2200" b="0" i="0" u="none" strike="noStrike">
                <a:solidFill>
                  <a:schemeClr val="tx1"/>
                </a:solidFill>
                <a:effectLst/>
              </a:rPr>
              <a:t>: le reti possono essere riconfigurate dinamicamente.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200" b="1" i="0" u="none" strike="noStrike">
                <a:solidFill>
                  <a:schemeClr val="tx1"/>
                </a:solidFill>
                <a:effectLst/>
              </a:rPr>
              <a:t>Automazione</a:t>
            </a:r>
            <a:r>
              <a:rPr lang="it-IT" sz="2200" b="0" i="0" u="none" strike="noStrike">
                <a:solidFill>
                  <a:schemeClr val="tx1"/>
                </a:solidFill>
                <a:effectLst/>
              </a:rPr>
              <a:t>: riduce il lavoro manuale grazie alla gestione centralizzata.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200" b="1" i="0" u="none" strike="noStrike">
                <a:solidFill>
                  <a:schemeClr val="tx1"/>
                </a:solidFill>
                <a:effectLst/>
              </a:rPr>
              <a:t>Risparmio di costi</a:t>
            </a:r>
            <a:r>
              <a:rPr lang="it-IT" sz="2200" b="0" i="0" u="none" strike="noStrike">
                <a:solidFill>
                  <a:schemeClr val="tx1"/>
                </a:solidFill>
                <a:effectLst/>
              </a:rPr>
              <a:t>: utilizza hardware generico al posto di dispositivi specializzati.</a:t>
            </a:r>
          </a:p>
        </p:txBody>
      </p:sp>
    </p:spTree>
    <p:extLst>
      <p:ext uri="{BB962C8B-B14F-4D97-AF65-F5344CB8AC3E}">
        <p14:creationId xmlns:p14="http://schemas.microsoft.com/office/powerpoint/2010/main" val="423975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4C26EE-A9C1-C853-FD9E-9FCC22D0A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Sicurezza in SDN e Gestione dei Conflitti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5FDDAC-D864-E041-BFA1-4B48ACCAC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12884"/>
            <a:ext cx="11029615" cy="4043254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it-IT" sz="2400" b="0" i="0" u="none" strike="noStrike" dirty="0">
                <a:solidFill>
                  <a:schemeClr val="tx1"/>
                </a:solidFill>
                <a:effectLst/>
              </a:rPr>
              <a:t>L'integrazione di soluzioni di sicurezza come </a:t>
            </a:r>
            <a:r>
              <a:rPr lang="it-IT" sz="2400" b="1" i="0" u="none" strike="noStrike" dirty="0">
                <a:solidFill>
                  <a:schemeClr val="tx1"/>
                </a:solidFill>
                <a:effectLst/>
              </a:rPr>
              <a:t>IDS</a:t>
            </a:r>
            <a:r>
              <a:rPr lang="it-IT" sz="2400" b="0" i="0" u="none" strike="noStrike" dirty="0">
                <a:solidFill>
                  <a:schemeClr val="tx1"/>
                </a:solidFill>
                <a:effectLst/>
              </a:rPr>
              <a:t>, </a:t>
            </a:r>
            <a:r>
              <a:rPr lang="it-IT" sz="2400" b="1" i="0" u="none" strike="noStrike" dirty="0">
                <a:solidFill>
                  <a:schemeClr val="tx1"/>
                </a:solidFill>
                <a:effectLst/>
              </a:rPr>
              <a:t>IPS</a:t>
            </a:r>
            <a:r>
              <a:rPr lang="it-IT" sz="2400" b="0" i="0" u="none" strike="noStrike" dirty="0">
                <a:solidFill>
                  <a:schemeClr val="tx1"/>
                </a:solidFill>
                <a:effectLst/>
              </a:rPr>
              <a:t> e </a:t>
            </a:r>
            <a:r>
              <a:rPr lang="it-IT" sz="2400" b="1" i="0" u="none" strike="noStrike" dirty="0">
                <a:solidFill>
                  <a:schemeClr val="tx1"/>
                </a:solidFill>
                <a:effectLst/>
              </a:rPr>
              <a:t>VPN</a:t>
            </a:r>
            <a:r>
              <a:rPr lang="it-IT" sz="2400" b="0" i="0" u="none" strike="noStrike" dirty="0">
                <a:solidFill>
                  <a:schemeClr val="tx1"/>
                </a:solidFill>
                <a:effectLst/>
              </a:rPr>
              <a:t> è facilitata in SDN grazie alla programmabilità delle regole di flusso. Tuttavia, l'introduzione autonoma di regole tramite API, senza coordinamento, può generare </a:t>
            </a:r>
            <a:r>
              <a:rPr lang="it-IT" sz="2400" b="1" i="0" u="none" strike="noStrike" dirty="0">
                <a:solidFill>
                  <a:schemeClr val="tx1"/>
                </a:solidFill>
                <a:effectLst/>
              </a:rPr>
              <a:t>conflitti</a:t>
            </a:r>
            <a:r>
              <a:rPr lang="it-IT" sz="2400" b="0" i="0" u="none" strike="noStrike" dirty="0">
                <a:solidFill>
                  <a:schemeClr val="tx1"/>
                </a:solidFill>
                <a:effectLst/>
              </a:rPr>
              <a:t> tra le regole esistenti, soprattutto in </a:t>
            </a:r>
            <a:r>
              <a:rPr lang="it-IT" sz="2400" b="1" i="0" u="none" strike="noStrike" dirty="0">
                <a:solidFill>
                  <a:schemeClr val="tx1"/>
                </a:solidFill>
                <a:effectLst/>
              </a:rPr>
              <a:t>topologie dinamiche</a:t>
            </a:r>
            <a:r>
              <a:rPr lang="it-IT" sz="2400" b="0" i="0" u="none" strike="noStrike" dirty="0">
                <a:solidFill>
                  <a:schemeClr val="tx1"/>
                </a:solidFill>
                <a:effectLst/>
              </a:rPr>
              <a:t>.</a:t>
            </a:r>
          </a:p>
          <a:p>
            <a:pPr marL="0" indent="0" algn="l">
              <a:buNone/>
            </a:pPr>
            <a:r>
              <a:rPr lang="it-IT" sz="2400" b="0" i="0" u="none" strike="noStrike" dirty="0">
                <a:solidFill>
                  <a:schemeClr val="tx1"/>
                </a:solidFill>
                <a:effectLst/>
              </a:rPr>
              <a:t>I conflitti nelle regole di flusso possono causare problemi come: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400" b="1" i="0" u="none" strike="noStrike" dirty="0">
                <a:solidFill>
                  <a:schemeClr val="tx1"/>
                </a:solidFill>
                <a:effectLst/>
              </a:rPr>
              <a:t>Azioni contraddittorie</a:t>
            </a:r>
            <a:r>
              <a:rPr lang="it-IT" sz="2400" b="0" i="0" u="none" strike="noStrike" dirty="0">
                <a:solidFill>
                  <a:schemeClr val="tx1"/>
                </a:solidFill>
                <a:effectLst/>
              </a:rPr>
              <a:t>: due regole con azioni diverse per lo stesso traffico.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400" b="1" i="0" u="none" strike="noStrike" dirty="0">
                <a:solidFill>
                  <a:schemeClr val="tx1"/>
                </a:solidFill>
                <a:effectLst/>
              </a:rPr>
              <a:t>Loop di </a:t>
            </a:r>
            <a:r>
              <a:rPr lang="it-IT" sz="2400" b="1" i="0" u="none" strike="noStrike" dirty="0" err="1">
                <a:solidFill>
                  <a:schemeClr val="tx1"/>
                </a:solidFill>
                <a:effectLst/>
              </a:rPr>
              <a:t>routing</a:t>
            </a:r>
            <a:r>
              <a:rPr lang="it-IT" sz="2400" b="0" i="0" u="none" strike="noStrike" dirty="0">
                <a:solidFill>
                  <a:schemeClr val="tx1"/>
                </a:solidFill>
                <a:effectLst/>
              </a:rPr>
              <a:t>: instradamento ciclico dei pacchetti.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400" b="1" i="0" u="none" strike="noStrike" dirty="0">
                <a:solidFill>
                  <a:schemeClr val="tx1"/>
                </a:solidFill>
                <a:effectLst/>
              </a:rPr>
              <a:t>Prestazioni ridotte</a:t>
            </a:r>
            <a:r>
              <a:rPr lang="it-IT" sz="2400" b="0" i="0" u="none" strike="noStrike" dirty="0">
                <a:solidFill>
                  <a:schemeClr val="tx1"/>
                </a:solidFill>
                <a:effectLst/>
              </a:rPr>
              <a:t>: aumento del carico sui dispositivi di rete.</a:t>
            </a:r>
          </a:p>
          <a:p>
            <a:pPr marL="0" indent="0" algn="l">
              <a:buNone/>
            </a:pPr>
            <a:r>
              <a:rPr lang="it-IT" sz="2400" b="0" i="0" u="none" strike="noStrike" dirty="0">
                <a:solidFill>
                  <a:schemeClr val="tx1"/>
                </a:solidFill>
                <a:effectLst/>
              </a:rPr>
              <a:t>Per prevenire tali conflitti, è fondamentale implementare un sistema che </a:t>
            </a:r>
            <a:r>
              <a:rPr lang="it-IT" sz="2400" dirty="0">
                <a:solidFill>
                  <a:schemeClr val="tx1"/>
                </a:solidFill>
              </a:rPr>
              <a:t>sia in grado di rilevare </a:t>
            </a:r>
            <a:r>
              <a:rPr lang="it-IT" sz="2400" b="0" i="0" u="none" strike="noStrike" dirty="0">
                <a:solidFill>
                  <a:schemeClr val="tx1"/>
                </a:solidFill>
                <a:effectLst/>
              </a:rPr>
              <a:t>automaticamente i conflitti tra le regole.</a:t>
            </a:r>
          </a:p>
        </p:txBody>
      </p:sp>
    </p:spTree>
    <p:extLst>
      <p:ext uri="{BB962C8B-B14F-4D97-AF65-F5344CB8AC3E}">
        <p14:creationId xmlns:p14="http://schemas.microsoft.com/office/powerpoint/2010/main" val="151530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5C24B7-7631-36C5-094E-4504C82D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Soluzione Proposta – Framework </a:t>
            </a:r>
            <a:r>
              <a:rPr lang="it-IT" err="1"/>
              <a:t>Brew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31AB33-AF86-11AB-282A-E923E216C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it-IT" sz="2400" b="0" i="0" u="none" strike="noStrike">
                <a:solidFill>
                  <a:srgbClr val="000000"/>
                </a:solidFill>
                <a:effectLst/>
              </a:rPr>
              <a:t>Il progetto si basa sul </a:t>
            </a:r>
            <a:r>
              <a:rPr lang="it-IT" sz="2400" b="1" i="0" u="none" strike="noStrike">
                <a:solidFill>
                  <a:srgbClr val="000000"/>
                </a:solidFill>
                <a:effectLst/>
              </a:rPr>
              <a:t>framework Brew</a:t>
            </a:r>
            <a:r>
              <a:rPr lang="it-IT" sz="2400" b="0" i="0" u="none" strike="noStrike">
                <a:solidFill>
                  <a:srgbClr val="000000"/>
                </a:solidFill>
                <a:effectLst/>
              </a:rPr>
              <a:t>, un sistema di gestione dei conflitti delle regole di flusso in SDN basato su </a:t>
            </a:r>
            <a:r>
              <a:rPr lang="it-IT" sz="2400" b="1" i="0" u="none" strike="noStrike" err="1">
                <a:solidFill>
                  <a:srgbClr val="000000"/>
                </a:solidFill>
                <a:effectLst/>
              </a:rPr>
              <a:t>OpenDaylight</a:t>
            </a:r>
            <a:r>
              <a:rPr lang="it-IT" sz="2400" b="1" i="0" u="none" strike="noStrike">
                <a:solidFill>
                  <a:srgbClr val="000000"/>
                </a:solidFill>
                <a:effectLst/>
              </a:rPr>
              <a:t> (ODL)</a:t>
            </a:r>
            <a:r>
              <a:rPr lang="it-IT" sz="2400" b="0" i="0" u="none" strike="noStrike">
                <a:solidFill>
                  <a:srgbClr val="000000"/>
                </a:solidFill>
                <a:effectLst/>
              </a:rPr>
              <a:t>. Brew analizza le tabelle di flusso e identifica i conflitti tra regole, </a:t>
            </a:r>
            <a:r>
              <a:rPr lang="it-IT" sz="2400">
                <a:solidFill>
                  <a:srgbClr val="000000"/>
                </a:solidFill>
              </a:rPr>
              <a:t>classificandoli in</a:t>
            </a:r>
            <a:r>
              <a:rPr lang="it-IT" sz="2400" b="0" i="0" u="none" strike="noStrike">
                <a:solidFill>
                  <a:srgbClr val="000000"/>
                </a:solidFill>
                <a:effectLst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200" b="1">
                <a:solidFill>
                  <a:srgbClr val="000000"/>
                </a:solidFill>
              </a:rPr>
              <a:t>S</a:t>
            </a:r>
            <a:r>
              <a:rPr lang="it-IT" sz="2200" b="1" i="0" u="none" strike="noStrike">
                <a:solidFill>
                  <a:srgbClr val="000000"/>
                </a:solidFill>
                <a:effectLst/>
              </a:rPr>
              <a:t>ovrapposizione</a:t>
            </a:r>
            <a:endParaRPr lang="it-IT" sz="2200">
              <a:solidFill>
                <a:srgbClr val="00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200" b="1" i="0" u="none" strike="noStrike">
                <a:solidFill>
                  <a:srgbClr val="000000"/>
                </a:solidFill>
                <a:effectLst/>
              </a:rPr>
              <a:t>Ridondanza</a:t>
            </a:r>
            <a:endParaRPr lang="it-IT" sz="2200">
              <a:solidFill>
                <a:srgbClr val="00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200" b="1" i="0" u="none" strike="noStrike">
                <a:solidFill>
                  <a:srgbClr val="000000"/>
                </a:solidFill>
                <a:effectLst/>
              </a:rPr>
              <a:t>Ombreggiamento</a:t>
            </a:r>
            <a:endParaRPr lang="it-IT" sz="2200">
              <a:solidFill>
                <a:srgbClr val="00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200" b="1" i="0" u="none" strike="noStrike">
                <a:solidFill>
                  <a:srgbClr val="000000"/>
                </a:solidFill>
                <a:effectLst/>
              </a:rPr>
              <a:t>Generalizzazione</a:t>
            </a:r>
            <a:endParaRPr lang="it-IT" sz="2200">
              <a:solidFill>
                <a:srgbClr val="00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200" b="1" i="0" u="none" strike="noStrike">
                <a:solidFill>
                  <a:srgbClr val="000000"/>
                </a:solidFill>
                <a:effectLst/>
              </a:rPr>
              <a:t>Correlazione</a:t>
            </a:r>
          </a:p>
          <a:p>
            <a:pPr marL="0" indent="0">
              <a:buNone/>
            </a:pPr>
            <a:r>
              <a:rPr lang="it-IT" sz="2600" b="0" i="0" u="none" strike="noStrike" err="1">
                <a:solidFill>
                  <a:srgbClr val="000000"/>
                </a:solidFill>
                <a:effectLst/>
              </a:rPr>
              <a:t>Brew</a:t>
            </a:r>
            <a:r>
              <a:rPr lang="it-IT" sz="2600" b="0" i="0" u="none" strike="noStrike">
                <a:solidFill>
                  <a:srgbClr val="000000"/>
                </a:solidFill>
                <a:effectLst/>
              </a:rPr>
              <a:t> implementa un </a:t>
            </a:r>
            <a:r>
              <a:rPr lang="it-IT" sz="2600" b="1" i="0" u="none" strike="noStrike">
                <a:solidFill>
                  <a:srgbClr val="000000"/>
                </a:solidFill>
                <a:effectLst/>
              </a:rPr>
              <a:t>algoritmo</a:t>
            </a:r>
            <a:r>
              <a:rPr lang="it-IT" sz="2600" b="0" i="0" u="none" strike="noStrike">
                <a:solidFill>
                  <a:srgbClr val="000000"/>
                </a:solidFill>
                <a:effectLst/>
              </a:rPr>
              <a:t> che decide quali regole mantenere, modificare o rimuovere per garantire il corretto funzionamento della rete.</a:t>
            </a:r>
          </a:p>
        </p:txBody>
      </p:sp>
    </p:spTree>
    <p:extLst>
      <p:ext uri="{BB962C8B-B14F-4D97-AF65-F5344CB8AC3E}">
        <p14:creationId xmlns:p14="http://schemas.microsoft.com/office/powerpoint/2010/main" val="84657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CC96E0-FEE7-03DC-DA86-D56BAE97E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TECNOLOGIE E STRUMENTI UTILIZZATI</a:t>
            </a:r>
            <a:br>
              <a:rPr lang="it-IT"/>
            </a:b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C1C092-261B-2A6A-3E0E-FE75E5A8D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935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400">
                <a:solidFill>
                  <a:srgbClr val="000000"/>
                </a:solidFill>
              </a:rPr>
              <a:t>Il</a:t>
            </a:r>
            <a:r>
              <a:rPr lang="it-IT" sz="2400" b="0" i="0" u="none" strike="noStrike">
                <a:solidFill>
                  <a:srgbClr val="000000"/>
                </a:solidFill>
                <a:effectLst/>
              </a:rPr>
              <a:t> sistema operativo adottato è </a:t>
            </a:r>
            <a:r>
              <a:rPr lang="it-IT" sz="2400" b="1" i="0" u="none" strike="noStrike">
                <a:solidFill>
                  <a:srgbClr val="000000"/>
                </a:solidFill>
                <a:effectLst/>
              </a:rPr>
              <a:t>Ubuntu 18.04.6 LTS</a:t>
            </a:r>
            <a:r>
              <a:rPr lang="it-IT" sz="2400" b="0" i="0" u="none" strike="noStrike">
                <a:solidFill>
                  <a:srgbClr val="000000"/>
                </a:solidFill>
                <a:effectLst/>
              </a:rPr>
              <a:t> per la compatibilità con ONOS.</a:t>
            </a:r>
          </a:p>
          <a:p>
            <a:pPr marL="0" indent="0">
              <a:buNone/>
            </a:pPr>
            <a:r>
              <a:rPr lang="it-IT" sz="2400" i="0" u="none" strike="noStrike">
                <a:solidFill>
                  <a:srgbClr val="000000"/>
                </a:solidFill>
                <a:effectLst/>
              </a:rPr>
              <a:t>Il framework </a:t>
            </a:r>
            <a:r>
              <a:rPr lang="it-IT" sz="2400" b="1" i="0" u="none" strike="noStrike" err="1">
                <a:solidFill>
                  <a:srgbClr val="000000"/>
                </a:solidFill>
                <a:effectLst/>
              </a:rPr>
              <a:t>Mininet</a:t>
            </a:r>
            <a:r>
              <a:rPr lang="it-IT" sz="2400">
                <a:solidFill>
                  <a:srgbClr val="000000"/>
                </a:solidFill>
              </a:rPr>
              <a:t> è impiegato </a:t>
            </a:r>
            <a:r>
              <a:rPr lang="it-IT" sz="2400" b="0" i="0" u="none" strike="noStrike">
                <a:solidFill>
                  <a:srgbClr val="000000"/>
                </a:solidFill>
                <a:effectLst/>
              </a:rPr>
              <a:t>per simulare topologie di reti complesse senza l'uso di hardware fisico</a:t>
            </a:r>
            <a:r>
              <a:rPr lang="it-IT" sz="240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r>
              <a:rPr lang="it-IT" sz="2400" b="1" i="0" u="none" strike="noStrike">
                <a:solidFill>
                  <a:srgbClr val="000000"/>
                </a:solidFill>
                <a:effectLst/>
              </a:rPr>
              <a:t>ONOS</a:t>
            </a:r>
            <a:r>
              <a:rPr lang="it-IT" sz="2400" b="0" i="0" u="none" strike="noStrike">
                <a:solidFill>
                  <a:srgbClr val="000000"/>
                </a:solidFill>
                <a:effectLst/>
              </a:rPr>
              <a:t> è un sistema operativo open-source per la gestione di reti su larga scala. Sviluppato dalla </a:t>
            </a:r>
            <a:r>
              <a:rPr lang="it-IT" sz="2400" b="1" i="0" u="none" strike="noStrike">
                <a:solidFill>
                  <a:srgbClr val="000000"/>
                </a:solidFill>
                <a:effectLst/>
              </a:rPr>
              <a:t>Open Networking Foundation (ONF)</a:t>
            </a:r>
            <a:r>
              <a:rPr lang="it-IT" sz="2400" b="0" i="0" u="none" strike="noStrike">
                <a:solidFill>
                  <a:srgbClr val="000000"/>
                </a:solidFill>
                <a:effectLst/>
              </a:rPr>
              <a:t>, ONOS offre un'architettura a </a:t>
            </a:r>
            <a:r>
              <a:rPr lang="it-IT" sz="2400" b="1" i="0" u="none" strike="noStrike">
                <a:solidFill>
                  <a:srgbClr val="000000"/>
                </a:solidFill>
                <a:effectLst/>
              </a:rPr>
              <a:t>microservizi</a:t>
            </a:r>
            <a:r>
              <a:rPr lang="it-IT" sz="2400" b="0" i="0" u="none" strike="noStrike">
                <a:solidFill>
                  <a:srgbClr val="000000"/>
                </a:solidFill>
                <a:effectLst/>
              </a:rPr>
              <a:t> che gestisce diverse funzionalità della rete, come il traffico e la configurazione dei dispositivi.</a:t>
            </a:r>
          </a:p>
          <a:p>
            <a:pPr marL="0" indent="0" algn="l">
              <a:buNone/>
            </a:pPr>
            <a:r>
              <a:rPr lang="it-IT" sz="2400" b="0" i="0" u="none" strike="noStrike">
                <a:solidFill>
                  <a:srgbClr val="000000"/>
                </a:solidFill>
                <a:effectLst/>
              </a:rPr>
              <a:t>L'architettura ONOS include: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2400" b="1" i="0" u="none" strike="noStrike">
                <a:solidFill>
                  <a:srgbClr val="000000"/>
                </a:solidFill>
                <a:effectLst/>
              </a:rPr>
              <a:t>Controller centrale</a:t>
            </a:r>
            <a:r>
              <a:rPr lang="it-IT" sz="2400" b="0" i="0" u="none" strike="noStrike">
                <a:solidFill>
                  <a:srgbClr val="000000"/>
                </a:solidFill>
                <a:effectLst/>
              </a:rPr>
              <a:t>: gestisce il piano di controllo e invia istruzioni agli switch.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2400" b="1" i="0" u="none" strike="noStrike">
                <a:solidFill>
                  <a:srgbClr val="000000"/>
                </a:solidFill>
                <a:effectLst/>
              </a:rPr>
              <a:t>Framework di servizi</a:t>
            </a:r>
            <a:r>
              <a:rPr lang="it-IT" sz="2400" b="0" i="0" u="none" strike="noStrike">
                <a:solidFill>
                  <a:srgbClr val="000000"/>
                </a:solidFill>
                <a:effectLst/>
              </a:rPr>
              <a:t>: facilita la creazione di nuove applicazioni di rete.</a:t>
            </a:r>
            <a:endParaRPr lang="it-IT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38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A3D8C1-5740-963E-20D1-13EEF611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i="0" u="none" strike="noStrike">
                <a:effectLst/>
              </a:rPr>
              <a:t>Regole di Flusso nelle Reti Definite dal Software (SDN)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30CFB8-0155-67C7-B684-97F2BD046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8629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it-IT" sz="2400" b="1" i="0" u="none" strike="noStrike" dirty="0">
                <a:solidFill>
                  <a:srgbClr val="000000"/>
                </a:solidFill>
                <a:effectLst/>
              </a:rPr>
              <a:t>Cosa sono le Regole di Flusso?</a:t>
            </a:r>
            <a:br>
              <a:rPr lang="it-IT" sz="2400" b="0" i="0" u="none" strike="noStrike" dirty="0">
                <a:solidFill>
                  <a:srgbClr val="000000"/>
                </a:solidFill>
                <a:effectLst/>
              </a:rPr>
            </a:br>
            <a:r>
              <a:rPr lang="it-IT" sz="2400" b="0" i="0" u="none" strike="noStrike" dirty="0">
                <a:solidFill>
                  <a:srgbClr val="000000"/>
                </a:solidFill>
                <a:effectLst/>
              </a:rPr>
              <a:t>Le regole di flusso sono istruzioni utilizzate per gestire il traffico di rete negli switch o router SDN, controllando il trattamento dei pacchetti in transito.</a:t>
            </a:r>
          </a:p>
          <a:p>
            <a:pPr marL="0" indent="0" algn="l">
              <a:buNone/>
            </a:pPr>
            <a:r>
              <a:rPr lang="it-IT" sz="2400" b="1" i="0" u="none" strike="noStrike" dirty="0">
                <a:solidFill>
                  <a:srgbClr val="000000"/>
                </a:solidFill>
                <a:effectLst/>
              </a:rPr>
              <a:t>Componenti Principali delle Regole di Flusso:</a:t>
            </a:r>
            <a:endParaRPr lang="it-IT" sz="2400" b="0" i="0" u="none" strike="noStrike" dirty="0">
              <a:solidFill>
                <a:srgbClr val="000000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b="1" i="0" u="none" strike="noStrike" dirty="0">
                <a:solidFill>
                  <a:srgbClr val="000000"/>
                </a:solidFill>
                <a:effectLst/>
              </a:rPr>
              <a:t>Match:</a:t>
            </a:r>
            <a:r>
              <a:rPr lang="it-IT" sz="2000" b="0" i="0" u="none" strike="noStrike" dirty="0">
                <a:solidFill>
                  <a:srgbClr val="000000"/>
                </a:solidFill>
                <a:effectLst/>
              </a:rPr>
              <a:t> condizioni che un pacchetto deve soddisfare (es. indirizzi IP, numeri di porta, tipo di protocollo).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b="1" i="0" u="none" strike="noStrike" dirty="0">
                <a:solidFill>
                  <a:srgbClr val="000000"/>
                </a:solidFill>
                <a:effectLst/>
              </a:rPr>
              <a:t>Azione:</a:t>
            </a:r>
            <a:r>
              <a:rPr lang="it-IT" sz="2000" b="0" i="0" u="none" strike="noStrike" dirty="0">
                <a:solidFill>
                  <a:srgbClr val="000000"/>
                </a:solidFill>
                <a:effectLst/>
              </a:rPr>
              <a:t> operazioni sui pacchetti corrispondenti (es. inoltro, modifica intestazione, drop).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b="1" i="0" u="none" strike="noStrike" dirty="0">
                <a:solidFill>
                  <a:srgbClr val="000000"/>
                </a:solidFill>
                <a:effectLst/>
              </a:rPr>
              <a:t>Priorità:</a:t>
            </a:r>
            <a:r>
              <a:rPr lang="it-IT" sz="2000" b="0" i="0" u="none" strike="noStrike" dirty="0">
                <a:solidFill>
                  <a:srgbClr val="000000"/>
                </a:solidFill>
                <a:effectLst/>
              </a:rPr>
              <a:t> indica l’importanza della regola (le regole con priorità più alta sono applicate per prime).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b="1" i="0" u="none" strike="noStrike" dirty="0" err="1">
                <a:solidFill>
                  <a:srgbClr val="000000"/>
                </a:solidFill>
                <a:effectLst/>
              </a:rPr>
              <a:t>Timeout</a:t>
            </a:r>
            <a:r>
              <a:rPr lang="it-IT" sz="2000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it-IT" sz="2000" b="0" i="0" u="none" strike="noStrike" dirty="0">
                <a:solidFill>
                  <a:srgbClr val="000000"/>
                </a:solidFill>
                <a:effectLst/>
              </a:rPr>
              <a:t> durata per cui la regola rimane attiva prima di essere rimossa.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020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C3A80F-B1EF-CECA-5CA0-98D004595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0" i="0" u="none" strike="noStrike">
                <a:effectLst/>
                <a:latin typeface="-webkit-standard"/>
              </a:rPr>
              <a:t>Flow </a:t>
            </a:r>
            <a:r>
              <a:rPr lang="it-IT" b="0" i="0" u="none" strike="noStrike" err="1">
                <a:effectLst/>
                <a:latin typeface="-webkit-standard"/>
              </a:rPr>
              <a:t>Table</a:t>
            </a:r>
            <a:r>
              <a:rPr lang="it-IT" b="0" i="0" u="none" strike="noStrike">
                <a:effectLst/>
                <a:latin typeface="-webkit-standard"/>
              </a:rPr>
              <a:t> (Tabella di Flusso)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E82DA9-E284-C461-0845-1023238AB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4788"/>
            <a:ext cx="11029615" cy="49632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it-IT" sz="2000" b="1" i="0" u="none" strike="noStrike" dirty="0">
                <a:solidFill>
                  <a:srgbClr val="000000"/>
                </a:solidFill>
                <a:effectLst/>
              </a:rPr>
              <a:t>Definizione:</a:t>
            </a:r>
            <a:br>
              <a:rPr lang="it-IT" sz="2000" b="0" i="0" u="none" strike="noStrike" dirty="0">
                <a:solidFill>
                  <a:srgbClr val="000000"/>
                </a:solidFill>
                <a:effectLst/>
              </a:rPr>
            </a:br>
            <a:r>
              <a:rPr lang="it-IT" sz="2000" b="0" i="0" u="none" strike="noStrike" dirty="0">
                <a:solidFill>
                  <a:srgbClr val="000000"/>
                </a:solidFill>
                <a:effectLst/>
              </a:rPr>
              <a:t>La flow </a:t>
            </a:r>
            <a:r>
              <a:rPr lang="it-IT" sz="2000" b="0" i="0" u="none" strike="noStrike" dirty="0" err="1">
                <a:solidFill>
                  <a:srgbClr val="000000"/>
                </a:solidFill>
                <a:effectLst/>
              </a:rPr>
              <a:t>table</a:t>
            </a:r>
            <a:r>
              <a:rPr lang="it-IT" sz="2000" b="0" i="0" u="none" strike="noStrike" dirty="0">
                <a:solidFill>
                  <a:srgbClr val="000000"/>
                </a:solidFill>
                <a:effectLst/>
              </a:rPr>
              <a:t> è una componente chiave negli switch e router SDN, memorizza e gestisce le regole di flusso per determinare il trattamento dei pacchetti.</a:t>
            </a:r>
          </a:p>
          <a:p>
            <a:pPr marL="0" indent="0" algn="l">
              <a:buNone/>
            </a:pPr>
            <a:r>
              <a:rPr lang="it-IT" sz="2000" b="1" i="0" u="none" strike="noStrike" dirty="0">
                <a:solidFill>
                  <a:srgbClr val="000000"/>
                </a:solidFill>
                <a:effectLst/>
              </a:rPr>
              <a:t>Voci della Flow </a:t>
            </a:r>
            <a:r>
              <a:rPr lang="it-IT" sz="2000" b="1" i="0" u="none" strike="noStrike" dirty="0" err="1">
                <a:solidFill>
                  <a:srgbClr val="000000"/>
                </a:solidFill>
                <a:effectLst/>
              </a:rPr>
              <a:t>Table</a:t>
            </a:r>
            <a:r>
              <a:rPr lang="it-IT" sz="2000" b="1" i="0" u="none" strike="noStrike" dirty="0">
                <a:solidFill>
                  <a:srgbClr val="000000"/>
                </a:solidFill>
                <a:effectLst/>
              </a:rPr>
              <a:t>:</a:t>
            </a:r>
            <a:endParaRPr lang="it-IT" sz="2000" b="0" i="0" u="none" strike="noStrike" dirty="0">
              <a:solidFill>
                <a:srgbClr val="000000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Match Fields: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</a:rPr>
              <a:t> criteri per la corrispondenza dei pacchetti (indirizzi IP, numeri di porta, tipo di protocollo).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Azione: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</a:rPr>
              <a:t> operazioni sui pacchetti corrispondenti (inoltro, modifica, drop).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Priorità: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</a:rPr>
              <a:t> determina l’ordine di applicazione delle regole.</a:t>
            </a:r>
          </a:p>
          <a:p>
            <a:pPr marL="0" indent="0" algn="l">
              <a:buNone/>
            </a:pPr>
            <a:r>
              <a:rPr lang="it-IT" sz="2000" b="1" i="0" u="none" strike="noStrike" dirty="0">
                <a:solidFill>
                  <a:srgbClr val="000000"/>
                </a:solidFill>
                <a:effectLst/>
              </a:rPr>
              <a:t>Funzionamento:</a:t>
            </a:r>
            <a:br>
              <a:rPr lang="it-IT" sz="2000" b="0" i="0" u="none" strike="noStrike" dirty="0">
                <a:solidFill>
                  <a:srgbClr val="000000"/>
                </a:solidFill>
                <a:effectLst/>
              </a:rPr>
            </a:br>
            <a:r>
              <a:rPr lang="it-IT" sz="2000" b="0" i="0" u="none" strike="noStrike" dirty="0">
                <a:solidFill>
                  <a:srgbClr val="000000"/>
                </a:solidFill>
                <a:effectLst/>
              </a:rPr>
              <a:t>Quando un pacchetto arriva allo switch: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</a:rPr>
              <a:t>Viene confrontato con le voci della </a:t>
            </a:r>
            <a:r>
              <a:rPr lang="it-IT" sz="1800" b="0" i="1" u="none" strike="noStrike" dirty="0">
                <a:solidFill>
                  <a:srgbClr val="000000"/>
                </a:solidFill>
                <a:effectLst/>
              </a:rPr>
              <a:t>flow </a:t>
            </a:r>
            <a:r>
              <a:rPr lang="it-IT" sz="1800" b="0" i="1" u="none" strike="noStrike" dirty="0" err="1">
                <a:solidFill>
                  <a:srgbClr val="000000"/>
                </a:solidFill>
                <a:effectLst/>
              </a:rPr>
              <a:t>table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</a:rPr>
              <a:t>Se corrisponde a una regola, viene eseguita l’azione associata.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</a:rPr>
              <a:t>Se non c’è corrispondenza, può essere inviato al controller SDN per ulteriori istruzioni.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01683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BAE36-FA54-6D09-E621-9ACB5280F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ESEMPIO DI FLOW TABLE</a:t>
            </a:r>
          </a:p>
        </p:txBody>
      </p:sp>
      <p:pic>
        <p:nvPicPr>
          <p:cNvPr id="4" name="image8.png" descr="Immagine che contiene testo, ricevuta, schermata, numero&#10;&#10;Descrizione generata automaticamente">
            <a:extLst>
              <a:ext uri="{FF2B5EF4-FFF2-40B4-BE49-F238E27FC236}">
                <a16:creationId xmlns:a16="http://schemas.microsoft.com/office/drawing/2014/main" id="{FF2616F2-302A-FB26-CDF8-379EDD99595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025" y="2372314"/>
            <a:ext cx="11029950" cy="329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1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i">
  <a:themeElements>
    <a:clrScheme name="Dividend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i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Ritaglio</Template>
  <TotalTime>29</TotalTime>
  <Words>2779</Words>
  <Application>Microsoft Macintosh PowerPoint</Application>
  <PresentationFormat>Widescreen</PresentationFormat>
  <Paragraphs>224</Paragraphs>
  <Slides>29</Slides>
  <Notes>29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40" baseType="lpstr">
      <vt:lpstr>-webkit-standard</vt:lpstr>
      <vt:lpstr>Aptos</vt:lpstr>
      <vt:lpstr>Aptos Display</vt:lpstr>
      <vt:lpstr>Arial</vt:lpstr>
      <vt:lpstr>Calibri</vt:lpstr>
      <vt:lpstr>Cambria Math</vt:lpstr>
      <vt:lpstr>Gill Sans MT</vt:lpstr>
      <vt:lpstr>Gill Sans MT (Corpo)</vt:lpstr>
      <vt:lpstr>Times New Roman</vt:lpstr>
      <vt:lpstr>Wingdings 2</vt:lpstr>
      <vt:lpstr>Dividendi</vt:lpstr>
      <vt:lpstr>Presentazione standard di PowerPoint</vt:lpstr>
      <vt:lpstr>abstract</vt:lpstr>
      <vt:lpstr>Introduzione al Software Defined Networking (SDN)</vt:lpstr>
      <vt:lpstr>Sicurezza in SDN e Gestione dei Conflitti</vt:lpstr>
      <vt:lpstr>Soluzione Proposta – Framework Brew</vt:lpstr>
      <vt:lpstr>TECNOLOGIE E STRUMENTI UTILIZZATI </vt:lpstr>
      <vt:lpstr>Regole di Flusso nelle Reti Definite dal Software (SDN)</vt:lpstr>
      <vt:lpstr>Flow Table (Tabella di Flusso)</vt:lpstr>
      <vt:lpstr>ESEMPIO DI FLOW TABLE</vt:lpstr>
      <vt:lpstr>Conflitti</vt:lpstr>
      <vt:lpstr>Redundancy (RidOndanza)</vt:lpstr>
      <vt:lpstr>Shadowing (Ombreggiamento)</vt:lpstr>
      <vt:lpstr>Generalization (Generalizzazione)</vt:lpstr>
      <vt:lpstr>Correlation (Correlazione)</vt:lpstr>
      <vt:lpstr>Overlap (Sovrapposizione)</vt:lpstr>
      <vt:lpstr>ARCHITETTURA</vt:lpstr>
      <vt:lpstr>Componenti dell'Applicazione: FLOW EXTRACTION</vt:lpstr>
      <vt:lpstr>COMPONENTI DELL’APPLICAZIONE: CONFLICT DETECTION</vt:lpstr>
      <vt:lpstr>COMPONENTI DELL’APPLICAZIONE: CONFLICT DETECTION</vt:lpstr>
      <vt:lpstr>Testing</vt:lpstr>
      <vt:lpstr>TRUSTINESS</vt:lpstr>
      <vt:lpstr>PUNISHMENT</vt:lpstr>
      <vt:lpstr>REWARD</vt:lpstr>
      <vt:lpstr>THRESHOLD</vt:lpstr>
      <vt:lpstr>Presentazione standard di PowerPoint</vt:lpstr>
      <vt:lpstr>TEMPI DI DETECTION</vt:lpstr>
      <vt:lpstr>ATTACKERS DETECTION TIME</vt:lpstr>
      <vt:lpstr>Conclusioni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ANTONINO VACCARELLA</dc:creator>
  <cp:lastModifiedBy>ANTONINO VACCARELLA</cp:lastModifiedBy>
  <cp:revision>12</cp:revision>
  <dcterms:created xsi:type="dcterms:W3CDTF">2024-09-09T14:41:46Z</dcterms:created>
  <dcterms:modified xsi:type="dcterms:W3CDTF">2025-02-07T17:05:59Z</dcterms:modified>
</cp:coreProperties>
</file>