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8.jpeg" ContentType="image/jpeg"/>
  <Override PartName="/ppt/media/image47.png" ContentType="image/png"/>
  <Override PartName="/ppt/media/image21.jpeg" ContentType="image/jpeg"/>
  <Override PartName="/ppt/media/image15.jpeg" ContentType="image/jpeg"/>
  <Override PartName="/ppt/media/image45.jpeg" ContentType="image/jpeg"/>
  <Override PartName="/ppt/media/image6.png" ContentType="image/png"/>
  <Override PartName="/ppt/media/image44.jpeg" ContentType="image/jpeg"/>
  <Override PartName="/ppt/media/image12.jpeg" ContentType="image/jpeg"/>
  <Override PartName="/ppt/media/image42.jpeg" ContentType="image/jpeg"/>
  <Override PartName="/ppt/media/image11.png" ContentType="image/png"/>
  <Override PartName="/ppt/media/image13.jpeg" ContentType="image/jpeg"/>
  <Override PartName="/ppt/media/image43.jpeg" ContentType="image/jpeg"/>
  <Override PartName="/ppt/media/image39.jpeg" ContentType="image/jpeg"/>
  <Override PartName="/ppt/media/image53.png" ContentType="image/png"/>
  <Override PartName="/ppt/media/image17.jpeg" ContentType="image/jpeg"/>
  <Override PartName="/ppt/media/image3.png" ContentType="image/png"/>
  <Override PartName="/ppt/media/image20.jpeg" ContentType="image/jpeg"/>
  <Override PartName="/ppt/media/image52.png" ContentType="image/png"/>
  <Override PartName="/ppt/media/image49.jpeg" ContentType="image/jpeg"/>
  <Override PartName="/ppt/media/image2.png" ContentType="image/png"/>
  <Override PartName="/ppt/media/image37.png" ContentType="image/png"/>
  <Override PartName="/ppt/media/image1.png" ContentType="image/png"/>
  <Override PartName="/ppt/media/image16.jpeg" ContentType="image/jpeg"/>
  <Override PartName="/ppt/media/image46.jpeg" ContentType="image/jpeg"/>
  <Override PartName="/ppt/media/image5.png" ContentType="image/png"/>
  <Override PartName="/ppt/media/image50.gif" ContentType="image/gif"/>
  <Override PartName="/ppt/media/image22.jpeg" ContentType="image/jpeg"/>
  <Override PartName="/ppt/media/image7.png" ContentType="image/png"/>
  <Override PartName="/ppt/media/image8.png" ContentType="image/png"/>
  <Override PartName="/ppt/media/image14.jpeg" ContentType="image/jpe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54.png" ContentType="image/png"/>
  <Override PartName="/ppt/media/image41.jpeg" ContentType="image/jpeg"/>
  <Override PartName="/ppt/media/image4.png" ContentType="image/png"/>
  <Override PartName="/ppt/media/image28.jpeg" ContentType="image/jpeg"/>
  <Override PartName="/ppt/media/image29.png" ContentType="image/png"/>
  <Override PartName="/ppt/media/image51.jpeg" ContentType="image/jpeg"/>
  <Override PartName="/ppt/media/image38.jpeg" ContentType="image/jpeg"/>
  <Override PartName="/ppt/media/image30.png" ContentType="image/png"/>
  <Override PartName="/ppt/media/image18.jpeg" ContentType="image/jpeg"/>
  <Override PartName="/ppt/media/image31.jpeg" ContentType="image/jpeg"/>
  <Override PartName="/ppt/media/image19.jpeg" ContentType="image/jpeg"/>
  <Override PartName="/ppt/media/image32.jpeg" ContentType="image/jpeg"/>
  <Override PartName="/ppt/media/image33.jpeg" ContentType="image/jpeg"/>
  <Override PartName="/ppt/media/image26.jpeg" ContentType="image/jpeg"/>
  <Override PartName="/ppt/media/image34.png" ContentType="image/png"/>
  <Override PartName="/ppt/media/image35.png" ContentType="image/png"/>
  <Override PartName="/ppt/media/image36.jpeg" ContentType="image/jpeg"/>
  <Override PartName="/ppt/media/image4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DD5F67B-B23D-44D7-B962-A37ADB160F1F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A8D960C-FE8B-466B-9C2C-741A402F23F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1242000" cy="6856920"/>
          </a:xfrm>
          <a:prstGeom prst="rect">
            <a:avLst/>
          </a:prstGeom>
          <a:ln>
            <a:noFill/>
          </a:ln>
        </p:spPr>
      </p:pic>
      <p:sp>
        <p:nvSpPr>
          <p:cNvPr id="1" name="Line 1"/>
          <p:cNvSpPr/>
          <p:nvPr/>
        </p:nvSpPr>
        <p:spPr>
          <a:xfrm>
            <a:off x="1792080" y="3001680"/>
            <a:ext cx="6692760" cy="360"/>
          </a:xfrm>
          <a:prstGeom prst="line">
            <a:avLst/>
          </a:prstGeom>
          <a:ln w="28440">
            <a:solidFill>
              <a:srgbClr val="eb737d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" name="Picture 5" descr=""/>
          <p:cNvPicPr/>
          <p:nvPr/>
        </p:nvPicPr>
        <p:blipFill>
          <a:blip r:embed="rId3"/>
          <a:stretch/>
        </p:blipFill>
        <p:spPr>
          <a:xfrm>
            <a:off x="7983360" y="6429240"/>
            <a:ext cx="935640" cy="28800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563400" y="783360"/>
            <a:ext cx="7471440" cy="360"/>
          </a:xfrm>
          <a:prstGeom prst="line">
            <a:avLst/>
          </a:prstGeom>
          <a:ln w="12600">
            <a:solidFill>
              <a:srgbClr val="eb737d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0" name="Picture 3" descr=""/>
          <p:cNvPicPr/>
          <p:nvPr/>
        </p:nvPicPr>
        <p:blipFill>
          <a:blip r:embed="rId2"/>
          <a:stretch/>
        </p:blipFill>
        <p:spPr>
          <a:xfrm>
            <a:off x="8375400" y="0"/>
            <a:ext cx="767160" cy="685692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 descr=""/>
          <p:cNvPicPr/>
          <p:nvPr/>
        </p:nvPicPr>
        <p:blipFill>
          <a:blip r:embed="rId2"/>
          <a:stretch/>
        </p:blipFill>
        <p:spPr>
          <a:xfrm>
            <a:off x="8377200" y="0"/>
            <a:ext cx="765720" cy="6856920"/>
          </a:xfrm>
          <a:prstGeom prst="rect">
            <a:avLst/>
          </a:prstGeom>
          <a:ln>
            <a:noFill/>
          </a:ln>
        </p:spPr>
      </p:pic>
      <p:sp>
        <p:nvSpPr>
          <p:cNvPr id="78" name="Line 1"/>
          <p:cNvSpPr/>
          <p:nvPr/>
        </p:nvSpPr>
        <p:spPr>
          <a:xfrm>
            <a:off x="563400" y="1635120"/>
            <a:ext cx="7470720" cy="360"/>
          </a:xfrm>
          <a:prstGeom prst="line">
            <a:avLst/>
          </a:prstGeom>
          <a:ln w="12600">
            <a:solidFill>
              <a:srgbClr val="eb737d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jpeg"/><Relationship Id="rId9" Type="http://schemas.openxmlformats.org/officeDocument/2006/relationships/image" Target="../media/image20.jpeg"/><Relationship Id="rId10" Type="http://schemas.openxmlformats.org/officeDocument/2006/relationships/image" Target="../media/image21.jpeg"/><Relationship Id="rId11" Type="http://schemas.openxmlformats.org/officeDocument/2006/relationships/image" Target="../media/image22.jpe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jpeg"/><Relationship Id="rId16" Type="http://schemas.openxmlformats.org/officeDocument/2006/relationships/image" Target="../media/image27.png"/><Relationship Id="rId17" Type="http://schemas.openxmlformats.org/officeDocument/2006/relationships/image" Target="../media/image28.jpe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jpeg"/><Relationship Id="rId21" Type="http://schemas.openxmlformats.org/officeDocument/2006/relationships/image" Target="../media/image32.jpeg"/><Relationship Id="rId22" Type="http://schemas.openxmlformats.org/officeDocument/2006/relationships/image" Target="../media/image33.jpe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jpeg"/><Relationship Id="rId26" Type="http://schemas.openxmlformats.org/officeDocument/2006/relationships/image" Target="../media/image37.png"/><Relationship Id="rId27" Type="http://schemas.openxmlformats.org/officeDocument/2006/relationships/image" Target="../media/image38.jpeg"/><Relationship Id="rId28" Type="http://schemas.openxmlformats.org/officeDocument/2006/relationships/image" Target="../media/image39.jpeg"/><Relationship Id="rId29" Type="http://schemas.openxmlformats.org/officeDocument/2006/relationships/image" Target="../media/image40.png"/><Relationship Id="rId30" Type="http://schemas.openxmlformats.org/officeDocument/2006/relationships/image" Target="../media/image41.jpeg"/><Relationship Id="rId31" Type="http://schemas.openxmlformats.org/officeDocument/2006/relationships/image" Target="../media/image42.jpeg"/><Relationship Id="rId32" Type="http://schemas.openxmlformats.org/officeDocument/2006/relationships/image" Target="../media/image43.jpeg"/><Relationship Id="rId33" Type="http://schemas.openxmlformats.org/officeDocument/2006/relationships/image" Target="../media/image44.jpeg"/><Relationship Id="rId34" Type="http://schemas.openxmlformats.org/officeDocument/2006/relationships/image" Target="../media/image45.jpeg"/><Relationship Id="rId35" Type="http://schemas.openxmlformats.org/officeDocument/2006/relationships/image" Target="../media/image46.jpeg"/><Relationship Id="rId36" Type="http://schemas.openxmlformats.org/officeDocument/2006/relationships/image" Target="../media/image47.png"/><Relationship Id="rId37" Type="http://schemas.openxmlformats.org/officeDocument/2006/relationships/image" Target="../media/image48.jpeg"/><Relationship Id="rId38" Type="http://schemas.openxmlformats.org/officeDocument/2006/relationships/image" Target="../media/image49.jpeg"/><Relationship Id="rId39" Type="http://schemas.openxmlformats.org/officeDocument/2006/relationships/image" Target="../media/image50.gif"/><Relationship Id="rId40" Type="http://schemas.openxmlformats.org/officeDocument/2006/relationships/image" Target="../media/image51.jpeg"/><Relationship Id="rId4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659960" y="734040"/>
            <a:ext cx="7029360" cy="20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554741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Lessons Learned in X Years of Parallel Programming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659960" y="3159720"/>
            <a:ext cx="7029360" cy="30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eb737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Michele Simionato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eb737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michele.simionato@globalquakemodel.org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659960" y="6403320"/>
            <a:ext cx="73206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eb737d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EuroPython 2017 - Rimini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554480" y="962640"/>
            <a:ext cx="7437240" cy="526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58" descr=""/>
          <p:cNvPicPr/>
          <p:nvPr/>
        </p:nvPicPr>
        <p:blipFill>
          <a:blip r:embed="rId1"/>
          <a:stretch/>
        </p:blipFill>
        <p:spPr>
          <a:xfrm>
            <a:off x="6934680" y="2133720"/>
            <a:ext cx="814680" cy="49788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06160" y="216000"/>
            <a:ext cx="8260200" cy="98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55474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OUR PARTNERS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Shape 60" descr=""/>
          <p:cNvPicPr/>
          <p:nvPr/>
        </p:nvPicPr>
        <p:blipFill>
          <a:blip r:embed="rId2"/>
          <a:stretch/>
        </p:blipFill>
        <p:spPr>
          <a:xfrm>
            <a:off x="3039480" y="1612440"/>
            <a:ext cx="1018080" cy="598320"/>
          </a:xfrm>
          <a:prstGeom prst="rect">
            <a:avLst/>
          </a:prstGeom>
          <a:ln>
            <a:noFill/>
          </a:ln>
        </p:spPr>
      </p:pic>
      <p:pic>
        <p:nvPicPr>
          <p:cNvPr id="127" name="Shape 61" descr=""/>
          <p:cNvPicPr/>
          <p:nvPr/>
        </p:nvPicPr>
        <p:blipFill>
          <a:blip r:embed="rId3"/>
          <a:stretch/>
        </p:blipFill>
        <p:spPr>
          <a:xfrm>
            <a:off x="594720" y="1544760"/>
            <a:ext cx="1154880" cy="678960"/>
          </a:xfrm>
          <a:prstGeom prst="rect">
            <a:avLst/>
          </a:prstGeom>
          <a:ln>
            <a:noFill/>
          </a:ln>
        </p:spPr>
      </p:pic>
      <p:pic>
        <p:nvPicPr>
          <p:cNvPr id="128" name="Shape 62" descr=""/>
          <p:cNvPicPr/>
          <p:nvPr/>
        </p:nvPicPr>
        <p:blipFill>
          <a:blip r:embed="rId4"/>
          <a:stretch/>
        </p:blipFill>
        <p:spPr>
          <a:xfrm>
            <a:off x="1913760" y="1618560"/>
            <a:ext cx="904320" cy="531360"/>
          </a:xfrm>
          <a:prstGeom prst="rect">
            <a:avLst/>
          </a:prstGeom>
          <a:ln>
            <a:noFill/>
          </a:ln>
        </p:spPr>
      </p:pic>
      <p:pic>
        <p:nvPicPr>
          <p:cNvPr id="129" name="Shape 63" descr=""/>
          <p:cNvPicPr/>
          <p:nvPr/>
        </p:nvPicPr>
        <p:blipFill>
          <a:blip r:embed="rId5"/>
          <a:stretch/>
        </p:blipFill>
        <p:spPr>
          <a:xfrm>
            <a:off x="4302360" y="1577520"/>
            <a:ext cx="1137600" cy="668880"/>
          </a:xfrm>
          <a:prstGeom prst="rect">
            <a:avLst/>
          </a:prstGeom>
          <a:ln>
            <a:noFill/>
          </a:ln>
        </p:spPr>
      </p:pic>
      <p:pic>
        <p:nvPicPr>
          <p:cNvPr id="130" name="Shape 64" descr=""/>
          <p:cNvPicPr/>
          <p:nvPr/>
        </p:nvPicPr>
        <p:blipFill>
          <a:blip r:embed="rId6"/>
          <a:stretch/>
        </p:blipFill>
        <p:spPr>
          <a:xfrm>
            <a:off x="5680800" y="1635480"/>
            <a:ext cx="904320" cy="552600"/>
          </a:xfrm>
          <a:prstGeom prst="rect">
            <a:avLst/>
          </a:prstGeom>
          <a:ln>
            <a:noFill/>
          </a:ln>
        </p:spPr>
      </p:pic>
      <p:pic>
        <p:nvPicPr>
          <p:cNvPr id="131" name="Shape 65" descr=""/>
          <p:cNvPicPr/>
          <p:nvPr/>
        </p:nvPicPr>
        <p:blipFill>
          <a:blip r:embed="rId7"/>
          <a:stretch/>
        </p:blipFill>
        <p:spPr>
          <a:xfrm>
            <a:off x="6890040" y="1635480"/>
            <a:ext cx="904320" cy="552600"/>
          </a:xfrm>
          <a:prstGeom prst="rect">
            <a:avLst/>
          </a:prstGeom>
          <a:ln>
            <a:noFill/>
          </a:ln>
        </p:spPr>
      </p:pic>
      <p:pic>
        <p:nvPicPr>
          <p:cNvPr id="132" name="Shape 66" descr=""/>
          <p:cNvPicPr/>
          <p:nvPr/>
        </p:nvPicPr>
        <p:blipFill>
          <a:blip r:embed="rId8"/>
          <a:stretch/>
        </p:blipFill>
        <p:spPr>
          <a:xfrm>
            <a:off x="631440" y="2112840"/>
            <a:ext cx="971640" cy="594000"/>
          </a:xfrm>
          <a:prstGeom prst="rect">
            <a:avLst/>
          </a:prstGeom>
          <a:ln>
            <a:noFill/>
          </a:ln>
        </p:spPr>
      </p:pic>
      <p:pic>
        <p:nvPicPr>
          <p:cNvPr id="133" name="Shape 67" descr=""/>
          <p:cNvPicPr/>
          <p:nvPr/>
        </p:nvPicPr>
        <p:blipFill>
          <a:blip r:embed="rId9"/>
          <a:stretch/>
        </p:blipFill>
        <p:spPr>
          <a:xfrm>
            <a:off x="3159720" y="2170080"/>
            <a:ext cx="754920" cy="461520"/>
          </a:xfrm>
          <a:prstGeom prst="rect">
            <a:avLst/>
          </a:prstGeom>
          <a:ln>
            <a:noFill/>
          </a:ln>
        </p:spPr>
      </p:pic>
      <p:pic>
        <p:nvPicPr>
          <p:cNvPr id="134" name="Shape 68" descr=""/>
          <p:cNvPicPr/>
          <p:nvPr/>
        </p:nvPicPr>
        <p:blipFill>
          <a:blip r:embed="rId10"/>
          <a:stretch/>
        </p:blipFill>
        <p:spPr>
          <a:xfrm>
            <a:off x="4414320" y="2133720"/>
            <a:ext cx="904320" cy="552600"/>
          </a:xfrm>
          <a:prstGeom prst="rect">
            <a:avLst/>
          </a:prstGeom>
          <a:ln>
            <a:noFill/>
          </a:ln>
        </p:spPr>
      </p:pic>
      <p:pic>
        <p:nvPicPr>
          <p:cNvPr id="135" name="Shape 69" descr=""/>
          <p:cNvPicPr/>
          <p:nvPr/>
        </p:nvPicPr>
        <p:blipFill>
          <a:blip r:embed="rId11"/>
          <a:stretch/>
        </p:blipFill>
        <p:spPr>
          <a:xfrm>
            <a:off x="5643000" y="2133720"/>
            <a:ext cx="904320" cy="552600"/>
          </a:xfrm>
          <a:prstGeom prst="rect">
            <a:avLst/>
          </a:prstGeom>
          <a:ln>
            <a:noFill/>
          </a:ln>
        </p:spPr>
      </p:pic>
      <p:pic>
        <p:nvPicPr>
          <p:cNvPr id="136" name="Shape 70" descr=""/>
          <p:cNvPicPr/>
          <p:nvPr/>
        </p:nvPicPr>
        <p:blipFill>
          <a:blip r:embed="rId12"/>
          <a:stretch/>
        </p:blipFill>
        <p:spPr>
          <a:xfrm>
            <a:off x="1869120" y="2161080"/>
            <a:ext cx="903960" cy="49788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7898040" y="1976760"/>
            <a:ext cx="1096560" cy="5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55474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Private Participants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898040" y="3490920"/>
            <a:ext cx="1096560" cy="5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55474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Participants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Shape 73" descr=""/>
          <p:cNvPicPr/>
          <p:nvPr/>
        </p:nvPicPr>
        <p:blipFill>
          <a:blip r:embed="rId13"/>
          <a:stretch/>
        </p:blipFill>
        <p:spPr>
          <a:xfrm>
            <a:off x="594720" y="2964960"/>
            <a:ext cx="713520" cy="435960"/>
          </a:xfrm>
          <a:prstGeom prst="rect">
            <a:avLst/>
          </a:prstGeom>
          <a:ln>
            <a:noFill/>
          </a:ln>
        </p:spPr>
      </p:pic>
      <p:pic>
        <p:nvPicPr>
          <p:cNvPr id="140" name="Shape 74" descr=""/>
          <p:cNvPicPr/>
          <p:nvPr/>
        </p:nvPicPr>
        <p:blipFill>
          <a:blip r:embed="rId14"/>
          <a:stretch/>
        </p:blipFill>
        <p:spPr>
          <a:xfrm>
            <a:off x="1523880" y="2964960"/>
            <a:ext cx="713520" cy="435960"/>
          </a:xfrm>
          <a:prstGeom prst="rect">
            <a:avLst/>
          </a:prstGeom>
          <a:ln>
            <a:noFill/>
          </a:ln>
        </p:spPr>
      </p:pic>
      <p:pic>
        <p:nvPicPr>
          <p:cNvPr id="141" name="Shape 75" descr=""/>
          <p:cNvPicPr/>
          <p:nvPr/>
        </p:nvPicPr>
        <p:blipFill>
          <a:blip r:embed="rId15"/>
          <a:stretch/>
        </p:blipFill>
        <p:spPr>
          <a:xfrm>
            <a:off x="2444400" y="2964960"/>
            <a:ext cx="713520" cy="435960"/>
          </a:xfrm>
          <a:prstGeom prst="rect">
            <a:avLst/>
          </a:prstGeom>
          <a:ln>
            <a:noFill/>
          </a:ln>
        </p:spPr>
      </p:pic>
      <p:pic>
        <p:nvPicPr>
          <p:cNvPr id="142" name="Shape 76" descr=""/>
          <p:cNvPicPr/>
          <p:nvPr/>
        </p:nvPicPr>
        <p:blipFill>
          <a:blip r:embed="rId16"/>
          <a:stretch/>
        </p:blipFill>
        <p:spPr>
          <a:xfrm>
            <a:off x="3328560" y="2964960"/>
            <a:ext cx="713520" cy="435960"/>
          </a:xfrm>
          <a:prstGeom prst="rect">
            <a:avLst/>
          </a:prstGeom>
          <a:ln>
            <a:noFill/>
          </a:ln>
        </p:spPr>
      </p:pic>
      <p:pic>
        <p:nvPicPr>
          <p:cNvPr id="143" name="Shape 77" descr=""/>
          <p:cNvPicPr/>
          <p:nvPr/>
        </p:nvPicPr>
        <p:blipFill>
          <a:blip r:embed="rId17"/>
          <a:stretch/>
        </p:blipFill>
        <p:spPr>
          <a:xfrm>
            <a:off x="4185720" y="2964960"/>
            <a:ext cx="713520" cy="435960"/>
          </a:xfrm>
          <a:prstGeom prst="rect">
            <a:avLst/>
          </a:prstGeom>
          <a:ln>
            <a:noFill/>
          </a:ln>
        </p:spPr>
      </p:pic>
      <p:pic>
        <p:nvPicPr>
          <p:cNvPr id="144" name="Shape 78" descr=""/>
          <p:cNvPicPr/>
          <p:nvPr/>
        </p:nvPicPr>
        <p:blipFill>
          <a:blip r:embed="rId18"/>
          <a:stretch/>
        </p:blipFill>
        <p:spPr>
          <a:xfrm>
            <a:off x="5178240" y="2964960"/>
            <a:ext cx="713520" cy="435960"/>
          </a:xfrm>
          <a:prstGeom prst="rect">
            <a:avLst/>
          </a:prstGeom>
          <a:ln>
            <a:noFill/>
          </a:ln>
        </p:spPr>
      </p:pic>
      <p:pic>
        <p:nvPicPr>
          <p:cNvPr id="145" name="Shape 79" descr=""/>
          <p:cNvPicPr/>
          <p:nvPr/>
        </p:nvPicPr>
        <p:blipFill>
          <a:blip r:embed="rId19"/>
          <a:stretch/>
        </p:blipFill>
        <p:spPr>
          <a:xfrm>
            <a:off x="6048720" y="2964960"/>
            <a:ext cx="713520" cy="435960"/>
          </a:xfrm>
          <a:prstGeom prst="rect">
            <a:avLst/>
          </a:prstGeom>
          <a:ln>
            <a:noFill/>
          </a:ln>
        </p:spPr>
      </p:pic>
      <p:pic>
        <p:nvPicPr>
          <p:cNvPr id="146" name="Shape 81" descr=""/>
          <p:cNvPicPr/>
          <p:nvPr/>
        </p:nvPicPr>
        <p:blipFill>
          <a:blip r:embed="rId20"/>
          <a:stretch/>
        </p:blipFill>
        <p:spPr>
          <a:xfrm>
            <a:off x="1516320" y="3625560"/>
            <a:ext cx="713520" cy="435960"/>
          </a:xfrm>
          <a:prstGeom prst="rect">
            <a:avLst/>
          </a:prstGeom>
          <a:ln>
            <a:noFill/>
          </a:ln>
        </p:spPr>
      </p:pic>
      <p:pic>
        <p:nvPicPr>
          <p:cNvPr id="147" name="Shape 82" descr=""/>
          <p:cNvPicPr/>
          <p:nvPr/>
        </p:nvPicPr>
        <p:blipFill>
          <a:blip r:embed="rId21"/>
          <a:stretch/>
        </p:blipFill>
        <p:spPr>
          <a:xfrm>
            <a:off x="2426760" y="3625560"/>
            <a:ext cx="713520" cy="435960"/>
          </a:xfrm>
          <a:prstGeom prst="rect">
            <a:avLst/>
          </a:prstGeom>
          <a:ln>
            <a:noFill/>
          </a:ln>
        </p:spPr>
      </p:pic>
      <p:pic>
        <p:nvPicPr>
          <p:cNvPr id="148" name="Shape 83" descr=""/>
          <p:cNvPicPr/>
          <p:nvPr/>
        </p:nvPicPr>
        <p:blipFill>
          <a:blip r:embed="rId22"/>
          <a:stretch/>
        </p:blipFill>
        <p:spPr>
          <a:xfrm>
            <a:off x="3426480" y="3690720"/>
            <a:ext cx="500400" cy="305640"/>
          </a:xfrm>
          <a:prstGeom prst="rect">
            <a:avLst/>
          </a:prstGeom>
          <a:ln>
            <a:noFill/>
          </a:ln>
        </p:spPr>
      </p:pic>
      <p:pic>
        <p:nvPicPr>
          <p:cNvPr id="149" name="Shape 84" descr=""/>
          <p:cNvPicPr/>
          <p:nvPr/>
        </p:nvPicPr>
        <p:blipFill>
          <a:blip r:embed="rId23"/>
          <a:stretch/>
        </p:blipFill>
        <p:spPr>
          <a:xfrm>
            <a:off x="4199400" y="3634200"/>
            <a:ext cx="686160" cy="419400"/>
          </a:xfrm>
          <a:prstGeom prst="rect">
            <a:avLst/>
          </a:prstGeom>
          <a:ln>
            <a:noFill/>
          </a:ln>
        </p:spPr>
      </p:pic>
      <p:pic>
        <p:nvPicPr>
          <p:cNvPr id="150" name="Shape 86" descr=""/>
          <p:cNvPicPr/>
          <p:nvPr/>
        </p:nvPicPr>
        <p:blipFill>
          <a:blip r:embed="rId24"/>
          <a:stretch/>
        </p:blipFill>
        <p:spPr>
          <a:xfrm>
            <a:off x="6066000" y="3606840"/>
            <a:ext cx="713520" cy="41940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649800" y="3385080"/>
            <a:ext cx="59868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Australia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677240" y="3385080"/>
            <a:ext cx="41616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2462400" y="3385080"/>
            <a:ext cx="62784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Colombia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3361320" y="3385080"/>
            <a:ext cx="61956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Germany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4347720" y="3385080"/>
            <a:ext cx="38880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Italy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5313240" y="3385080"/>
            <a:ext cx="45216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Japan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6179760" y="3385080"/>
            <a:ext cx="45792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Nepal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552240" y="4046040"/>
            <a:ext cx="79380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New Zealand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1610640" y="4046040"/>
            <a:ext cx="54936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Norway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2410920" y="4046040"/>
            <a:ext cx="73044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Switzerland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3411360" y="4046040"/>
            <a:ext cx="52020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Taiwan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4289760" y="4046040"/>
            <a:ext cx="50436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Turkey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5068080" y="4046040"/>
            <a:ext cx="94284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United Kingdom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6074640" y="4046040"/>
            <a:ext cx="66780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Venezuela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8"/>
          <p:cNvSpPr/>
          <p:nvPr/>
        </p:nvSpPr>
        <p:spPr>
          <a:xfrm>
            <a:off x="7883640" y="5520240"/>
            <a:ext cx="118044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55474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Associates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Shape 102" descr=""/>
          <p:cNvPicPr/>
          <p:nvPr/>
        </p:nvPicPr>
        <p:blipFill>
          <a:blip r:embed="rId25"/>
          <a:stretch/>
        </p:blipFill>
        <p:spPr>
          <a:xfrm>
            <a:off x="612000" y="5456160"/>
            <a:ext cx="636480" cy="388800"/>
          </a:xfrm>
          <a:prstGeom prst="rect">
            <a:avLst/>
          </a:prstGeom>
          <a:ln>
            <a:noFill/>
          </a:ln>
        </p:spPr>
      </p:pic>
      <p:pic>
        <p:nvPicPr>
          <p:cNvPr id="167" name="Shape 103" descr=""/>
          <p:cNvPicPr/>
          <p:nvPr/>
        </p:nvPicPr>
        <p:blipFill>
          <a:blip r:embed="rId26"/>
          <a:stretch/>
        </p:blipFill>
        <p:spPr>
          <a:xfrm>
            <a:off x="1315440" y="5463000"/>
            <a:ext cx="638640" cy="375120"/>
          </a:xfrm>
          <a:prstGeom prst="rect">
            <a:avLst/>
          </a:prstGeom>
          <a:ln>
            <a:noFill/>
          </a:ln>
        </p:spPr>
      </p:pic>
      <p:pic>
        <p:nvPicPr>
          <p:cNvPr id="168" name="Shape 104" descr=""/>
          <p:cNvPicPr/>
          <p:nvPr/>
        </p:nvPicPr>
        <p:blipFill>
          <a:blip r:embed="rId27"/>
          <a:stretch/>
        </p:blipFill>
        <p:spPr>
          <a:xfrm>
            <a:off x="2021040" y="5455440"/>
            <a:ext cx="638640" cy="390240"/>
          </a:xfrm>
          <a:prstGeom prst="rect">
            <a:avLst/>
          </a:prstGeom>
          <a:ln>
            <a:noFill/>
          </a:ln>
        </p:spPr>
      </p:pic>
      <p:pic>
        <p:nvPicPr>
          <p:cNvPr id="169" name="Shape 105" descr=""/>
          <p:cNvPicPr/>
          <p:nvPr/>
        </p:nvPicPr>
        <p:blipFill>
          <a:blip r:embed="rId28"/>
          <a:stretch/>
        </p:blipFill>
        <p:spPr>
          <a:xfrm>
            <a:off x="2726280" y="5455440"/>
            <a:ext cx="638640" cy="390240"/>
          </a:xfrm>
          <a:prstGeom prst="rect">
            <a:avLst/>
          </a:prstGeom>
          <a:ln>
            <a:noFill/>
          </a:ln>
        </p:spPr>
      </p:pic>
      <p:pic>
        <p:nvPicPr>
          <p:cNvPr id="170" name="Shape 106" descr=""/>
          <p:cNvPicPr/>
          <p:nvPr/>
        </p:nvPicPr>
        <p:blipFill>
          <a:blip r:embed="rId29"/>
          <a:srcRect l="31621" t="47973" r="0" b="0"/>
          <a:stretch/>
        </p:blipFill>
        <p:spPr>
          <a:xfrm>
            <a:off x="3431880" y="5414400"/>
            <a:ext cx="1056960" cy="472680"/>
          </a:xfrm>
          <a:prstGeom prst="rect">
            <a:avLst/>
          </a:prstGeom>
          <a:ln>
            <a:noFill/>
          </a:ln>
        </p:spPr>
      </p:pic>
      <p:pic>
        <p:nvPicPr>
          <p:cNvPr id="171" name="Shape 107" descr=""/>
          <p:cNvPicPr/>
          <p:nvPr/>
        </p:nvPicPr>
        <p:blipFill>
          <a:blip r:embed="rId30"/>
          <a:stretch/>
        </p:blipFill>
        <p:spPr>
          <a:xfrm>
            <a:off x="4555440" y="5490000"/>
            <a:ext cx="569880" cy="348120"/>
          </a:xfrm>
          <a:prstGeom prst="rect">
            <a:avLst/>
          </a:prstGeom>
          <a:ln>
            <a:noFill/>
          </a:ln>
        </p:spPr>
      </p:pic>
      <p:pic>
        <p:nvPicPr>
          <p:cNvPr id="172" name="Shape 108" descr=""/>
          <p:cNvPicPr/>
          <p:nvPr/>
        </p:nvPicPr>
        <p:blipFill>
          <a:blip r:embed="rId31"/>
          <a:stretch/>
        </p:blipFill>
        <p:spPr>
          <a:xfrm>
            <a:off x="5192280" y="5490000"/>
            <a:ext cx="569880" cy="348120"/>
          </a:xfrm>
          <a:prstGeom prst="rect">
            <a:avLst/>
          </a:prstGeom>
          <a:ln>
            <a:noFill/>
          </a:ln>
        </p:spPr>
      </p:pic>
      <p:pic>
        <p:nvPicPr>
          <p:cNvPr id="173" name="Shape 109" descr=""/>
          <p:cNvPicPr/>
          <p:nvPr/>
        </p:nvPicPr>
        <p:blipFill>
          <a:blip r:embed="rId32"/>
          <a:stretch/>
        </p:blipFill>
        <p:spPr>
          <a:xfrm>
            <a:off x="5829120" y="5490000"/>
            <a:ext cx="569880" cy="348120"/>
          </a:xfrm>
          <a:prstGeom prst="rect">
            <a:avLst/>
          </a:prstGeom>
          <a:ln>
            <a:noFill/>
          </a:ln>
        </p:spPr>
      </p:pic>
      <p:pic>
        <p:nvPicPr>
          <p:cNvPr id="174" name="Shape 110" descr=""/>
          <p:cNvPicPr/>
          <p:nvPr/>
        </p:nvPicPr>
        <p:blipFill>
          <a:blip r:embed="rId33"/>
          <a:stretch/>
        </p:blipFill>
        <p:spPr>
          <a:xfrm>
            <a:off x="6465960" y="5490000"/>
            <a:ext cx="569880" cy="348120"/>
          </a:xfrm>
          <a:prstGeom prst="rect">
            <a:avLst/>
          </a:prstGeom>
          <a:ln>
            <a:noFill/>
          </a:ln>
        </p:spPr>
      </p:pic>
      <p:pic>
        <p:nvPicPr>
          <p:cNvPr id="175" name="Shape 111" descr=""/>
          <p:cNvPicPr/>
          <p:nvPr/>
        </p:nvPicPr>
        <p:blipFill>
          <a:blip r:embed="rId34"/>
          <a:stretch/>
        </p:blipFill>
        <p:spPr>
          <a:xfrm>
            <a:off x="7102800" y="5490000"/>
            <a:ext cx="569880" cy="348120"/>
          </a:xfrm>
          <a:prstGeom prst="rect">
            <a:avLst/>
          </a:prstGeom>
          <a:ln>
            <a:noFill/>
          </a:ln>
        </p:spPr>
      </p:pic>
      <p:pic>
        <p:nvPicPr>
          <p:cNvPr id="176" name="Shape 112" descr=""/>
          <p:cNvPicPr/>
          <p:nvPr/>
        </p:nvPicPr>
        <p:blipFill>
          <a:blip r:embed="rId35"/>
          <a:stretch/>
        </p:blipFill>
        <p:spPr>
          <a:xfrm>
            <a:off x="5554800" y="4623840"/>
            <a:ext cx="817200" cy="499680"/>
          </a:xfrm>
          <a:prstGeom prst="rect">
            <a:avLst/>
          </a:prstGeom>
          <a:ln>
            <a:noFill/>
          </a:ln>
        </p:spPr>
      </p:pic>
      <p:pic>
        <p:nvPicPr>
          <p:cNvPr id="177" name="Shape 113" descr=""/>
          <p:cNvPicPr/>
          <p:nvPr/>
        </p:nvPicPr>
        <p:blipFill>
          <a:blip r:embed="rId36"/>
          <a:stretch/>
        </p:blipFill>
        <p:spPr>
          <a:xfrm>
            <a:off x="6733440" y="2966760"/>
            <a:ext cx="1015920" cy="523080"/>
          </a:xfrm>
          <a:prstGeom prst="rect">
            <a:avLst/>
          </a:prstGeom>
          <a:ln>
            <a:noFill/>
          </a:ln>
        </p:spPr>
      </p:pic>
      <p:sp>
        <p:nvSpPr>
          <p:cNvPr id="178" name="CustomShape 19"/>
          <p:cNvSpPr/>
          <p:nvPr/>
        </p:nvSpPr>
        <p:spPr>
          <a:xfrm>
            <a:off x="7921440" y="4664520"/>
            <a:ext cx="958680" cy="52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55474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Project Partners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Shape 115" descr=""/>
          <p:cNvPicPr/>
          <p:nvPr/>
        </p:nvPicPr>
        <p:blipFill>
          <a:blip r:embed="rId37"/>
          <a:stretch/>
        </p:blipFill>
        <p:spPr>
          <a:xfrm>
            <a:off x="2043000" y="4641120"/>
            <a:ext cx="827280" cy="486360"/>
          </a:xfrm>
          <a:prstGeom prst="rect">
            <a:avLst/>
          </a:prstGeom>
          <a:ln>
            <a:noFill/>
          </a:ln>
        </p:spPr>
      </p:pic>
      <p:pic>
        <p:nvPicPr>
          <p:cNvPr id="180" name="Shape 116" descr=""/>
          <p:cNvPicPr/>
          <p:nvPr/>
        </p:nvPicPr>
        <p:blipFill>
          <a:blip r:embed="rId38"/>
          <a:stretch/>
        </p:blipFill>
        <p:spPr>
          <a:xfrm>
            <a:off x="3799080" y="4620960"/>
            <a:ext cx="827280" cy="505800"/>
          </a:xfrm>
          <a:prstGeom prst="rect">
            <a:avLst/>
          </a:prstGeom>
          <a:ln>
            <a:noFill/>
          </a:ln>
        </p:spPr>
      </p:pic>
      <p:sp>
        <p:nvSpPr>
          <p:cNvPr id="181" name="CustomShape 20"/>
          <p:cNvSpPr/>
          <p:nvPr/>
        </p:nvSpPr>
        <p:spPr>
          <a:xfrm>
            <a:off x="594720" y="2768400"/>
            <a:ext cx="707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1"/>
          <p:cNvSpPr/>
          <p:nvPr/>
        </p:nvSpPr>
        <p:spPr>
          <a:xfrm>
            <a:off x="594720" y="4470480"/>
            <a:ext cx="707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2"/>
          <p:cNvSpPr/>
          <p:nvPr/>
        </p:nvSpPr>
        <p:spPr>
          <a:xfrm>
            <a:off x="594720" y="5291280"/>
            <a:ext cx="707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8d8d8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Picture 2" descr=""/>
          <p:cNvPicPr/>
          <p:nvPr/>
        </p:nvPicPr>
        <p:blipFill>
          <a:blip r:embed="rId39"/>
          <a:stretch/>
        </p:blipFill>
        <p:spPr>
          <a:xfrm>
            <a:off x="843840" y="3651120"/>
            <a:ext cx="227880" cy="383040"/>
          </a:xfrm>
          <a:prstGeom prst="rect">
            <a:avLst/>
          </a:prstGeom>
          <a:ln>
            <a:noFill/>
          </a:ln>
        </p:spPr>
      </p:pic>
      <p:pic>
        <p:nvPicPr>
          <p:cNvPr id="185" name="Picture 4" descr=""/>
          <p:cNvPicPr/>
          <p:nvPr/>
        </p:nvPicPr>
        <p:blipFill>
          <a:blip r:embed="rId40"/>
          <a:stretch/>
        </p:blipFill>
        <p:spPr>
          <a:xfrm>
            <a:off x="5317560" y="3682440"/>
            <a:ext cx="445320" cy="309960"/>
          </a:xfrm>
          <a:prstGeom prst="rect">
            <a:avLst/>
          </a:prstGeom>
          <a:ln>
            <a:noFill/>
          </a:ln>
        </p:spPr>
      </p:pic>
      <p:sp>
        <p:nvSpPr>
          <p:cNvPr id="186" name="CustomShape 23"/>
          <p:cNvSpPr/>
          <p:nvPr/>
        </p:nvSpPr>
        <p:spPr>
          <a:xfrm>
            <a:off x="6952320" y="3375360"/>
            <a:ext cx="667800" cy="2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5800" y="516240"/>
            <a:ext cx="8260200" cy="128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54741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OpenQuake Engine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5800" y="2016720"/>
            <a:ext cx="4868280" cy="450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started by GEM in 2009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than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6k commits/yrs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Around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300k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lines of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It’s Open Source Software (under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GNU AGPL3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 hosted on </a:t>
            </a: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GitHub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repos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Supports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 2.7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Python 3.5+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Pure Python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since version 2.2 (with small parts made in JavaScript and HTML)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Focus on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scalability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 on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Travis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Jenkins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4999680" y="1986840"/>
            <a:ext cx="3212640" cy="1084320"/>
          </a:xfrm>
          <a:prstGeom prst="rect">
            <a:avLst/>
          </a:prstGeom>
          <a:ln>
            <a:noFill/>
          </a:ln>
        </p:spPr>
      </p:pic>
      <p:pic>
        <p:nvPicPr>
          <p:cNvPr id="190" name="Picture 6" descr=""/>
          <p:cNvPicPr/>
          <p:nvPr/>
        </p:nvPicPr>
        <p:blipFill>
          <a:blip r:embed="rId2"/>
          <a:stretch/>
        </p:blipFill>
        <p:spPr>
          <a:xfrm>
            <a:off x="5854680" y="3575880"/>
            <a:ext cx="2175480" cy="900360"/>
          </a:xfrm>
          <a:prstGeom prst="rect">
            <a:avLst/>
          </a:prstGeom>
          <a:ln>
            <a:noFill/>
          </a:ln>
        </p:spPr>
      </p:pic>
      <p:pic>
        <p:nvPicPr>
          <p:cNvPr id="191" name="Picture 10" descr=""/>
          <p:cNvPicPr/>
          <p:nvPr/>
        </p:nvPicPr>
        <p:blipFill>
          <a:blip r:embed="rId3"/>
          <a:stretch/>
        </p:blipFill>
        <p:spPr>
          <a:xfrm>
            <a:off x="5455800" y="5110200"/>
            <a:ext cx="2973240" cy="110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GEM-PresentationTemplate-v201402B.pot</Template>
  <TotalTime>11781</TotalTime>
  <Application>LibreOffice/5.1.6.2$Linux_X86_64 LibreOffice_project/10m0$Build-2</Application>
  <Words>761</Words>
  <Paragraphs>128</Paragraphs>
  <Company>GEM Foundation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2013-06-23T11:25:23Z</dcterms:created>
  <dc:creator>Daniele Viganò</dc:creator>
  <dc:description/>
  <dc:language>en-US</dc:language>
  <cp:lastModifiedBy/>
  <cp:lastPrinted>2014-09-18T12:09:51Z</cp:lastPrinted>
  <dcterms:modified xsi:type="dcterms:W3CDTF">2017-07-09T06:53:43Z</dcterms:modified>
  <cp:revision>235</cp:revision>
  <dc:subject/>
  <dc:title>OpenQuake Engine and Tools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GEM Foundation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