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70A8E-7382-5EFE-34A1-ED44E5F1A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C543BA-4AA4-B509-37B5-D68579DC0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9A227F-4346-8570-6E05-E0E23915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7238-D917-473B-9BCA-B855E240F5C9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B51923-712E-9234-37D4-9D1DC454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606CD4-E9C0-B80E-CD71-C06C03E7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B6DA-4534-43D2-ADF5-2AF18BE995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31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4B5498-AE2C-F62F-9DD8-5F70251C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6C250C-9F23-03CC-FC1D-1FDA1EB1A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C83DEA-5826-E602-49A9-07CAEB31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7238-D917-473B-9BCA-B855E240F5C9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B0630E-3584-8E7D-D69B-F67E98C9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D55BAC-2451-6614-56E6-2BD690AB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B6DA-4534-43D2-ADF5-2AF18BE995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4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E01B5A3-CD92-8D3D-0313-6EA04159C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49F70F-FBD0-0C93-077D-CE2AD0714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DB6ED5-7BD3-90B1-3245-C8BA8371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7238-D917-473B-9BCA-B855E240F5C9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CB7EE7-DD20-3DFB-9C35-367268BB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DF4B50-9F02-5BE9-11CA-C1D05909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B6DA-4534-43D2-ADF5-2AF18BE995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79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7278E6-A888-D243-DDFC-134DA667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CE863D-228A-BE72-8A93-F8D90160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FDB772-C5F8-3EFA-6857-EA2EA371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7238-D917-473B-9BCA-B855E240F5C9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E746D8-2236-7308-86FE-D7BE4B96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7D66EC-9B79-F2B7-8622-1D452CAA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B6DA-4534-43D2-ADF5-2AF18BE995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23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20FFED-C81F-EA2C-D8FC-7099E1E2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7A763B-66CA-14C3-A989-8F257BCB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4162C6-8861-529F-2818-D707CADA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7238-D917-473B-9BCA-B855E240F5C9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A442C7-5DBD-B929-EAB4-F9D0C6DD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8F8B1-7EE7-91C6-D9A9-410F6753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B6DA-4534-43D2-ADF5-2AF18BE995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76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6E316-900C-C477-C3B8-4532E179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3E0F9-48C0-7672-867D-09E7520C0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1B9564-8096-8624-6D87-39DE579DE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2D66B9-78D9-7D39-2F7F-C0851D28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7238-D917-473B-9BCA-B855E240F5C9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28893C-4B81-569A-BC65-01570276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0E76CE-D1B4-9599-3554-30F87DD0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B6DA-4534-43D2-ADF5-2AF18BE995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98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B01FC-B09A-425B-49E1-8E6AD757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764558-CB44-3FD6-BFBB-8E1BAA377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DCAA58-E680-697D-666E-07744386A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FF16DA-3132-EE4C-F7DB-A726EEE74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D81A708-29D7-45F4-8F28-12B25824B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73FC0DC-653A-A09D-03F2-BAA77621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7238-D917-473B-9BCA-B855E240F5C9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D70664-837B-6EA0-4F22-4AF193E7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87562EF-9277-FD6A-7BD1-A41B6B46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B6DA-4534-43D2-ADF5-2AF18BE995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78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7B8B22-F326-2586-7C37-D1EB7DF8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3986A4A-5288-3704-C5BA-A044B283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7238-D917-473B-9BCA-B855E240F5C9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C4EF38-A046-83C9-FA1D-3B707CAC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3E3E05-E105-6CF7-FD13-0FEBA1F8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B6DA-4534-43D2-ADF5-2AF18BE995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73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56F67BE-6AF0-1262-A350-8CF59144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7238-D917-473B-9BCA-B855E240F5C9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E586E5-36F2-5E58-105D-CB7B8969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A04DC5-D2ED-FFEA-1DD3-B020AC7B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B6DA-4534-43D2-ADF5-2AF18BE995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21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09A0D2-282D-765A-CBDF-17B15851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C68474-55CC-7FBA-D1F0-1F4D2D9CD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ADADF5-EB53-10D1-B3EA-E21780895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6EA934-25F8-A31F-03AF-3CEFBCF6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7238-D917-473B-9BCA-B855E240F5C9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3A6C48-E7BF-823F-AAC6-D797CEF8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7D3C56-71F9-7EE0-B44D-05849A5F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B6DA-4534-43D2-ADF5-2AF18BE995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33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EA169-9E23-1E22-F1C1-AF17B14C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E6E3BD3-8CB1-6BC2-8F24-71722C3FD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BF734B-81CE-6DAF-0585-A773A00ED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C57967-79A7-8689-F7C0-F49BCEBC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7238-D917-473B-9BCA-B855E240F5C9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C623D3-2451-B0B0-1719-C2DB1486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BD5EF2-4BEC-EFFB-DAAF-DC03B72B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B6DA-4534-43D2-ADF5-2AF18BE995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28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17D243-0308-33A2-8E66-25041F0C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09E1BB-A2F2-791A-33A9-19D985BF6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59BC1D-A266-908B-05DE-4E7C48FCC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917238-D917-473B-9BCA-B855E240F5C9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6B3AF0-7D06-3FF2-3D95-C75EC0B06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8B4D6E-5415-2D60-257F-7CBF2EAFA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DB6DA-4534-43D2-ADF5-2AF18BE995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61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3BA343D-38FF-3F5A-A282-0C86FACC8FAC}"/>
              </a:ext>
            </a:extLst>
          </p:cNvPr>
          <p:cNvGrpSpPr/>
          <p:nvPr/>
        </p:nvGrpSpPr>
        <p:grpSpPr>
          <a:xfrm>
            <a:off x="2330167" y="1454535"/>
            <a:ext cx="7027839" cy="881624"/>
            <a:chOff x="3080335" y="1467963"/>
            <a:chExt cx="1918890" cy="1918890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B0ABE04F-3674-E70E-06EE-422AD81C488D}"/>
                </a:ext>
              </a:extLst>
            </p:cNvPr>
            <p:cNvSpPr/>
            <p:nvPr/>
          </p:nvSpPr>
          <p:spPr>
            <a:xfrm>
              <a:off x="3080335" y="1467963"/>
              <a:ext cx="1918890" cy="191889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Ovale 4">
              <a:extLst>
                <a:ext uri="{FF2B5EF4-FFF2-40B4-BE49-F238E27FC236}">
                  <a16:creationId xmlns:a16="http://schemas.microsoft.com/office/drawing/2014/main" id="{8F61FA95-8349-4D37-D46D-2CA68C129043}"/>
                </a:ext>
              </a:extLst>
            </p:cNvPr>
            <p:cNvSpPr txBox="1"/>
            <p:nvPr/>
          </p:nvSpPr>
          <p:spPr>
            <a:xfrm>
              <a:off x="3361350" y="1748978"/>
              <a:ext cx="1356860" cy="13568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400" kern="1200" dirty="0"/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6FDE8-6AA9-0BC5-9B66-1276B9F54348}"/>
              </a:ext>
            </a:extLst>
          </p:cNvPr>
          <p:cNvSpPr txBox="1"/>
          <p:nvPr/>
        </p:nvSpPr>
        <p:spPr>
          <a:xfrm>
            <a:off x="5322599" y="4823653"/>
            <a:ext cx="121815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Generates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7562F1-89A2-53AE-DC68-7B40BF32FAEE}"/>
              </a:ext>
            </a:extLst>
          </p:cNvPr>
          <p:cNvSpPr txBox="1"/>
          <p:nvPr/>
        </p:nvSpPr>
        <p:spPr>
          <a:xfrm>
            <a:off x="4506125" y="5742395"/>
            <a:ext cx="2851102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UNCERTAINTY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E52514D-946C-CA14-21D4-2DF61555C11D}"/>
              </a:ext>
            </a:extLst>
          </p:cNvPr>
          <p:cNvGrpSpPr/>
          <p:nvPr/>
        </p:nvGrpSpPr>
        <p:grpSpPr>
          <a:xfrm>
            <a:off x="4269498" y="2496453"/>
            <a:ext cx="1343223" cy="1343223"/>
            <a:chOff x="4982862" y="4075443"/>
            <a:chExt cx="1343223" cy="1343223"/>
          </a:xfrm>
          <a:solidFill>
            <a:schemeClr val="accent2"/>
          </a:solidFill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81864D0B-C2A0-AB78-BFE3-67E0ADED6577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Ovale 4">
              <a:extLst>
                <a:ext uri="{FF2B5EF4-FFF2-40B4-BE49-F238E27FC236}">
                  <a16:creationId xmlns:a16="http://schemas.microsoft.com/office/drawing/2014/main" id="{0AB08645-7046-117D-1FDC-4DBD824D11EC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 dirty="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E408575-AFDE-17DD-C6F0-A38786FE0923}"/>
              </a:ext>
            </a:extLst>
          </p:cNvPr>
          <p:cNvGrpSpPr/>
          <p:nvPr/>
        </p:nvGrpSpPr>
        <p:grpSpPr>
          <a:xfrm>
            <a:off x="6023455" y="2496453"/>
            <a:ext cx="1343223" cy="1343223"/>
            <a:chOff x="2108368" y="4033969"/>
            <a:chExt cx="1343223" cy="134322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B628CA70-8CA0-CD0B-36D5-4B6F35075768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Ovale 4">
              <a:extLst>
                <a:ext uri="{FF2B5EF4-FFF2-40B4-BE49-F238E27FC236}">
                  <a16:creationId xmlns:a16="http://schemas.microsoft.com/office/drawing/2014/main" id="{07B72F7E-0A3F-41F3-EDD2-0B4994A4825A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 dirty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53BE842-ACF3-8395-5C4D-736997FCEF6E}"/>
              </a:ext>
            </a:extLst>
          </p:cNvPr>
          <p:cNvGrpSpPr/>
          <p:nvPr/>
        </p:nvGrpSpPr>
        <p:grpSpPr>
          <a:xfrm>
            <a:off x="2636190" y="3428671"/>
            <a:ext cx="1478208" cy="1343223"/>
            <a:chOff x="2108368" y="4033969"/>
            <a:chExt cx="1343223" cy="1343223"/>
          </a:xfrm>
          <a:solidFill>
            <a:schemeClr val="accent4">
              <a:lumMod val="75000"/>
            </a:schemeClr>
          </a:solidFill>
        </p:grpSpPr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D5164C82-66D9-8105-CA23-29B26BD40291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Ovale 4">
              <a:extLst>
                <a:ext uri="{FF2B5EF4-FFF2-40B4-BE49-F238E27FC236}">
                  <a16:creationId xmlns:a16="http://schemas.microsoft.com/office/drawing/2014/main" id="{792C9D8D-7AA7-1E1B-EAD7-A8C616061F30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i="1" kern="1200" dirty="0"/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DC57B00-A4FA-6B74-11AB-7C0CD23E93E2}"/>
              </a:ext>
            </a:extLst>
          </p:cNvPr>
          <p:cNvGrpSpPr/>
          <p:nvPr/>
        </p:nvGrpSpPr>
        <p:grpSpPr>
          <a:xfrm>
            <a:off x="7403141" y="3428671"/>
            <a:ext cx="1594938" cy="1343223"/>
            <a:chOff x="4982862" y="4075443"/>
            <a:chExt cx="1343223" cy="134322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411EC84A-DA0A-ECC9-7B34-D2745EB18EF1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Ovale 4">
              <a:extLst>
                <a:ext uri="{FF2B5EF4-FFF2-40B4-BE49-F238E27FC236}">
                  <a16:creationId xmlns:a16="http://schemas.microsoft.com/office/drawing/2014/main" id="{A6893D10-6EDF-457A-DC81-9CAD953293B0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 dirty="0"/>
            </a:p>
          </p:txBody>
        </p:sp>
      </p:grp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50E3FFCC-BF0F-6DE2-611B-BA1476769ABD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rot="5400000" flipH="1" flipV="1">
            <a:off x="3692093" y="2851266"/>
            <a:ext cx="260606" cy="894204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44EA909D-4FEB-E50E-CC55-BCE7C19AA242}"/>
              </a:ext>
            </a:extLst>
          </p:cNvPr>
          <p:cNvCxnSpPr>
            <a:endCxn id="16" idx="6"/>
          </p:cNvCxnSpPr>
          <p:nvPr/>
        </p:nvCxnSpPr>
        <p:spPr>
          <a:xfrm rot="5400000">
            <a:off x="4061645" y="3695719"/>
            <a:ext cx="457317" cy="3518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7B74DC19-B2B7-7E22-E32A-ED12721F5550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7366678" y="3168065"/>
            <a:ext cx="833932" cy="2606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82E67B37-8CE5-CDD2-7583-2AED82C0602C}"/>
              </a:ext>
            </a:extLst>
          </p:cNvPr>
          <p:cNvCxnSpPr>
            <a:stCxn id="19" idx="2"/>
            <a:endCxn id="13" idx="4"/>
          </p:cNvCxnSpPr>
          <p:nvPr/>
        </p:nvCxnSpPr>
        <p:spPr>
          <a:xfrm rot="10800000">
            <a:off x="6695067" y="3839677"/>
            <a:ext cx="708074" cy="2606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3BA343D-38FF-3F5A-A282-0C86FACC8FAC}"/>
              </a:ext>
            </a:extLst>
          </p:cNvPr>
          <p:cNvGrpSpPr/>
          <p:nvPr/>
        </p:nvGrpSpPr>
        <p:grpSpPr>
          <a:xfrm>
            <a:off x="2330167" y="1454535"/>
            <a:ext cx="7027839" cy="881624"/>
            <a:chOff x="3080335" y="1467963"/>
            <a:chExt cx="1918890" cy="1918890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B0ABE04F-3674-E70E-06EE-422AD81C488D}"/>
                </a:ext>
              </a:extLst>
            </p:cNvPr>
            <p:cNvSpPr/>
            <p:nvPr/>
          </p:nvSpPr>
          <p:spPr>
            <a:xfrm>
              <a:off x="3080335" y="1467963"/>
              <a:ext cx="1918890" cy="191889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Ovale 4">
              <a:extLst>
                <a:ext uri="{FF2B5EF4-FFF2-40B4-BE49-F238E27FC236}">
                  <a16:creationId xmlns:a16="http://schemas.microsoft.com/office/drawing/2014/main" id="{8F61FA95-8349-4D37-D46D-2CA68C129043}"/>
                </a:ext>
              </a:extLst>
            </p:cNvPr>
            <p:cNvSpPr txBox="1"/>
            <p:nvPr/>
          </p:nvSpPr>
          <p:spPr>
            <a:xfrm>
              <a:off x="3361350" y="1748978"/>
              <a:ext cx="1356860" cy="13568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GOAL</a:t>
              </a:r>
              <a:r>
                <a:rPr lang="en-US" sz="1400" kern="1200" dirty="0"/>
                <a:t>: Understanding a phenomenon generalizable to the entire statistical population</a:t>
              </a:r>
              <a:endParaRPr lang="it-IT" sz="1400" kern="1200" dirty="0"/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6FDE8-6AA9-0BC5-9B66-1276B9F54348}"/>
              </a:ext>
            </a:extLst>
          </p:cNvPr>
          <p:cNvSpPr txBox="1"/>
          <p:nvPr/>
        </p:nvSpPr>
        <p:spPr>
          <a:xfrm>
            <a:off x="5322599" y="4823653"/>
            <a:ext cx="121815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Generates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7562F1-89A2-53AE-DC68-7B40BF32FAEE}"/>
              </a:ext>
            </a:extLst>
          </p:cNvPr>
          <p:cNvSpPr txBox="1"/>
          <p:nvPr/>
        </p:nvSpPr>
        <p:spPr>
          <a:xfrm>
            <a:off x="4506125" y="5742395"/>
            <a:ext cx="2851102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UNCERTAINTY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E52514D-946C-CA14-21D4-2DF61555C11D}"/>
              </a:ext>
            </a:extLst>
          </p:cNvPr>
          <p:cNvGrpSpPr/>
          <p:nvPr/>
        </p:nvGrpSpPr>
        <p:grpSpPr>
          <a:xfrm>
            <a:off x="4269498" y="2496453"/>
            <a:ext cx="1343223" cy="1343223"/>
            <a:chOff x="4982862" y="4075443"/>
            <a:chExt cx="1343223" cy="1343223"/>
          </a:xfrm>
          <a:solidFill>
            <a:schemeClr val="accent2"/>
          </a:solidFill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81864D0B-C2A0-AB78-BFE3-67E0ADED6577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Ovale 4">
              <a:extLst>
                <a:ext uri="{FF2B5EF4-FFF2-40B4-BE49-F238E27FC236}">
                  <a16:creationId xmlns:a16="http://schemas.microsoft.com/office/drawing/2014/main" id="{0AB08645-7046-117D-1FDC-4DBD824D11EC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 dirty="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E408575-AFDE-17DD-C6F0-A38786FE0923}"/>
              </a:ext>
            </a:extLst>
          </p:cNvPr>
          <p:cNvGrpSpPr/>
          <p:nvPr/>
        </p:nvGrpSpPr>
        <p:grpSpPr>
          <a:xfrm>
            <a:off x="6023455" y="2496453"/>
            <a:ext cx="1343223" cy="1343223"/>
            <a:chOff x="2108368" y="4033969"/>
            <a:chExt cx="1343223" cy="134322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B628CA70-8CA0-CD0B-36D5-4B6F35075768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Ovale 4">
              <a:extLst>
                <a:ext uri="{FF2B5EF4-FFF2-40B4-BE49-F238E27FC236}">
                  <a16:creationId xmlns:a16="http://schemas.microsoft.com/office/drawing/2014/main" id="{07B72F7E-0A3F-41F3-EDD2-0B4994A4825A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 dirty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53BE842-ACF3-8395-5C4D-736997FCEF6E}"/>
              </a:ext>
            </a:extLst>
          </p:cNvPr>
          <p:cNvGrpSpPr/>
          <p:nvPr/>
        </p:nvGrpSpPr>
        <p:grpSpPr>
          <a:xfrm>
            <a:off x="2636190" y="3428671"/>
            <a:ext cx="1478208" cy="1343223"/>
            <a:chOff x="2108368" y="4033969"/>
            <a:chExt cx="1343223" cy="1343223"/>
          </a:xfrm>
          <a:solidFill>
            <a:schemeClr val="accent4">
              <a:lumMod val="75000"/>
            </a:schemeClr>
          </a:solidFill>
        </p:grpSpPr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D5164C82-66D9-8105-CA23-29B26BD40291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Ovale 4">
              <a:extLst>
                <a:ext uri="{FF2B5EF4-FFF2-40B4-BE49-F238E27FC236}">
                  <a16:creationId xmlns:a16="http://schemas.microsoft.com/office/drawing/2014/main" id="{792C9D8D-7AA7-1E1B-EAD7-A8C616061F30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i="1" kern="1200" dirty="0"/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DC57B00-A4FA-6B74-11AB-7C0CD23E93E2}"/>
              </a:ext>
            </a:extLst>
          </p:cNvPr>
          <p:cNvGrpSpPr/>
          <p:nvPr/>
        </p:nvGrpSpPr>
        <p:grpSpPr>
          <a:xfrm>
            <a:off x="7403141" y="3428671"/>
            <a:ext cx="1594938" cy="1343223"/>
            <a:chOff x="4982862" y="4075443"/>
            <a:chExt cx="1343223" cy="134322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411EC84A-DA0A-ECC9-7B34-D2745EB18EF1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Ovale 4">
              <a:extLst>
                <a:ext uri="{FF2B5EF4-FFF2-40B4-BE49-F238E27FC236}">
                  <a16:creationId xmlns:a16="http://schemas.microsoft.com/office/drawing/2014/main" id="{A6893D10-6EDF-457A-DC81-9CAD953293B0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 dirty="0"/>
            </a:p>
          </p:txBody>
        </p:sp>
      </p:grp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50E3FFCC-BF0F-6DE2-611B-BA1476769ABD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rot="5400000" flipH="1" flipV="1">
            <a:off x="3692093" y="2851266"/>
            <a:ext cx="260606" cy="894204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44EA909D-4FEB-E50E-CC55-BCE7C19AA242}"/>
              </a:ext>
            </a:extLst>
          </p:cNvPr>
          <p:cNvCxnSpPr>
            <a:endCxn id="16" idx="6"/>
          </p:cNvCxnSpPr>
          <p:nvPr/>
        </p:nvCxnSpPr>
        <p:spPr>
          <a:xfrm rot="5400000">
            <a:off x="4061645" y="3695719"/>
            <a:ext cx="457317" cy="3518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7B74DC19-B2B7-7E22-E32A-ED12721F5550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7366678" y="3168065"/>
            <a:ext cx="833932" cy="2606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82E67B37-8CE5-CDD2-7583-2AED82C0602C}"/>
              </a:ext>
            </a:extLst>
          </p:cNvPr>
          <p:cNvCxnSpPr>
            <a:stCxn id="19" idx="2"/>
            <a:endCxn id="13" idx="4"/>
          </p:cNvCxnSpPr>
          <p:nvPr/>
        </p:nvCxnSpPr>
        <p:spPr>
          <a:xfrm rot="10800000">
            <a:off x="6695067" y="3839677"/>
            <a:ext cx="708074" cy="2606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90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3BA343D-38FF-3F5A-A282-0C86FACC8FAC}"/>
              </a:ext>
            </a:extLst>
          </p:cNvPr>
          <p:cNvGrpSpPr/>
          <p:nvPr/>
        </p:nvGrpSpPr>
        <p:grpSpPr>
          <a:xfrm>
            <a:off x="2330167" y="1454535"/>
            <a:ext cx="7027839" cy="881624"/>
            <a:chOff x="3080335" y="1467963"/>
            <a:chExt cx="1918890" cy="1918890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B0ABE04F-3674-E70E-06EE-422AD81C488D}"/>
                </a:ext>
              </a:extLst>
            </p:cNvPr>
            <p:cNvSpPr/>
            <p:nvPr/>
          </p:nvSpPr>
          <p:spPr>
            <a:xfrm>
              <a:off x="3080335" y="1467963"/>
              <a:ext cx="1918890" cy="191889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Ovale 4">
              <a:extLst>
                <a:ext uri="{FF2B5EF4-FFF2-40B4-BE49-F238E27FC236}">
                  <a16:creationId xmlns:a16="http://schemas.microsoft.com/office/drawing/2014/main" id="{8F61FA95-8349-4D37-D46D-2CA68C129043}"/>
                </a:ext>
              </a:extLst>
            </p:cNvPr>
            <p:cNvSpPr txBox="1"/>
            <p:nvPr/>
          </p:nvSpPr>
          <p:spPr>
            <a:xfrm>
              <a:off x="3361350" y="1748978"/>
              <a:ext cx="1356860" cy="13568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GOAL</a:t>
              </a:r>
              <a:r>
                <a:rPr lang="en-US" sz="1400" kern="1200" dirty="0"/>
                <a:t>: Understanding a phenomenon generalizable to the entire statistical population</a:t>
              </a:r>
              <a:endParaRPr lang="it-IT" sz="1400" kern="1200" dirty="0"/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6FDE8-6AA9-0BC5-9B66-1276B9F54348}"/>
              </a:ext>
            </a:extLst>
          </p:cNvPr>
          <p:cNvSpPr txBox="1"/>
          <p:nvPr/>
        </p:nvSpPr>
        <p:spPr>
          <a:xfrm>
            <a:off x="5322599" y="4823653"/>
            <a:ext cx="121815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Generates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7562F1-89A2-53AE-DC68-7B40BF32FAEE}"/>
              </a:ext>
            </a:extLst>
          </p:cNvPr>
          <p:cNvSpPr txBox="1"/>
          <p:nvPr/>
        </p:nvSpPr>
        <p:spPr>
          <a:xfrm>
            <a:off x="4506125" y="5742395"/>
            <a:ext cx="2851102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UNCERTAINTY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E52514D-946C-CA14-21D4-2DF61555C11D}"/>
              </a:ext>
            </a:extLst>
          </p:cNvPr>
          <p:cNvGrpSpPr/>
          <p:nvPr/>
        </p:nvGrpSpPr>
        <p:grpSpPr>
          <a:xfrm>
            <a:off x="4269498" y="2496453"/>
            <a:ext cx="1343223" cy="1343223"/>
            <a:chOff x="4982862" y="4075443"/>
            <a:chExt cx="1343223" cy="1343223"/>
          </a:xfrm>
          <a:solidFill>
            <a:schemeClr val="accent2"/>
          </a:solidFill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81864D0B-C2A0-AB78-BFE3-67E0ADED6577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Ovale 4">
              <a:extLst>
                <a:ext uri="{FF2B5EF4-FFF2-40B4-BE49-F238E27FC236}">
                  <a16:creationId xmlns:a16="http://schemas.microsoft.com/office/drawing/2014/main" id="{0AB08645-7046-117D-1FDC-4DBD824D11EC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Using imperfect measuring instruments</a:t>
              </a:r>
              <a:endParaRPr lang="it-IT" sz="1300" kern="1200" dirty="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E408575-AFDE-17DD-C6F0-A38786FE0923}"/>
              </a:ext>
            </a:extLst>
          </p:cNvPr>
          <p:cNvGrpSpPr/>
          <p:nvPr/>
        </p:nvGrpSpPr>
        <p:grpSpPr>
          <a:xfrm>
            <a:off x="6023455" y="2496453"/>
            <a:ext cx="1343223" cy="1343223"/>
            <a:chOff x="2108368" y="4033969"/>
            <a:chExt cx="1343223" cy="134322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B628CA70-8CA0-CD0B-36D5-4B6F35075768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Ovale 4">
              <a:extLst>
                <a:ext uri="{FF2B5EF4-FFF2-40B4-BE49-F238E27FC236}">
                  <a16:creationId xmlns:a16="http://schemas.microsoft.com/office/drawing/2014/main" id="{07B72F7E-0A3F-41F3-EDD2-0B4994A4825A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 dirty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53BE842-ACF3-8395-5C4D-736997FCEF6E}"/>
              </a:ext>
            </a:extLst>
          </p:cNvPr>
          <p:cNvGrpSpPr/>
          <p:nvPr/>
        </p:nvGrpSpPr>
        <p:grpSpPr>
          <a:xfrm>
            <a:off x="2636190" y="3428671"/>
            <a:ext cx="1478208" cy="1343223"/>
            <a:chOff x="2108368" y="4033969"/>
            <a:chExt cx="1343223" cy="1343223"/>
          </a:xfrm>
          <a:solidFill>
            <a:schemeClr val="accent4">
              <a:lumMod val="75000"/>
            </a:schemeClr>
          </a:solidFill>
        </p:grpSpPr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D5164C82-66D9-8105-CA23-29B26BD40291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Ovale 4">
              <a:extLst>
                <a:ext uri="{FF2B5EF4-FFF2-40B4-BE49-F238E27FC236}">
                  <a16:creationId xmlns:a16="http://schemas.microsoft.com/office/drawing/2014/main" id="{792C9D8D-7AA7-1E1B-EAD7-A8C616061F30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i="1" kern="1200" dirty="0"/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DC57B00-A4FA-6B74-11AB-7C0CD23E93E2}"/>
              </a:ext>
            </a:extLst>
          </p:cNvPr>
          <p:cNvGrpSpPr/>
          <p:nvPr/>
        </p:nvGrpSpPr>
        <p:grpSpPr>
          <a:xfrm>
            <a:off x="7403141" y="3428671"/>
            <a:ext cx="1594938" cy="1343223"/>
            <a:chOff x="4982862" y="4075443"/>
            <a:chExt cx="1343223" cy="134322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411EC84A-DA0A-ECC9-7B34-D2745EB18EF1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Ovale 4">
              <a:extLst>
                <a:ext uri="{FF2B5EF4-FFF2-40B4-BE49-F238E27FC236}">
                  <a16:creationId xmlns:a16="http://schemas.microsoft.com/office/drawing/2014/main" id="{A6893D10-6EDF-457A-DC81-9CAD953293B0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 dirty="0"/>
            </a:p>
          </p:txBody>
        </p:sp>
      </p:grp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50E3FFCC-BF0F-6DE2-611B-BA1476769ABD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rot="5400000" flipH="1" flipV="1">
            <a:off x="3692093" y="2851266"/>
            <a:ext cx="260606" cy="894204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44EA909D-4FEB-E50E-CC55-BCE7C19AA242}"/>
              </a:ext>
            </a:extLst>
          </p:cNvPr>
          <p:cNvCxnSpPr>
            <a:endCxn id="16" idx="6"/>
          </p:cNvCxnSpPr>
          <p:nvPr/>
        </p:nvCxnSpPr>
        <p:spPr>
          <a:xfrm rot="5400000">
            <a:off x="4061645" y="3695719"/>
            <a:ext cx="457317" cy="3518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7B74DC19-B2B7-7E22-E32A-ED12721F5550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7366678" y="3168065"/>
            <a:ext cx="833932" cy="2606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82E67B37-8CE5-CDD2-7583-2AED82C0602C}"/>
              </a:ext>
            </a:extLst>
          </p:cNvPr>
          <p:cNvCxnSpPr>
            <a:stCxn id="19" idx="2"/>
            <a:endCxn id="13" idx="4"/>
          </p:cNvCxnSpPr>
          <p:nvPr/>
        </p:nvCxnSpPr>
        <p:spPr>
          <a:xfrm rot="10800000">
            <a:off x="6695067" y="3839677"/>
            <a:ext cx="708074" cy="2606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3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3BA343D-38FF-3F5A-A282-0C86FACC8FAC}"/>
              </a:ext>
            </a:extLst>
          </p:cNvPr>
          <p:cNvGrpSpPr/>
          <p:nvPr/>
        </p:nvGrpSpPr>
        <p:grpSpPr>
          <a:xfrm>
            <a:off x="2330167" y="1454535"/>
            <a:ext cx="7027839" cy="881624"/>
            <a:chOff x="3080335" y="1467963"/>
            <a:chExt cx="1918890" cy="1918890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B0ABE04F-3674-E70E-06EE-422AD81C488D}"/>
                </a:ext>
              </a:extLst>
            </p:cNvPr>
            <p:cNvSpPr/>
            <p:nvPr/>
          </p:nvSpPr>
          <p:spPr>
            <a:xfrm>
              <a:off x="3080335" y="1467963"/>
              <a:ext cx="1918890" cy="191889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Ovale 4">
              <a:extLst>
                <a:ext uri="{FF2B5EF4-FFF2-40B4-BE49-F238E27FC236}">
                  <a16:creationId xmlns:a16="http://schemas.microsoft.com/office/drawing/2014/main" id="{8F61FA95-8349-4D37-D46D-2CA68C129043}"/>
                </a:ext>
              </a:extLst>
            </p:cNvPr>
            <p:cNvSpPr txBox="1"/>
            <p:nvPr/>
          </p:nvSpPr>
          <p:spPr>
            <a:xfrm>
              <a:off x="3361350" y="1748978"/>
              <a:ext cx="1356860" cy="13568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GOAL</a:t>
              </a:r>
              <a:r>
                <a:rPr lang="en-US" sz="1400" kern="1200" dirty="0"/>
                <a:t>: Understanding a phenomenon generalizable to the entire statistical population</a:t>
              </a:r>
              <a:endParaRPr lang="it-IT" sz="1400" kern="1200" dirty="0"/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6FDE8-6AA9-0BC5-9B66-1276B9F54348}"/>
              </a:ext>
            </a:extLst>
          </p:cNvPr>
          <p:cNvSpPr txBox="1"/>
          <p:nvPr/>
        </p:nvSpPr>
        <p:spPr>
          <a:xfrm>
            <a:off x="5322599" y="4823653"/>
            <a:ext cx="121815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Generates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7562F1-89A2-53AE-DC68-7B40BF32FAEE}"/>
              </a:ext>
            </a:extLst>
          </p:cNvPr>
          <p:cNvSpPr txBox="1"/>
          <p:nvPr/>
        </p:nvSpPr>
        <p:spPr>
          <a:xfrm>
            <a:off x="4506125" y="5742395"/>
            <a:ext cx="2851102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UNCERTAINTY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E52514D-946C-CA14-21D4-2DF61555C11D}"/>
              </a:ext>
            </a:extLst>
          </p:cNvPr>
          <p:cNvGrpSpPr/>
          <p:nvPr/>
        </p:nvGrpSpPr>
        <p:grpSpPr>
          <a:xfrm>
            <a:off x="4269498" y="2496453"/>
            <a:ext cx="1343223" cy="1343223"/>
            <a:chOff x="4982862" y="4075443"/>
            <a:chExt cx="1343223" cy="1343223"/>
          </a:xfrm>
          <a:solidFill>
            <a:schemeClr val="accent2"/>
          </a:solidFill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81864D0B-C2A0-AB78-BFE3-67E0ADED6577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Ovale 4">
              <a:extLst>
                <a:ext uri="{FF2B5EF4-FFF2-40B4-BE49-F238E27FC236}">
                  <a16:creationId xmlns:a16="http://schemas.microsoft.com/office/drawing/2014/main" id="{0AB08645-7046-117D-1FDC-4DBD824D11EC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Using imperfect measuring instruments</a:t>
              </a:r>
              <a:endParaRPr lang="it-IT" sz="1300" kern="1200" dirty="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E408575-AFDE-17DD-C6F0-A38786FE0923}"/>
              </a:ext>
            </a:extLst>
          </p:cNvPr>
          <p:cNvGrpSpPr/>
          <p:nvPr/>
        </p:nvGrpSpPr>
        <p:grpSpPr>
          <a:xfrm>
            <a:off x="6023455" y="2496453"/>
            <a:ext cx="1343223" cy="1343223"/>
            <a:chOff x="2108368" y="4033969"/>
            <a:chExt cx="1343223" cy="134322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B628CA70-8CA0-CD0B-36D5-4B6F35075768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Ovale 4">
              <a:extLst>
                <a:ext uri="{FF2B5EF4-FFF2-40B4-BE49-F238E27FC236}">
                  <a16:creationId xmlns:a16="http://schemas.microsoft.com/office/drawing/2014/main" id="{07B72F7E-0A3F-41F3-EDD2-0B4994A4825A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 dirty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53BE842-ACF3-8395-5C4D-736997FCEF6E}"/>
              </a:ext>
            </a:extLst>
          </p:cNvPr>
          <p:cNvGrpSpPr/>
          <p:nvPr/>
        </p:nvGrpSpPr>
        <p:grpSpPr>
          <a:xfrm>
            <a:off x="2636190" y="3428671"/>
            <a:ext cx="1478208" cy="1343223"/>
            <a:chOff x="2108368" y="4033969"/>
            <a:chExt cx="1343223" cy="1343223"/>
          </a:xfrm>
          <a:solidFill>
            <a:schemeClr val="accent4">
              <a:lumMod val="75000"/>
            </a:schemeClr>
          </a:solidFill>
        </p:grpSpPr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D5164C82-66D9-8105-CA23-29B26BD40291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Ovale 4">
              <a:extLst>
                <a:ext uri="{FF2B5EF4-FFF2-40B4-BE49-F238E27FC236}">
                  <a16:creationId xmlns:a16="http://schemas.microsoft.com/office/drawing/2014/main" id="{792C9D8D-7AA7-1E1B-EAD7-A8C616061F30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The phenomenon is only </a:t>
              </a:r>
              <a:r>
                <a:rPr lang="en-US" sz="1300" i="1" kern="1200" dirty="0"/>
                <a:t>partially</a:t>
              </a:r>
              <a:r>
                <a:rPr lang="en-US" sz="1300" kern="1200" dirty="0"/>
                <a:t> observable</a:t>
              </a:r>
              <a:endParaRPr lang="it-IT" sz="1300" i="1" kern="1200" dirty="0"/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DC57B00-A4FA-6B74-11AB-7C0CD23E93E2}"/>
              </a:ext>
            </a:extLst>
          </p:cNvPr>
          <p:cNvGrpSpPr/>
          <p:nvPr/>
        </p:nvGrpSpPr>
        <p:grpSpPr>
          <a:xfrm>
            <a:off x="7403141" y="3428671"/>
            <a:ext cx="1594938" cy="1343223"/>
            <a:chOff x="4982862" y="4075443"/>
            <a:chExt cx="1343223" cy="134322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411EC84A-DA0A-ECC9-7B34-D2745EB18EF1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Ovale 4">
              <a:extLst>
                <a:ext uri="{FF2B5EF4-FFF2-40B4-BE49-F238E27FC236}">
                  <a16:creationId xmlns:a16="http://schemas.microsoft.com/office/drawing/2014/main" id="{A6893D10-6EDF-457A-DC81-9CAD953293B0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 dirty="0"/>
            </a:p>
          </p:txBody>
        </p:sp>
      </p:grp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50E3FFCC-BF0F-6DE2-611B-BA1476769ABD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rot="5400000" flipH="1" flipV="1">
            <a:off x="3692093" y="2851266"/>
            <a:ext cx="260606" cy="894204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44EA909D-4FEB-E50E-CC55-BCE7C19AA242}"/>
              </a:ext>
            </a:extLst>
          </p:cNvPr>
          <p:cNvCxnSpPr>
            <a:endCxn id="16" idx="6"/>
          </p:cNvCxnSpPr>
          <p:nvPr/>
        </p:nvCxnSpPr>
        <p:spPr>
          <a:xfrm rot="5400000">
            <a:off x="4061645" y="3695719"/>
            <a:ext cx="457317" cy="3518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7B74DC19-B2B7-7E22-E32A-ED12721F5550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7366678" y="3168065"/>
            <a:ext cx="833932" cy="2606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82E67B37-8CE5-CDD2-7583-2AED82C0602C}"/>
              </a:ext>
            </a:extLst>
          </p:cNvPr>
          <p:cNvCxnSpPr>
            <a:stCxn id="19" idx="2"/>
            <a:endCxn id="13" idx="4"/>
          </p:cNvCxnSpPr>
          <p:nvPr/>
        </p:nvCxnSpPr>
        <p:spPr>
          <a:xfrm rot="10800000">
            <a:off x="6695067" y="3839677"/>
            <a:ext cx="708074" cy="2606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3BA343D-38FF-3F5A-A282-0C86FACC8FAC}"/>
              </a:ext>
            </a:extLst>
          </p:cNvPr>
          <p:cNvGrpSpPr/>
          <p:nvPr/>
        </p:nvGrpSpPr>
        <p:grpSpPr>
          <a:xfrm>
            <a:off x="2330167" y="1454535"/>
            <a:ext cx="7027839" cy="881624"/>
            <a:chOff x="3080335" y="1467963"/>
            <a:chExt cx="1918890" cy="1918890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B0ABE04F-3674-E70E-06EE-422AD81C488D}"/>
                </a:ext>
              </a:extLst>
            </p:cNvPr>
            <p:cNvSpPr/>
            <p:nvPr/>
          </p:nvSpPr>
          <p:spPr>
            <a:xfrm>
              <a:off x="3080335" y="1467963"/>
              <a:ext cx="1918890" cy="191889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Ovale 4">
              <a:extLst>
                <a:ext uri="{FF2B5EF4-FFF2-40B4-BE49-F238E27FC236}">
                  <a16:creationId xmlns:a16="http://schemas.microsoft.com/office/drawing/2014/main" id="{8F61FA95-8349-4D37-D46D-2CA68C129043}"/>
                </a:ext>
              </a:extLst>
            </p:cNvPr>
            <p:cNvSpPr txBox="1"/>
            <p:nvPr/>
          </p:nvSpPr>
          <p:spPr>
            <a:xfrm>
              <a:off x="3361350" y="1748978"/>
              <a:ext cx="1356860" cy="13568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GOAL</a:t>
              </a:r>
              <a:r>
                <a:rPr lang="en-US" sz="1400" kern="1200" dirty="0"/>
                <a:t>: Understanding a phenomenon generalizable to the entire statistical population</a:t>
              </a:r>
              <a:endParaRPr lang="it-IT" sz="1400" kern="1200" dirty="0"/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6FDE8-6AA9-0BC5-9B66-1276B9F54348}"/>
              </a:ext>
            </a:extLst>
          </p:cNvPr>
          <p:cNvSpPr txBox="1"/>
          <p:nvPr/>
        </p:nvSpPr>
        <p:spPr>
          <a:xfrm>
            <a:off x="5322599" y="4823653"/>
            <a:ext cx="121815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Generates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7562F1-89A2-53AE-DC68-7B40BF32FAEE}"/>
              </a:ext>
            </a:extLst>
          </p:cNvPr>
          <p:cNvSpPr txBox="1"/>
          <p:nvPr/>
        </p:nvSpPr>
        <p:spPr>
          <a:xfrm>
            <a:off x="4506125" y="5742395"/>
            <a:ext cx="2851102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UNCERTAINTY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E52514D-946C-CA14-21D4-2DF61555C11D}"/>
              </a:ext>
            </a:extLst>
          </p:cNvPr>
          <p:cNvGrpSpPr/>
          <p:nvPr/>
        </p:nvGrpSpPr>
        <p:grpSpPr>
          <a:xfrm>
            <a:off x="4269498" y="2496453"/>
            <a:ext cx="1343223" cy="1343223"/>
            <a:chOff x="4982862" y="4075443"/>
            <a:chExt cx="1343223" cy="1343223"/>
          </a:xfrm>
          <a:solidFill>
            <a:schemeClr val="accent2"/>
          </a:solidFill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81864D0B-C2A0-AB78-BFE3-67E0ADED6577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Ovale 4">
              <a:extLst>
                <a:ext uri="{FF2B5EF4-FFF2-40B4-BE49-F238E27FC236}">
                  <a16:creationId xmlns:a16="http://schemas.microsoft.com/office/drawing/2014/main" id="{0AB08645-7046-117D-1FDC-4DBD824D11EC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Using imperfect measuring instruments</a:t>
              </a:r>
              <a:endParaRPr lang="it-IT" sz="1300" kern="1200" dirty="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E408575-AFDE-17DD-C6F0-A38786FE0923}"/>
              </a:ext>
            </a:extLst>
          </p:cNvPr>
          <p:cNvGrpSpPr/>
          <p:nvPr/>
        </p:nvGrpSpPr>
        <p:grpSpPr>
          <a:xfrm>
            <a:off x="6023455" y="2496453"/>
            <a:ext cx="1343223" cy="1343223"/>
            <a:chOff x="2108368" y="4033969"/>
            <a:chExt cx="1343223" cy="134322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B628CA70-8CA0-CD0B-36D5-4B6F35075768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Ovale 4">
              <a:extLst>
                <a:ext uri="{FF2B5EF4-FFF2-40B4-BE49-F238E27FC236}">
                  <a16:creationId xmlns:a16="http://schemas.microsoft.com/office/drawing/2014/main" id="{07B72F7E-0A3F-41F3-EDD2-0B4994A4825A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From a limited statistical sample</a:t>
              </a:r>
              <a:endParaRPr lang="it-IT" sz="1300" kern="1200" dirty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53BE842-ACF3-8395-5C4D-736997FCEF6E}"/>
              </a:ext>
            </a:extLst>
          </p:cNvPr>
          <p:cNvGrpSpPr/>
          <p:nvPr/>
        </p:nvGrpSpPr>
        <p:grpSpPr>
          <a:xfrm>
            <a:off x="2636190" y="3428671"/>
            <a:ext cx="1478208" cy="1343223"/>
            <a:chOff x="2108368" y="4033969"/>
            <a:chExt cx="1343223" cy="1343223"/>
          </a:xfrm>
          <a:solidFill>
            <a:schemeClr val="accent4">
              <a:lumMod val="75000"/>
            </a:schemeClr>
          </a:solidFill>
        </p:grpSpPr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D5164C82-66D9-8105-CA23-29B26BD40291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Ovale 4">
              <a:extLst>
                <a:ext uri="{FF2B5EF4-FFF2-40B4-BE49-F238E27FC236}">
                  <a16:creationId xmlns:a16="http://schemas.microsoft.com/office/drawing/2014/main" id="{792C9D8D-7AA7-1E1B-EAD7-A8C616061F30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The phenomenon is only </a:t>
              </a:r>
              <a:r>
                <a:rPr lang="en-US" sz="1300" i="1" kern="1200" dirty="0"/>
                <a:t>partially</a:t>
              </a:r>
              <a:r>
                <a:rPr lang="en-US" sz="1300" kern="1200" dirty="0"/>
                <a:t> observable</a:t>
              </a:r>
              <a:endParaRPr lang="it-IT" sz="1300" i="1" kern="1200" dirty="0"/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DC57B00-A4FA-6B74-11AB-7C0CD23E93E2}"/>
              </a:ext>
            </a:extLst>
          </p:cNvPr>
          <p:cNvGrpSpPr/>
          <p:nvPr/>
        </p:nvGrpSpPr>
        <p:grpSpPr>
          <a:xfrm>
            <a:off x="7403141" y="3428671"/>
            <a:ext cx="1594938" cy="1343223"/>
            <a:chOff x="4982862" y="4075443"/>
            <a:chExt cx="1343223" cy="134322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411EC84A-DA0A-ECC9-7B34-D2745EB18EF1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Ovale 4">
              <a:extLst>
                <a:ext uri="{FF2B5EF4-FFF2-40B4-BE49-F238E27FC236}">
                  <a16:creationId xmlns:a16="http://schemas.microsoft.com/office/drawing/2014/main" id="{A6893D10-6EDF-457A-DC81-9CAD953293B0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 dirty="0"/>
            </a:p>
          </p:txBody>
        </p:sp>
      </p:grp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50E3FFCC-BF0F-6DE2-611B-BA1476769ABD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rot="5400000" flipH="1" flipV="1">
            <a:off x="3692093" y="2851266"/>
            <a:ext cx="260606" cy="894204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44EA909D-4FEB-E50E-CC55-BCE7C19AA242}"/>
              </a:ext>
            </a:extLst>
          </p:cNvPr>
          <p:cNvCxnSpPr>
            <a:endCxn id="16" idx="6"/>
          </p:cNvCxnSpPr>
          <p:nvPr/>
        </p:nvCxnSpPr>
        <p:spPr>
          <a:xfrm rot="5400000">
            <a:off x="4061645" y="3695719"/>
            <a:ext cx="457317" cy="3518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7B74DC19-B2B7-7E22-E32A-ED12721F5550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7366678" y="3168065"/>
            <a:ext cx="833932" cy="2606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82E67B37-8CE5-CDD2-7583-2AED82C0602C}"/>
              </a:ext>
            </a:extLst>
          </p:cNvPr>
          <p:cNvCxnSpPr>
            <a:stCxn id="19" idx="2"/>
            <a:endCxn id="13" idx="4"/>
          </p:cNvCxnSpPr>
          <p:nvPr/>
        </p:nvCxnSpPr>
        <p:spPr>
          <a:xfrm rot="10800000">
            <a:off x="6695067" y="3839677"/>
            <a:ext cx="708074" cy="2606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6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3BA343D-38FF-3F5A-A282-0C86FACC8FAC}"/>
              </a:ext>
            </a:extLst>
          </p:cNvPr>
          <p:cNvGrpSpPr/>
          <p:nvPr/>
        </p:nvGrpSpPr>
        <p:grpSpPr>
          <a:xfrm>
            <a:off x="2330167" y="1454535"/>
            <a:ext cx="7027839" cy="881624"/>
            <a:chOff x="3080335" y="1467963"/>
            <a:chExt cx="1918890" cy="1918890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B0ABE04F-3674-E70E-06EE-422AD81C488D}"/>
                </a:ext>
              </a:extLst>
            </p:cNvPr>
            <p:cNvSpPr/>
            <p:nvPr/>
          </p:nvSpPr>
          <p:spPr>
            <a:xfrm>
              <a:off x="3080335" y="1467963"/>
              <a:ext cx="1918890" cy="191889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Ovale 4">
              <a:extLst>
                <a:ext uri="{FF2B5EF4-FFF2-40B4-BE49-F238E27FC236}">
                  <a16:creationId xmlns:a16="http://schemas.microsoft.com/office/drawing/2014/main" id="{8F61FA95-8349-4D37-D46D-2CA68C129043}"/>
                </a:ext>
              </a:extLst>
            </p:cNvPr>
            <p:cNvSpPr txBox="1"/>
            <p:nvPr/>
          </p:nvSpPr>
          <p:spPr>
            <a:xfrm>
              <a:off x="3361350" y="1748978"/>
              <a:ext cx="1356860" cy="13568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GOAL</a:t>
              </a:r>
              <a:r>
                <a:rPr lang="en-US" sz="1400" kern="1200" dirty="0"/>
                <a:t>: Understanding a phenomenon generalizable to the entire statistical population</a:t>
              </a:r>
              <a:endParaRPr lang="it-IT" sz="1400" kern="1200" dirty="0"/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6FDE8-6AA9-0BC5-9B66-1276B9F54348}"/>
              </a:ext>
            </a:extLst>
          </p:cNvPr>
          <p:cNvSpPr txBox="1"/>
          <p:nvPr/>
        </p:nvSpPr>
        <p:spPr>
          <a:xfrm>
            <a:off x="5322599" y="4823653"/>
            <a:ext cx="121815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Generates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7562F1-89A2-53AE-DC68-7B40BF32FAEE}"/>
              </a:ext>
            </a:extLst>
          </p:cNvPr>
          <p:cNvSpPr txBox="1"/>
          <p:nvPr/>
        </p:nvSpPr>
        <p:spPr>
          <a:xfrm>
            <a:off x="4506125" y="5742395"/>
            <a:ext cx="2851102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UNCERTAINTY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E52514D-946C-CA14-21D4-2DF61555C11D}"/>
              </a:ext>
            </a:extLst>
          </p:cNvPr>
          <p:cNvGrpSpPr/>
          <p:nvPr/>
        </p:nvGrpSpPr>
        <p:grpSpPr>
          <a:xfrm>
            <a:off x="4269498" y="2496453"/>
            <a:ext cx="1343223" cy="1343223"/>
            <a:chOff x="4982862" y="4075443"/>
            <a:chExt cx="1343223" cy="1343223"/>
          </a:xfrm>
          <a:solidFill>
            <a:schemeClr val="accent2"/>
          </a:solidFill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81864D0B-C2A0-AB78-BFE3-67E0ADED6577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Ovale 4">
              <a:extLst>
                <a:ext uri="{FF2B5EF4-FFF2-40B4-BE49-F238E27FC236}">
                  <a16:creationId xmlns:a16="http://schemas.microsoft.com/office/drawing/2014/main" id="{0AB08645-7046-117D-1FDC-4DBD824D11EC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Using imperfect measuring instruments</a:t>
              </a:r>
              <a:endParaRPr lang="it-IT" sz="1300" kern="1200" dirty="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E408575-AFDE-17DD-C6F0-A38786FE0923}"/>
              </a:ext>
            </a:extLst>
          </p:cNvPr>
          <p:cNvGrpSpPr/>
          <p:nvPr/>
        </p:nvGrpSpPr>
        <p:grpSpPr>
          <a:xfrm>
            <a:off x="6023455" y="2496453"/>
            <a:ext cx="1343223" cy="1343223"/>
            <a:chOff x="2108368" y="4033969"/>
            <a:chExt cx="1343223" cy="134322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B628CA70-8CA0-CD0B-36D5-4B6F35075768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Ovale 4">
              <a:extLst>
                <a:ext uri="{FF2B5EF4-FFF2-40B4-BE49-F238E27FC236}">
                  <a16:creationId xmlns:a16="http://schemas.microsoft.com/office/drawing/2014/main" id="{07B72F7E-0A3F-41F3-EDD2-0B4994A4825A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From a limited statistical sample</a:t>
              </a:r>
              <a:endParaRPr lang="it-IT" sz="1300" kern="1200" dirty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53BE842-ACF3-8395-5C4D-736997FCEF6E}"/>
              </a:ext>
            </a:extLst>
          </p:cNvPr>
          <p:cNvGrpSpPr/>
          <p:nvPr/>
        </p:nvGrpSpPr>
        <p:grpSpPr>
          <a:xfrm>
            <a:off x="2636190" y="3428671"/>
            <a:ext cx="1478208" cy="1343223"/>
            <a:chOff x="2108368" y="4033969"/>
            <a:chExt cx="1343223" cy="1343223"/>
          </a:xfrm>
          <a:solidFill>
            <a:schemeClr val="accent4">
              <a:lumMod val="75000"/>
            </a:schemeClr>
          </a:solidFill>
        </p:grpSpPr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D5164C82-66D9-8105-CA23-29B26BD40291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Ovale 4">
              <a:extLst>
                <a:ext uri="{FF2B5EF4-FFF2-40B4-BE49-F238E27FC236}">
                  <a16:creationId xmlns:a16="http://schemas.microsoft.com/office/drawing/2014/main" id="{792C9D8D-7AA7-1E1B-EAD7-A8C616061F30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The phenomenon is only </a:t>
              </a:r>
              <a:r>
                <a:rPr lang="en-US" sz="1300" i="1" kern="1200" dirty="0"/>
                <a:t>partially</a:t>
              </a:r>
              <a:r>
                <a:rPr lang="en-US" sz="1300" kern="1200" dirty="0"/>
                <a:t> observable</a:t>
              </a:r>
              <a:endParaRPr lang="it-IT" sz="1300" i="1" kern="1200" dirty="0"/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DC57B00-A4FA-6B74-11AB-7C0CD23E93E2}"/>
              </a:ext>
            </a:extLst>
          </p:cNvPr>
          <p:cNvGrpSpPr/>
          <p:nvPr/>
        </p:nvGrpSpPr>
        <p:grpSpPr>
          <a:xfrm>
            <a:off x="7403141" y="3428671"/>
            <a:ext cx="1594938" cy="1343223"/>
            <a:chOff x="4982862" y="4075443"/>
            <a:chExt cx="1343223" cy="134322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411EC84A-DA0A-ECC9-7B34-D2745EB18EF1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Ovale 4">
              <a:extLst>
                <a:ext uri="{FF2B5EF4-FFF2-40B4-BE49-F238E27FC236}">
                  <a16:creationId xmlns:a16="http://schemas.microsoft.com/office/drawing/2014/main" id="{A6893D10-6EDF-457A-DC81-9CAD953293B0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Stochastic variability: between-subjects, within-subjects</a:t>
              </a:r>
              <a:endParaRPr lang="it-IT" sz="1300" kern="1200" dirty="0"/>
            </a:p>
          </p:txBody>
        </p:sp>
      </p:grp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50E3FFCC-BF0F-6DE2-611B-BA1476769ABD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rot="5400000" flipH="1" flipV="1">
            <a:off x="3692093" y="2851266"/>
            <a:ext cx="260606" cy="894204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44EA909D-4FEB-E50E-CC55-BCE7C19AA242}"/>
              </a:ext>
            </a:extLst>
          </p:cNvPr>
          <p:cNvCxnSpPr>
            <a:endCxn id="16" idx="6"/>
          </p:cNvCxnSpPr>
          <p:nvPr/>
        </p:nvCxnSpPr>
        <p:spPr>
          <a:xfrm rot="5400000">
            <a:off x="4061645" y="3695719"/>
            <a:ext cx="457317" cy="3518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7B74DC19-B2B7-7E22-E32A-ED12721F5550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7366678" y="3168065"/>
            <a:ext cx="833932" cy="2606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82E67B37-8CE5-CDD2-7583-2AED82C0602C}"/>
              </a:ext>
            </a:extLst>
          </p:cNvPr>
          <p:cNvCxnSpPr>
            <a:stCxn id="19" idx="2"/>
            <a:endCxn id="13" idx="4"/>
          </p:cNvCxnSpPr>
          <p:nvPr/>
        </p:nvCxnSpPr>
        <p:spPr>
          <a:xfrm rot="10800000">
            <a:off x="6695067" y="3839677"/>
            <a:ext cx="708074" cy="2606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8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3BA343D-38FF-3F5A-A282-0C86FACC8FAC}"/>
              </a:ext>
            </a:extLst>
          </p:cNvPr>
          <p:cNvGrpSpPr/>
          <p:nvPr/>
        </p:nvGrpSpPr>
        <p:grpSpPr>
          <a:xfrm>
            <a:off x="2330167" y="1454535"/>
            <a:ext cx="7027839" cy="881624"/>
            <a:chOff x="3080335" y="1467963"/>
            <a:chExt cx="1918890" cy="1918890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B0ABE04F-3674-E70E-06EE-422AD81C488D}"/>
                </a:ext>
              </a:extLst>
            </p:cNvPr>
            <p:cNvSpPr/>
            <p:nvPr/>
          </p:nvSpPr>
          <p:spPr>
            <a:xfrm>
              <a:off x="3080335" y="1467963"/>
              <a:ext cx="1918890" cy="191889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Ovale 4">
              <a:extLst>
                <a:ext uri="{FF2B5EF4-FFF2-40B4-BE49-F238E27FC236}">
                  <a16:creationId xmlns:a16="http://schemas.microsoft.com/office/drawing/2014/main" id="{8F61FA95-8349-4D37-D46D-2CA68C129043}"/>
                </a:ext>
              </a:extLst>
            </p:cNvPr>
            <p:cNvSpPr txBox="1"/>
            <p:nvPr/>
          </p:nvSpPr>
          <p:spPr>
            <a:xfrm>
              <a:off x="3361350" y="1748978"/>
              <a:ext cx="1356860" cy="13568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GOAL</a:t>
              </a:r>
              <a:r>
                <a:rPr lang="en-US" sz="1400" kern="1200" dirty="0"/>
                <a:t>: Understanding a phenomenon generalizable to the entire statistical population</a:t>
              </a:r>
              <a:endParaRPr lang="it-IT" sz="1400" kern="1200" dirty="0"/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6FDE8-6AA9-0BC5-9B66-1276B9F54348}"/>
              </a:ext>
            </a:extLst>
          </p:cNvPr>
          <p:cNvSpPr txBox="1"/>
          <p:nvPr/>
        </p:nvSpPr>
        <p:spPr>
          <a:xfrm>
            <a:off x="5322599" y="4823653"/>
            <a:ext cx="121815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7562F1-89A2-53AE-DC68-7B40BF32FAEE}"/>
              </a:ext>
            </a:extLst>
          </p:cNvPr>
          <p:cNvSpPr txBox="1"/>
          <p:nvPr/>
        </p:nvSpPr>
        <p:spPr>
          <a:xfrm>
            <a:off x="4506125" y="5742395"/>
            <a:ext cx="2851102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UNCERTAINTY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E52514D-946C-CA14-21D4-2DF61555C11D}"/>
              </a:ext>
            </a:extLst>
          </p:cNvPr>
          <p:cNvGrpSpPr/>
          <p:nvPr/>
        </p:nvGrpSpPr>
        <p:grpSpPr>
          <a:xfrm>
            <a:off x="4269498" y="2496453"/>
            <a:ext cx="1343223" cy="1343223"/>
            <a:chOff x="4982862" y="4075443"/>
            <a:chExt cx="1343223" cy="1343223"/>
          </a:xfrm>
          <a:solidFill>
            <a:schemeClr val="accent2"/>
          </a:solidFill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81864D0B-C2A0-AB78-BFE3-67E0ADED6577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Ovale 4">
              <a:extLst>
                <a:ext uri="{FF2B5EF4-FFF2-40B4-BE49-F238E27FC236}">
                  <a16:creationId xmlns:a16="http://schemas.microsoft.com/office/drawing/2014/main" id="{0AB08645-7046-117D-1FDC-4DBD824D11EC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Using imperfect measuring instruments</a:t>
              </a:r>
              <a:endParaRPr lang="it-IT" sz="1300" kern="1200" dirty="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E408575-AFDE-17DD-C6F0-A38786FE0923}"/>
              </a:ext>
            </a:extLst>
          </p:cNvPr>
          <p:cNvGrpSpPr/>
          <p:nvPr/>
        </p:nvGrpSpPr>
        <p:grpSpPr>
          <a:xfrm>
            <a:off x="6023455" y="2496453"/>
            <a:ext cx="1343223" cy="1343223"/>
            <a:chOff x="2108368" y="4033969"/>
            <a:chExt cx="1343223" cy="134322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B628CA70-8CA0-CD0B-36D5-4B6F35075768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Ovale 4">
              <a:extLst>
                <a:ext uri="{FF2B5EF4-FFF2-40B4-BE49-F238E27FC236}">
                  <a16:creationId xmlns:a16="http://schemas.microsoft.com/office/drawing/2014/main" id="{07B72F7E-0A3F-41F3-EDD2-0B4994A4825A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From a limited statistical sample</a:t>
              </a:r>
              <a:endParaRPr lang="it-IT" sz="1300" kern="1200" dirty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53BE842-ACF3-8395-5C4D-736997FCEF6E}"/>
              </a:ext>
            </a:extLst>
          </p:cNvPr>
          <p:cNvGrpSpPr/>
          <p:nvPr/>
        </p:nvGrpSpPr>
        <p:grpSpPr>
          <a:xfrm>
            <a:off x="2636190" y="3428671"/>
            <a:ext cx="1478208" cy="1343223"/>
            <a:chOff x="2108368" y="4033969"/>
            <a:chExt cx="1343223" cy="1343223"/>
          </a:xfrm>
          <a:solidFill>
            <a:schemeClr val="accent4">
              <a:lumMod val="75000"/>
            </a:schemeClr>
          </a:solidFill>
        </p:grpSpPr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D5164C82-66D9-8105-CA23-29B26BD40291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Ovale 4">
              <a:extLst>
                <a:ext uri="{FF2B5EF4-FFF2-40B4-BE49-F238E27FC236}">
                  <a16:creationId xmlns:a16="http://schemas.microsoft.com/office/drawing/2014/main" id="{792C9D8D-7AA7-1E1B-EAD7-A8C616061F30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The phenomenon is only </a:t>
              </a:r>
              <a:r>
                <a:rPr lang="en-US" sz="1300" i="1" kern="1200" dirty="0"/>
                <a:t>partially</a:t>
              </a:r>
              <a:r>
                <a:rPr lang="en-US" sz="1300" kern="1200" dirty="0"/>
                <a:t> observable</a:t>
              </a:r>
              <a:endParaRPr lang="it-IT" sz="1300" i="1" kern="1200" dirty="0"/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DC57B00-A4FA-6B74-11AB-7C0CD23E93E2}"/>
              </a:ext>
            </a:extLst>
          </p:cNvPr>
          <p:cNvGrpSpPr/>
          <p:nvPr/>
        </p:nvGrpSpPr>
        <p:grpSpPr>
          <a:xfrm>
            <a:off x="7403141" y="3428671"/>
            <a:ext cx="1594938" cy="1343223"/>
            <a:chOff x="4982862" y="4075443"/>
            <a:chExt cx="1343223" cy="134322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411EC84A-DA0A-ECC9-7B34-D2745EB18EF1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Ovale 4">
              <a:extLst>
                <a:ext uri="{FF2B5EF4-FFF2-40B4-BE49-F238E27FC236}">
                  <a16:creationId xmlns:a16="http://schemas.microsoft.com/office/drawing/2014/main" id="{A6893D10-6EDF-457A-DC81-9CAD953293B0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Stochastic variability: between-subjects, within-subjects</a:t>
              </a:r>
              <a:endParaRPr lang="it-IT" sz="1300" kern="1200" dirty="0"/>
            </a:p>
          </p:txBody>
        </p:sp>
      </p:grp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50E3FFCC-BF0F-6DE2-611B-BA1476769ABD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rot="5400000" flipH="1" flipV="1">
            <a:off x="3692093" y="2851266"/>
            <a:ext cx="260606" cy="894204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44EA909D-4FEB-E50E-CC55-BCE7C19AA242}"/>
              </a:ext>
            </a:extLst>
          </p:cNvPr>
          <p:cNvCxnSpPr>
            <a:endCxn id="16" idx="6"/>
          </p:cNvCxnSpPr>
          <p:nvPr/>
        </p:nvCxnSpPr>
        <p:spPr>
          <a:xfrm rot="5400000">
            <a:off x="4061645" y="3695719"/>
            <a:ext cx="457317" cy="3518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7B74DC19-B2B7-7E22-E32A-ED12721F5550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7366678" y="3168065"/>
            <a:ext cx="833932" cy="2606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82E67B37-8CE5-CDD2-7583-2AED82C0602C}"/>
              </a:ext>
            </a:extLst>
          </p:cNvPr>
          <p:cNvCxnSpPr>
            <a:stCxn id="19" idx="2"/>
            <a:endCxn id="13" idx="4"/>
          </p:cNvCxnSpPr>
          <p:nvPr/>
        </p:nvCxnSpPr>
        <p:spPr>
          <a:xfrm rot="10800000">
            <a:off x="6695067" y="3839677"/>
            <a:ext cx="708074" cy="2606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5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3BA343D-38FF-3F5A-A282-0C86FACC8FAC}"/>
              </a:ext>
            </a:extLst>
          </p:cNvPr>
          <p:cNvGrpSpPr/>
          <p:nvPr/>
        </p:nvGrpSpPr>
        <p:grpSpPr>
          <a:xfrm>
            <a:off x="2330167" y="1454535"/>
            <a:ext cx="7027839" cy="881624"/>
            <a:chOff x="3080335" y="1467963"/>
            <a:chExt cx="1918890" cy="1918890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B0ABE04F-3674-E70E-06EE-422AD81C488D}"/>
                </a:ext>
              </a:extLst>
            </p:cNvPr>
            <p:cNvSpPr/>
            <p:nvPr/>
          </p:nvSpPr>
          <p:spPr>
            <a:xfrm>
              <a:off x="3080335" y="1467963"/>
              <a:ext cx="1918890" cy="191889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Ovale 4">
              <a:extLst>
                <a:ext uri="{FF2B5EF4-FFF2-40B4-BE49-F238E27FC236}">
                  <a16:creationId xmlns:a16="http://schemas.microsoft.com/office/drawing/2014/main" id="{8F61FA95-8349-4D37-D46D-2CA68C129043}"/>
                </a:ext>
              </a:extLst>
            </p:cNvPr>
            <p:cNvSpPr txBox="1"/>
            <p:nvPr/>
          </p:nvSpPr>
          <p:spPr>
            <a:xfrm>
              <a:off x="3361350" y="1748978"/>
              <a:ext cx="1356860" cy="13568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GOAL</a:t>
              </a:r>
              <a:r>
                <a:rPr lang="en-US" sz="1400" kern="1200" dirty="0"/>
                <a:t>: Understanding a phenomenon generalizable to the entire statistical population</a:t>
              </a:r>
              <a:endParaRPr lang="it-IT" sz="1400" kern="1200" dirty="0"/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6FDE8-6AA9-0BC5-9B66-1276B9F54348}"/>
              </a:ext>
            </a:extLst>
          </p:cNvPr>
          <p:cNvSpPr txBox="1"/>
          <p:nvPr/>
        </p:nvSpPr>
        <p:spPr>
          <a:xfrm>
            <a:off x="5322599" y="4823653"/>
            <a:ext cx="121815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7562F1-89A2-53AE-DC68-7B40BF32FAEE}"/>
              </a:ext>
            </a:extLst>
          </p:cNvPr>
          <p:cNvSpPr txBox="1"/>
          <p:nvPr/>
        </p:nvSpPr>
        <p:spPr>
          <a:xfrm>
            <a:off x="4506125" y="5742395"/>
            <a:ext cx="2851102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b="1" dirty="0"/>
              <a:t>UNCERTAINTY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E52514D-946C-CA14-21D4-2DF61555C11D}"/>
              </a:ext>
            </a:extLst>
          </p:cNvPr>
          <p:cNvGrpSpPr/>
          <p:nvPr/>
        </p:nvGrpSpPr>
        <p:grpSpPr>
          <a:xfrm>
            <a:off x="4269498" y="2496453"/>
            <a:ext cx="1343223" cy="1343223"/>
            <a:chOff x="4982862" y="4075443"/>
            <a:chExt cx="1343223" cy="1343223"/>
          </a:xfrm>
          <a:solidFill>
            <a:schemeClr val="accent2"/>
          </a:solidFill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81864D0B-C2A0-AB78-BFE3-67E0ADED6577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Ovale 4">
              <a:extLst>
                <a:ext uri="{FF2B5EF4-FFF2-40B4-BE49-F238E27FC236}">
                  <a16:creationId xmlns:a16="http://schemas.microsoft.com/office/drawing/2014/main" id="{0AB08645-7046-117D-1FDC-4DBD824D11EC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Using imperfect measuring instruments</a:t>
              </a:r>
              <a:endParaRPr lang="it-IT" sz="1300" kern="1200" dirty="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E408575-AFDE-17DD-C6F0-A38786FE0923}"/>
              </a:ext>
            </a:extLst>
          </p:cNvPr>
          <p:cNvGrpSpPr/>
          <p:nvPr/>
        </p:nvGrpSpPr>
        <p:grpSpPr>
          <a:xfrm>
            <a:off x="6023455" y="2496453"/>
            <a:ext cx="1343223" cy="1343223"/>
            <a:chOff x="2108368" y="4033969"/>
            <a:chExt cx="1343223" cy="134322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B628CA70-8CA0-CD0B-36D5-4B6F35075768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Ovale 4">
              <a:extLst>
                <a:ext uri="{FF2B5EF4-FFF2-40B4-BE49-F238E27FC236}">
                  <a16:creationId xmlns:a16="http://schemas.microsoft.com/office/drawing/2014/main" id="{07B72F7E-0A3F-41F3-EDD2-0B4994A4825A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From a limited statistical sample</a:t>
              </a:r>
              <a:endParaRPr lang="it-IT" sz="1300" kern="1200" dirty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53BE842-ACF3-8395-5C4D-736997FCEF6E}"/>
              </a:ext>
            </a:extLst>
          </p:cNvPr>
          <p:cNvGrpSpPr/>
          <p:nvPr/>
        </p:nvGrpSpPr>
        <p:grpSpPr>
          <a:xfrm>
            <a:off x="2636190" y="3428671"/>
            <a:ext cx="1478208" cy="1343223"/>
            <a:chOff x="2108368" y="4033969"/>
            <a:chExt cx="1343223" cy="1343223"/>
          </a:xfrm>
          <a:solidFill>
            <a:schemeClr val="accent4">
              <a:lumMod val="75000"/>
            </a:schemeClr>
          </a:solidFill>
        </p:grpSpPr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D5164C82-66D9-8105-CA23-29B26BD40291}"/>
                </a:ext>
              </a:extLst>
            </p:cNvPr>
            <p:cNvSpPr/>
            <p:nvPr/>
          </p:nvSpPr>
          <p:spPr>
            <a:xfrm>
              <a:off x="2108368" y="4033969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Ovale 4">
              <a:extLst>
                <a:ext uri="{FF2B5EF4-FFF2-40B4-BE49-F238E27FC236}">
                  <a16:creationId xmlns:a16="http://schemas.microsoft.com/office/drawing/2014/main" id="{792C9D8D-7AA7-1E1B-EAD7-A8C616061F30}"/>
                </a:ext>
              </a:extLst>
            </p:cNvPr>
            <p:cNvSpPr txBox="1"/>
            <p:nvPr/>
          </p:nvSpPr>
          <p:spPr>
            <a:xfrm>
              <a:off x="2305078" y="4230679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The phenomenon is only </a:t>
              </a:r>
              <a:r>
                <a:rPr lang="en-US" sz="1300" i="1" kern="1200" dirty="0"/>
                <a:t>partially</a:t>
              </a:r>
              <a:r>
                <a:rPr lang="en-US" sz="1300" kern="1200" dirty="0"/>
                <a:t> observable</a:t>
              </a:r>
              <a:endParaRPr lang="it-IT" sz="1300" i="1" kern="1200" dirty="0"/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DC57B00-A4FA-6B74-11AB-7C0CD23E93E2}"/>
              </a:ext>
            </a:extLst>
          </p:cNvPr>
          <p:cNvGrpSpPr/>
          <p:nvPr/>
        </p:nvGrpSpPr>
        <p:grpSpPr>
          <a:xfrm>
            <a:off x="7403141" y="3428671"/>
            <a:ext cx="1594938" cy="1343223"/>
            <a:chOff x="4982862" y="4075443"/>
            <a:chExt cx="1343223" cy="134322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411EC84A-DA0A-ECC9-7B34-D2745EB18EF1}"/>
                </a:ext>
              </a:extLst>
            </p:cNvPr>
            <p:cNvSpPr/>
            <p:nvPr/>
          </p:nvSpPr>
          <p:spPr>
            <a:xfrm>
              <a:off x="4982862" y="4075443"/>
              <a:ext cx="1343223" cy="134322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Ovale 4">
              <a:extLst>
                <a:ext uri="{FF2B5EF4-FFF2-40B4-BE49-F238E27FC236}">
                  <a16:creationId xmlns:a16="http://schemas.microsoft.com/office/drawing/2014/main" id="{A6893D10-6EDF-457A-DC81-9CAD953293B0}"/>
                </a:ext>
              </a:extLst>
            </p:cNvPr>
            <p:cNvSpPr txBox="1"/>
            <p:nvPr/>
          </p:nvSpPr>
          <p:spPr>
            <a:xfrm>
              <a:off x="5179572" y="4272153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Stochastic variability: between-subjects, within-subjects</a:t>
              </a:r>
              <a:endParaRPr lang="it-IT" sz="1300" kern="1200" dirty="0"/>
            </a:p>
          </p:txBody>
        </p:sp>
      </p:grp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50E3FFCC-BF0F-6DE2-611B-BA1476769ABD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rot="5400000" flipH="1" flipV="1">
            <a:off x="3692093" y="2851266"/>
            <a:ext cx="260606" cy="894204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44EA909D-4FEB-E50E-CC55-BCE7C19AA242}"/>
              </a:ext>
            </a:extLst>
          </p:cNvPr>
          <p:cNvCxnSpPr>
            <a:endCxn id="16" idx="6"/>
          </p:cNvCxnSpPr>
          <p:nvPr/>
        </p:nvCxnSpPr>
        <p:spPr>
          <a:xfrm rot="5400000">
            <a:off x="4061645" y="3695719"/>
            <a:ext cx="457317" cy="3518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7B74DC19-B2B7-7E22-E32A-ED12721F5550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7366678" y="3168065"/>
            <a:ext cx="833932" cy="2606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82E67B37-8CE5-CDD2-7583-2AED82C0602C}"/>
              </a:ext>
            </a:extLst>
          </p:cNvPr>
          <p:cNvCxnSpPr>
            <a:stCxn id="19" idx="2"/>
            <a:endCxn id="13" idx="4"/>
          </p:cNvCxnSpPr>
          <p:nvPr/>
        </p:nvCxnSpPr>
        <p:spPr>
          <a:xfrm rot="10800000">
            <a:off x="6695067" y="3839677"/>
            <a:ext cx="708074" cy="2606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72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Michele Scandola</dc:creator>
  <cp:lastModifiedBy>Michele Scandola</cp:lastModifiedBy>
  <cp:revision>1</cp:revision>
  <dcterms:created xsi:type="dcterms:W3CDTF">2024-06-18T13:28:15Z</dcterms:created>
  <dcterms:modified xsi:type="dcterms:W3CDTF">2024-06-18T13:34:27Z</dcterms:modified>
</cp:coreProperties>
</file>