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1BCC6D-C7D0-4944-BF0D-2F7B5A6CF5CD}">
  <a:tblStyle styleId="{A51BCC6D-C7D0-4944-BF0D-2F7B5A6CF5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10.jpg"/><Relationship Id="rId7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1999" cy="9661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GB">
                <a:solidFill>
                  <a:schemeClr val="lt1"/>
                </a:solidFill>
              </a:rPr>
              <a:t>Demystifying decision forests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42" y="864421"/>
            <a:ext cx="1596950" cy="1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33341" l="0" r="18417" t="0"/>
          <a:stretch/>
        </p:blipFill>
        <p:spPr>
          <a:xfrm>
            <a:off x="4147294" y="1309212"/>
            <a:ext cx="902900" cy="70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42" y="2704723"/>
            <a:ext cx="1596950" cy="1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b="33341" l="0" r="18417" t="0"/>
          <a:stretch/>
        </p:blipFill>
        <p:spPr>
          <a:xfrm>
            <a:off x="4147294" y="3149514"/>
            <a:ext cx="902900" cy="70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42" y="4545024"/>
            <a:ext cx="1596950" cy="1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33341" l="0" r="18417" t="0"/>
          <a:stretch/>
        </p:blipFill>
        <p:spPr>
          <a:xfrm>
            <a:off x="4147294" y="4989815"/>
            <a:ext cx="902900" cy="70736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/>
          <p:nvPr/>
        </p:nvSpPr>
        <p:spPr>
          <a:xfrm flipH="1" rot="-9036129">
            <a:off x="5221857" y="1708413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 rot="-1763871">
            <a:off x="5248474" y="4920833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 flipH="1" rot="10800000">
            <a:off x="5317087" y="3269441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33341" l="0" r="18417" t="0"/>
          <a:stretch/>
        </p:blipFill>
        <p:spPr>
          <a:xfrm>
            <a:off x="6796792" y="1839041"/>
            <a:ext cx="4732898" cy="3276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2"/>
          <p:cNvGrpSpPr/>
          <p:nvPr/>
        </p:nvGrpSpPr>
        <p:grpSpPr>
          <a:xfrm>
            <a:off x="588635" y="948268"/>
            <a:ext cx="2320532" cy="1099268"/>
            <a:chOff x="575892" y="948268"/>
            <a:chExt cx="2320532" cy="1099268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7562" y="948268"/>
              <a:ext cx="706823" cy="60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 rotWithShape="1">
            <a:blip r:embed="rId7">
              <a:alphaModFix/>
            </a:blip>
            <a:srcRect b="5699" l="19455" r="15563" t="8094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2"/>
            <p:cNvSpPr/>
            <p:nvPr/>
          </p:nvSpPr>
          <p:spPr>
            <a:xfrm flipH="1" rot="10800000">
              <a:off x="1610764" y="1549067"/>
              <a:ext cx="1285660" cy="46751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588635" y="4465579"/>
            <a:ext cx="2320532" cy="1099268"/>
            <a:chOff x="575892" y="948268"/>
            <a:chExt cx="2320532" cy="1099268"/>
          </a:xfrm>
        </p:grpSpPr>
        <p:pic>
          <p:nvPicPr>
            <p:cNvPr id="223" name="Google Shape;22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7562" y="948268"/>
              <a:ext cx="706823" cy="60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2"/>
            <p:cNvPicPr preferRelativeResize="0"/>
            <p:nvPr/>
          </p:nvPicPr>
          <p:blipFill rotWithShape="1">
            <a:blip r:embed="rId7">
              <a:alphaModFix/>
            </a:blip>
            <a:srcRect b="5699" l="19455" r="15563" t="8094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2"/>
            <p:cNvSpPr/>
            <p:nvPr/>
          </p:nvSpPr>
          <p:spPr>
            <a:xfrm flipH="1" rot="10800000">
              <a:off x="1610764" y="1549067"/>
              <a:ext cx="1285660" cy="46751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588635" y="2706924"/>
            <a:ext cx="2320532" cy="1099268"/>
            <a:chOff x="575892" y="948268"/>
            <a:chExt cx="2320532" cy="1099268"/>
          </a:xfrm>
        </p:grpSpPr>
        <p:pic>
          <p:nvPicPr>
            <p:cNvPr id="228" name="Google Shape;228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7562" y="948268"/>
              <a:ext cx="706823" cy="60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2"/>
            <p:cNvPicPr preferRelativeResize="0"/>
            <p:nvPr/>
          </p:nvPicPr>
          <p:blipFill rotWithShape="1">
            <a:blip r:embed="rId7">
              <a:alphaModFix/>
            </a:blip>
            <a:srcRect b="5699" l="19455" r="15563" t="8094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2"/>
            <p:cNvSpPr/>
            <p:nvPr/>
          </p:nvSpPr>
          <p:spPr>
            <a:xfrm flipH="1" rot="10800000">
              <a:off x="1610764" y="1549067"/>
              <a:ext cx="1285660" cy="46751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0" y="5891857"/>
            <a:ext cx="12191999" cy="9661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data science???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37406" y="3444541"/>
            <a:ext cx="611661" cy="157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515" y="1783827"/>
            <a:ext cx="2102416" cy="178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5">
            <a:alphaModFix/>
          </a:blip>
          <a:srcRect b="5699" l="19455" r="15563" t="8094"/>
          <a:stretch/>
        </p:blipFill>
        <p:spPr>
          <a:xfrm>
            <a:off x="1814767" y="2294829"/>
            <a:ext cx="651911" cy="64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9436" y="1259500"/>
            <a:ext cx="1657745" cy="17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7544" y="2275688"/>
            <a:ext cx="3205815" cy="261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5520" y="3986626"/>
            <a:ext cx="1657745" cy="17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9651161" y="3834714"/>
            <a:ext cx="2058079" cy="2078360"/>
          </a:xfrm>
          <a:prstGeom prst="noSmoking">
            <a:avLst>
              <a:gd fmla="val 7253" name="adj"/>
            </a:avLst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1763871">
            <a:off x="8094444" y="2274803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flipH="1" rot="-9036129">
            <a:off x="8094442" y="4408792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088156" y="2958127"/>
            <a:ext cx="1253576" cy="1684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765"/>
              <a:buFont typeface="Calibri"/>
              <a:buNone/>
            </a:pPr>
            <a:r>
              <a:rPr b="1" i="0" lang="en-GB" sz="12765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347253" y="3800337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0" y="5720157"/>
            <a:ext cx="12191999" cy="11378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202224" y="3224464"/>
            <a:ext cx="1787550" cy="391885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Calibri"/>
              <a:buNone/>
            </a:pPr>
            <a:r>
              <a:rPr b="1" i="0" lang="en-GB" sz="2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118236" y="3616349"/>
            <a:ext cx="3955526" cy="210380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GB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358993" y="4183553"/>
            <a:ext cx="1679840" cy="6428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011077" y="4183553"/>
            <a:ext cx="1679840" cy="6428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128211" y="4358870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 rot="10800000">
            <a:off x="7787292" y="4358870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624364" y="1875046"/>
            <a:ext cx="2674123" cy="2709644"/>
            <a:chOff x="316582" y="1123999"/>
            <a:chExt cx="2674123" cy="2709644"/>
          </a:xfrm>
        </p:grpSpPr>
        <p:sp>
          <p:nvSpPr>
            <p:cNvPr id="121" name="Google Shape;121;p17"/>
            <p:cNvSpPr/>
            <p:nvPr/>
          </p:nvSpPr>
          <p:spPr>
            <a:xfrm>
              <a:off x="316582" y="1123999"/>
              <a:ext cx="2674123" cy="27096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512" y="2332138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6688" y="2332137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6600" y="1482166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7"/>
          <p:cNvGrpSpPr/>
          <p:nvPr/>
        </p:nvGrpSpPr>
        <p:grpSpPr>
          <a:xfrm>
            <a:off x="8718711" y="1875046"/>
            <a:ext cx="2674123" cy="2709644"/>
            <a:chOff x="316582" y="3984077"/>
            <a:chExt cx="2674123" cy="2709644"/>
          </a:xfrm>
        </p:grpSpPr>
        <p:sp>
          <p:nvSpPr>
            <p:cNvPr id="126" name="Google Shape;126;p17"/>
            <p:cNvSpPr/>
            <p:nvPr/>
          </p:nvSpPr>
          <p:spPr>
            <a:xfrm>
              <a:off x="316582" y="3984077"/>
              <a:ext cx="2674123" cy="270964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512" y="5192216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6688" y="5192215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6600" y="4342244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7"/>
          <p:cNvSpPr txBox="1"/>
          <p:nvPr/>
        </p:nvSpPr>
        <p:spPr>
          <a:xfrm>
            <a:off x="3868496" y="2233213"/>
            <a:ext cx="3955526" cy="2103807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8"/>
          <p:cNvGraphicFramePr/>
          <p:nvPr/>
        </p:nvGraphicFramePr>
        <p:xfrm>
          <a:off x="873125" y="3832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{A51BCC6D-C7D0-4944-BF0D-2F7B5A6CF5CD}</a:tableStyleId>
              </a:tblPr>
              <a:tblGrid>
                <a:gridCol w="1806800"/>
                <a:gridCol w="1580975"/>
                <a:gridCol w="2089100"/>
                <a:gridCol w="1242225"/>
                <a:gridCol w="1242225"/>
                <a:gridCol w="1242225"/>
                <a:gridCol w="12422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creditScore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houseAge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yearsEmploy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ccDebt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year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default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id</a:t>
                      </a:r>
                      <a:endParaRPr/>
                    </a:p>
                  </a:txBody>
                  <a:tcPr marT="31750" marB="3175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18"/>
          <p:cNvGraphicFramePr/>
          <p:nvPr/>
        </p:nvGraphicFramePr>
        <p:xfrm>
          <a:off x="695863" y="2216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{A51BCC6D-C7D0-4944-BF0D-2F7B5A6CF5CD}</a:tableStyleId>
              </a:tblPr>
              <a:tblGrid>
                <a:gridCol w="1110200"/>
                <a:gridCol w="1340725"/>
                <a:gridCol w="1207700"/>
                <a:gridCol w="2133600"/>
                <a:gridCol w="1621775"/>
                <a:gridCol w="1449250"/>
                <a:gridCol w="21221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Credit score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House age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Years of employment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Credit card debt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Purchase year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555555"/>
                          </a:solidFill>
                        </a:rPr>
                        <a:t>Mortgage failure</a:t>
                      </a:r>
                      <a:endParaRPr/>
                    </a:p>
                  </a:txBody>
                  <a:tcPr marT="45725" marB="45725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37089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721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958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57076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725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3603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90649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730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5570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20110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649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14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5243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89640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761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5189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2008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94359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685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5315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2009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65832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727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6577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62675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732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3601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6158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704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3942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20537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696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8665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2002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25400" marB="25400" marR="31750" marL="31750" anchor="ctr">
                    <a:lnL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D4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8"/>
          <p:cNvSpPr txBox="1"/>
          <p:nvPr/>
        </p:nvSpPr>
        <p:spPr>
          <a:xfrm>
            <a:off x="385314" y="168658"/>
            <a:ext cx="11151078" cy="2103807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316582" y="669670"/>
            <a:ext cx="2674123" cy="2709644"/>
            <a:chOff x="316582" y="1123999"/>
            <a:chExt cx="2674123" cy="2709644"/>
          </a:xfrm>
        </p:grpSpPr>
        <p:sp>
          <p:nvSpPr>
            <p:cNvPr id="143" name="Google Shape;143;p19"/>
            <p:cNvSpPr/>
            <p:nvPr/>
          </p:nvSpPr>
          <p:spPr>
            <a:xfrm>
              <a:off x="316582" y="1123999"/>
              <a:ext cx="2674123" cy="27096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512" y="2332138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6688" y="2332137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6600" y="1482166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19"/>
          <p:cNvGrpSpPr/>
          <p:nvPr/>
        </p:nvGrpSpPr>
        <p:grpSpPr>
          <a:xfrm>
            <a:off x="316582" y="3529748"/>
            <a:ext cx="2674123" cy="2709644"/>
            <a:chOff x="316582" y="3984077"/>
            <a:chExt cx="2674123" cy="2709644"/>
          </a:xfrm>
        </p:grpSpPr>
        <p:sp>
          <p:nvSpPr>
            <p:cNvPr id="148" name="Google Shape;148;p19"/>
            <p:cNvSpPr/>
            <p:nvPr/>
          </p:nvSpPr>
          <p:spPr>
            <a:xfrm>
              <a:off x="316582" y="3984077"/>
              <a:ext cx="2674123" cy="270964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512" y="5192216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6688" y="5192215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6600" y="4342244"/>
              <a:ext cx="330142" cy="8499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4757" y="1778207"/>
            <a:ext cx="4941504" cy="295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 rot="-1763871">
            <a:off x="3144902" y="3954304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 rot="-9036129">
            <a:off x="3144901" y="2163253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1128" y="2413847"/>
            <a:ext cx="1596950" cy="1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 flipH="1" rot="10800000">
            <a:off x="9708699" y="2978566"/>
            <a:ext cx="1285660" cy="467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629" y="92279"/>
            <a:ext cx="8581938" cy="611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0"/>
          <p:cNvGrpSpPr/>
          <p:nvPr/>
        </p:nvGrpSpPr>
        <p:grpSpPr>
          <a:xfrm>
            <a:off x="5070914" y="5871248"/>
            <a:ext cx="540000" cy="540000"/>
            <a:chOff x="1298159" y="3579912"/>
            <a:chExt cx="900000" cy="900000"/>
          </a:xfrm>
        </p:grpSpPr>
        <p:sp>
          <p:nvSpPr>
            <p:cNvPr id="163" name="Google Shape;163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20"/>
          <p:cNvGrpSpPr/>
          <p:nvPr/>
        </p:nvGrpSpPr>
        <p:grpSpPr>
          <a:xfrm>
            <a:off x="6017746" y="5871248"/>
            <a:ext cx="540000" cy="540000"/>
            <a:chOff x="1298159" y="3579912"/>
            <a:chExt cx="900000" cy="900000"/>
          </a:xfrm>
        </p:grpSpPr>
        <p:sp>
          <p:nvSpPr>
            <p:cNvPr id="166" name="Google Shape;166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20"/>
          <p:cNvGrpSpPr/>
          <p:nvPr/>
        </p:nvGrpSpPr>
        <p:grpSpPr>
          <a:xfrm>
            <a:off x="2195912" y="5871248"/>
            <a:ext cx="540000" cy="540000"/>
            <a:chOff x="1298159" y="3579912"/>
            <a:chExt cx="900000" cy="900000"/>
          </a:xfrm>
        </p:grpSpPr>
        <p:sp>
          <p:nvSpPr>
            <p:cNvPr id="169" name="Google Shape;169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0" name="Google Shape;17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20"/>
          <p:cNvGrpSpPr/>
          <p:nvPr/>
        </p:nvGrpSpPr>
        <p:grpSpPr>
          <a:xfrm>
            <a:off x="3131242" y="5871248"/>
            <a:ext cx="540000" cy="540000"/>
            <a:chOff x="1298159" y="3579912"/>
            <a:chExt cx="900000" cy="900000"/>
          </a:xfrm>
        </p:grpSpPr>
        <p:sp>
          <p:nvSpPr>
            <p:cNvPr id="172" name="Google Shape;172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20"/>
          <p:cNvGrpSpPr/>
          <p:nvPr/>
        </p:nvGrpSpPr>
        <p:grpSpPr>
          <a:xfrm>
            <a:off x="4095327" y="5871248"/>
            <a:ext cx="540000" cy="540000"/>
            <a:chOff x="1298159" y="3579912"/>
            <a:chExt cx="900000" cy="900000"/>
          </a:xfrm>
        </p:grpSpPr>
        <p:sp>
          <p:nvSpPr>
            <p:cNvPr id="175" name="Google Shape;175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" name="Google Shape;17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20"/>
          <p:cNvGrpSpPr/>
          <p:nvPr/>
        </p:nvGrpSpPr>
        <p:grpSpPr>
          <a:xfrm>
            <a:off x="7010586" y="5871248"/>
            <a:ext cx="540000" cy="540000"/>
            <a:chOff x="1298159" y="3579912"/>
            <a:chExt cx="900000" cy="900000"/>
          </a:xfrm>
        </p:grpSpPr>
        <p:sp>
          <p:nvSpPr>
            <p:cNvPr id="178" name="Google Shape;178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0"/>
          <p:cNvGrpSpPr/>
          <p:nvPr/>
        </p:nvGrpSpPr>
        <p:grpSpPr>
          <a:xfrm>
            <a:off x="7905659" y="5871248"/>
            <a:ext cx="540000" cy="540000"/>
            <a:chOff x="1298159" y="3579912"/>
            <a:chExt cx="900000" cy="900000"/>
          </a:xfrm>
        </p:grpSpPr>
        <p:sp>
          <p:nvSpPr>
            <p:cNvPr id="181" name="Google Shape;181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20"/>
          <p:cNvGrpSpPr/>
          <p:nvPr/>
        </p:nvGrpSpPr>
        <p:grpSpPr>
          <a:xfrm>
            <a:off x="8875492" y="5871248"/>
            <a:ext cx="540000" cy="540000"/>
            <a:chOff x="1298159" y="3579912"/>
            <a:chExt cx="900000" cy="900000"/>
          </a:xfrm>
        </p:grpSpPr>
        <p:sp>
          <p:nvSpPr>
            <p:cNvPr id="184" name="Google Shape;184;p20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5" name="Google Shape;18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449" y="809361"/>
            <a:ext cx="6674885" cy="5541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1"/>
          <p:cNvGrpSpPr/>
          <p:nvPr/>
        </p:nvGrpSpPr>
        <p:grpSpPr>
          <a:xfrm>
            <a:off x="1225969" y="3552081"/>
            <a:ext cx="900000" cy="900000"/>
            <a:chOff x="1298159" y="3579912"/>
            <a:chExt cx="900000" cy="900000"/>
          </a:xfrm>
        </p:grpSpPr>
        <p:sp>
          <p:nvSpPr>
            <p:cNvPr id="192" name="Google Shape;192;p21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21"/>
          <p:cNvGrpSpPr/>
          <p:nvPr/>
        </p:nvGrpSpPr>
        <p:grpSpPr>
          <a:xfrm>
            <a:off x="1241255" y="563163"/>
            <a:ext cx="900000" cy="900000"/>
            <a:chOff x="1298159" y="3579912"/>
            <a:chExt cx="900000" cy="900000"/>
          </a:xfrm>
        </p:grpSpPr>
        <p:sp>
          <p:nvSpPr>
            <p:cNvPr id="195" name="Google Shape;195;p21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21"/>
          <p:cNvGrpSpPr/>
          <p:nvPr/>
        </p:nvGrpSpPr>
        <p:grpSpPr>
          <a:xfrm>
            <a:off x="1225969" y="1789767"/>
            <a:ext cx="900000" cy="900000"/>
            <a:chOff x="1298159" y="3579912"/>
            <a:chExt cx="900000" cy="900000"/>
          </a:xfrm>
        </p:grpSpPr>
        <p:sp>
          <p:nvSpPr>
            <p:cNvPr id="198" name="Google Shape;198;p21"/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1"/>
          <p:cNvSpPr/>
          <p:nvPr/>
        </p:nvSpPr>
        <p:spPr>
          <a:xfrm>
            <a:off x="2187846" y="955002"/>
            <a:ext cx="1248470" cy="116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2198159" y="3943920"/>
            <a:ext cx="1248470" cy="116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2187846" y="2181606"/>
            <a:ext cx="1248470" cy="1163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