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4"/>
  </p:sldMasterIdLst>
  <p:notesMasterIdLst>
    <p:notesMasterId r:id="rId20"/>
  </p:notesMasterIdLst>
  <p:sldIdLst>
    <p:sldId id="290" r:id="rId5"/>
    <p:sldId id="292" r:id="rId6"/>
    <p:sldId id="295" r:id="rId7"/>
    <p:sldId id="296" r:id="rId8"/>
    <p:sldId id="297" r:id="rId9"/>
    <p:sldId id="298" r:id="rId10"/>
    <p:sldId id="299" r:id="rId11"/>
    <p:sldId id="300" r:id="rId12"/>
    <p:sldId id="307" r:id="rId13"/>
    <p:sldId id="308" r:id="rId14"/>
    <p:sldId id="310" r:id="rId15"/>
    <p:sldId id="309" r:id="rId16"/>
    <p:sldId id="302" r:id="rId17"/>
    <p:sldId id="303" r:id="rId18"/>
    <p:sldId id="306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Fira Sans Extra Condensed" panose="020B0503050000020004" pitchFamily="34" charset="0"/>
      <p:regular r:id="rId22"/>
      <p:bold r:id="rId23"/>
    </p:embeddedFont>
    <p:embeddedFont>
      <p:font typeface="Fira Sans Extra Condensed SemiBold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52D494-A7DE-43DF-8585-15DC9AE88D6E}">
  <a:tblStyle styleId="{0C52D494-A7DE-43DF-8585-15DC9AE88D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37" autoAdjust="0"/>
  </p:normalViewPr>
  <p:slideViewPr>
    <p:cSldViewPr snapToGrid="0">
      <p:cViewPr>
        <p:scale>
          <a:sx n="100" d="100"/>
          <a:sy n="100" d="100"/>
        </p:scale>
        <p:origin x="86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6381231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6381231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36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6381231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6381231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9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f6381231d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f6381231d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17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381231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6381231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611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f6381231d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f6381231d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45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f6381231d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f6381231d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7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6381231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6381231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46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6381231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6381231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29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6381231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6381231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5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6381231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6381231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60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f6381231d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f6381231d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In feature engineering, one strategy may be first computing high-level features on aggregated data, then dividing data in subsets and computing low-level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features on each subset. In model implementation, instead, the main strategy consists in dividing data in subsets and training a different model on each subset.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Here, the adopted solution consists in splitting data according to the states before the feature engineering phase. After that, </a:t>
            </a:r>
            <a:r>
              <a:rPr lang="en-US" sz="1800" b="0" i="0" u="none" strike="noStrike" baseline="0" dirty="0" err="1">
                <a:latin typeface="CMR10"/>
              </a:rPr>
              <a:t>dataframes</a:t>
            </a:r>
            <a:r>
              <a:rPr lang="en-US" sz="1800" b="0" i="0" u="none" strike="noStrike" baseline="0" dirty="0">
                <a:latin typeface="CMR10"/>
              </a:rPr>
              <a:t> are further split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based on the store. Training is done on a per-store basis.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00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6381231d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6381231d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9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381231d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381231d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3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f6381231d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f6381231d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07887" y="1696600"/>
            <a:ext cx="3738300" cy="12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07887" y="30373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5;p31">
            <a:extLst>
              <a:ext uri="{FF2B5EF4-FFF2-40B4-BE49-F238E27FC236}">
                <a16:creationId xmlns:a16="http://schemas.microsoft.com/office/drawing/2014/main" id="{EC510D0B-6518-F144-B232-4DF2C613CBFD}"/>
              </a:ext>
            </a:extLst>
          </p:cNvPr>
          <p:cNvSpPr/>
          <p:nvPr/>
        </p:nvSpPr>
        <p:spPr>
          <a:xfrm flipH="1">
            <a:off x="904685" y="807193"/>
            <a:ext cx="5589248" cy="26789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CDEAFF3-25B0-F1BE-9D89-D63F5262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686" y="807194"/>
            <a:ext cx="5800914" cy="26789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  Project Work in   </a:t>
            </a:r>
            <a:br>
              <a:rPr lang="en-GB" dirty="0"/>
            </a:br>
            <a:r>
              <a:rPr lang="en-GB" dirty="0"/>
              <a:t>  Machine Learning:</a:t>
            </a:r>
            <a:br>
              <a:rPr lang="en-GB" dirty="0"/>
            </a:br>
            <a:r>
              <a:rPr lang="en-GB" dirty="0"/>
              <a:t>  M5 Competition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2E6775-3066-B214-46ED-93504A864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4" y="3567542"/>
            <a:ext cx="4359000" cy="409500"/>
          </a:xfrm>
        </p:spPr>
        <p:txBody>
          <a:bodyPr/>
          <a:lstStyle/>
          <a:p>
            <a:r>
              <a:rPr lang="en-GB" sz="1400" dirty="0"/>
              <a:t>Michele Vece</a:t>
            </a:r>
          </a:p>
        </p:txBody>
      </p:sp>
      <p:sp>
        <p:nvSpPr>
          <p:cNvPr id="6" name="Google Shape;1065;p45">
            <a:extLst>
              <a:ext uri="{FF2B5EF4-FFF2-40B4-BE49-F238E27FC236}">
                <a16:creationId xmlns:a16="http://schemas.microsoft.com/office/drawing/2014/main" id="{7D50C453-FF33-B9C6-B59D-CB1BB50DB1B3}"/>
              </a:ext>
            </a:extLst>
          </p:cNvPr>
          <p:cNvSpPr/>
          <p:nvPr/>
        </p:nvSpPr>
        <p:spPr>
          <a:xfrm>
            <a:off x="1185334" y="3567543"/>
            <a:ext cx="1596943" cy="409500"/>
          </a:xfrm>
          <a:prstGeom prst="round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8934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2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4.1: Preprocessing</a:t>
            </a:r>
            <a:endParaRPr dirty="0"/>
          </a:p>
        </p:txBody>
      </p:sp>
      <p:sp>
        <p:nvSpPr>
          <p:cNvPr id="914" name="Google Shape;914;p42"/>
          <p:cNvSpPr/>
          <p:nvPr/>
        </p:nvSpPr>
        <p:spPr>
          <a:xfrm flipH="1">
            <a:off x="457338" y="1845950"/>
            <a:ext cx="2655300" cy="295339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15" name="Google Shape;915;p42"/>
          <p:cNvGrpSpPr/>
          <p:nvPr/>
        </p:nvGrpSpPr>
        <p:grpSpPr>
          <a:xfrm>
            <a:off x="737688" y="2093900"/>
            <a:ext cx="2094600" cy="2705448"/>
            <a:chOff x="737688" y="2093900"/>
            <a:chExt cx="2094600" cy="2705448"/>
          </a:xfrm>
        </p:grpSpPr>
        <p:sp>
          <p:nvSpPr>
            <p:cNvPr id="916" name="Google Shape;916;p42"/>
            <p:cNvSpPr txBox="1"/>
            <p:nvPr/>
          </p:nvSpPr>
          <p:spPr>
            <a:xfrm flipH="1">
              <a:off x="737688" y="2459600"/>
              <a:ext cx="2094600" cy="2339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ate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m_yr_wk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weekofmonth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weekofyear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dayofweek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dayofmonth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dayofyear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month, year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event_name_1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event_type_1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1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snap_CA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1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1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nap_TX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1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1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nap_WI</a:t>
              </a:r>
            </a:p>
          </p:txBody>
        </p:sp>
        <p:sp>
          <p:nvSpPr>
            <p:cNvPr id="917" name="Google Shape;917;p42"/>
            <p:cNvSpPr/>
            <p:nvPr/>
          </p:nvSpPr>
          <p:spPr>
            <a:xfrm flipH="1">
              <a:off x="737688" y="2093900"/>
              <a:ext cx="2094600" cy="36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Dates 1 - 1969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2"/>
          <p:cNvSpPr/>
          <p:nvPr/>
        </p:nvSpPr>
        <p:spPr>
          <a:xfrm flipH="1">
            <a:off x="457338" y="967594"/>
            <a:ext cx="2655300" cy="502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42"/>
          <p:cNvSpPr/>
          <p:nvPr/>
        </p:nvSpPr>
        <p:spPr>
          <a:xfrm flipH="1">
            <a:off x="737688" y="967594"/>
            <a:ext cx="2094600" cy="50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Calendar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20" name="Google Shape;920;p42"/>
          <p:cNvSpPr/>
          <p:nvPr/>
        </p:nvSpPr>
        <p:spPr>
          <a:xfrm flipH="1">
            <a:off x="3244350" y="2226950"/>
            <a:ext cx="2655300" cy="257239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1" name="Google Shape;921;p42"/>
          <p:cNvGrpSpPr/>
          <p:nvPr/>
        </p:nvGrpSpPr>
        <p:grpSpPr>
          <a:xfrm>
            <a:off x="3524700" y="2474900"/>
            <a:ext cx="2094600" cy="2006400"/>
            <a:chOff x="3524700" y="2474900"/>
            <a:chExt cx="2094600" cy="2006400"/>
          </a:xfrm>
        </p:grpSpPr>
        <p:sp>
          <p:nvSpPr>
            <p:cNvPr id="922" name="Google Shape;922;p42"/>
            <p:cNvSpPr txBox="1"/>
            <p:nvPr/>
          </p:nvSpPr>
          <p:spPr>
            <a:xfrm flipH="1">
              <a:off x="3524700" y="2840600"/>
              <a:ext cx="2094600" cy="16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store_id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item_id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wm_yr_wk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sell_price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 flipH="1">
              <a:off x="3524700" y="2474900"/>
              <a:ext cx="2094600" cy="36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Prices for each item, store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924" name="Google Shape;924;p42"/>
          <p:cNvSpPr/>
          <p:nvPr/>
        </p:nvSpPr>
        <p:spPr>
          <a:xfrm flipH="1">
            <a:off x="3244350" y="1348594"/>
            <a:ext cx="2655300" cy="502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42"/>
          <p:cNvSpPr/>
          <p:nvPr/>
        </p:nvSpPr>
        <p:spPr>
          <a:xfrm flipH="1">
            <a:off x="3524700" y="1348594"/>
            <a:ext cx="2094600" cy="50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Prices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26" name="Google Shape;926;p42"/>
          <p:cNvSpPr/>
          <p:nvPr/>
        </p:nvSpPr>
        <p:spPr>
          <a:xfrm flipH="1">
            <a:off x="6031362" y="1845950"/>
            <a:ext cx="2655300" cy="295339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7" name="Google Shape;927;p42"/>
          <p:cNvGrpSpPr/>
          <p:nvPr/>
        </p:nvGrpSpPr>
        <p:grpSpPr>
          <a:xfrm>
            <a:off x="6311712" y="2093900"/>
            <a:ext cx="2094600" cy="2006400"/>
            <a:chOff x="6311712" y="2093900"/>
            <a:chExt cx="2094600" cy="2006400"/>
          </a:xfrm>
        </p:grpSpPr>
        <p:sp>
          <p:nvSpPr>
            <p:cNvPr id="928" name="Google Shape;928;p42"/>
            <p:cNvSpPr txBox="1"/>
            <p:nvPr/>
          </p:nvSpPr>
          <p:spPr>
            <a:xfrm flipH="1">
              <a:off x="6311712" y="2459600"/>
              <a:ext cx="2094600" cy="16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item_id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dept_id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cat_id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	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store_id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state_id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d_1 	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…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d_1941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42"/>
            <p:cNvSpPr/>
            <p:nvPr/>
          </p:nvSpPr>
          <p:spPr>
            <a:xfrm flipH="1">
              <a:off x="6311712" y="2093900"/>
              <a:ext cx="2094600" cy="36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Historical unit sales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930" name="Google Shape;930;p42"/>
          <p:cNvSpPr/>
          <p:nvPr/>
        </p:nvSpPr>
        <p:spPr>
          <a:xfrm flipH="1">
            <a:off x="6031362" y="967594"/>
            <a:ext cx="2655300" cy="502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42"/>
          <p:cNvSpPr/>
          <p:nvPr/>
        </p:nvSpPr>
        <p:spPr>
          <a:xfrm flipH="1">
            <a:off x="6311712" y="967594"/>
            <a:ext cx="2094600" cy="50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Sales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932" name="Google Shape;932;p42"/>
          <p:cNvCxnSpPr>
            <a:stCxn id="918" idx="1"/>
            <a:endCxn id="924" idx="3"/>
          </p:cNvCxnSpPr>
          <p:nvPr/>
        </p:nvCxnSpPr>
        <p:spPr>
          <a:xfrm>
            <a:off x="3112638" y="1218844"/>
            <a:ext cx="131700" cy="3810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42"/>
          <p:cNvCxnSpPr>
            <a:stCxn id="924" idx="1"/>
            <a:endCxn id="930" idx="3"/>
          </p:cNvCxnSpPr>
          <p:nvPr/>
        </p:nvCxnSpPr>
        <p:spPr>
          <a:xfrm rot="10800000" flipH="1">
            <a:off x="5899650" y="1218844"/>
            <a:ext cx="131700" cy="3810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295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4.2: Data Exploration</a:t>
            </a:r>
            <a:endParaRPr sz="2500" dirty="0"/>
          </a:p>
        </p:txBody>
      </p:sp>
      <p:sp>
        <p:nvSpPr>
          <p:cNvPr id="413" name="Google Shape;413;p31"/>
          <p:cNvSpPr/>
          <p:nvPr/>
        </p:nvSpPr>
        <p:spPr>
          <a:xfrm flipH="1">
            <a:off x="848287" y="1432141"/>
            <a:ext cx="2048647" cy="689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Sales distribution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5" name="Google Shape;415;p31"/>
          <p:cNvSpPr/>
          <p:nvPr/>
        </p:nvSpPr>
        <p:spPr>
          <a:xfrm flipH="1">
            <a:off x="3532552" y="1432150"/>
            <a:ext cx="4891447" cy="68969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Unit sales grouped per state, store, category, department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ifferent distributions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ot uniform</a:t>
            </a:r>
          </a:p>
        </p:txBody>
      </p:sp>
      <p:cxnSp>
        <p:nvCxnSpPr>
          <p:cNvPr id="416" name="Google Shape;416;p31"/>
          <p:cNvCxnSpPr>
            <a:cxnSpLocks/>
            <a:stCxn id="413" idx="1"/>
            <a:endCxn id="415" idx="3"/>
          </p:cNvCxnSpPr>
          <p:nvPr/>
        </p:nvCxnSpPr>
        <p:spPr>
          <a:xfrm>
            <a:off x="2896934" y="1776991"/>
            <a:ext cx="635618" cy="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18" name="Google Shape;418;p31"/>
          <p:cNvGrpSpPr/>
          <p:nvPr/>
        </p:nvGrpSpPr>
        <p:grpSpPr>
          <a:xfrm>
            <a:off x="848072" y="2301208"/>
            <a:ext cx="7575925" cy="689723"/>
            <a:chOff x="848072" y="2301208"/>
            <a:chExt cx="7575925" cy="689723"/>
          </a:xfrm>
        </p:grpSpPr>
        <p:sp>
          <p:nvSpPr>
            <p:cNvPr id="419" name="Google Shape;419;p31"/>
            <p:cNvSpPr/>
            <p:nvPr/>
          </p:nvSpPr>
          <p:spPr>
            <a:xfrm flipH="1">
              <a:off x="848072" y="2301231"/>
              <a:ext cx="2045701" cy="689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Cross correlation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flipH="1">
              <a:off x="3532552" y="2301208"/>
              <a:ext cx="4891445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imilarities across same store or department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roup/divide per store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group/divide per department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21" name="Google Shape;421;p31"/>
          <p:cNvCxnSpPr>
            <a:cxnSpLocks/>
            <a:stCxn id="419" idx="1"/>
            <a:endCxn id="420" idx="3"/>
          </p:cNvCxnSpPr>
          <p:nvPr/>
        </p:nvCxnSpPr>
        <p:spPr>
          <a:xfrm flipV="1">
            <a:off x="2893773" y="2646058"/>
            <a:ext cx="638779" cy="2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23" name="Google Shape;423;p31"/>
          <p:cNvGrpSpPr/>
          <p:nvPr/>
        </p:nvGrpSpPr>
        <p:grpSpPr>
          <a:xfrm>
            <a:off x="848150" y="3170267"/>
            <a:ext cx="7575846" cy="689721"/>
            <a:chOff x="848150" y="3170267"/>
            <a:chExt cx="7575846" cy="689721"/>
          </a:xfrm>
        </p:grpSpPr>
        <p:sp>
          <p:nvSpPr>
            <p:cNvPr id="424" name="Google Shape;424;p31"/>
            <p:cNvSpPr/>
            <p:nvPr/>
          </p:nvSpPr>
          <p:spPr>
            <a:xfrm flipH="1">
              <a:off x="848150" y="3170288"/>
              <a:ext cx="2045623" cy="689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Seasonality</a:t>
              </a:r>
              <a:r>
                <a:rPr lang="it-IT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flipH="1">
              <a:off x="3532552" y="3170267"/>
              <a:ext cx="4891444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Unit sales per period and event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higher sales on weekends, on snap days, on some events, …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26" name="Google Shape;426;p31"/>
          <p:cNvCxnSpPr>
            <a:cxnSpLocks/>
            <a:stCxn id="424" idx="1"/>
            <a:endCxn id="425" idx="3"/>
          </p:cNvCxnSpPr>
          <p:nvPr/>
        </p:nvCxnSpPr>
        <p:spPr>
          <a:xfrm flipV="1">
            <a:off x="2893773" y="3515117"/>
            <a:ext cx="638779" cy="2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28" name="Google Shape;428;p31"/>
          <p:cNvGrpSpPr/>
          <p:nvPr/>
        </p:nvGrpSpPr>
        <p:grpSpPr>
          <a:xfrm>
            <a:off x="851235" y="4039325"/>
            <a:ext cx="7572760" cy="689701"/>
            <a:chOff x="851235" y="4039325"/>
            <a:chExt cx="7572760" cy="689701"/>
          </a:xfrm>
        </p:grpSpPr>
        <p:sp>
          <p:nvSpPr>
            <p:cNvPr id="429" name="Google Shape;429;p31"/>
            <p:cNvSpPr/>
            <p:nvPr/>
          </p:nvSpPr>
          <p:spPr>
            <a:xfrm flipH="1">
              <a:off x="851235" y="4039326"/>
              <a:ext cx="2045700" cy="689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Autocorrelation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flipH="1">
              <a:off x="3532552" y="4039325"/>
              <a:ext cx="4891443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Discover useful lag values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lag 7 and its multiples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lag 30/31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31" name="Google Shape;431;p31"/>
          <p:cNvCxnSpPr>
            <a:cxnSpLocks/>
            <a:stCxn id="429" idx="1"/>
            <a:endCxn id="430" idx="3"/>
          </p:cNvCxnSpPr>
          <p:nvPr/>
        </p:nvCxnSpPr>
        <p:spPr>
          <a:xfrm flipV="1">
            <a:off x="2896935" y="4384175"/>
            <a:ext cx="635617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410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2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4.3: Feature engineering</a:t>
            </a:r>
            <a:endParaRPr dirty="0"/>
          </a:p>
        </p:txBody>
      </p:sp>
      <p:sp>
        <p:nvSpPr>
          <p:cNvPr id="914" name="Google Shape;914;p42"/>
          <p:cNvSpPr/>
          <p:nvPr/>
        </p:nvSpPr>
        <p:spPr>
          <a:xfrm flipH="1">
            <a:off x="457338" y="1845950"/>
            <a:ext cx="2655300" cy="295339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15" name="Google Shape;915;p42"/>
          <p:cNvGrpSpPr/>
          <p:nvPr/>
        </p:nvGrpSpPr>
        <p:grpSpPr>
          <a:xfrm>
            <a:off x="737688" y="2093900"/>
            <a:ext cx="2094600" cy="2705448"/>
            <a:chOff x="737688" y="2093900"/>
            <a:chExt cx="2094600" cy="2705448"/>
          </a:xfrm>
        </p:grpSpPr>
        <p:sp>
          <p:nvSpPr>
            <p:cNvPr id="916" name="Google Shape;916;p42"/>
            <p:cNvSpPr txBox="1"/>
            <p:nvPr/>
          </p:nvSpPr>
          <p:spPr>
            <a:xfrm flipH="1">
              <a:off x="737688" y="2459600"/>
              <a:ext cx="2094600" cy="2339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price_last_week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price_next_week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endPara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price_same_dept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endPara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price_mean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price_std</a:t>
              </a:r>
            </a:p>
          </p:txBody>
        </p:sp>
        <p:sp>
          <p:nvSpPr>
            <p:cNvPr id="917" name="Google Shape;917;p42"/>
            <p:cNvSpPr/>
            <p:nvPr/>
          </p:nvSpPr>
          <p:spPr>
            <a:xfrm flipH="1">
              <a:off x="737688" y="2093900"/>
              <a:ext cx="2094600" cy="36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Prices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2"/>
          <p:cNvSpPr/>
          <p:nvPr/>
        </p:nvSpPr>
        <p:spPr>
          <a:xfrm flipH="1">
            <a:off x="457338" y="967594"/>
            <a:ext cx="2655300" cy="502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42"/>
          <p:cNvSpPr/>
          <p:nvPr/>
        </p:nvSpPr>
        <p:spPr>
          <a:xfrm flipH="1">
            <a:off x="737688" y="967594"/>
            <a:ext cx="2094600" cy="50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Prices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20" name="Google Shape;920;p42"/>
          <p:cNvSpPr/>
          <p:nvPr/>
        </p:nvSpPr>
        <p:spPr>
          <a:xfrm flipH="1">
            <a:off x="3244350" y="2226950"/>
            <a:ext cx="2655300" cy="257239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1" name="Google Shape;921;p42"/>
          <p:cNvGrpSpPr/>
          <p:nvPr/>
        </p:nvGrpSpPr>
        <p:grpSpPr>
          <a:xfrm>
            <a:off x="3524700" y="2474900"/>
            <a:ext cx="2094600" cy="2006400"/>
            <a:chOff x="3524700" y="2474900"/>
            <a:chExt cx="2094600" cy="2006400"/>
          </a:xfrm>
        </p:grpSpPr>
        <p:sp>
          <p:nvSpPr>
            <p:cNvPr id="922" name="Google Shape;922;p42"/>
            <p:cNvSpPr txBox="1"/>
            <p:nvPr/>
          </p:nvSpPr>
          <p:spPr>
            <a:xfrm flipH="1">
              <a:off x="3524700" y="2840600"/>
              <a:ext cx="2094600" cy="16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rolling_mean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_</a:t>
              </a:r>
              <a:b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dayofweek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rolling_mean_7_28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rolling_mean_28_28</a:t>
              </a:r>
            </a:p>
            <a:p>
              <a:pPr marL="457200" indent="-304800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rolling_mean_28_90</a:t>
              </a:r>
            </a:p>
            <a:p>
              <a:pPr marL="457200" indent="-304800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rolling_mean_28_180</a:t>
              </a:r>
            </a:p>
            <a:p>
              <a:pPr marL="457200" indent="-304800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rolling_mean_28_465</a:t>
              </a:r>
            </a:p>
            <a:p>
              <a:pPr marL="457200" indent="-304800">
                <a:buClr>
                  <a:schemeClr val="dk1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indent="-304800">
                <a:buClr>
                  <a:schemeClr val="dk1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 flipH="1">
              <a:off x="3524700" y="2474900"/>
              <a:ext cx="2094600" cy="36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Recursive / Non recursive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924" name="Google Shape;924;p42"/>
          <p:cNvSpPr/>
          <p:nvPr/>
        </p:nvSpPr>
        <p:spPr>
          <a:xfrm flipH="1">
            <a:off x="3244350" y="1348594"/>
            <a:ext cx="2655300" cy="502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42"/>
          <p:cNvSpPr/>
          <p:nvPr/>
        </p:nvSpPr>
        <p:spPr>
          <a:xfrm flipH="1">
            <a:off x="3524700" y="1348594"/>
            <a:ext cx="2094600" cy="50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Sales (1, 2)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26" name="Google Shape;926;p42"/>
          <p:cNvSpPr/>
          <p:nvPr/>
        </p:nvSpPr>
        <p:spPr>
          <a:xfrm flipH="1">
            <a:off x="6031362" y="1845950"/>
            <a:ext cx="2655300" cy="295339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7" name="Google Shape;927;p42"/>
          <p:cNvGrpSpPr/>
          <p:nvPr/>
        </p:nvGrpSpPr>
        <p:grpSpPr>
          <a:xfrm>
            <a:off x="6311712" y="2093900"/>
            <a:ext cx="2094600" cy="2006400"/>
            <a:chOff x="6311712" y="2093900"/>
            <a:chExt cx="2094600" cy="2006400"/>
          </a:xfrm>
        </p:grpSpPr>
        <p:sp>
          <p:nvSpPr>
            <p:cNvPr id="928" name="Google Shape;928;p42"/>
            <p:cNvSpPr txBox="1"/>
            <p:nvPr/>
          </p:nvSpPr>
          <p:spPr>
            <a:xfrm flipH="1">
              <a:off x="6311712" y="2459600"/>
              <a:ext cx="2094600" cy="16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avg_item_store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std_item_store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avg_item_state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avg_dept_store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avg_dept_state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avg_snap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avg_event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avg_weekofmonth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n_items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42"/>
            <p:cNvSpPr/>
            <p:nvPr/>
          </p:nvSpPr>
          <p:spPr>
            <a:xfrm flipH="1">
              <a:off x="6311712" y="2093900"/>
              <a:ext cx="2094600" cy="36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Average sales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930" name="Google Shape;930;p42"/>
          <p:cNvSpPr/>
          <p:nvPr/>
        </p:nvSpPr>
        <p:spPr>
          <a:xfrm flipH="1">
            <a:off x="6031362" y="967594"/>
            <a:ext cx="2655300" cy="502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42"/>
          <p:cNvSpPr/>
          <p:nvPr/>
        </p:nvSpPr>
        <p:spPr>
          <a:xfrm flipH="1">
            <a:off x="6311712" y="967594"/>
            <a:ext cx="2094600" cy="50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Sales (3)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932" name="Google Shape;932;p42"/>
          <p:cNvCxnSpPr>
            <a:stCxn id="918" idx="1"/>
            <a:endCxn id="924" idx="3"/>
          </p:cNvCxnSpPr>
          <p:nvPr/>
        </p:nvCxnSpPr>
        <p:spPr>
          <a:xfrm>
            <a:off x="3112638" y="1218844"/>
            <a:ext cx="131700" cy="3810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42"/>
          <p:cNvCxnSpPr>
            <a:stCxn id="924" idx="1"/>
            <a:endCxn id="930" idx="3"/>
          </p:cNvCxnSpPr>
          <p:nvPr/>
        </p:nvCxnSpPr>
        <p:spPr>
          <a:xfrm rot="10800000" flipH="1">
            <a:off x="5899650" y="1218844"/>
            <a:ext cx="131700" cy="3810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296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7"/>
          <p:cNvGrpSpPr/>
          <p:nvPr/>
        </p:nvGrpSpPr>
        <p:grpSpPr>
          <a:xfrm>
            <a:off x="449723" y="2257210"/>
            <a:ext cx="2818987" cy="817800"/>
            <a:chOff x="455413" y="2499475"/>
            <a:chExt cx="2818987" cy="817800"/>
          </a:xfrm>
        </p:grpSpPr>
        <p:sp>
          <p:nvSpPr>
            <p:cNvPr id="183" name="Google Shape;183;p27"/>
            <p:cNvSpPr/>
            <p:nvPr/>
          </p:nvSpPr>
          <p:spPr>
            <a:xfrm flipH="1">
              <a:off x="455413" y="2499475"/>
              <a:ext cx="2482800" cy="8178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5" name="Google Shape;185;p27"/>
            <p:cNvCxnSpPr>
              <a:cxnSpLocks/>
              <a:stCxn id="183" idx="1"/>
              <a:endCxn id="91" idx="2"/>
            </p:cNvCxnSpPr>
            <p:nvPr/>
          </p:nvCxnSpPr>
          <p:spPr>
            <a:xfrm flipV="1">
              <a:off x="2938213" y="2907464"/>
              <a:ext cx="336187" cy="911"/>
            </a:xfrm>
            <a:prstGeom prst="bentConnector3">
              <a:avLst>
                <a:gd name="adj1" fmla="val 14519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716922" y="343746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4</a:t>
            </a:r>
            <a:r>
              <a:rPr lang="en" dirty="0"/>
              <a:t>.4: </a:t>
            </a:r>
            <a:r>
              <a:rPr lang="en" sz="2500" dirty="0"/>
              <a:t>Model implementation</a:t>
            </a:r>
            <a:endParaRPr sz="2500"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455288" y="2335257"/>
            <a:ext cx="2274875" cy="661707"/>
            <a:chOff x="547326" y="2599747"/>
            <a:chExt cx="2274875" cy="661707"/>
          </a:xfrm>
        </p:grpSpPr>
        <p:sp>
          <p:nvSpPr>
            <p:cNvPr id="187" name="Google Shape;187;p27"/>
            <p:cNvSpPr txBox="1"/>
            <p:nvPr/>
          </p:nvSpPr>
          <p:spPr>
            <a:xfrm flipH="1">
              <a:off x="547326" y="2792254"/>
              <a:ext cx="2274875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tweedie</a:t>
              </a:r>
            </a:p>
            <a:p>
              <a:pPr marL="171450" lvl="0" indent="-17145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variance power in [1.1, 1.5]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 flipH="1">
              <a:off x="755501" y="2599747"/>
              <a:ext cx="20667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Objective function 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189" name="Google Shape;189;p27"/>
          <p:cNvSpPr/>
          <p:nvPr/>
        </p:nvSpPr>
        <p:spPr>
          <a:xfrm flipH="1">
            <a:off x="6205788" y="2257210"/>
            <a:ext cx="24828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27"/>
          <p:cNvGrpSpPr/>
          <p:nvPr/>
        </p:nvGrpSpPr>
        <p:grpSpPr>
          <a:xfrm>
            <a:off x="6413838" y="2335257"/>
            <a:ext cx="2066700" cy="661706"/>
            <a:chOff x="6318376" y="2599747"/>
            <a:chExt cx="2066700" cy="661706"/>
          </a:xfrm>
        </p:grpSpPr>
        <p:sp>
          <p:nvSpPr>
            <p:cNvPr id="191" name="Google Shape;191;p27"/>
            <p:cNvSpPr txBox="1"/>
            <p:nvPr/>
          </p:nvSpPr>
          <p:spPr>
            <a:xfrm flipH="1">
              <a:off x="6318376" y="2792254"/>
              <a:ext cx="20667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adaptive learning rate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0.1 to 0.05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 flipH="1">
              <a:off x="6318376" y="2599747"/>
              <a:ext cx="20667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Learning rate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93" name="Google Shape;193;p27"/>
          <p:cNvCxnSpPr>
            <a:stCxn id="194" idx="6"/>
            <a:endCxn id="189" idx="3"/>
          </p:cNvCxnSpPr>
          <p:nvPr/>
        </p:nvCxnSpPr>
        <p:spPr>
          <a:xfrm>
            <a:off x="5863963" y="2666046"/>
            <a:ext cx="341700" cy="600"/>
          </a:xfrm>
          <a:prstGeom prst="bentConnector3">
            <a:avLst>
              <a:gd name="adj1" fmla="val 5001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7"/>
          <p:cNvSpPr/>
          <p:nvPr/>
        </p:nvSpPr>
        <p:spPr>
          <a:xfrm flipH="1">
            <a:off x="6205788" y="1125360"/>
            <a:ext cx="24828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7"/>
          <p:cNvGrpSpPr/>
          <p:nvPr/>
        </p:nvGrpSpPr>
        <p:grpSpPr>
          <a:xfrm>
            <a:off x="6413838" y="1203407"/>
            <a:ext cx="2066700" cy="661706"/>
            <a:chOff x="6318376" y="1467900"/>
            <a:chExt cx="2066700" cy="661706"/>
          </a:xfrm>
        </p:grpSpPr>
        <p:sp>
          <p:nvSpPr>
            <p:cNvPr id="197" name="Google Shape;197;p27"/>
            <p:cNvSpPr txBox="1"/>
            <p:nvPr/>
          </p:nvSpPr>
          <p:spPr>
            <a:xfrm flipH="1">
              <a:off x="6318376" y="1660406"/>
              <a:ext cx="20667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prevent overfitting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 epochs on validation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 flipH="1">
              <a:off x="6318376" y="1467900"/>
              <a:ext cx="20667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Early stopping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00" name="Google Shape;200;p27"/>
          <p:cNvCxnSpPr>
            <a:stCxn id="199" idx="0"/>
            <a:endCxn id="195" idx="3"/>
          </p:cNvCxnSpPr>
          <p:nvPr/>
        </p:nvCxnSpPr>
        <p:spPr>
          <a:xfrm rot="-5400000">
            <a:off x="5709904" y="1246145"/>
            <a:ext cx="207900" cy="783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7"/>
          <p:cNvSpPr/>
          <p:nvPr/>
        </p:nvSpPr>
        <p:spPr>
          <a:xfrm flipH="1">
            <a:off x="455413" y="1125360"/>
            <a:ext cx="24828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7"/>
          <p:cNvGrpSpPr/>
          <p:nvPr/>
        </p:nvGrpSpPr>
        <p:grpSpPr>
          <a:xfrm>
            <a:off x="663463" y="1203407"/>
            <a:ext cx="2066700" cy="661706"/>
            <a:chOff x="755501" y="1467900"/>
            <a:chExt cx="2066700" cy="661706"/>
          </a:xfrm>
        </p:grpSpPr>
        <p:sp>
          <p:nvSpPr>
            <p:cNvPr id="203" name="Google Shape;203;p27"/>
            <p:cNvSpPr txBox="1"/>
            <p:nvPr/>
          </p:nvSpPr>
          <p:spPr>
            <a:xfrm flipH="1">
              <a:off x="755501" y="1660406"/>
              <a:ext cx="20667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max #leaves of the </a:t>
              </a: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tree</a:t>
              </a:r>
              <a:endParaRPr lang="it-I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31 in </a:t>
              </a: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almost</a:t>
              </a: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</a:t>
              </a: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models</a:t>
              </a:r>
            </a:p>
          </p:txBody>
        </p:sp>
        <p:sp>
          <p:nvSpPr>
            <p:cNvPr id="204" name="Google Shape;204;p27"/>
            <p:cNvSpPr/>
            <p:nvPr/>
          </p:nvSpPr>
          <p:spPr>
            <a:xfrm flipH="1">
              <a:off x="755501" y="1467900"/>
              <a:ext cx="20667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Number of leaves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06" name="Google Shape;206;p27"/>
          <p:cNvCxnSpPr>
            <a:stCxn id="201" idx="1"/>
            <a:endCxn id="205" idx="0"/>
          </p:cNvCxnSpPr>
          <p:nvPr/>
        </p:nvCxnSpPr>
        <p:spPr>
          <a:xfrm>
            <a:off x="2938213" y="1534260"/>
            <a:ext cx="785672" cy="22341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7"/>
          <p:cNvSpPr/>
          <p:nvPr/>
        </p:nvSpPr>
        <p:spPr>
          <a:xfrm flipH="1">
            <a:off x="6205788" y="3389060"/>
            <a:ext cx="24828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413836" y="3467107"/>
            <a:ext cx="2482799" cy="661706"/>
            <a:chOff x="6318374" y="3731595"/>
            <a:chExt cx="2482799" cy="661706"/>
          </a:xfrm>
        </p:grpSpPr>
        <p:sp>
          <p:nvSpPr>
            <p:cNvPr id="209" name="Google Shape;209;p27"/>
            <p:cNvSpPr txBox="1"/>
            <p:nvPr/>
          </p:nvSpPr>
          <p:spPr>
            <a:xfrm flipH="1">
              <a:off x="6318374" y="3924101"/>
              <a:ext cx="2482799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peed up, prevent overfitting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ample 0.25 every 10 steps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flipH="1">
              <a:off x="6318376" y="3731595"/>
              <a:ext cx="20667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Bagging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12" name="Google Shape;212;p27"/>
          <p:cNvCxnSpPr>
            <a:stCxn id="211" idx="4"/>
            <a:endCxn id="207" idx="3"/>
          </p:cNvCxnSpPr>
          <p:nvPr/>
        </p:nvCxnSpPr>
        <p:spPr>
          <a:xfrm rot="-5400000" flipH="1">
            <a:off x="5709904" y="3302097"/>
            <a:ext cx="207900" cy="783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/>
          <p:nvPr/>
        </p:nvSpPr>
        <p:spPr>
          <a:xfrm flipH="1">
            <a:off x="455413" y="3389060"/>
            <a:ext cx="24828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27"/>
          <p:cNvGrpSpPr/>
          <p:nvPr/>
        </p:nvGrpSpPr>
        <p:grpSpPr>
          <a:xfrm>
            <a:off x="663463" y="3467107"/>
            <a:ext cx="2066700" cy="661706"/>
            <a:chOff x="755501" y="3731595"/>
            <a:chExt cx="2066700" cy="661706"/>
          </a:xfrm>
        </p:grpSpPr>
        <p:sp>
          <p:nvSpPr>
            <p:cNvPr id="215" name="Google Shape;215;p27"/>
            <p:cNvSpPr txBox="1"/>
            <p:nvPr/>
          </p:nvSpPr>
          <p:spPr>
            <a:xfrm flipH="1">
              <a:off x="755501" y="3924101"/>
              <a:ext cx="20667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r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regression task</a:t>
              </a:r>
            </a:p>
            <a:p>
              <a:pPr marL="171450" lvl="0" indent="-171450" algn="r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RMSE</a:t>
              </a:r>
            </a:p>
          </p:txBody>
        </p:sp>
        <p:sp>
          <p:nvSpPr>
            <p:cNvPr id="216" name="Google Shape;216;p27"/>
            <p:cNvSpPr/>
            <p:nvPr/>
          </p:nvSpPr>
          <p:spPr>
            <a:xfrm flipH="1">
              <a:off x="755501" y="3731595"/>
              <a:ext cx="20667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Metric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18" name="Google Shape;218;p27"/>
          <p:cNvCxnSpPr>
            <a:stCxn id="217" idx="4"/>
            <a:endCxn id="213" idx="1"/>
          </p:cNvCxnSpPr>
          <p:nvPr/>
        </p:nvCxnSpPr>
        <p:spPr>
          <a:xfrm rot="5400000">
            <a:off x="3227085" y="3301197"/>
            <a:ext cx="207900" cy="785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9" name="Google Shape;219;p27"/>
          <p:cNvGrpSpPr/>
          <p:nvPr/>
        </p:nvGrpSpPr>
        <p:grpSpPr>
          <a:xfrm>
            <a:off x="3397750" y="1491165"/>
            <a:ext cx="2348500" cy="2349665"/>
            <a:chOff x="3399102" y="1734442"/>
            <a:chExt cx="2348500" cy="2349665"/>
          </a:xfrm>
        </p:grpSpPr>
        <p:grpSp>
          <p:nvGrpSpPr>
            <p:cNvPr id="220" name="Google Shape;220;p27"/>
            <p:cNvGrpSpPr/>
            <p:nvPr/>
          </p:nvGrpSpPr>
          <p:grpSpPr>
            <a:xfrm>
              <a:off x="3399102" y="1734442"/>
              <a:ext cx="2348500" cy="2349665"/>
              <a:chOff x="3399102" y="1734442"/>
              <a:chExt cx="2348500" cy="2349665"/>
            </a:xfrm>
          </p:grpSpPr>
          <p:sp>
            <p:nvSpPr>
              <p:cNvPr id="221" name="Google Shape;221;p27"/>
              <p:cNvSpPr/>
              <p:nvPr/>
            </p:nvSpPr>
            <p:spPr>
              <a:xfrm rot="2613655">
                <a:off x="3399408" y="1734506"/>
                <a:ext cx="2348194" cy="2347987"/>
              </a:xfrm>
              <a:prstGeom prst="arc">
                <a:avLst>
                  <a:gd name="adj1" fmla="val 16407555"/>
                  <a:gd name="adj2" fmla="val 19157379"/>
                </a:avLst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dirty="0"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 rot="5186817">
                <a:off x="3399524" y="1734570"/>
                <a:ext cx="2347813" cy="2347813"/>
              </a:xfrm>
              <a:prstGeom prst="arc">
                <a:avLst>
                  <a:gd name="adj1" fmla="val 16837520"/>
                  <a:gd name="adj2" fmla="val 18868276"/>
                </a:avLst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 rot="7907970">
                <a:off x="3399102" y="1734512"/>
                <a:ext cx="2348146" cy="2348146"/>
              </a:xfrm>
              <a:prstGeom prst="arc">
                <a:avLst>
                  <a:gd name="adj1" fmla="val 16888584"/>
                  <a:gd name="adj2" fmla="val 232143"/>
                </a:avLst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 rot="16022465">
                <a:off x="3399445" y="1736177"/>
                <a:ext cx="2347930" cy="2347930"/>
              </a:xfrm>
              <a:prstGeom prst="arc">
                <a:avLst>
                  <a:gd name="adj1" fmla="val 14189631"/>
                  <a:gd name="adj2" fmla="val 18774661"/>
                </a:avLst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 rot="18721649">
                <a:off x="3399318" y="1734442"/>
                <a:ext cx="2348067" cy="2348067"/>
              </a:xfrm>
              <a:prstGeom prst="arc">
                <a:avLst>
                  <a:gd name="adj1" fmla="val 16816939"/>
                  <a:gd name="adj2" fmla="val 147203"/>
                </a:avLst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7" name="Google Shape;227;p27"/>
            <p:cNvSpPr/>
            <p:nvPr/>
          </p:nvSpPr>
          <p:spPr>
            <a:xfrm>
              <a:off x="3772601" y="2108047"/>
              <a:ext cx="1601100" cy="160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LightGBM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6" name="Google Shape;195;p27">
            <a:extLst>
              <a:ext uri="{FF2B5EF4-FFF2-40B4-BE49-F238E27FC236}">
                <a16:creationId xmlns:a16="http://schemas.microsoft.com/office/drawing/2014/main" id="{6103905B-020A-1511-DEA1-C91CB7F203FE}"/>
              </a:ext>
            </a:extLst>
          </p:cNvPr>
          <p:cNvSpPr/>
          <p:nvPr/>
        </p:nvSpPr>
        <p:spPr>
          <a:xfrm flipH="1">
            <a:off x="3327522" y="4151403"/>
            <a:ext cx="24828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208;p27">
            <a:extLst>
              <a:ext uri="{FF2B5EF4-FFF2-40B4-BE49-F238E27FC236}">
                <a16:creationId xmlns:a16="http://schemas.microsoft.com/office/drawing/2014/main" id="{C87C2CE4-0B01-A4F0-D5EC-92085A3F8B42}"/>
              </a:ext>
            </a:extLst>
          </p:cNvPr>
          <p:cNvGrpSpPr/>
          <p:nvPr/>
        </p:nvGrpSpPr>
        <p:grpSpPr>
          <a:xfrm>
            <a:off x="3339057" y="4217780"/>
            <a:ext cx="2466000" cy="661706"/>
            <a:chOff x="6054898" y="3731595"/>
            <a:chExt cx="2466000" cy="661706"/>
          </a:xfrm>
        </p:grpSpPr>
        <p:sp>
          <p:nvSpPr>
            <p:cNvPr id="58" name="Google Shape;209;p27">
              <a:extLst>
                <a:ext uri="{FF2B5EF4-FFF2-40B4-BE49-F238E27FC236}">
                  <a16:creationId xmlns:a16="http://schemas.microsoft.com/office/drawing/2014/main" id="{CAF373EC-669D-5CAF-89CC-5D11D1747FFC}"/>
                </a:ext>
              </a:extLst>
            </p:cNvPr>
            <p:cNvSpPr txBox="1"/>
            <p:nvPr/>
          </p:nvSpPr>
          <p:spPr>
            <a:xfrm flipH="1">
              <a:off x="6054898" y="3924101"/>
              <a:ext cx="24660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reuse validation as training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 x 28 days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210;p27">
              <a:extLst>
                <a:ext uri="{FF2B5EF4-FFF2-40B4-BE49-F238E27FC236}">
                  <a16:creationId xmlns:a16="http://schemas.microsoft.com/office/drawing/2014/main" id="{8365B837-4D51-5DB0-2FCB-AA77E9CD0C4B}"/>
                </a:ext>
              </a:extLst>
            </p:cNvPr>
            <p:cNvSpPr/>
            <p:nvPr/>
          </p:nvSpPr>
          <p:spPr>
            <a:xfrm flipH="1">
              <a:off x="6318376" y="3731595"/>
              <a:ext cx="20667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Cross Validation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194" name="Google Shape;194;p27"/>
          <p:cNvSpPr/>
          <p:nvPr/>
        </p:nvSpPr>
        <p:spPr>
          <a:xfrm>
            <a:off x="5621263" y="2544696"/>
            <a:ext cx="242700" cy="2427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5300554" y="1742045"/>
            <a:ext cx="242700" cy="242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3602535" y="1757675"/>
            <a:ext cx="242700" cy="242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5300554" y="3347397"/>
            <a:ext cx="242700" cy="2427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3602535" y="3347397"/>
            <a:ext cx="242700" cy="2427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" name="Google Shape;194;p27">
            <a:extLst>
              <a:ext uri="{FF2B5EF4-FFF2-40B4-BE49-F238E27FC236}">
                <a16:creationId xmlns:a16="http://schemas.microsoft.com/office/drawing/2014/main" id="{4C6D0308-CC85-2F99-E48A-E10D2AE6D8EF}"/>
              </a:ext>
            </a:extLst>
          </p:cNvPr>
          <p:cNvSpPr/>
          <p:nvPr/>
        </p:nvSpPr>
        <p:spPr>
          <a:xfrm>
            <a:off x="3274400" y="2543849"/>
            <a:ext cx="242700" cy="24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194;p27">
            <a:extLst>
              <a:ext uri="{FF2B5EF4-FFF2-40B4-BE49-F238E27FC236}">
                <a16:creationId xmlns:a16="http://schemas.microsoft.com/office/drawing/2014/main" id="{D5913C05-CAEE-DD84-B80F-B6E23A053D82}"/>
              </a:ext>
            </a:extLst>
          </p:cNvPr>
          <p:cNvSpPr/>
          <p:nvPr/>
        </p:nvSpPr>
        <p:spPr>
          <a:xfrm>
            <a:off x="4447633" y="3729014"/>
            <a:ext cx="242700" cy="242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53" name="Google Shape;206;p27">
            <a:extLst>
              <a:ext uri="{FF2B5EF4-FFF2-40B4-BE49-F238E27FC236}">
                <a16:creationId xmlns:a16="http://schemas.microsoft.com/office/drawing/2014/main" id="{1B4E22B8-9712-53C4-EA6F-5454AF3592CA}"/>
              </a:ext>
            </a:extLst>
          </p:cNvPr>
          <p:cNvCxnSpPr>
            <a:cxnSpLocks/>
            <a:stCxn id="56" idx="0"/>
            <a:endCxn id="96" idx="4"/>
          </p:cNvCxnSpPr>
          <p:nvPr/>
        </p:nvCxnSpPr>
        <p:spPr>
          <a:xfrm rot="5400000" flipH="1" flipV="1">
            <a:off x="4479108" y="4061529"/>
            <a:ext cx="179689" cy="6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431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5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4.5: How recursive predictions work</a:t>
            </a:r>
            <a:endParaRPr dirty="0"/>
          </a:p>
        </p:txBody>
      </p:sp>
      <p:sp>
        <p:nvSpPr>
          <p:cNvPr id="1612" name="Google Shape;1612;p55"/>
          <p:cNvSpPr/>
          <p:nvPr/>
        </p:nvSpPr>
        <p:spPr>
          <a:xfrm flipH="1">
            <a:off x="3506153" y="1137620"/>
            <a:ext cx="1931700" cy="737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3" name="Google Shape;1613;p55"/>
          <p:cNvGrpSpPr/>
          <p:nvPr/>
        </p:nvGrpSpPr>
        <p:grpSpPr>
          <a:xfrm>
            <a:off x="3610497" y="1221991"/>
            <a:ext cx="1723013" cy="564399"/>
            <a:chOff x="776000" y="3482511"/>
            <a:chExt cx="1772101" cy="626692"/>
          </a:xfrm>
        </p:grpSpPr>
        <p:sp>
          <p:nvSpPr>
            <p:cNvPr id="1614" name="Google Shape;1614;p55"/>
            <p:cNvSpPr txBox="1"/>
            <p:nvPr/>
          </p:nvSpPr>
          <p:spPr>
            <a:xfrm flipH="1">
              <a:off x="776000" y="3735703"/>
              <a:ext cx="17721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only hystorical data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5" name="Google Shape;1615;p55"/>
            <p:cNvSpPr/>
            <p:nvPr/>
          </p:nvSpPr>
          <p:spPr>
            <a:xfrm flipH="1">
              <a:off x="776001" y="3482511"/>
              <a:ext cx="1772100" cy="253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F</a:t>
              </a: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orecast 1</a:t>
              </a:r>
              <a:r>
                <a:rPr lang="en" sz="1600" baseline="300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st</a:t>
              </a: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 week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1617" name="Google Shape;1617;p55"/>
          <p:cNvSpPr/>
          <p:nvPr/>
        </p:nvSpPr>
        <p:spPr>
          <a:xfrm flipH="1">
            <a:off x="6552555" y="2530855"/>
            <a:ext cx="1931700" cy="738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8" name="Google Shape;1618;p55"/>
          <p:cNvGrpSpPr/>
          <p:nvPr/>
        </p:nvGrpSpPr>
        <p:grpSpPr>
          <a:xfrm>
            <a:off x="6542927" y="2581039"/>
            <a:ext cx="1941328" cy="643202"/>
            <a:chOff x="776000" y="3482511"/>
            <a:chExt cx="1772101" cy="626692"/>
          </a:xfrm>
        </p:grpSpPr>
        <p:sp>
          <p:nvSpPr>
            <p:cNvPr id="1619" name="Google Shape;1619;p55"/>
            <p:cNvSpPr txBox="1"/>
            <p:nvPr/>
          </p:nvSpPr>
          <p:spPr>
            <a:xfrm flipH="1">
              <a:off x="776000" y="3735703"/>
              <a:ext cx="17721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 new predictions and recompute recursive features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0" name="Google Shape;1620;p55"/>
            <p:cNvSpPr/>
            <p:nvPr/>
          </p:nvSpPr>
          <p:spPr>
            <a:xfrm flipH="1">
              <a:off x="776001" y="3482511"/>
              <a:ext cx="1772100" cy="253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Update data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636" name="Google Shape;1636;p55"/>
          <p:cNvCxnSpPr>
            <a:cxnSpLocks/>
            <a:stCxn id="1612" idx="1"/>
            <a:endCxn id="1617" idx="0"/>
          </p:cNvCxnSpPr>
          <p:nvPr/>
        </p:nvCxnSpPr>
        <p:spPr>
          <a:xfrm>
            <a:off x="5437853" y="1506170"/>
            <a:ext cx="2080552" cy="10246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1640" name="Google Shape;1640;p55"/>
          <p:cNvGrpSpPr/>
          <p:nvPr/>
        </p:nvGrpSpPr>
        <p:grpSpPr>
          <a:xfrm>
            <a:off x="7778876" y="3877073"/>
            <a:ext cx="902700" cy="834900"/>
            <a:chOff x="7778876" y="3877073"/>
            <a:chExt cx="902700" cy="834900"/>
          </a:xfrm>
        </p:grpSpPr>
        <p:sp>
          <p:nvSpPr>
            <p:cNvPr id="1637" name="Google Shape;1637;p55"/>
            <p:cNvSpPr/>
            <p:nvPr/>
          </p:nvSpPr>
          <p:spPr>
            <a:xfrm>
              <a:off x="7812776" y="3877073"/>
              <a:ext cx="834900" cy="8349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1" name="Google Shape;1641;p55"/>
            <p:cNvSpPr/>
            <p:nvPr/>
          </p:nvSpPr>
          <p:spPr>
            <a:xfrm flipH="1">
              <a:off x="7778876" y="4180523"/>
              <a:ext cx="902700" cy="228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End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659" name="Google Shape;1659;p55"/>
          <p:cNvGrpSpPr/>
          <p:nvPr/>
        </p:nvGrpSpPr>
        <p:grpSpPr>
          <a:xfrm>
            <a:off x="4913798" y="2681698"/>
            <a:ext cx="350401" cy="349457"/>
            <a:chOff x="2141000" y="1954475"/>
            <a:chExt cx="296975" cy="296175"/>
          </a:xfrm>
        </p:grpSpPr>
        <p:sp>
          <p:nvSpPr>
            <p:cNvPr id="1660" name="Google Shape;1660;p55"/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55"/>
          <p:cNvSpPr/>
          <p:nvPr/>
        </p:nvSpPr>
        <p:spPr>
          <a:xfrm>
            <a:off x="4926214" y="4118486"/>
            <a:ext cx="351286" cy="349457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612;p55">
            <a:extLst>
              <a:ext uri="{FF2B5EF4-FFF2-40B4-BE49-F238E27FC236}">
                <a16:creationId xmlns:a16="http://schemas.microsoft.com/office/drawing/2014/main" id="{CA43EE31-1893-E2D5-4531-E5F616EC27D4}"/>
              </a:ext>
            </a:extLst>
          </p:cNvPr>
          <p:cNvSpPr/>
          <p:nvPr/>
        </p:nvSpPr>
        <p:spPr>
          <a:xfrm flipH="1">
            <a:off x="3506153" y="2025516"/>
            <a:ext cx="1931700" cy="737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" name="Google Shape;1613;p55">
            <a:extLst>
              <a:ext uri="{FF2B5EF4-FFF2-40B4-BE49-F238E27FC236}">
                <a16:creationId xmlns:a16="http://schemas.microsoft.com/office/drawing/2014/main" id="{A9F48CEA-0D82-9182-0C66-DABDAB0FA6DA}"/>
              </a:ext>
            </a:extLst>
          </p:cNvPr>
          <p:cNvGrpSpPr/>
          <p:nvPr/>
        </p:nvGrpSpPr>
        <p:grpSpPr>
          <a:xfrm>
            <a:off x="3620124" y="2136637"/>
            <a:ext cx="1723013" cy="564399"/>
            <a:chOff x="776000" y="3482511"/>
            <a:chExt cx="1772101" cy="626692"/>
          </a:xfrm>
        </p:grpSpPr>
        <p:sp>
          <p:nvSpPr>
            <p:cNvPr id="93" name="Google Shape;1614;p55">
              <a:extLst>
                <a:ext uri="{FF2B5EF4-FFF2-40B4-BE49-F238E27FC236}">
                  <a16:creationId xmlns:a16="http://schemas.microsoft.com/office/drawing/2014/main" id="{DE5A7EDB-7B4A-8660-BA56-670E3BBEDE8B}"/>
                </a:ext>
              </a:extLst>
            </p:cNvPr>
            <p:cNvSpPr txBox="1"/>
            <p:nvPr/>
          </p:nvSpPr>
          <p:spPr>
            <a:xfrm flipH="1">
              <a:off x="776000" y="3735703"/>
              <a:ext cx="17721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updated data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1615;p55">
              <a:extLst>
                <a:ext uri="{FF2B5EF4-FFF2-40B4-BE49-F238E27FC236}">
                  <a16:creationId xmlns:a16="http://schemas.microsoft.com/office/drawing/2014/main" id="{F696839A-F92E-E646-FA32-F4AF06385018}"/>
                </a:ext>
              </a:extLst>
            </p:cNvPr>
            <p:cNvSpPr/>
            <p:nvPr/>
          </p:nvSpPr>
          <p:spPr>
            <a:xfrm flipH="1">
              <a:off x="776001" y="3482511"/>
              <a:ext cx="1772100" cy="253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F</a:t>
              </a: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orecast 2</a:t>
              </a:r>
              <a:r>
                <a:rPr lang="en" sz="1600" baseline="300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nd</a:t>
              </a: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 week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95" name="Google Shape;1612;p55">
            <a:extLst>
              <a:ext uri="{FF2B5EF4-FFF2-40B4-BE49-F238E27FC236}">
                <a16:creationId xmlns:a16="http://schemas.microsoft.com/office/drawing/2014/main" id="{11307FDD-9F21-CB9A-38A0-86EA242BFA12}"/>
              </a:ext>
            </a:extLst>
          </p:cNvPr>
          <p:cNvSpPr/>
          <p:nvPr/>
        </p:nvSpPr>
        <p:spPr>
          <a:xfrm flipH="1">
            <a:off x="3506153" y="3009740"/>
            <a:ext cx="1931700" cy="737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" name="Google Shape;1613;p55">
            <a:extLst>
              <a:ext uri="{FF2B5EF4-FFF2-40B4-BE49-F238E27FC236}">
                <a16:creationId xmlns:a16="http://schemas.microsoft.com/office/drawing/2014/main" id="{A9F0FE5B-E451-52AE-2D7B-775785F3F249}"/>
              </a:ext>
            </a:extLst>
          </p:cNvPr>
          <p:cNvGrpSpPr/>
          <p:nvPr/>
        </p:nvGrpSpPr>
        <p:grpSpPr>
          <a:xfrm>
            <a:off x="3574973" y="3109922"/>
            <a:ext cx="1723013" cy="564399"/>
            <a:chOff x="776000" y="3482511"/>
            <a:chExt cx="1772101" cy="626692"/>
          </a:xfrm>
        </p:grpSpPr>
        <p:sp>
          <p:nvSpPr>
            <p:cNvPr id="97" name="Google Shape;1614;p55">
              <a:extLst>
                <a:ext uri="{FF2B5EF4-FFF2-40B4-BE49-F238E27FC236}">
                  <a16:creationId xmlns:a16="http://schemas.microsoft.com/office/drawing/2014/main" id="{DEF40FED-2890-2C8E-99B6-118E93CE3A38}"/>
                </a:ext>
              </a:extLst>
            </p:cNvPr>
            <p:cNvSpPr txBox="1"/>
            <p:nvPr/>
          </p:nvSpPr>
          <p:spPr>
            <a:xfrm flipH="1">
              <a:off x="776000" y="3735703"/>
              <a:ext cx="17721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updated data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1615;p55">
              <a:extLst>
                <a:ext uri="{FF2B5EF4-FFF2-40B4-BE49-F238E27FC236}">
                  <a16:creationId xmlns:a16="http://schemas.microsoft.com/office/drawing/2014/main" id="{DBCE02F3-F13D-B6B8-6336-2B337D0506BD}"/>
                </a:ext>
              </a:extLst>
            </p:cNvPr>
            <p:cNvSpPr/>
            <p:nvPr/>
          </p:nvSpPr>
          <p:spPr>
            <a:xfrm flipH="1">
              <a:off x="776001" y="3482511"/>
              <a:ext cx="1772100" cy="253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F</a:t>
              </a: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orecast 3</a:t>
              </a:r>
              <a:r>
                <a:rPr lang="en" sz="1600" baseline="300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rd</a:t>
              </a: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 week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99" name="Google Shape;1612;p55">
            <a:extLst>
              <a:ext uri="{FF2B5EF4-FFF2-40B4-BE49-F238E27FC236}">
                <a16:creationId xmlns:a16="http://schemas.microsoft.com/office/drawing/2014/main" id="{5F3D3BA0-33ED-CE5D-73B5-59408CE992E8}"/>
              </a:ext>
            </a:extLst>
          </p:cNvPr>
          <p:cNvSpPr/>
          <p:nvPr/>
        </p:nvSpPr>
        <p:spPr>
          <a:xfrm flipH="1">
            <a:off x="3515781" y="3946903"/>
            <a:ext cx="1931700" cy="737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" name="Google Shape;1613;p55">
            <a:extLst>
              <a:ext uri="{FF2B5EF4-FFF2-40B4-BE49-F238E27FC236}">
                <a16:creationId xmlns:a16="http://schemas.microsoft.com/office/drawing/2014/main" id="{70B44EEA-FBCA-A685-5A68-87F7D9AE37B9}"/>
              </a:ext>
            </a:extLst>
          </p:cNvPr>
          <p:cNvGrpSpPr/>
          <p:nvPr/>
        </p:nvGrpSpPr>
        <p:grpSpPr>
          <a:xfrm>
            <a:off x="3574973" y="4023642"/>
            <a:ext cx="1723013" cy="564399"/>
            <a:chOff x="776000" y="3482511"/>
            <a:chExt cx="1772101" cy="626692"/>
          </a:xfrm>
        </p:grpSpPr>
        <p:sp>
          <p:nvSpPr>
            <p:cNvPr id="101" name="Google Shape;1614;p55">
              <a:extLst>
                <a:ext uri="{FF2B5EF4-FFF2-40B4-BE49-F238E27FC236}">
                  <a16:creationId xmlns:a16="http://schemas.microsoft.com/office/drawing/2014/main" id="{B770FE2F-38A7-741F-63BF-514B7E9B8C38}"/>
                </a:ext>
              </a:extLst>
            </p:cNvPr>
            <p:cNvSpPr txBox="1"/>
            <p:nvPr/>
          </p:nvSpPr>
          <p:spPr>
            <a:xfrm flipH="1">
              <a:off x="776000" y="3735703"/>
              <a:ext cx="17721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updated data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615;p55">
              <a:extLst>
                <a:ext uri="{FF2B5EF4-FFF2-40B4-BE49-F238E27FC236}">
                  <a16:creationId xmlns:a16="http://schemas.microsoft.com/office/drawing/2014/main" id="{D3C9919E-156D-EA19-ED13-D18242207441}"/>
                </a:ext>
              </a:extLst>
            </p:cNvPr>
            <p:cNvSpPr/>
            <p:nvPr/>
          </p:nvSpPr>
          <p:spPr>
            <a:xfrm flipH="1">
              <a:off x="776001" y="3482511"/>
              <a:ext cx="1772100" cy="253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F</a:t>
              </a: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orecast 4</a:t>
              </a:r>
              <a:r>
                <a:rPr lang="en" sz="1600" baseline="300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th</a:t>
              </a: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 week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17" name="Google Shape;1636;p55">
            <a:extLst>
              <a:ext uri="{FF2B5EF4-FFF2-40B4-BE49-F238E27FC236}">
                <a16:creationId xmlns:a16="http://schemas.microsoft.com/office/drawing/2014/main" id="{EB499C24-D96D-C71E-C590-4F248B0006F8}"/>
              </a:ext>
            </a:extLst>
          </p:cNvPr>
          <p:cNvCxnSpPr>
            <a:cxnSpLocks/>
            <a:stCxn id="1617" idx="0"/>
            <a:endCxn id="91" idx="1"/>
          </p:cNvCxnSpPr>
          <p:nvPr/>
        </p:nvCxnSpPr>
        <p:spPr>
          <a:xfrm flipH="1" flipV="1">
            <a:off x="5437853" y="2394066"/>
            <a:ext cx="2080552" cy="1367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636;p55">
            <a:extLst>
              <a:ext uri="{FF2B5EF4-FFF2-40B4-BE49-F238E27FC236}">
                <a16:creationId xmlns:a16="http://schemas.microsoft.com/office/drawing/2014/main" id="{BDDA9E4A-8E5C-5DC7-7248-ED21AD5261CE}"/>
              </a:ext>
            </a:extLst>
          </p:cNvPr>
          <p:cNvCxnSpPr>
            <a:cxnSpLocks/>
            <a:stCxn id="91" idx="1"/>
            <a:endCxn id="1617" idx="3"/>
          </p:cNvCxnSpPr>
          <p:nvPr/>
        </p:nvCxnSpPr>
        <p:spPr>
          <a:xfrm>
            <a:off x="5437853" y="2394066"/>
            <a:ext cx="1114702" cy="5057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636;p55">
            <a:extLst>
              <a:ext uri="{FF2B5EF4-FFF2-40B4-BE49-F238E27FC236}">
                <a16:creationId xmlns:a16="http://schemas.microsoft.com/office/drawing/2014/main" id="{19E71726-37CF-4876-134B-CB490940E0F4}"/>
              </a:ext>
            </a:extLst>
          </p:cNvPr>
          <p:cNvCxnSpPr>
            <a:cxnSpLocks/>
            <a:stCxn id="1617" idx="3"/>
            <a:endCxn id="95" idx="1"/>
          </p:cNvCxnSpPr>
          <p:nvPr/>
        </p:nvCxnSpPr>
        <p:spPr>
          <a:xfrm flipH="1">
            <a:off x="5437853" y="2899855"/>
            <a:ext cx="1114702" cy="4784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636;p55">
            <a:extLst>
              <a:ext uri="{FF2B5EF4-FFF2-40B4-BE49-F238E27FC236}">
                <a16:creationId xmlns:a16="http://schemas.microsoft.com/office/drawing/2014/main" id="{F66EACC3-E0BD-2640-969F-46D017956822}"/>
              </a:ext>
            </a:extLst>
          </p:cNvPr>
          <p:cNvCxnSpPr>
            <a:cxnSpLocks/>
            <a:stCxn id="95" idx="1"/>
            <a:endCxn id="1617" idx="2"/>
          </p:cNvCxnSpPr>
          <p:nvPr/>
        </p:nvCxnSpPr>
        <p:spPr>
          <a:xfrm flipV="1">
            <a:off x="5437853" y="3268855"/>
            <a:ext cx="2080552" cy="1094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636;p55">
            <a:extLst>
              <a:ext uri="{FF2B5EF4-FFF2-40B4-BE49-F238E27FC236}">
                <a16:creationId xmlns:a16="http://schemas.microsoft.com/office/drawing/2014/main" id="{5D0F05B0-E96C-936A-30FE-C5D653E42E88}"/>
              </a:ext>
            </a:extLst>
          </p:cNvPr>
          <p:cNvCxnSpPr>
            <a:cxnSpLocks/>
            <a:stCxn id="1617" idx="2"/>
            <a:endCxn id="99" idx="1"/>
          </p:cNvCxnSpPr>
          <p:nvPr/>
        </p:nvCxnSpPr>
        <p:spPr>
          <a:xfrm flipH="1">
            <a:off x="5447481" y="3268855"/>
            <a:ext cx="2070924" cy="10465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05" name="Google Shape;1612;p55">
            <a:extLst>
              <a:ext uri="{FF2B5EF4-FFF2-40B4-BE49-F238E27FC236}">
                <a16:creationId xmlns:a16="http://schemas.microsoft.com/office/drawing/2014/main" id="{B3DD6592-5CC3-33FE-F236-5FEB516C2A60}"/>
              </a:ext>
            </a:extLst>
          </p:cNvPr>
          <p:cNvSpPr/>
          <p:nvPr/>
        </p:nvSpPr>
        <p:spPr>
          <a:xfrm flipH="1">
            <a:off x="556431" y="1137620"/>
            <a:ext cx="1931700" cy="737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1636;p55">
            <a:extLst>
              <a:ext uri="{FF2B5EF4-FFF2-40B4-BE49-F238E27FC236}">
                <a16:creationId xmlns:a16="http://schemas.microsoft.com/office/drawing/2014/main" id="{16CDD226-08BF-4AF8-FD04-B5E9D9660A95}"/>
              </a:ext>
            </a:extLst>
          </p:cNvPr>
          <p:cNvCxnSpPr>
            <a:cxnSpLocks/>
            <a:stCxn id="205" idx="1"/>
            <a:endCxn id="1612" idx="3"/>
          </p:cNvCxnSpPr>
          <p:nvPr/>
        </p:nvCxnSpPr>
        <p:spPr>
          <a:xfrm>
            <a:off x="2488131" y="1506170"/>
            <a:ext cx="101802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210" name="Google Shape;1613;p55">
            <a:extLst>
              <a:ext uri="{FF2B5EF4-FFF2-40B4-BE49-F238E27FC236}">
                <a16:creationId xmlns:a16="http://schemas.microsoft.com/office/drawing/2014/main" id="{4A9EF56F-14D4-4F68-48D7-8E46D220BB4E}"/>
              </a:ext>
            </a:extLst>
          </p:cNvPr>
          <p:cNvGrpSpPr/>
          <p:nvPr/>
        </p:nvGrpSpPr>
        <p:grpSpPr>
          <a:xfrm>
            <a:off x="660774" y="1223970"/>
            <a:ext cx="1723013" cy="564399"/>
            <a:chOff x="776000" y="3482511"/>
            <a:chExt cx="1772101" cy="626692"/>
          </a:xfrm>
        </p:grpSpPr>
        <p:sp>
          <p:nvSpPr>
            <p:cNvPr id="211" name="Google Shape;1614;p55">
              <a:extLst>
                <a:ext uri="{FF2B5EF4-FFF2-40B4-BE49-F238E27FC236}">
                  <a16:creationId xmlns:a16="http://schemas.microsoft.com/office/drawing/2014/main" id="{31002F25-AB88-9D7D-F8BB-6428B1D5DBAA}"/>
                </a:ext>
              </a:extLst>
            </p:cNvPr>
            <p:cNvSpPr txBox="1"/>
            <p:nvPr/>
          </p:nvSpPr>
          <p:spPr>
            <a:xfrm flipH="1">
              <a:off x="776000" y="3735703"/>
              <a:ext cx="17721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ata after preprocessing and feauture engineering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1615;p55">
              <a:extLst>
                <a:ext uri="{FF2B5EF4-FFF2-40B4-BE49-F238E27FC236}">
                  <a16:creationId xmlns:a16="http://schemas.microsoft.com/office/drawing/2014/main" id="{4B48990F-E538-3558-8A26-E746E66AD550}"/>
                </a:ext>
              </a:extLst>
            </p:cNvPr>
            <p:cNvSpPr/>
            <p:nvPr/>
          </p:nvSpPr>
          <p:spPr>
            <a:xfrm flipH="1">
              <a:off x="776001" y="3482511"/>
              <a:ext cx="1772100" cy="253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 err="1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Historical</a:t>
              </a:r>
              <a:r>
                <a:rPr lang="it-IT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 data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26" name="Google Shape;1636;p55">
            <a:extLst>
              <a:ext uri="{FF2B5EF4-FFF2-40B4-BE49-F238E27FC236}">
                <a16:creationId xmlns:a16="http://schemas.microsoft.com/office/drawing/2014/main" id="{996CC93F-5E2B-9C9E-E5F0-1F888E10FBB5}"/>
              </a:ext>
            </a:extLst>
          </p:cNvPr>
          <p:cNvCxnSpPr>
            <a:cxnSpLocks/>
            <a:stCxn id="99" idx="1"/>
            <a:endCxn id="1641" idx="3"/>
          </p:cNvCxnSpPr>
          <p:nvPr/>
        </p:nvCxnSpPr>
        <p:spPr>
          <a:xfrm flipV="1">
            <a:off x="5447481" y="4294523"/>
            <a:ext cx="2331395" cy="209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72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5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4.6: </a:t>
            </a:r>
            <a:r>
              <a:rPr lang="en" dirty="0"/>
              <a:t>S</a:t>
            </a:r>
            <a:r>
              <a:rPr lang="en" sz="2500" dirty="0"/>
              <a:t>ubmission and results</a:t>
            </a:r>
            <a:endParaRPr sz="2500" dirty="0"/>
          </a:p>
        </p:txBody>
      </p:sp>
      <p:grpSp>
        <p:nvGrpSpPr>
          <p:cNvPr id="1083" name="Google Shape;1083;p45"/>
          <p:cNvGrpSpPr/>
          <p:nvPr/>
        </p:nvGrpSpPr>
        <p:grpSpPr>
          <a:xfrm>
            <a:off x="4969083" y="2213815"/>
            <a:ext cx="366648" cy="366420"/>
            <a:chOff x="6479471" y="2079003"/>
            <a:chExt cx="348923" cy="348706"/>
          </a:xfrm>
        </p:grpSpPr>
        <p:sp>
          <p:nvSpPr>
            <p:cNvPr id="1084" name="Google Shape;1084;p45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5" name="Google Shape;1085;p45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086" name="Google Shape;1086;p45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5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5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5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2" name="Google Shape;1092;p45"/>
          <p:cNvGrpSpPr/>
          <p:nvPr/>
        </p:nvGrpSpPr>
        <p:grpSpPr>
          <a:xfrm>
            <a:off x="3885393" y="3381280"/>
            <a:ext cx="366269" cy="359907"/>
            <a:chOff x="-60988625" y="2310475"/>
            <a:chExt cx="316650" cy="311150"/>
          </a:xfrm>
        </p:grpSpPr>
        <p:sp>
          <p:nvSpPr>
            <p:cNvPr id="1093" name="Google Shape;1093;p45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45"/>
          <p:cNvGrpSpPr/>
          <p:nvPr/>
        </p:nvGrpSpPr>
        <p:grpSpPr>
          <a:xfrm>
            <a:off x="5554061" y="3377188"/>
            <a:ext cx="366269" cy="368091"/>
            <a:chOff x="-62150375" y="2664925"/>
            <a:chExt cx="316650" cy="318225"/>
          </a:xfrm>
        </p:grpSpPr>
        <p:sp>
          <p:nvSpPr>
            <p:cNvPr id="1100" name="Google Shape;1100;p45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52DC824-083B-23A1-9A20-013E58FC68F3}"/>
              </a:ext>
            </a:extLst>
          </p:cNvPr>
          <p:cNvGrpSpPr/>
          <p:nvPr/>
        </p:nvGrpSpPr>
        <p:grpSpPr>
          <a:xfrm>
            <a:off x="5688903" y="1228019"/>
            <a:ext cx="3160325" cy="817800"/>
            <a:chOff x="574893" y="1378513"/>
            <a:chExt cx="2067657" cy="817800"/>
          </a:xfrm>
        </p:grpSpPr>
        <p:sp>
          <p:nvSpPr>
            <p:cNvPr id="1104" name="Google Shape;1104;p45"/>
            <p:cNvSpPr/>
            <p:nvPr/>
          </p:nvSpPr>
          <p:spPr>
            <a:xfrm flipH="1">
              <a:off x="575850" y="1378513"/>
              <a:ext cx="2066700" cy="8178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5" name="Google Shape;1105;p45"/>
            <p:cNvGrpSpPr/>
            <p:nvPr/>
          </p:nvGrpSpPr>
          <p:grpSpPr>
            <a:xfrm>
              <a:off x="574893" y="1456550"/>
              <a:ext cx="2067657" cy="661708"/>
              <a:chOff x="574906" y="1456550"/>
              <a:chExt cx="2067657" cy="661708"/>
            </a:xfrm>
          </p:grpSpPr>
          <p:sp>
            <p:nvSpPr>
              <p:cNvPr id="1106" name="Google Shape;1106;p45"/>
              <p:cNvSpPr txBox="1"/>
              <p:nvPr/>
            </p:nvSpPr>
            <p:spPr>
              <a:xfrm flipH="1">
                <a:off x="574906" y="1649058"/>
                <a:ext cx="2067657" cy="4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top performing benchmark beated</a:t>
                </a:r>
                <a:endPara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it-IT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imilar private/public 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 flipH="1">
                <a:off x="710413" y="1456550"/>
                <a:ext cx="1797600" cy="2577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dk1"/>
                    </a:solidFill>
                    <a:latin typeface="Fira Sans Extra Condensed SemiBold"/>
                    <a:sym typeface="Fira Sans Extra Condensed SemiBold"/>
                  </a:rPr>
                  <a:t>Leaderboard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108" name="Google Shape;1108;p45"/>
          <p:cNvCxnSpPr>
            <a:cxnSpLocks/>
          </p:cNvCxnSpPr>
          <p:nvPr/>
        </p:nvCxnSpPr>
        <p:spPr>
          <a:xfrm rot="16200000" flipH="1" flipV="1">
            <a:off x="4647394" y="-807407"/>
            <a:ext cx="765026" cy="4835877"/>
          </a:xfrm>
          <a:prstGeom prst="bentConnector5">
            <a:avLst>
              <a:gd name="adj1" fmla="val -29881"/>
              <a:gd name="adj2" fmla="val 43557"/>
              <a:gd name="adj3" fmla="val 11966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0414806-96A8-5B5B-B7E2-03EEAB69C43C}"/>
              </a:ext>
            </a:extLst>
          </p:cNvPr>
          <p:cNvGrpSpPr/>
          <p:nvPr/>
        </p:nvGrpSpPr>
        <p:grpSpPr>
          <a:xfrm>
            <a:off x="4981385" y="4064731"/>
            <a:ext cx="2774251" cy="626658"/>
            <a:chOff x="1011949" y="3742956"/>
            <a:chExt cx="2066701" cy="817800"/>
          </a:xfrm>
        </p:grpSpPr>
        <p:sp>
          <p:nvSpPr>
            <p:cNvPr id="1114" name="Google Shape;1114;p45"/>
            <p:cNvSpPr/>
            <p:nvPr/>
          </p:nvSpPr>
          <p:spPr>
            <a:xfrm flipH="1">
              <a:off x="1011950" y="3742956"/>
              <a:ext cx="2066700" cy="8178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45"/>
            <p:cNvGrpSpPr/>
            <p:nvPr/>
          </p:nvGrpSpPr>
          <p:grpSpPr>
            <a:xfrm>
              <a:off x="1011949" y="3821000"/>
              <a:ext cx="2066700" cy="661704"/>
              <a:chOff x="547512" y="3731592"/>
              <a:chExt cx="2482820" cy="661704"/>
            </a:xfrm>
          </p:grpSpPr>
          <p:sp>
            <p:nvSpPr>
              <p:cNvPr id="1116" name="Google Shape;1116;p45"/>
              <p:cNvSpPr txBox="1"/>
              <p:nvPr/>
            </p:nvSpPr>
            <p:spPr>
              <a:xfrm flipH="1">
                <a:off x="547512" y="3924096"/>
                <a:ext cx="2482820" cy="4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ctr" rtl="0">
                  <a:spcBef>
                    <a:spcPts val="0"/>
                  </a:spcBef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46</a:t>
                </a:r>
                <a:r>
                  <a:rPr lang="en" sz="1200" baseline="300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</a:t>
                </a: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place in the public leaderboard</a:t>
                </a:r>
              </a:p>
            </p:txBody>
          </p:sp>
          <p:sp>
            <p:nvSpPr>
              <p:cNvPr id="1117" name="Google Shape;1117;p45"/>
              <p:cNvSpPr/>
              <p:nvPr/>
            </p:nvSpPr>
            <p:spPr>
              <a:xfrm flipH="1">
                <a:off x="709224" y="3731592"/>
                <a:ext cx="2159400" cy="2577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dk1"/>
                    </a:solidFill>
                    <a:latin typeface="Fira Sans Extra Condensed SemiBold"/>
                    <a:sym typeface="Fira Sans Extra Condensed SemiBold"/>
                  </a:rPr>
                  <a:t>Placement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118" name="Google Shape;1118;p45"/>
          <p:cNvCxnSpPr>
            <a:cxnSpLocks/>
            <a:stCxn id="1114" idx="2"/>
            <a:endCxn id="1065" idx="2"/>
          </p:cNvCxnSpPr>
          <p:nvPr/>
        </p:nvCxnSpPr>
        <p:spPr>
          <a:xfrm rot="5400000" flipH="1">
            <a:off x="4218878" y="2541757"/>
            <a:ext cx="196775" cy="4102490"/>
          </a:xfrm>
          <a:prstGeom prst="bentConnector3">
            <a:avLst>
              <a:gd name="adj1" fmla="val -11617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9B740B4B-4F76-D666-5780-CE29BB3F5FC1}"/>
              </a:ext>
            </a:extLst>
          </p:cNvPr>
          <p:cNvGrpSpPr/>
          <p:nvPr/>
        </p:nvGrpSpPr>
        <p:grpSpPr>
          <a:xfrm>
            <a:off x="562684" y="2622549"/>
            <a:ext cx="2380193" cy="842378"/>
            <a:chOff x="6501449" y="3742956"/>
            <a:chExt cx="2066701" cy="817800"/>
          </a:xfrm>
        </p:grpSpPr>
        <p:sp>
          <p:nvSpPr>
            <p:cNvPr id="1119" name="Google Shape;1119;p45"/>
            <p:cNvSpPr/>
            <p:nvPr/>
          </p:nvSpPr>
          <p:spPr>
            <a:xfrm flipH="1">
              <a:off x="6501450" y="3742956"/>
              <a:ext cx="2066700" cy="8178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0" name="Google Shape;1120;p45"/>
            <p:cNvGrpSpPr/>
            <p:nvPr/>
          </p:nvGrpSpPr>
          <p:grpSpPr>
            <a:xfrm>
              <a:off x="6501449" y="3821000"/>
              <a:ext cx="2066699" cy="661704"/>
              <a:chOff x="6501412" y="3821000"/>
              <a:chExt cx="2066699" cy="661704"/>
            </a:xfrm>
          </p:grpSpPr>
          <p:sp>
            <p:nvSpPr>
              <p:cNvPr id="1121" name="Google Shape;1121;p45"/>
              <p:cNvSpPr txBox="1"/>
              <p:nvPr/>
            </p:nvSpPr>
            <p:spPr>
              <a:xfrm flipH="1">
                <a:off x="6501412" y="4013504"/>
                <a:ext cx="2066699" cy="4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deterioration at lower aggregation level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2" name="Google Shape;1122;p45"/>
              <p:cNvSpPr/>
              <p:nvPr/>
            </p:nvSpPr>
            <p:spPr>
              <a:xfrm flipH="1">
                <a:off x="6635963" y="3821000"/>
                <a:ext cx="1797600" cy="2577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it-IT" sz="1600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WRMSSE </a:t>
                </a:r>
                <a:r>
                  <a:rPr lang="it-IT" sz="1600" dirty="0" err="1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decomposition</a:t>
                </a:r>
                <a:endParaRPr lang="it-IT" sz="1600" dirty="0"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123" name="Google Shape;1123;p45"/>
          <p:cNvCxnSpPr>
            <a:cxnSpLocks/>
            <a:stCxn id="73" idx="1"/>
            <a:endCxn id="1119" idx="0"/>
          </p:cNvCxnSpPr>
          <p:nvPr/>
        </p:nvCxnSpPr>
        <p:spPr>
          <a:xfrm rot="10800000">
            <a:off x="1752781" y="2622550"/>
            <a:ext cx="3725978" cy="437451"/>
          </a:xfrm>
          <a:prstGeom prst="bentConnector4">
            <a:avLst>
              <a:gd name="adj1" fmla="val 34030"/>
              <a:gd name="adj2" fmla="val 15225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DAAA704-54D5-8D7E-2BEF-F8497D0645DC}"/>
              </a:ext>
            </a:extLst>
          </p:cNvPr>
          <p:cNvGrpSpPr/>
          <p:nvPr/>
        </p:nvGrpSpPr>
        <p:grpSpPr>
          <a:xfrm>
            <a:off x="330200" y="1017212"/>
            <a:ext cx="4563533" cy="975833"/>
            <a:chOff x="1492314" y="2220554"/>
            <a:chExt cx="4157435" cy="821868"/>
          </a:xfrm>
        </p:grpSpPr>
        <p:grpSp>
          <p:nvGrpSpPr>
            <p:cNvPr id="1070" name="Google Shape;1070;p45"/>
            <p:cNvGrpSpPr/>
            <p:nvPr/>
          </p:nvGrpSpPr>
          <p:grpSpPr>
            <a:xfrm>
              <a:off x="1492314" y="2220554"/>
              <a:ext cx="4157435" cy="821868"/>
              <a:chOff x="2849231" y="1762525"/>
              <a:chExt cx="1269000" cy="1269000"/>
            </a:xfrm>
          </p:grpSpPr>
          <p:sp>
            <p:nvSpPr>
              <p:cNvPr id="1071" name="Google Shape;1071;p45"/>
              <p:cNvSpPr/>
              <p:nvPr/>
            </p:nvSpPr>
            <p:spPr>
              <a:xfrm flipH="1">
                <a:off x="2849231" y="1762525"/>
                <a:ext cx="1269000" cy="1269000"/>
              </a:xfrm>
              <a:prstGeom prst="roundRect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1073" name="Google Shape;1073;p45"/>
              <p:cNvGrpSpPr/>
              <p:nvPr/>
            </p:nvGrpSpPr>
            <p:grpSpPr>
              <a:xfrm>
                <a:off x="3308088" y="2233830"/>
                <a:ext cx="351286" cy="326390"/>
                <a:chOff x="6524150" y="1938725"/>
                <a:chExt cx="297725" cy="276625"/>
              </a:xfrm>
            </p:grpSpPr>
            <p:sp>
              <p:nvSpPr>
                <p:cNvPr id="1074" name="Google Shape;1074;p45"/>
                <p:cNvSpPr/>
                <p:nvPr/>
              </p:nvSpPr>
              <p:spPr>
                <a:xfrm>
                  <a:off x="6524150" y="2025375"/>
                  <a:ext cx="297725" cy="189975"/>
                </a:xfrm>
                <a:prstGeom prst="round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45"/>
                <p:cNvSpPr/>
                <p:nvPr/>
              </p:nvSpPr>
              <p:spPr>
                <a:xfrm>
                  <a:off x="6664325" y="1938725"/>
                  <a:ext cx="17375" cy="43350"/>
                </a:xfrm>
                <a:prstGeom prst="round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45"/>
                <p:cNvSpPr/>
                <p:nvPr/>
              </p:nvSpPr>
              <p:spPr>
                <a:xfrm>
                  <a:off x="6594250" y="1972800"/>
                  <a:ext cx="35450" cy="35275"/>
                </a:xfrm>
                <a:prstGeom prst="round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45"/>
                <p:cNvSpPr/>
                <p:nvPr/>
              </p:nvSpPr>
              <p:spPr>
                <a:xfrm>
                  <a:off x="6715525" y="1972800"/>
                  <a:ext cx="35475" cy="35275"/>
                </a:xfrm>
                <a:prstGeom prst="round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65" name="Immagine 6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2310C252-B230-3E45-C92E-8E3C17DD8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528" y="2227967"/>
              <a:ext cx="3845651" cy="786392"/>
            </a:xfrm>
            <a:prstGeom prst="rect">
              <a:avLst/>
            </a:prstGeom>
            <a:effectLst>
              <a:softEdge rad="63500"/>
            </a:effectLst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0DFC25F-6418-1B17-928F-CFB4DD1AF772}"/>
              </a:ext>
            </a:extLst>
          </p:cNvPr>
          <p:cNvGrpSpPr/>
          <p:nvPr/>
        </p:nvGrpSpPr>
        <p:grpSpPr>
          <a:xfrm>
            <a:off x="5478759" y="2266671"/>
            <a:ext cx="3370469" cy="1602806"/>
            <a:chOff x="2007660" y="2298755"/>
            <a:chExt cx="3378974" cy="1503547"/>
          </a:xfrm>
        </p:grpSpPr>
        <p:sp>
          <p:nvSpPr>
            <p:cNvPr id="1068" name="Google Shape;1068;p45"/>
            <p:cNvSpPr/>
            <p:nvPr/>
          </p:nvSpPr>
          <p:spPr>
            <a:xfrm>
              <a:off x="2007660" y="2310766"/>
              <a:ext cx="3378974" cy="1491536"/>
            </a:xfrm>
            <a:prstGeom prst="roundRect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73" name="Immagine 72">
              <a:extLst>
                <a:ext uri="{FF2B5EF4-FFF2-40B4-BE49-F238E27FC236}">
                  <a16:creationId xmlns:a16="http://schemas.microsoft.com/office/drawing/2014/main" id="{51E9C0F7-4D83-8D94-56BC-8BFE922C4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7660" y="2298755"/>
              <a:ext cx="3307552" cy="1488399"/>
            </a:xfrm>
            <a:prstGeom prst="rect">
              <a:avLst/>
            </a:prstGeom>
          </p:spPr>
        </p:pic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48D8359F-F61C-6604-FE50-E97533A8CBB5}"/>
              </a:ext>
            </a:extLst>
          </p:cNvPr>
          <p:cNvGrpSpPr/>
          <p:nvPr/>
        </p:nvGrpSpPr>
        <p:grpSpPr>
          <a:xfrm>
            <a:off x="351212" y="3786205"/>
            <a:ext cx="3829618" cy="708409"/>
            <a:chOff x="170518" y="3694819"/>
            <a:chExt cx="3432900" cy="819138"/>
          </a:xfrm>
        </p:grpSpPr>
        <p:sp>
          <p:nvSpPr>
            <p:cNvPr id="1065" name="Google Shape;1065;p45"/>
            <p:cNvSpPr/>
            <p:nvPr/>
          </p:nvSpPr>
          <p:spPr>
            <a:xfrm>
              <a:off x="170518" y="3694819"/>
              <a:ext cx="3432900" cy="819138"/>
            </a:xfrm>
            <a:prstGeom prst="roundRect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90" name="Immagine 89">
              <a:extLst>
                <a:ext uri="{FF2B5EF4-FFF2-40B4-BE49-F238E27FC236}">
                  <a16:creationId xmlns:a16="http://schemas.microsoft.com/office/drawing/2014/main" id="{70E97666-DC7B-63F0-5343-7E6F7C9EE9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975"/>
            <a:stretch/>
          </p:blipFill>
          <p:spPr>
            <a:xfrm>
              <a:off x="170519" y="3782416"/>
              <a:ext cx="3289870" cy="607336"/>
            </a:xfrm>
            <a:prstGeom prst="rect">
              <a:avLst/>
            </a:prstGeom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val="37726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0"/>
          <p:cNvGrpSpPr/>
          <p:nvPr/>
        </p:nvGrpSpPr>
        <p:grpSpPr>
          <a:xfrm>
            <a:off x="4167982" y="1408250"/>
            <a:ext cx="808035" cy="3251408"/>
            <a:chOff x="4167982" y="1408250"/>
            <a:chExt cx="808035" cy="3251408"/>
          </a:xfrm>
        </p:grpSpPr>
        <p:sp>
          <p:nvSpPr>
            <p:cNvPr id="360" name="Google Shape;360;p30"/>
            <p:cNvSpPr/>
            <p:nvPr/>
          </p:nvSpPr>
          <p:spPr>
            <a:xfrm>
              <a:off x="4168118" y="1408250"/>
              <a:ext cx="807900" cy="807900"/>
            </a:xfrm>
            <a:prstGeom prst="arc">
              <a:avLst>
                <a:gd name="adj1" fmla="val 5438109"/>
                <a:gd name="adj2" fmla="val 16309256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triangl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 flipH="1">
              <a:off x="4167982" y="2221108"/>
              <a:ext cx="807900" cy="807900"/>
            </a:xfrm>
            <a:prstGeom prst="arc">
              <a:avLst>
                <a:gd name="adj1" fmla="val 5438109"/>
                <a:gd name="adj2" fmla="val 16309256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triangl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168118" y="3038900"/>
              <a:ext cx="807900" cy="807900"/>
            </a:xfrm>
            <a:prstGeom prst="arc">
              <a:avLst>
                <a:gd name="adj1" fmla="val 5438109"/>
                <a:gd name="adj2" fmla="val 16309256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triangl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 flipH="1">
              <a:off x="4167982" y="3851758"/>
              <a:ext cx="807900" cy="807900"/>
            </a:xfrm>
            <a:prstGeom prst="arc">
              <a:avLst>
                <a:gd name="adj1" fmla="val 5438109"/>
                <a:gd name="adj2" fmla="val 16309256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triangl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30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</a:t>
            </a:r>
            <a:r>
              <a:rPr lang="en" dirty="0"/>
              <a:t>ummary </a:t>
            </a:r>
            <a:endParaRPr sz="2500" dirty="0"/>
          </a:p>
        </p:txBody>
      </p:sp>
      <p:sp>
        <p:nvSpPr>
          <p:cNvPr id="365" name="Google Shape;365;p30"/>
          <p:cNvSpPr/>
          <p:nvPr/>
        </p:nvSpPr>
        <p:spPr>
          <a:xfrm>
            <a:off x="457200" y="1403300"/>
            <a:ext cx="35850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622200" y="1533098"/>
            <a:ext cx="3255000" cy="558203"/>
            <a:chOff x="622200" y="1481347"/>
            <a:chExt cx="3255000" cy="558203"/>
          </a:xfrm>
        </p:grpSpPr>
        <p:sp>
          <p:nvSpPr>
            <p:cNvPr id="367" name="Google Shape;367;p30"/>
            <p:cNvSpPr txBox="1"/>
            <p:nvPr/>
          </p:nvSpPr>
          <p:spPr>
            <a:xfrm>
              <a:off x="622200" y="1673850"/>
              <a:ext cx="3255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Objective, organization and metric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22200" y="1481347"/>
              <a:ext cx="32550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M5 Competition Overview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369" name="Google Shape;369;p30"/>
          <p:cNvSpPr/>
          <p:nvPr/>
        </p:nvSpPr>
        <p:spPr>
          <a:xfrm>
            <a:off x="5101800" y="2246025"/>
            <a:ext cx="35850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0"/>
          <p:cNvGrpSpPr/>
          <p:nvPr/>
        </p:nvGrpSpPr>
        <p:grpSpPr>
          <a:xfrm>
            <a:off x="5266800" y="2357556"/>
            <a:ext cx="3255000" cy="558204"/>
            <a:chOff x="5266800" y="2324072"/>
            <a:chExt cx="3255000" cy="558204"/>
          </a:xfrm>
        </p:grpSpPr>
        <p:sp>
          <p:nvSpPr>
            <p:cNvPr id="371" name="Google Shape;371;p30"/>
            <p:cNvSpPr txBox="1"/>
            <p:nvPr/>
          </p:nvSpPr>
          <p:spPr>
            <a:xfrm>
              <a:off x="5266800" y="2516576"/>
              <a:ext cx="3255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Issues and solutions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266800" y="2324072"/>
              <a:ext cx="32550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Main challenges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373" name="Google Shape;373;p30"/>
          <p:cNvSpPr/>
          <p:nvPr/>
        </p:nvSpPr>
        <p:spPr>
          <a:xfrm>
            <a:off x="457200" y="3033950"/>
            <a:ext cx="35850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30"/>
          <p:cNvGrpSpPr/>
          <p:nvPr/>
        </p:nvGrpSpPr>
        <p:grpSpPr>
          <a:xfrm>
            <a:off x="622200" y="3182015"/>
            <a:ext cx="3255000" cy="558204"/>
            <a:chOff x="622200" y="3111997"/>
            <a:chExt cx="3255000" cy="558204"/>
          </a:xfrm>
        </p:grpSpPr>
        <p:sp>
          <p:nvSpPr>
            <p:cNvPr id="375" name="Google Shape;375;p30"/>
            <p:cNvSpPr txBox="1"/>
            <p:nvPr/>
          </p:nvSpPr>
          <p:spPr>
            <a:xfrm>
              <a:off x="622200" y="3304501"/>
              <a:ext cx="3255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Lessons learned from other participants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622200" y="3111997"/>
              <a:ext cx="32550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Other solutions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377" name="Google Shape;377;p30"/>
          <p:cNvSpPr/>
          <p:nvPr/>
        </p:nvSpPr>
        <p:spPr>
          <a:xfrm>
            <a:off x="5101800" y="3876675"/>
            <a:ext cx="3585000" cy="81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0"/>
          <p:cNvGrpSpPr/>
          <p:nvPr/>
        </p:nvGrpSpPr>
        <p:grpSpPr>
          <a:xfrm>
            <a:off x="5266800" y="4006473"/>
            <a:ext cx="3255000" cy="558204"/>
            <a:chOff x="5266800" y="3954722"/>
            <a:chExt cx="3255000" cy="558204"/>
          </a:xfrm>
        </p:grpSpPr>
        <p:sp>
          <p:nvSpPr>
            <p:cNvPr id="379" name="Google Shape;379;p30"/>
            <p:cNvSpPr txBox="1"/>
            <p:nvPr/>
          </p:nvSpPr>
          <p:spPr>
            <a:xfrm>
              <a:off x="5266800" y="4147226"/>
              <a:ext cx="3255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Description of the solution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5266800" y="3954722"/>
              <a:ext cx="3255000" cy="25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Proposed solution</a:t>
              </a: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382" name="Google Shape;382;p30"/>
          <p:cNvSpPr/>
          <p:nvPr/>
        </p:nvSpPr>
        <p:spPr>
          <a:xfrm>
            <a:off x="4256250" y="1496450"/>
            <a:ext cx="631500" cy="6315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01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4" name="Google Shape;384;p30"/>
          <p:cNvSpPr/>
          <p:nvPr/>
        </p:nvSpPr>
        <p:spPr>
          <a:xfrm flipH="1">
            <a:off x="4256250" y="2339175"/>
            <a:ext cx="631500" cy="6315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02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4256250" y="3127100"/>
            <a:ext cx="631500" cy="631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03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0" name="Google Shape;390;p30"/>
          <p:cNvSpPr/>
          <p:nvPr/>
        </p:nvSpPr>
        <p:spPr>
          <a:xfrm flipH="1">
            <a:off x="4256250" y="3969825"/>
            <a:ext cx="631500" cy="6315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04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393" name="Google Shape;393;p30"/>
          <p:cNvGrpSpPr/>
          <p:nvPr/>
        </p:nvGrpSpPr>
        <p:grpSpPr>
          <a:xfrm>
            <a:off x="5626906" y="3320702"/>
            <a:ext cx="365694" cy="244296"/>
            <a:chOff x="3266625" y="4089450"/>
            <a:chExt cx="444775" cy="297125"/>
          </a:xfrm>
        </p:grpSpPr>
        <p:sp>
          <p:nvSpPr>
            <p:cNvPr id="394" name="Google Shape;394;p30"/>
            <p:cNvSpPr/>
            <p:nvPr/>
          </p:nvSpPr>
          <p:spPr>
            <a:xfrm>
              <a:off x="3266625" y="4089450"/>
              <a:ext cx="444775" cy="297125"/>
            </a:xfrm>
            <a:custGeom>
              <a:avLst/>
              <a:gdLst/>
              <a:ahLst/>
              <a:cxnLst/>
              <a:rect l="l" t="t" r="r" b="b"/>
              <a:pathLst>
                <a:path w="17791" h="11885" extrusionOk="0">
                  <a:moveTo>
                    <a:pt x="2420" y="3132"/>
                  </a:moveTo>
                  <a:cubicBezTo>
                    <a:pt x="2242" y="3808"/>
                    <a:pt x="1708" y="4342"/>
                    <a:pt x="1032" y="4519"/>
                  </a:cubicBezTo>
                  <a:lnTo>
                    <a:pt x="1032" y="3132"/>
                  </a:lnTo>
                  <a:close/>
                  <a:moveTo>
                    <a:pt x="14695" y="3132"/>
                  </a:moveTo>
                  <a:lnTo>
                    <a:pt x="14695" y="4519"/>
                  </a:lnTo>
                  <a:cubicBezTo>
                    <a:pt x="14019" y="4342"/>
                    <a:pt x="13485" y="3808"/>
                    <a:pt x="13307" y="3132"/>
                  </a:cubicBezTo>
                  <a:close/>
                  <a:moveTo>
                    <a:pt x="16759" y="1068"/>
                  </a:moveTo>
                  <a:lnTo>
                    <a:pt x="16759" y="8789"/>
                  </a:lnTo>
                  <a:lnTo>
                    <a:pt x="15727" y="8789"/>
                  </a:lnTo>
                  <a:lnTo>
                    <a:pt x="15727" y="2100"/>
                  </a:lnTo>
                  <a:lnTo>
                    <a:pt x="3131" y="2100"/>
                  </a:lnTo>
                  <a:lnTo>
                    <a:pt x="3131" y="1068"/>
                  </a:lnTo>
                  <a:close/>
                  <a:moveTo>
                    <a:pt x="1032" y="9465"/>
                  </a:moveTo>
                  <a:cubicBezTo>
                    <a:pt x="1708" y="9643"/>
                    <a:pt x="2242" y="10177"/>
                    <a:pt x="2420" y="10853"/>
                  </a:cubicBezTo>
                  <a:lnTo>
                    <a:pt x="1032" y="10853"/>
                  </a:lnTo>
                  <a:lnTo>
                    <a:pt x="1032" y="9465"/>
                  </a:lnTo>
                  <a:close/>
                  <a:moveTo>
                    <a:pt x="3487" y="3096"/>
                  </a:moveTo>
                  <a:lnTo>
                    <a:pt x="12204" y="3132"/>
                  </a:lnTo>
                  <a:cubicBezTo>
                    <a:pt x="12454" y="4377"/>
                    <a:pt x="13414" y="5373"/>
                    <a:pt x="14695" y="5587"/>
                  </a:cubicBezTo>
                  <a:lnTo>
                    <a:pt x="14695" y="8398"/>
                  </a:lnTo>
                  <a:cubicBezTo>
                    <a:pt x="13414" y="8611"/>
                    <a:pt x="12454" y="9572"/>
                    <a:pt x="12204" y="10853"/>
                  </a:cubicBezTo>
                  <a:lnTo>
                    <a:pt x="3487" y="10853"/>
                  </a:lnTo>
                  <a:cubicBezTo>
                    <a:pt x="3274" y="9572"/>
                    <a:pt x="2313" y="8611"/>
                    <a:pt x="1032" y="8398"/>
                  </a:cubicBezTo>
                  <a:lnTo>
                    <a:pt x="1032" y="5551"/>
                  </a:lnTo>
                  <a:cubicBezTo>
                    <a:pt x="2313" y="5338"/>
                    <a:pt x="3274" y="4342"/>
                    <a:pt x="3487" y="3096"/>
                  </a:cubicBezTo>
                  <a:close/>
                  <a:moveTo>
                    <a:pt x="14660" y="9465"/>
                  </a:moveTo>
                  <a:lnTo>
                    <a:pt x="14660" y="10853"/>
                  </a:lnTo>
                  <a:lnTo>
                    <a:pt x="13272" y="10853"/>
                  </a:lnTo>
                  <a:cubicBezTo>
                    <a:pt x="13450" y="10177"/>
                    <a:pt x="13983" y="9643"/>
                    <a:pt x="14660" y="9465"/>
                  </a:cubicBezTo>
                  <a:close/>
                  <a:moveTo>
                    <a:pt x="2099" y="1"/>
                  </a:moveTo>
                  <a:lnTo>
                    <a:pt x="2099" y="2064"/>
                  </a:lnTo>
                  <a:lnTo>
                    <a:pt x="0" y="2064"/>
                  </a:lnTo>
                  <a:lnTo>
                    <a:pt x="0" y="11885"/>
                  </a:lnTo>
                  <a:lnTo>
                    <a:pt x="15727" y="11885"/>
                  </a:lnTo>
                  <a:lnTo>
                    <a:pt x="15727" y="9821"/>
                  </a:lnTo>
                  <a:lnTo>
                    <a:pt x="17791" y="9821"/>
                  </a:lnTo>
                  <a:lnTo>
                    <a:pt x="1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407150" y="4208800"/>
              <a:ext cx="129900" cy="111075"/>
            </a:xfrm>
            <a:custGeom>
              <a:avLst/>
              <a:gdLst/>
              <a:ahLst/>
              <a:cxnLst/>
              <a:rect l="l" t="t" r="r" b="b"/>
              <a:pathLst>
                <a:path w="5196" h="4443" extrusionOk="0">
                  <a:moveTo>
                    <a:pt x="2243" y="1026"/>
                  </a:moveTo>
                  <a:cubicBezTo>
                    <a:pt x="3310" y="1026"/>
                    <a:pt x="3844" y="2307"/>
                    <a:pt x="3097" y="3054"/>
                  </a:cubicBezTo>
                  <a:cubicBezTo>
                    <a:pt x="2855" y="3296"/>
                    <a:pt x="2553" y="3404"/>
                    <a:pt x="2256" y="3404"/>
                  </a:cubicBezTo>
                  <a:cubicBezTo>
                    <a:pt x="1635" y="3404"/>
                    <a:pt x="1033" y="2934"/>
                    <a:pt x="1033" y="2236"/>
                  </a:cubicBezTo>
                  <a:cubicBezTo>
                    <a:pt x="1033" y="1560"/>
                    <a:pt x="1567" y="1026"/>
                    <a:pt x="2243" y="1026"/>
                  </a:cubicBezTo>
                  <a:close/>
                  <a:moveTo>
                    <a:pt x="2246" y="1"/>
                  </a:moveTo>
                  <a:cubicBezTo>
                    <a:pt x="1103" y="1"/>
                    <a:pt x="1" y="892"/>
                    <a:pt x="1" y="2236"/>
                  </a:cubicBezTo>
                  <a:cubicBezTo>
                    <a:pt x="1" y="3446"/>
                    <a:pt x="997" y="4442"/>
                    <a:pt x="2243" y="4442"/>
                  </a:cubicBezTo>
                  <a:cubicBezTo>
                    <a:pt x="4200" y="4442"/>
                    <a:pt x="5196" y="2058"/>
                    <a:pt x="3808" y="670"/>
                  </a:cubicBezTo>
                  <a:cubicBezTo>
                    <a:pt x="3357" y="208"/>
                    <a:pt x="2796" y="1"/>
                    <a:pt x="2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550375" y="4251350"/>
              <a:ext cx="42725" cy="25825"/>
            </a:xfrm>
            <a:custGeom>
              <a:avLst/>
              <a:gdLst/>
              <a:ahLst/>
              <a:cxnLst/>
              <a:rect l="l" t="t" r="r" b="b"/>
              <a:pathLst>
                <a:path w="1709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708" y="1032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333325" y="4251350"/>
              <a:ext cx="41850" cy="25825"/>
            </a:xfrm>
            <a:custGeom>
              <a:avLst/>
              <a:gdLst/>
              <a:ahLst/>
              <a:cxnLst/>
              <a:rect l="l" t="t" r="r" b="b"/>
              <a:pathLst>
                <a:path w="1674" h="1033" extrusionOk="0">
                  <a:moveTo>
                    <a:pt x="1" y="0"/>
                  </a:moveTo>
                  <a:lnTo>
                    <a:pt x="1" y="1032"/>
                  </a:lnTo>
                  <a:lnTo>
                    <a:pt x="1673" y="1032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0"/>
          <p:cNvSpPr/>
          <p:nvPr/>
        </p:nvSpPr>
        <p:spPr>
          <a:xfrm>
            <a:off x="3218225" y="2432538"/>
            <a:ext cx="232200" cy="444775"/>
          </a:xfrm>
          <a:custGeom>
            <a:avLst/>
            <a:gdLst/>
            <a:ahLst/>
            <a:cxnLst/>
            <a:rect l="l" t="t" r="r" b="b"/>
            <a:pathLst>
              <a:path w="9288" h="17791" extrusionOk="0">
                <a:moveTo>
                  <a:pt x="4662" y="1744"/>
                </a:moveTo>
                <a:lnTo>
                  <a:pt x="6477" y="4163"/>
                </a:lnTo>
                <a:lnTo>
                  <a:pt x="5303" y="4163"/>
                </a:lnTo>
                <a:lnTo>
                  <a:pt x="5303" y="7792"/>
                </a:lnTo>
                <a:lnTo>
                  <a:pt x="4022" y="7792"/>
                </a:lnTo>
                <a:lnTo>
                  <a:pt x="4022" y="4163"/>
                </a:lnTo>
                <a:lnTo>
                  <a:pt x="2812" y="4163"/>
                </a:lnTo>
                <a:lnTo>
                  <a:pt x="4662" y="1744"/>
                </a:lnTo>
                <a:close/>
                <a:moveTo>
                  <a:pt x="8256" y="8824"/>
                </a:moveTo>
                <a:lnTo>
                  <a:pt x="8256" y="10034"/>
                </a:lnTo>
                <a:lnTo>
                  <a:pt x="1033" y="10034"/>
                </a:lnTo>
                <a:lnTo>
                  <a:pt x="1033" y="8824"/>
                </a:lnTo>
                <a:close/>
                <a:moveTo>
                  <a:pt x="8256" y="11066"/>
                </a:moveTo>
                <a:lnTo>
                  <a:pt x="8256" y="12276"/>
                </a:lnTo>
                <a:lnTo>
                  <a:pt x="1033" y="12276"/>
                </a:lnTo>
                <a:lnTo>
                  <a:pt x="1033" y="11066"/>
                </a:lnTo>
                <a:close/>
                <a:moveTo>
                  <a:pt x="8256" y="13307"/>
                </a:moveTo>
                <a:lnTo>
                  <a:pt x="8256" y="14517"/>
                </a:lnTo>
                <a:lnTo>
                  <a:pt x="1033" y="14517"/>
                </a:lnTo>
                <a:lnTo>
                  <a:pt x="1033" y="13307"/>
                </a:lnTo>
                <a:close/>
                <a:moveTo>
                  <a:pt x="8256" y="15549"/>
                </a:moveTo>
                <a:lnTo>
                  <a:pt x="8256" y="16759"/>
                </a:lnTo>
                <a:lnTo>
                  <a:pt x="1033" y="16759"/>
                </a:lnTo>
                <a:lnTo>
                  <a:pt x="1033" y="15549"/>
                </a:lnTo>
                <a:close/>
                <a:moveTo>
                  <a:pt x="4662" y="0"/>
                </a:moveTo>
                <a:lnTo>
                  <a:pt x="713" y="5195"/>
                </a:lnTo>
                <a:lnTo>
                  <a:pt x="2954" y="5195"/>
                </a:lnTo>
                <a:lnTo>
                  <a:pt x="2954" y="7792"/>
                </a:lnTo>
                <a:lnTo>
                  <a:pt x="1" y="7792"/>
                </a:lnTo>
                <a:lnTo>
                  <a:pt x="1" y="17790"/>
                </a:lnTo>
                <a:lnTo>
                  <a:pt x="9288" y="17790"/>
                </a:lnTo>
                <a:lnTo>
                  <a:pt x="9288" y="7792"/>
                </a:lnTo>
                <a:lnTo>
                  <a:pt x="6334" y="7792"/>
                </a:lnTo>
                <a:lnTo>
                  <a:pt x="6334" y="5195"/>
                </a:lnTo>
                <a:lnTo>
                  <a:pt x="8612" y="5195"/>
                </a:lnTo>
                <a:lnTo>
                  <a:pt x="4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91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851235" y="4039325"/>
            <a:ext cx="7834879" cy="689701"/>
            <a:chOff x="851235" y="4039325"/>
            <a:chExt cx="7834879" cy="689701"/>
          </a:xfrm>
        </p:grpSpPr>
        <p:sp>
          <p:nvSpPr>
            <p:cNvPr id="429" name="Google Shape;429;p31"/>
            <p:cNvSpPr/>
            <p:nvPr/>
          </p:nvSpPr>
          <p:spPr>
            <a:xfrm flipH="1">
              <a:off x="851235" y="4039326"/>
              <a:ext cx="2045700" cy="689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Metric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flipH="1">
              <a:off x="4905513" y="4039325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Private leaderboard: 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days 1942  - 1969</a:t>
              </a:r>
            </a:p>
          </p:txBody>
        </p:sp>
      </p:grpSp>
      <p:grpSp>
        <p:nvGrpSpPr>
          <p:cNvPr id="423" name="Google Shape;423;p31"/>
          <p:cNvGrpSpPr/>
          <p:nvPr/>
        </p:nvGrpSpPr>
        <p:grpSpPr>
          <a:xfrm>
            <a:off x="848150" y="3170267"/>
            <a:ext cx="7837963" cy="689721"/>
            <a:chOff x="848150" y="3170267"/>
            <a:chExt cx="7837963" cy="689721"/>
          </a:xfrm>
        </p:grpSpPr>
        <p:sp>
          <p:nvSpPr>
            <p:cNvPr id="424" name="Google Shape;424;p31"/>
            <p:cNvSpPr/>
            <p:nvPr/>
          </p:nvSpPr>
          <p:spPr>
            <a:xfrm flipH="1">
              <a:off x="848150" y="3170288"/>
              <a:ext cx="2041110" cy="689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Files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flipH="1">
              <a:off x="4905513" y="3170267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200" b="1" dirty="0">
                  <a:latin typeface="Roboto"/>
                  <a:ea typeface="Roboto"/>
                  <a:cs typeface="Roboto"/>
                  <a:sym typeface="Roboto"/>
                </a:rPr>
                <a:t>Public leaderboard: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days 1914 -  1941</a:t>
              </a:r>
            </a:p>
          </p:txBody>
        </p:sp>
      </p:grpSp>
      <p:grpSp>
        <p:nvGrpSpPr>
          <p:cNvPr id="418" name="Google Shape;418;p31"/>
          <p:cNvGrpSpPr/>
          <p:nvPr/>
        </p:nvGrpSpPr>
        <p:grpSpPr>
          <a:xfrm>
            <a:off x="848072" y="2301208"/>
            <a:ext cx="7838041" cy="689723"/>
            <a:chOff x="848072" y="2301208"/>
            <a:chExt cx="7838041" cy="689723"/>
          </a:xfrm>
        </p:grpSpPr>
        <p:sp>
          <p:nvSpPr>
            <p:cNvPr id="419" name="Google Shape;419;p31"/>
            <p:cNvSpPr/>
            <p:nvPr/>
          </p:nvSpPr>
          <p:spPr>
            <a:xfrm flipH="1">
              <a:off x="848072" y="2301231"/>
              <a:ext cx="2041188" cy="689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Organization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flipH="1">
              <a:off x="4905513" y="2301208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200" b="1" dirty="0">
                  <a:latin typeface="Roboto"/>
                  <a:ea typeface="Roboto"/>
                  <a:cs typeface="Roboto"/>
                  <a:sym typeface="Roboto"/>
                </a:rPr>
                <a:t>Historical sales: 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days 1 - 1941</a:t>
              </a:r>
            </a:p>
          </p:txBody>
        </p:sp>
      </p:grpSp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720000" y="328521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1</a:t>
            </a:r>
            <a:r>
              <a:rPr lang="en" dirty="0"/>
              <a:t>.1:</a:t>
            </a:r>
            <a:r>
              <a:rPr lang="en" sz="2500" dirty="0"/>
              <a:t> M5 Competition</a:t>
            </a:r>
            <a:endParaRPr sz="2500" dirty="0"/>
          </a:p>
        </p:txBody>
      </p:sp>
      <p:sp>
        <p:nvSpPr>
          <p:cNvPr id="413" name="Google Shape;413;p31"/>
          <p:cNvSpPr/>
          <p:nvPr/>
        </p:nvSpPr>
        <p:spPr>
          <a:xfrm flipH="1">
            <a:off x="848288" y="1432141"/>
            <a:ext cx="2048647" cy="689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Objective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457887" y="1098101"/>
            <a:ext cx="791100" cy="7911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5" name="Google Shape;415;p31"/>
          <p:cNvSpPr/>
          <p:nvPr/>
        </p:nvSpPr>
        <p:spPr>
          <a:xfrm flipH="1">
            <a:off x="4905513" y="1432150"/>
            <a:ext cx="3780600" cy="68969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Unit sales forecasting: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for each item in each store for the next 28 days</a:t>
            </a:r>
          </a:p>
        </p:txBody>
      </p:sp>
      <p:cxnSp>
        <p:nvCxnSpPr>
          <p:cNvPr id="416" name="Google Shape;416;p31"/>
          <p:cNvCxnSpPr>
            <a:cxnSpLocks/>
            <a:stCxn id="413" idx="1"/>
            <a:endCxn id="415" idx="3"/>
          </p:cNvCxnSpPr>
          <p:nvPr/>
        </p:nvCxnSpPr>
        <p:spPr>
          <a:xfrm>
            <a:off x="2896935" y="1776991"/>
            <a:ext cx="2008578" cy="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7" name="Google Shape;417;p31"/>
          <p:cNvSpPr/>
          <p:nvPr/>
        </p:nvSpPr>
        <p:spPr>
          <a:xfrm>
            <a:off x="457887" y="1967183"/>
            <a:ext cx="791100" cy="7911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457887" y="2836263"/>
            <a:ext cx="791100" cy="791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457887" y="3705320"/>
            <a:ext cx="791100" cy="7911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2" name="Google Shape;432;p31"/>
          <p:cNvGrpSpPr/>
          <p:nvPr/>
        </p:nvGrpSpPr>
        <p:grpSpPr>
          <a:xfrm>
            <a:off x="654047" y="2162765"/>
            <a:ext cx="398844" cy="400057"/>
            <a:chOff x="654047" y="2162765"/>
            <a:chExt cx="398844" cy="400057"/>
          </a:xfrm>
          <a:solidFill>
            <a:schemeClr val="bg1"/>
          </a:solidFill>
        </p:grpSpPr>
        <p:sp>
          <p:nvSpPr>
            <p:cNvPr id="433" name="Google Shape;433;p31"/>
            <p:cNvSpPr/>
            <p:nvPr/>
          </p:nvSpPr>
          <p:spPr>
            <a:xfrm>
              <a:off x="654047" y="2162765"/>
              <a:ext cx="398844" cy="400057"/>
            </a:xfrm>
            <a:custGeom>
              <a:avLst/>
              <a:gdLst/>
              <a:ahLst/>
              <a:cxnLst/>
              <a:rect l="l" t="t" r="r" b="b"/>
              <a:pathLst>
                <a:path w="17756" h="17810" extrusionOk="0">
                  <a:moveTo>
                    <a:pt x="16759" y="4875"/>
                  </a:moveTo>
                  <a:lnTo>
                    <a:pt x="16759" y="7081"/>
                  </a:lnTo>
                  <a:lnTo>
                    <a:pt x="15728" y="11742"/>
                  </a:lnTo>
                  <a:lnTo>
                    <a:pt x="4164" y="11742"/>
                  </a:lnTo>
                  <a:lnTo>
                    <a:pt x="3274" y="4875"/>
                  </a:lnTo>
                  <a:close/>
                  <a:moveTo>
                    <a:pt x="6512" y="15585"/>
                  </a:moveTo>
                  <a:cubicBezTo>
                    <a:pt x="6832" y="15585"/>
                    <a:pt x="7117" y="15834"/>
                    <a:pt x="7117" y="16154"/>
                  </a:cubicBezTo>
                  <a:cubicBezTo>
                    <a:pt x="7117" y="16516"/>
                    <a:pt x="6822" y="16747"/>
                    <a:pt x="6510" y="16747"/>
                  </a:cubicBezTo>
                  <a:cubicBezTo>
                    <a:pt x="6363" y="16747"/>
                    <a:pt x="6211" y="16695"/>
                    <a:pt x="6085" y="16581"/>
                  </a:cubicBezTo>
                  <a:cubicBezTo>
                    <a:pt x="5729" y="16225"/>
                    <a:pt x="5978" y="15585"/>
                    <a:pt x="6512" y="15585"/>
                  </a:cubicBezTo>
                  <a:close/>
                  <a:moveTo>
                    <a:pt x="13877" y="15585"/>
                  </a:moveTo>
                  <a:cubicBezTo>
                    <a:pt x="14198" y="15585"/>
                    <a:pt x="14447" y="15834"/>
                    <a:pt x="14447" y="16154"/>
                  </a:cubicBezTo>
                  <a:cubicBezTo>
                    <a:pt x="14447" y="16516"/>
                    <a:pt x="14152" y="16747"/>
                    <a:pt x="13851" y="16747"/>
                  </a:cubicBezTo>
                  <a:cubicBezTo>
                    <a:pt x="13709" y="16747"/>
                    <a:pt x="13565" y="16695"/>
                    <a:pt x="13450" y="16581"/>
                  </a:cubicBezTo>
                  <a:cubicBezTo>
                    <a:pt x="13059" y="16225"/>
                    <a:pt x="13344" y="15585"/>
                    <a:pt x="13877" y="15585"/>
                  </a:cubicBezTo>
                  <a:close/>
                  <a:moveTo>
                    <a:pt x="1" y="0"/>
                  </a:moveTo>
                  <a:lnTo>
                    <a:pt x="1" y="1068"/>
                  </a:lnTo>
                  <a:lnTo>
                    <a:pt x="1709" y="1068"/>
                  </a:lnTo>
                  <a:lnTo>
                    <a:pt x="3381" y="13912"/>
                  </a:lnTo>
                  <a:cubicBezTo>
                    <a:pt x="3488" y="14731"/>
                    <a:pt x="4164" y="15407"/>
                    <a:pt x="4982" y="15549"/>
                  </a:cubicBezTo>
                  <a:cubicBezTo>
                    <a:pt x="4911" y="15727"/>
                    <a:pt x="4875" y="15941"/>
                    <a:pt x="4875" y="16154"/>
                  </a:cubicBezTo>
                  <a:cubicBezTo>
                    <a:pt x="4875" y="17071"/>
                    <a:pt x="5605" y="17790"/>
                    <a:pt x="6466" y="17790"/>
                  </a:cubicBezTo>
                  <a:cubicBezTo>
                    <a:pt x="6575" y="17790"/>
                    <a:pt x="6685" y="17779"/>
                    <a:pt x="6797" y="17755"/>
                  </a:cubicBezTo>
                  <a:cubicBezTo>
                    <a:pt x="7829" y="17577"/>
                    <a:pt x="8398" y="16510"/>
                    <a:pt x="8042" y="15585"/>
                  </a:cubicBezTo>
                  <a:lnTo>
                    <a:pt x="12347" y="15585"/>
                  </a:lnTo>
                  <a:cubicBezTo>
                    <a:pt x="11880" y="16739"/>
                    <a:pt x="12793" y="17809"/>
                    <a:pt x="13840" y="17809"/>
                  </a:cubicBezTo>
                  <a:cubicBezTo>
                    <a:pt x="14148" y="17809"/>
                    <a:pt x="14468" y="17716"/>
                    <a:pt x="14767" y="17506"/>
                  </a:cubicBezTo>
                  <a:cubicBezTo>
                    <a:pt x="16083" y="16617"/>
                    <a:pt x="15443" y="14517"/>
                    <a:pt x="13842" y="14517"/>
                  </a:cubicBezTo>
                  <a:lnTo>
                    <a:pt x="5302" y="14517"/>
                  </a:lnTo>
                  <a:cubicBezTo>
                    <a:pt x="4840" y="14517"/>
                    <a:pt x="4484" y="14197"/>
                    <a:pt x="4413" y="13770"/>
                  </a:cubicBezTo>
                  <a:lnTo>
                    <a:pt x="4271" y="12774"/>
                  </a:lnTo>
                  <a:lnTo>
                    <a:pt x="16546" y="12774"/>
                  </a:lnTo>
                  <a:lnTo>
                    <a:pt x="17756" y="7188"/>
                  </a:lnTo>
                  <a:lnTo>
                    <a:pt x="17756" y="3843"/>
                  </a:lnTo>
                  <a:lnTo>
                    <a:pt x="3096" y="3843"/>
                  </a:lnTo>
                  <a:lnTo>
                    <a:pt x="25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840284" y="2307423"/>
              <a:ext cx="73542" cy="86346"/>
            </a:xfrm>
            <a:custGeom>
              <a:avLst/>
              <a:gdLst/>
              <a:ahLst/>
              <a:cxnLst/>
              <a:rect l="l" t="t" r="r" b="b"/>
              <a:pathLst>
                <a:path w="3274" h="3844" extrusionOk="0">
                  <a:moveTo>
                    <a:pt x="2420" y="1"/>
                  </a:moveTo>
                  <a:lnTo>
                    <a:pt x="0" y="3238"/>
                  </a:lnTo>
                  <a:lnTo>
                    <a:pt x="854" y="3843"/>
                  </a:lnTo>
                  <a:lnTo>
                    <a:pt x="3274" y="641"/>
                  </a:lnTo>
                  <a:lnTo>
                    <a:pt x="24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835477" y="2308232"/>
              <a:ext cx="24012" cy="23990"/>
            </a:xfrm>
            <a:custGeom>
              <a:avLst/>
              <a:gdLst/>
              <a:ahLst/>
              <a:cxnLst/>
              <a:rect l="l" t="t" r="r" b="b"/>
              <a:pathLst>
                <a:path w="1069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068" y="1068"/>
                  </a:lnTo>
                  <a:lnTo>
                    <a:pt x="1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96215" y="2366567"/>
              <a:ext cx="23204" cy="23204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1" y="1"/>
                  </a:moveTo>
                  <a:lnTo>
                    <a:pt x="1" y="1032"/>
                  </a:lnTo>
                  <a:lnTo>
                    <a:pt x="1033" y="1032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1"/>
          <p:cNvGrpSpPr/>
          <p:nvPr/>
        </p:nvGrpSpPr>
        <p:grpSpPr>
          <a:xfrm>
            <a:off x="683580" y="3009515"/>
            <a:ext cx="339859" cy="444819"/>
            <a:chOff x="683580" y="3009515"/>
            <a:chExt cx="339859" cy="444819"/>
          </a:xfrm>
          <a:solidFill>
            <a:schemeClr val="bg1"/>
          </a:solidFill>
        </p:grpSpPr>
        <p:sp>
          <p:nvSpPr>
            <p:cNvPr id="447" name="Google Shape;447;p31"/>
            <p:cNvSpPr/>
            <p:nvPr/>
          </p:nvSpPr>
          <p:spPr>
            <a:xfrm>
              <a:off x="683580" y="3009515"/>
              <a:ext cx="339859" cy="444819"/>
            </a:xfrm>
            <a:custGeom>
              <a:avLst/>
              <a:gdLst/>
              <a:ahLst/>
              <a:cxnLst/>
              <a:rect l="l" t="t" r="r" b="b"/>
              <a:pathLst>
                <a:path w="13593" h="17791" extrusionOk="0">
                  <a:moveTo>
                    <a:pt x="10710" y="1780"/>
                  </a:moveTo>
                  <a:lnTo>
                    <a:pt x="11813" y="2883"/>
                  </a:lnTo>
                  <a:lnTo>
                    <a:pt x="10710" y="2883"/>
                  </a:lnTo>
                  <a:lnTo>
                    <a:pt x="10710" y="1780"/>
                  </a:lnTo>
                  <a:close/>
                  <a:moveTo>
                    <a:pt x="9678" y="1068"/>
                  </a:moveTo>
                  <a:lnTo>
                    <a:pt x="9678" y="3914"/>
                  </a:lnTo>
                  <a:lnTo>
                    <a:pt x="12560" y="3914"/>
                  </a:lnTo>
                  <a:lnTo>
                    <a:pt x="12560" y="16759"/>
                  </a:lnTo>
                  <a:lnTo>
                    <a:pt x="1032" y="16759"/>
                  </a:lnTo>
                  <a:lnTo>
                    <a:pt x="1032" y="1068"/>
                  </a:lnTo>
                  <a:close/>
                  <a:moveTo>
                    <a:pt x="0" y="0"/>
                  </a:moveTo>
                  <a:lnTo>
                    <a:pt x="0" y="17791"/>
                  </a:lnTo>
                  <a:lnTo>
                    <a:pt x="13592" y="17791"/>
                  </a:lnTo>
                  <a:lnTo>
                    <a:pt x="13592" y="3203"/>
                  </a:lnTo>
                  <a:lnTo>
                    <a:pt x="10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35160" y="3164305"/>
              <a:ext cx="235774" cy="234873"/>
            </a:xfrm>
            <a:custGeom>
              <a:avLst/>
              <a:gdLst/>
              <a:ahLst/>
              <a:cxnLst/>
              <a:rect l="l" t="t" r="r" b="b"/>
              <a:pathLst>
                <a:path w="9430" h="9394" extrusionOk="0">
                  <a:moveTo>
                    <a:pt x="6299" y="1068"/>
                  </a:moveTo>
                  <a:lnTo>
                    <a:pt x="6299" y="2100"/>
                  </a:lnTo>
                  <a:lnTo>
                    <a:pt x="1068" y="2100"/>
                  </a:lnTo>
                  <a:lnTo>
                    <a:pt x="1068" y="1068"/>
                  </a:lnTo>
                  <a:close/>
                  <a:moveTo>
                    <a:pt x="6299" y="3132"/>
                  </a:moveTo>
                  <a:lnTo>
                    <a:pt x="6299" y="4163"/>
                  </a:lnTo>
                  <a:lnTo>
                    <a:pt x="1068" y="4163"/>
                  </a:lnTo>
                  <a:lnTo>
                    <a:pt x="1068" y="3132"/>
                  </a:lnTo>
                  <a:close/>
                  <a:moveTo>
                    <a:pt x="8398" y="3132"/>
                  </a:moveTo>
                  <a:lnTo>
                    <a:pt x="8398" y="4163"/>
                  </a:lnTo>
                  <a:lnTo>
                    <a:pt x="7366" y="4163"/>
                  </a:lnTo>
                  <a:lnTo>
                    <a:pt x="7366" y="3132"/>
                  </a:lnTo>
                  <a:close/>
                  <a:moveTo>
                    <a:pt x="6299" y="5231"/>
                  </a:moveTo>
                  <a:lnTo>
                    <a:pt x="6299" y="6263"/>
                  </a:lnTo>
                  <a:lnTo>
                    <a:pt x="1068" y="6263"/>
                  </a:lnTo>
                  <a:lnTo>
                    <a:pt x="1068" y="5231"/>
                  </a:lnTo>
                  <a:close/>
                  <a:moveTo>
                    <a:pt x="8398" y="5231"/>
                  </a:moveTo>
                  <a:lnTo>
                    <a:pt x="8398" y="6263"/>
                  </a:lnTo>
                  <a:lnTo>
                    <a:pt x="7366" y="6263"/>
                  </a:lnTo>
                  <a:lnTo>
                    <a:pt x="7366" y="5231"/>
                  </a:lnTo>
                  <a:close/>
                  <a:moveTo>
                    <a:pt x="6299" y="7295"/>
                  </a:moveTo>
                  <a:lnTo>
                    <a:pt x="6299" y="8362"/>
                  </a:lnTo>
                  <a:lnTo>
                    <a:pt x="1068" y="8362"/>
                  </a:lnTo>
                  <a:lnTo>
                    <a:pt x="1068" y="7295"/>
                  </a:lnTo>
                  <a:close/>
                  <a:moveTo>
                    <a:pt x="8398" y="7295"/>
                  </a:moveTo>
                  <a:lnTo>
                    <a:pt x="8398" y="8362"/>
                  </a:lnTo>
                  <a:lnTo>
                    <a:pt x="7366" y="8362"/>
                  </a:lnTo>
                  <a:lnTo>
                    <a:pt x="7366" y="7295"/>
                  </a:lnTo>
                  <a:close/>
                  <a:moveTo>
                    <a:pt x="1" y="1"/>
                  </a:moveTo>
                  <a:lnTo>
                    <a:pt x="1" y="9394"/>
                  </a:lnTo>
                  <a:lnTo>
                    <a:pt x="9430" y="9394"/>
                  </a:lnTo>
                  <a:lnTo>
                    <a:pt x="9430" y="2100"/>
                  </a:lnTo>
                  <a:lnTo>
                    <a:pt x="7366" y="2100"/>
                  </a:lnTo>
                  <a:lnTo>
                    <a:pt x="73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35160" y="3060220"/>
              <a:ext cx="91659" cy="25828"/>
            </a:xfrm>
            <a:custGeom>
              <a:avLst/>
              <a:gdLst/>
              <a:ahLst/>
              <a:cxnLst/>
              <a:rect l="l" t="t" r="r" b="b"/>
              <a:pathLst>
                <a:path w="3666" h="1033" extrusionOk="0">
                  <a:moveTo>
                    <a:pt x="1" y="1"/>
                  </a:moveTo>
                  <a:lnTo>
                    <a:pt x="1" y="1032"/>
                  </a:lnTo>
                  <a:lnTo>
                    <a:pt x="3666" y="1032"/>
                  </a:lnTo>
                  <a:lnTo>
                    <a:pt x="36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35160" y="3110050"/>
              <a:ext cx="91659" cy="26703"/>
            </a:xfrm>
            <a:custGeom>
              <a:avLst/>
              <a:gdLst/>
              <a:ahLst/>
              <a:cxnLst/>
              <a:rect l="l" t="t" r="r" b="b"/>
              <a:pathLst>
                <a:path w="3666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3666" y="1068"/>
                  </a:lnTo>
                  <a:lnTo>
                    <a:pt x="3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" name="Google Shape;416;p31">
            <a:extLst>
              <a:ext uri="{FF2B5EF4-FFF2-40B4-BE49-F238E27FC236}">
                <a16:creationId xmlns:a16="http://schemas.microsoft.com/office/drawing/2014/main" id="{7EE3B5F4-2AB1-F340-7C5D-93919562DE1E}"/>
              </a:ext>
            </a:extLst>
          </p:cNvPr>
          <p:cNvCxnSpPr>
            <a:cxnSpLocks/>
            <a:stCxn id="413" idx="1"/>
            <a:endCxn id="420" idx="3"/>
          </p:cNvCxnSpPr>
          <p:nvPr/>
        </p:nvCxnSpPr>
        <p:spPr>
          <a:xfrm>
            <a:off x="2896935" y="1776991"/>
            <a:ext cx="2008578" cy="8690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" name="Google Shape;416;p31">
            <a:extLst>
              <a:ext uri="{FF2B5EF4-FFF2-40B4-BE49-F238E27FC236}">
                <a16:creationId xmlns:a16="http://schemas.microsoft.com/office/drawing/2014/main" id="{EEE12CE3-3C2C-340D-140F-D164B6ACBC2C}"/>
              </a:ext>
            </a:extLst>
          </p:cNvPr>
          <p:cNvCxnSpPr>
            <a:cxnSpLocks/>
            <a:stCxn id="413" idx="1"/>
            <a:endCxn id="425" idx="3"/>
          </p:cNvCxnSpPr>
          <p:nvPr/>
        </p:nvCxnSpPr>
        <p:spPr>
          <a:xfrm>
            <a:off x="2896935" y="1776991"/>
            <a:ext cx="2008578" cy="1738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" name="Google Shape;416;p31">
            <a:extLst>
              <a:ext uri="{FF2B5EF4-FFF2-40B4-BE49-F238E27FC236}">
                <a16:creationId xmlns:a16="http://schemas.microsoft.com/office/drawing/2014/main" id="{D310600C-B0E8-6CB4-C530-B41F6543BC8C}"/>
              </a:ext>
            </a:extLst>
          </p:cNvPr>
          <p:cNvCxnSpPr>
            <a:cxnSpLocks/>
            <a:stCxn id="413" idx="1"/>
            <a:endCxn id="430" idx="3"/>
          </p:cNvCxnSpPr>
          <p:nvPr/>
        </p:nvCxnSpPr>
        <p:spPr>
          <a:xfrm>
            <a:off x="2896935" y="1776991"/>
            <a:ext cx="2008578" cy="260718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2" name="Google Shape;1904;p57">
            <a:extLst>
              <a:ext uri="{FF2B5EF4-FFF2-40B4-BE49-F238E27FC236}">
                <a16:creationId xmlns:a16="http://schemas.microsoft.com/office/drawing/2014/main" id="{2732D689-8980-3420-3AD6-D3AE93F4184B}"/>
              </a:ext>
            </a:extLst>
          </p:cNvPr>
          <p:cNvGrpSpPr/>
          <p:nvPr/>
        </p:nvGrpSpPr>
        <p:grpSpPr>
          <a:xfrm>
            <a:off x="607749" y="3878482"/>
            <a:ext cx="503475" cy="444775"/>
            <a:chOff x="3237275" y="1219000"/>
            <a:chExt cx="503475" cy="444775"/>
          </a:xfrm>
          <a:solidFill>
            <a:schemeClr val="bg1"/>
          </a:solidFill>
        </p:grpSpPr>
        <p:sp>
          <p:nvSpPr>
            <p:cNvPr id="63" name="Google Shape;1905;p57">
              <a:extLst>
                <a:ext uri="{FF2B5EF4-FFF2-40B4-BE49-F238E27FC236}">
                  <a16:creationId xmlns:a16="http://schemas.microsoft.com/office/drawing/2014/main" id="{43BA1665-667F-B70D-64A9-DA1F86920F1D}"/>
                </a:ext>
              </a:extLst>
            </p:cNvPr>
            <p:cNvSpPr/>
            <p:nvPr/>
          </p:nvSpPr>
          <p:spPr>
            <a:xfrm>
              <a:off x="3303975" y="1334625"/>
              <a:ext cx="324700" cy="277325"/>
            </a:xfrm>
            <a:custGeom>
              <a:avLst/>
              <a:gdLst/>
              <a:ahLst/>
              <a:cxnLst/>
              <a:rect l="l" t="t" r="r" b="b"/>
              <a:pathLst>
                <a:path w="12988" h="11093" extrusionOk="0">
                  <a:moveTo>
                    <a:pt x="7373" y="1018"/>
                  </a:moveTo>
                  <a:cubicBezTo>
                    <a:pt x="9688" y="1018"/>
                    <a:pt x="11920" y="2819"/>
                    <a:pt x="11920" y="5515"/>
                  </a:cubicBezTo>
                  <a:cubicBezTo>
                    <a:pt x="11920" y="8042"/>
                    <a:pt x="9892" y="10034"/>
                    <a:pt x="7401" y="10070"/>
                  </a:cubicBezTo>
                  <a:lnTo>
                    <a:pt x="7401" y="10034"/>
                  </a:lnTo>
                  <a:cubicBezTo>
                    <a:pt x="3381" y="10034"/>
                    <a:pt x="1388" y="5195"/>
                    <a:pt x="4235" y="2349"/>
                  </a:cubicBezTo>
                  <a:cubicBezTo>
                    <a:pt x="5143" y="1429"/>
                    <a:pt x="6268" y="1018"/>
                    <a:pt x="7373" y="1018"/>
                  </a:cubicBezTo>
                  <a:close/>
                  <a:moveTo>
                    <a:pt x="7401" y="0"/>
                  </a:moveTo>
                  <a:cubicBezTo>
                    <a:pt x="2456" y="0"/>
                    <a:pt x="1" y="5978"/>
                    <a:pt x="3488" y="9465"/>
                  </a:cubicBezTo>
                  <a:cubicBezTo>
                    <a:pt x="4624" y="10590"/>
                    <a:pt x="6012" y="11093"/>
                    <a:pt x="7373" y="11093"/>
                  </a:cubicBezTo>
                  <a:cubicBezTo>
                    <a:pt x="10230" y="11093"/>
                    <a:pt x="12964" y="8877"/>
                    <a:pt x="12988" y="5551"/>
                  </a:cubicBezTo>
                  <a:cubicBezTo>
                    <a:pt x="12952" y="2456"/>
                    <a:pt x="10497" y="0"/>
                    <a:pt x="74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06;p57">
              <a:extLst>
                <a:ext uri="{FF2B5EF4-FFF2-40B4-BE49-F238E27FC236}">
                  <a16:creationId xmlns:a16="http://schemas.microsoft.com/office/drawing/2014/main" id="{4F3C909F-E40A-E170-E77E-A80E07CD52DB}"/>
                </a:ext>
              </a:extLst>
            </p:cNvPr>
            <p:cNvSpPr/>
            <p:nvPr/>
          </p:nvSpPr>
          <p:spPr>
            <a:xfrm>
              <a:off x="3438300" y="1412900"/>
              <a:ext cx="101425" cy="123675"/>
            </a:xfrm>
            <a:custGeom>
              <a:avLst/>
              <a:gdLst/>
              <a:ahLst/>
              <a:cxnLst/>
              <a:rect l="l" t="t" r="r" b="b"/>
              <a:pathLst>
                <a:path w="4057" h="4947" extrusionOk="0">
                  <a:moveTo>
                    <a:pt x="3238" y="1"/>
                  </a:moveTo>
                  <a:lnTo>
                    <a:pt x="0" y="4306"/>
                  </a:lnTo>
                  <a:lnTo>
                    <a:pt x="819" y="4946"/>
                  </a:lnTo>
                  <a:lnTo>
                    <a:pt x="4057" y="605"/>
                  </a:lnTo>
                  <a:lnTo>
                    <a:pt x="3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07;p57">
              <a:extLst>
                <a:ext uri="{FF2B5EF4-FFF2-40B4-BE49-F238E27FC236}">
                  <a16:creationId xmlns:a16="http://schemas.microsoft.com/office/drawing/2014/main" id="{574E0155-F945-0ADB-5B35-9E78A52778A9}"/>
                </a:ext>
              </a:extLst>
            </p:cNvPr>
            <p:cNvSpPr/>
            <p:nvPr/>
          </p:nvSpPr>
          <p:spPr>
            <a:xfrm>
              <a:off x="3437400" y="14218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1" y="0"/>
                  </a:moveTo>
                  <a:lnTo>
                    <a:pt x="1" y="1032"/>
                  </a:lnTo>
                  <a:lnTo>
                    <a:pt x="1033" y="103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08;p57">
              <a:extLst>
                <a:ext uri="{FF2B5EF4-FFF2-40B4-BE49-F238E27FC236}">
                  <a16:creationId xmlns:a16="http://schemas.microsoft.com/office/drawing/2014/main" id="{7F749A2B-9853-703A-AF1A-B136CCDB7A41}"/>
                </a:ext>
              </a:extLst>
            </p:cNvPr>
            <p:cNvSpPr/>
            <p:nvPr/>
          </p:nvSpPr>
          <p:spPr>
            <a:xfrm>
              <a:off x="3516575" y="14983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032" y="1032"/>
                  </a:lnTo>
                  <a:lnTo>
                    <a:pt x="10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09;p57">
              <a:extLst>
                <a:ext uri="{FF2B5EF4-FFF2-40B4-BE49-F238E27FC236}">
                  <a16:creationId xmlns:a16="http://schemas.microsoft.com/office/drawing/2014/main" id="{AC469710-DC0A-B7AB-F995-90265B8D947F}"/>
                </a:ext>
              </a:extLst>
            </p:cNvPr>
            <p:cNvSpPr/>
            <p:nvPr/>
          </p:nvSpPr>
          <p:spPr>
            <a:xfrm>
              <a:off x="3237275" y="1219000"/>
              <a:ext cx="503475" cy="444775"/>
            </a:xfrm>
            <a:custGeom>
              <a:avLst/>
              <a:gdLst/>
              <a:ahLst/>
              <a:cxnLst/>
              <a:rect l="l" t="t" r="r" b="b"/>
              <a:pathLst>
                <a:path w="20139" h="17791" extrusionOk="0">
                  <a:moveTo>
                    <a:pt x="11457" y="1032"/>
                  </a:moveTo>
                  <a:lnTo>
                    <a:pt x="11457" y="2669"/>
                  </a:lnTo>
                  <a:cubicBezTo>
                    <a:pt x="10995" y="2580"/>
                    <a:pt x="10532" y="2535"/>
                    <a:pt x="10069" y="2535"/>
                  </a:cubicBezTo>
                  <a:cubicBezTo>
                    <a:pt x="9607" y="2535"/>
                    <a:pt x="9144" y="2580"/>
                    <a:pt x="8682" y="2669"/>
                  </a:cubicBezTo>
                  <a:lnTo>
                    <a:pt x="8682" y="1032"/>
                  </a:lnTo>
                  <a:close/>
                  <a:moveTo>
                    <a:pt x="10039" y="3559"/>
                  </a:moveTo>
                  <a:cubicBezTo>
                    <a:pt x="13420" y="3559"/>
                    <a:pt x="16652" y="6186"/>
                    <a:pt x="16652" y="10176"/>
                  </a:cubicBezTo>
                  <a:cubicBezTo>
                    <a:pt x="16652" y="13805"/>
                    <a:pt x="13699" y="16758"/>
                    <a:pt x="10069" y="16758"/>
                  </a:cubicBezTo>
                  <a:cubicBezTo>
                    <a:pt x="4199" y="16758"/>
                    <a:pt x="1245" y="9642"/>
                    <a:pt x="5408" y="5515"/>
                  </a:cubicBezTo>
                  <a:cubicBezTo>
                    <a:pt x="6759" y="4165"/>
                    <a:pt x="8416" y="3559"/>
                    <a:pt x="10039" y="3559"/>
                  </a:cubicBezTo>
                  <a:close/>
                  <a:moveTo>
                    <a:pt x="6689" y="0"/>
                  </a:moveTo>
                  <a:lnTo>
                    <a:pt x="6689" y="1032"/>
                  </a:lnTo>
                  <a:lnTo>
                    <a:pt x="7650" y="1032"/>
                  </a:lnTo>
                  <a:lnTo>
                    <a:pt x="7650" y="2918"/>
                  </a:lnTo>
                  <a:cubicBezTo>
                    <a:pt x="6689" y="3238"/>
                    <a:pt x="5800" y="3736"/>
                    <a:pt x="5053" y="4412"/>
                  </a:cubicBezTo>
                  <a:lnTo>
                    <a:pt x="4305" y="3629"/>
                  </a:lnTo>
                  <a:lnTo>
                    <a:pt x="4910" y="3024"/>
                  </a:lnTo>
                  <a:lnTo>
                    <a:pt x="4199" y="2277"/>
                  </a:lnTo>
                  <a:lnTo>
                    <a:pt x="2170" y="4270"/>
                  </a:lnTo>
                  <a:lnTo>
                    <a:pt x="2918" y="5017"/>
                  </a:lnTo>
                  <a:lnTo>
                    <a:pt x="3558" y="4376"/>
                  </a:lnTo>
                  <a:lnTo>
                    <a:pt x="4305" y="5159"/>
                  </a:lnTo>
                  <a:cubicBezTo>
                    <a:pt x="0" y="10069"/>
                    <a:pt x="3523" y="17790"/>
                    <a:pt x="10069" y="17790"/>
                  </a:cubicBezTo>
                  <a:cubicBezTo>
                    <a:pt x="16616" y="17790"/>
                    <a:pt x="20139" y="10069"/>
                    <a:pt x="15834" y="5159"/>
                  </a:cubicBezTo>
                  <a:lnTo>
                    <a:pt x="16581" y="4376"/>
                  </a:lnTo>
                  <a:lnTo>
                    <a:pt x="17221" y="5017"/>
                  </a:lnTo>
                  <a:lnTo>
                    <a:pt x="17968" y="4270"/>
                  </a:lnTo>
                  <a:lnTo>
                    <a:pt x="15976" y="2277"/>
                  </a:lnTo>
                  <a:lnTo>
                    <a:pt x="15229" y="3024"/>
                  </a:lnTo>
                  <a:lnTo>
                    <a:pt x="15869" y="3629"/>
                  </a:lnTo>
                  <a:lnTo>
                    <a:pt x="15086" y="4412"/>
                  </a:lnTo>
                  <a:cubicBezTo>
                    <a:pt x="14339" y="3736"/>
                    <a:pt x="13485" y="3238"/>
                    <a:pt x="12524" y="2918"/>
                  </a:cubicBezTo>
                  <a:lnTo>
                    <a:pt x="12524" y="1032"/>
                  </a:lnTo>
                  <a:lnTo>
                    <a:pt x="13485" y="1032"/>
                  </a:lnTo>
                  <a:lnTo>
                    <a:pt x="134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730;p57">
            <a:extLst>
              <a:ext uri="{FF2B5EF4-FFF2-40B4-BE49-F238E27FC236}">
                <a16:creationId xmlns:a16="http://schemas.microsoft.com/office/drawing/2014/main" id="{D799DBC8-E4F5-E3AC-5E88-807BC2AF11C8}"/>
              </a:ext>
            </a:extLst>
          </p:cNvPr>
          <p:cNvGrpSpPr/>
          <p:nvPr/>
        </p:nvGrpSpPr>
        <p:grpSpPr>
          <a:xfrm>
            <a:off x="637100" y="1274668"/>
            <a:ext cx="444775" cy="444775"/>
            <a:chOff x="7689325" y="3255100"/>
            <a:chExt cx="444775" cy="444775"/>
          </a:xfrm>
          <a:solidFill>
            <a:schemeClr val="bg1"/>
          </a:solidFill>
        </p:grpSpPr>
        <p:sp>
          <p:nvSpPr>
            <p:cNvPr id="69" name="Google Shape;1731;p57">
              <a:extLst>
                <a:ext uri="{FF2B5EF4-FFF2-40B4-BE49-F238E27FC236}">
                  <a16:creationId xmlns:a16="http://schemas.microsoft.com/office/drawing/2014/main" id="{3A57826A-E43B-9976-65EB-EAAC17D66141}"/>
                </a:ext>
              </a:extLst>
            </p:cNvPr>
            <p:cNvSpPr/>
            <p:nvPr/>
          </p:nvSpPr>
          <p:spPr>
            <a:xfrm>
              <a:off x="7847950" y="3392975"/>
              <a:ext cx="132275" cy="168125"/>
            </a:xfrm>
            <a:custGeom>
              <a:avLst/>
              <a:gdLst/>
              <a:ahLst/>
              <a:cxnLst/>
              <a:rect l="l" t="t" r="r" b="b"/>
              <a:pathLst>
                <a:path w="5291" h="6725" extrusionOk="0">
                  <a:moveTo>
                    <a:pt x="2052" y="0"/>
                  </a:moveTo>
                  <a:lnTo>
                    <a:pt x="2052" y="747"/>
                  </a:lnTo>
                  <a:cubicBezTo>
                    <a:pt x="1" y="818"/>
                    <a:pt x="59" y="3843"/>
                    <a:pt x="2088" y="3843"/>
                  </a:cubicBezTo>
                  <a:cubicBezTo>
                    <a:pt x="2100" y="3843"/>
                    <a:pt x="2112" y="3843"/>
                    <a:pt x="2124" y="3843"/>
                  </a:cubicBezTo>
                  <a:lnTo>
                    <a:pt x="3298" y="3843"/>
                  </a:lnTo>
                  <a:cubicBezTo>
                    <a:pt x="3938" y="3914"/>
                    <a:pt x="3938" y="4875"/>
                    <a:pt x="3298" y="4910"/>
                  </a:cubicBezTo>
                  <a:lnTo>
                    <a:pt x="771" y="4910"/>
                  </a:lnTo>
                  <a:lnTo>
                    <a:pt x="771" y="5978"/>
                  </a:lnTo>
                  <a:lnTo>
                    <a:pt x="2052" y="5978"/>
                  </a:lnTo>
                  <a:lnTo>
                    <a:pt x="2052" y="6725"/>
                  </a:lnTo>
                  <a:lnTo>
                    <a:pt x="3084" y="6725"/>
                  </a:lnTo>
                  <a:lnTo>
                    <a:pt x="3084" y="5978"/>
                  </a:lnTo>
                  <a:lnTo>
                    <a:pt x="3298" y="5978"/>
                  </a:lnTo>
                  <a:cubicBezTo>
                    <a:pt x="5290" y="5871"/>
                    <a:pt x="5290" y="2918"/>
                    <a:pt x="3298" y="2811"/>
                  </a:cubicBezTo>
                  <a:lnTo>
                    <a:pt x="2124" y="2811"/>
                  </a:lnTo>
                  <a:cubicBezTo>
                    <a:pt x="1448" y="2811"/>
                    <a:pt x="1448" y="1815"/>
                    <a:pt x="2124" y="1815"/>
                  </a:cubicBezTo>
                  <a:lnTo>
                    <a:pt x="4081" y="1815"/>
                  </a:lnTo>
                  <a:lnTo>
                    <a:pt x="4081" y="747"/>
                  </a:lnTo>
                  <a:lnTo>
                    <a:pt x="3084" y="747"/>
                  </a:lnTo>
                  <a:lnTo>
                    <a:pt x="3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32;p57">
              <a:extLst>
                <a:ext uri="{FF2B5EF4-FFF2-40B4-BE49-F238E27FC236}">
                  <a16:creationId xmlns:a16="http://schemas.microsoft.com/office/drawing/2014/main" id="{F337DAC9-5EA1-DE25-35E2-59EB30604591}"/>
                </a:ext>
              </a:extLst>
            </p:cNvPr>
            <p:cNvSpPr/>
            <p:nvPr/>
          </p:nvSpPr>
          <p:spPr>
            <a:xfrm>
              <a:off x="7689325" y="3255100"/>
              <a:ext cx="444775" cy="444775"/>
            </a:xfrm>
            <a:custGeom>
              <a:avLst/>
              <a:gdLst/>
              <a:ahLst/>
              <a:cxnLst/>
              <a:rect l="l" t="t" r="r" b="b"/>
              <a:pathLst>
                <a:path w="17791" h="17791" extrusionOk="0">
                  <a:moveTo>
                    <a:pt x="8397" y="2313"/>
                  </a:moveTo>
                  <a:lnTo>
                    <a:pt x="8397" y="3345"/>
                  </a:lnTo>
                  <a:cubicBezTo>
                    <a:pt x="5729" y="3594"/>
                    <a:pt x="3594" y="5693"/>
                    <a:pt x="3345" y="8361"/>
                  </a:cubicBezTo>
                  <a:lnTo>
                    <a:pt x="2313" y="8361"/>
                  </a:lnTo>
                  <a:cubicBezTo>
                    <a:pt x="2562" y="5124"/>
                    <a:pt x="5160" y="2562"/>
                    <a:pt x="8397" y="2313"/>
                  </a:cubicBezTo>
                  <a:close/>
                  <a:moveTo>
                    <a:pt x="9429" y="2277"/>
                  </a:moveTo>
                  <a:cubicBezTo>
                    <a:pt x="12667" y="2562"/>
                    <a:pt x="15229" y="5124"/>
                    <a:pt x="15514" y="8361"/>
                  </a:cubicBezTo>
                  <a:lnTo>
                    <a:pt x="14446" y="8361"/>
                  </a:lnTo>
                  <a:cubicBezTo>
                    <a:pt x="14197" y="5693"/>
                    <a:pt x="12098" y="3594"/>
                    <a:pt x="9429" y="3309"/>
                  </a:cubicBezTo>
                  <a:lnTo>
                    <a:pt x="9429" y="2277"/>
                  </a:lnTo>
                  <a:close/>
                  <a:moveTo>
                    <a:pt x="8855" y="4329"/>
                  </a:moveTo>
                  <a:cubicBezTo>
                    <a:pt x="11195" y="4329"/>
                    <a:pt x="13450" y="6146"/>
                    <a:pt x="13450" y="8895"/>
                  </a:cubicBezTo>
                  <a:cubicBezTo>
                    <a:pt x="13450" y="11386"/>
                    <a:pt x="11422" y="13414"/>
                    <a:pt x="8896" y="13414"/>
                  </a:cubicBezTo>
                  <a:cubicBezTo>
                    <a:pt x="4839" y="13414"/>
                    <a:pt x="2811" y="8539"/>
                    <a:pt x="5693" y="5657"/>
                  </a:cubicBezTo>
                  <a:cubicBezTo>
                    <a:pt x="6611" y="4740"/>
                    <a:pt x="7742" y="4329"/>
                    <a:pt x="8855" y="4329"/>
                  </a:cubicBezTo>
                  <a:close/>
                  <a:moveTo>
                    <a:pt x="3345" y="9429"/>
                  </a:moveTo>
                  <a:cubicBezTo>
                    <a:pt x="3594" y="12097"/>
                    <a:pt x="5729" y="14197"/>
                    <a:pt x="8397" y="14446"/>
                  </a:cubicBezTo>
                  <a:lnTo>
                    <a:pt x="8397" y="15478"/>
                  </a:lnTo>
                  <a:cubicBezTo>
                    <a:pt x="5160" y="15229"/>
                    <a:pt x="2562" y="12667"/>
                    <a:pt x="2313" y="9429"/>
                  </a:cubicBezTo>
                  <a:close/>
                  <a:moveTo>
                    <a:pt x="15514" y="9429"/>
                  </a:moveTo>
                  <a:cubicBezTo>
                    <a:pt x="15229" y="12667"/>
                    <a:pt x="12667" y="15229"/>
                    <a:pt x="9429" y="15478"/>
                  </a:cubicBezTo>
                  <a:lnTo>
                    <a:pt x="9429" y="14446"/>
                  </a:lnTo>
                  <a:cubicBezTo>
                    <a:pt x="12098" y="14197"/>
                    <a:pt x="14197" y="12097"/>
                    <a:pt x="14446" y="9429"/>
                  </a:cubicBezTo>
                  <a:close/>
                  <a:moveTo>
                    <a:pt x="8397" y="0"/>
                  </a:moveTo>
                  <a:lnTo>
                    <a:pt x="8397" y="1245"/>
                  </a:lnTo>
                  <a:cubicBezTo>
                    <a:pt x="4555" y="1494"/>
                    <a:pt x="1530" y="4554"/>
                    <a:pt x="1281" y="8361"/>
                  </a:cubicBezTo>
                  <a:lnTo>
                    <a:pt x="0" y="8361"/>
                  </a:lnTo>
                  <a:lnTo>
                    <a:pt x="0" y="9393"/>
                  </a:lnTo>
                  <a:lnTo>
                    <a:pt x="1281" y="9393"/>
                  </a:lnTo>
                  <a:cubicBezTo>
                    <a:pt x="1530" y="13236"/>
                    <a:pt x="4555" y="16260"/>
                    <a:pt x="8397" y="16509"/>
                  </a:cubicBezTo>
                  <a:lnTo>
                    <a:pt x="8397" y="17790"/>
                  </a:lnTo>
                  <a:lnTo>
                    <a:pt x="9429" y="17790"/>
                  </a:lnTo>
                  <a:lnTo>
                    <a:pt x="9429" y="16509"/>
                  </a:lnTo>
                  <a:cubicBezTo>
                    <a:pt x="13236" y="16260"/>
                    <a:pt x="16296" y="13200"/>
                    <a:pt x="16545" y="9393"/>
                  </a:cubicBezTo>
                  <a:lnTo>
                    <a:pt x="17791" y="9393"/>
                  </a:lnTo>
                  <a:lnTo>
                    <a:pt x="17791" y="8361"/>
                  </a:lnTo>
                  <a:lnTo>
                    <a:pt x="16545" y="8361"/>
                  </a:lnTo>
                  <a:cubicBezTo>
                    <a:pt x="16296" y="4554"/>
                    <a:pt x="13236" y="1494"/>
                    <a:pt x="9429" y="1245"/>
                  </a:cubicBezTo>
                  <a:lnTo>
                    <a:pt x="9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8162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1"/>
          <p:cNvGrpSpPr/>
          <p:nvPr/>
        </p:nvGrpSpPr>
        <p:grpSpPr>
          <a:xfrm>
            <a:off x="848072" y="2301208"/>
            <a:ext cx="7838041" cy="689723"/>
            <a:chOff x="848072" y="2301208"/>
            <a:chExt cx="7838041" cy="689723"/>
          </a:xfrm>
        </p:grpSpPr>
        <p:sp>
          <p:nvSpPr>
            <p:cNvPr id="419" name="Google Shape;419;p31"/>
            <p:cNvSpPr/>
            <p:nvPr/>
          </p:nvSpPr>
          <p:spPr>
            <a:xfrm flipH="1">
              <a:off x="848072" y="2301231"/>
              <a:ext cx="2041188" cy="689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Organization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flipH="1">
              <a:off x="4905513" y="2301208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7 </a:t>
              </a:r>
              <a:r>
                <a:rPr lang="en" sz="1200" b="1" dirty="0">
                  <a:latin typeface="Roboto"/>
                  <a:ea typeface="Roboto"/>
                  <a:cs typeface="Roboto"/>
                  <a:sym typeface="Roboto"/>
                </a:rPr>
                <a:t>departments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in 3 </a:t>
              </a:r>
              <a:r>
                <a:rPr lang="en" sz="1200" b="1" dirty="0">
                  <a:latin typeface="Roboto"/>
                  <a:ea typeface="Roboto"/>
                  <a:cs typeface="Roboto"/>
                  <a:sym typeface="Roboto"/>
                </a:rPr>
                <a:t>categories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(HOBBIES, HOUSEHOLD, FOODS)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31"/>
          <p:cNvGrpSpPr/>
          <p:nvPr/>
        </p:nvGrpSpPr>
        <p:grpSpPr>
          <a:xfrm>
            <a:off x="848150" y="3170267"/>
            <a:ext cx="7837963" cy="689721"/>
            <a:chOff x="848150" y="3170267"/>
            <a:chExt cx="7837963" cy="689721"/>
          </a:xfrm>
        </p:grpSpPr>
        <p:sp>
          <p:nvSpPr>
            <p:cNvPr id="424" name="Google Shape;424;p31"/>
            <p:cNvSpPr/>
            <p:nvPr/>
          </p:nvSpPr>
          <p:spPr>
            <a:xfrm flipH="1">
              <a:off x="848150" y="3170288"/>
              <a:ext cx="2041110" cy="689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Files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flipH="1">
              <a:off x="4905513" y="3170267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3049 different </a:t>
              </a:r>
              <a:r>
                <a:rPr lang="en" sz="1200" b="1" dirty="0">
                  <a:latin typeface="Roboto"/>
                  <a:ea typeface="Roboto"/>
                  <a:cs typeface="Roboto"/>
                  <a:sym typeface="Roboto"/>
                </a:rPr>
                <a:t>products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8" name="Google Shape;428;p31"/>
          <p:cNvGrpSpPr/>
          <p:nvPr/>
        </p:nvGrpSpPr>
        <p:grpSpPr>
          <a:xfrm>
            <a:off x="851235" y="4039325"/>
            <a:ext cx="7834879" cy="689701"/>
            <a:chOff x="851235" y="4039325"/>
            <a:chExt cx="7834879" cy="689701"/>
          </a:xfrm>
        </p:grpSpPr>
        <p:sp>
          <p:nvSpPr>
            <p:cNvPr id="429" name="Google Shape;429;p31"/>
            <p:cNvSpPr/>
            <p:nvPr/>
          </p:nvSpPr>
          <p:spPr>
            <a:xfrm flipH="1">
              <a:off x="851235" y="4039326"/>
              <a:ext cx="2045700" cy="689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Metric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flipH="1">
              <a:off x="4905513" y="4039325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3049 products x 10 stores x 28 days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3" name="Google Shape;413;p31"/>
          <p:cNvSpPr/>
          <p:nvPr/>
        </p:nvSpPr>
        <p:spPr>
          <a:xfrm flipH="1">
            <a:off x="848288" y="1432141"/>
            <a:ext cx="2048647" cy="689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Objective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457887" y="1098101"/>
            <a:ext cx="791100" cy="7911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5" name="Google Shape;415;p31"/>
          <p:cNvSpPr/>
          <p:nvPr/>
        </p:nvSpPr>
        <p:spPr>
          <a:xfrm flipH="1">
            <a:off x="4905513" y="1432150"/>
            <a:ext cx="3780600" cy="68969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10 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stores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in 3 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states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(CA, WI, TX)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457887" y="1967183"/>
            <a:ext cx="791100" cy="7911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21" name="Google Shape;421;p31"/>
          <p:cNvCxnSpPr>
            <a:cxnSpLocks/>
            <a:stCxn id="419" idx="1"/>
            <a:endCxn id="420" idx="3"/>
          </p:cNvCxnSpPr>
          <p:nvPr/>
        </p:nvCxnSpPr>
        <p:spPr>
          <a:xfrm flipV="1">
            <a:off x="2889260" y="2646058"/>
            <a:ext cx="2016253" cy="2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2" name="Google Shape;422;p31"/>
          <p:cNvSpPr/>
          <p:nvPr/>
        </p:nvSpPr>
        <p:spPr>
          <a:xfrm>
            <a:off x="457887" y="2836263"/>
            <a:ext cx="791100" cy="791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457887" y="3705320"/>
            <a:ext cx="791100" cy="7911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2" name="Google Shape;432;p31"/>
          <p:cNvGrpSpPr/>
          <p:nvPr/>
        </p:nvGrpSpPr>
        <p:grpSpPr>
          <a:xfrm>
            <a:off x="654047" y="2162765"/>
            <a:ext cx="398844" cy="400057"/>
            <a:chOff x="654047" y="2162765"/>
            <a:chExt cx="398844" cy="400057"/>
          </a:xfrm>
          <a:solidFill>
            <a:schemeClr val="bg1"/>
          </a:solidFill>
        </p:grpSpPr>
        <p:sp>
          <p:nvSpPr>
            <p:cNvPr id="433" name="Google Shape;433;p31"/>
            <p:cNvSpPr/>
            <p:nvPr/>
          </p:nvSpPr>
          <p:spPr>
            <a:xfrm>
              <a:off x="654047" y="2162765"/>
              <a:ext cx="398844" cy="400057"/>
            </a:xfrm>
            <a:custGeom>
              <a:avLst/>
              <a:gdLst/>
              <a:ahLst/>
              <a:cxnLst/>
              <a:rect l="l" t="t" r="r" b="b"/>
              <a:pathLst>
                <a:path w="17756" h="17810" extrusionOk="0">
                  <a:moveTo>
                    <a:pt x="16759" y="4875"/>
                  </a:moveTo>
                  <a:lnTo>
                    <a:pt x="16759" y="7081"/>
                  </a:lnTo>
                  <a:lnTo>
                    <a:pt x="15728" y="11742"/>
                  </a:lnTo>
                  <a:lnTo>
                    <a:pt x="4164" y="11742"/>
                  </a:lnTo>
                  <a:lnTo>
                    <a:pt x="3274" y="4875"/>
                  </a:lnTo>
                  <a:close/>
                  <a:moveTo>
                    <a:pt x="6512" y="15585"/>
                  </a:moveTo>
                  <a:cubicBezTo>
                    <a:pt x="6832" y="15585"/>
                    <a:pt x="7117" y="15834"/>
                    <a:pt x="7117" y="16154"/>
                  </a:cubicBezTo>
                  <a:cubicBezTo>
                    <a:pt x="7117" y="16516"/>
                    <a:pt x="6822" y="16747"/>
                    <a:pt x="6510" y="16747"/>
                  </a:cubicBezTo>
                  <a:cubicBezTo>
                    <a:pt x="6363" y="16747"/>
                    <a:pt x="6211" y="16695"/>
                    <a:pt x="6085" y="16581"/>
                  </a:cubicBezTo>
                  <a:cubicBezTo>
                    <a:pt x="5729" y="16225"/>
                    <a:pt x="5978" y="15585"/>
                    <a:pt x="6512" y="15585"/>
                  </a:cubicBezTo>
                  <a:close/>
                  <a:moveTo>
                    <a:pt x="13877" y="15585"/>
                  </a:moveTo>
                  <a:cubicBezTo>
                    <a:pt x="14198" y="15585"/>
                    <a:pt x="14447" y="15834"/>
                    <a:pt x="14447" y="16154"/>
                  </a:cubicBezTo>
                  <a:cubicBezTo>
                    <a:pt x="14447" y="16516"/>
                    <a:pt x="14152" y="16747"/>
                    <a:pt x="13851" y="16747"/>
                  </a:cubicBezTo>
                  <a:cubicBezTo>
                    <a:pt x="13709" y="16747"/>
                    <a:pt x="13565" y="16695"/>
                    <a:pt x="13450" y="16581"/>
                  </a:cubicBezTo>
                  <a:cubicBezTo>
                    <a:pt x="13059" y="16225"/>
                    <a:pt x="13344" y="15585"/>
                    <a:pt x="13877" y="15585"/>
                  </a:cubicBezTo>
                  <a:close/>
                  <a:moveTo>
                    <a:pt x="1" y="0"/>
                  </a:moveTo>
                  <a:lnTo>
                    <a:pt x="1" y="1068"/>
                  </a:lnTo>
                  <a:lnTo>
                    <a:pt x="1709" y="1068"/>
                  </a:lnTo>
                  <a:lnTo>
                    <a:pt x="3381" y="13912"/>
                  </a:lnTo>
                  <a:cubicBezTo>
                    <a:pt x="3488" y="14731"/>
                    <a:pt x="4164" y="15407"/>
                    <a:pt x="4982" y="15549"/>
                  </a:cubicBezTo>
                  <a:cubicBezTo>
                    <a:pt x="4911" y="15727"/>
                    <a:pt x="4875" y="15941"/>
                    <a:pt x="4875" y="16154"/>
                  </a:cubicBezTo>
                  <a:cubicBezTo>
                    <a:pt x="4875" y="17071"/>
                    <a:pt x="5605" y="17790"/>
                    <a:pt x="6466" y="17790"/>
                  </a:cubicBezTo>
                  <a:cubicBezTo>
                    <a:pt x="6575" y="17790"/>
                    <a:pt x="6685" y="17779"/>
                    <a:pt x="6797" y="17755"/>
                  </a:cubicBezTo>
                  <a:cubicBezTo>
                    <a:pt x="7829" y="17577"/>
                    <a:pt x="8398" y="16510"/>
                    <a:pt x="8042" y="15585"/>
                  </a:cubicBezTo>
                  <a:lnTo>
                    <a:pt x="12347" y="15585"/>
                  </a:lnTo>
                  <a:cubicBezTo>
                    <a:pt x="11880" y="16739"/>
                    <a:pt x="12793" y="17809"/>
                    <a:pt x="13840" y="17809"/>
                  </a:cubicBezTo>
                  <a:cubicBezTo>
                    <a:pt x="14148" y="17809"/>
                    <a:pt x="14468" y="17716"/>
                    <a:pt x="14767" y="17506"/>
                  </a:cubicBezTo>
                  <a:cubicBezTo>
                    <a:pt x="16083" y="16617"/>
                    <a:pt x="15443" y="14517"/>
                    <a:pt x="13842" y="14517"/>
                  </a:cubicBezTo>
                  <a:lnTo>
                    <a:pt x="5302" y="14517"/>
                  </a:lnTo>
                  <a:cubicBezTo>
                    <a:pt x="4840" y="14517"/>
                    <a:pt x="4484" y="14197"/>
                    <a:pt x="4413" y="13770"/>
                  </a:cubicBezTo>
                  <a:lnTo>
                    <a:pt x="4271" y="12774"/>
                  </a:lnTo>
                  <a:lnTo>
                    <a:pt x="16546" y="12774"/>
                  </a:lnTo>
                  <a:lnTo>
                    <a:pt x="17756" y="7188"/>
                  </a:lnTo>
                  <a:lnTo>
                    <a:pt x="17756" y="3843"/>
                  </a:lnTo>
                  <a:lnTo>
                    <a:pt x="3096" y="3843"/>
                  </a:lnTo>
                  <a:lnTo>
                    <a:pt x="25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840284" y="2307423"/>
              <a:ext cx="73542" cy="86346"/>
            </a:xfrm>
            <a:custGeom>
              <a:avLst/>
              <a:gdLst/>
              <a:ahLst/>
              <a:cxnLst/>
              <a:rect l="l" t="t" r="r" b="b"/>
              <a:pathLst>
                <a:path w="3274" h="3844" extrusionOk="0">
                  <a:moveTo>
                    <a:pt x="2420" y="1"/>
                  </a:moveTo>
                  <a:lnTo>
                    <a:pt x="0" y="3238"/>
                  </a:lnTo>
                  <a:lnTo>
                    <a:pt x="854" y="3843"/>
                  </a:lnTo>
                  <a:lnTo>
                    <a:pt x="3274" y="641"/>
                  </a:lnTo>
                  <a:lnTo>
                    <a:pt x="24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835477" y="2308232"/>
              <a:ext cx="24012" cy="23990"/>
            </a:xfrm>
            <a:custGeom>
              <a:avLst/>
              <a:gdLst/>
              <a:ahLst/>
              <a:cxnLst/>
              <a:rect l="l" t="t" r="r" b="b"/>
              <a:pathLst>
                <a:path w="1069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068" y="1068"/>
                  </a:lnTo>
                  <a:lnTo>
                    <a:pt x="1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96215" y="2366567"/>
              <a:ext cx="23204" cy="23204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1" y="1"/>
                  </a:moveTo>
                  <a:lnTo>
                    <a:pt x="1" y="1032"/>
                  </a:lnTo>
                  <a:lnTo>
                    <a:pt x="1033" y="1032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1"/>
          <p:cNvGrpSpPr/>
          <p:nvPr/>
        </p:nvGrpSpPr>
        <p:grpSpPr>
          <a:xfrm>
            <a:off x="683580" y="3009515"/>
            <a:ext cx="339859" cy="444819"/>
            <a:chOff x="683580" y="3009515"/>
            <a:chExt cx="339859" cy="444819"/>
          </a:xfrm>
          <a:solidFill>
            <a:schemeClr val="bg1"/>
          </a:solidFill>
        </p:grpSpPr>
        <p:sp>
          <p:nvSpPr>
            <p:cNvPr id="447" name="Google Shape;447;p31"/>
            <p:cNvSpPr/>
            <p:nvPr/>
          </p:nvSpPr>
          <p:spPr>
            <a:xfrm>
              <a:off x="683580" y="3009515"/>
              <a:ext cx="339859" cy="444819"/>
            </a:xfrm>
            <a:custGeom>
              <a:avLst/>
              <a:gdLst/>
              <a:ahLst/>
              <a:cxnLst/>
              <a:rect l="l" t="t" r="r" b="b"/>
              <a:pathLst>
                <a:path w="13593" h="17791" extrusionOk="0">
                  <a:moveTo>
                    <a:pt x="10710" y="1780"/>
                  </a:moveTo>
                  <a:lnTo>
                    <a:pt x="11813" y="2883"/>
                  </a:lnTo>
                  <a:lnTo>
                    <a:pt x="10710" y="2883"/>
                  </a:lnTo>
                  <a:lnTo>
                    <a:pt x="10710" y="1780"/>
                  </a:lnTo>
                  <a:close/>
                  <a:moveTo>
                    <a:pt x="9678" y="1068"/>
                  </a:moveTo>
                  <a:lnTo>
                    <a:pt x="9678" y="3914"/>
                  </a:lnTo>
                  <a:lnTo>
                    <a:pt x="12560" y="3914"/>
                  </a:lnTo>
                  <a:lnTo>
                    <a:pt x="12560" y="16759"/>
                  </a:lnTo>
                  <a:lnTo>
                    <a:pt x="1032" y="16759"/>
                  </a:lnTo>
                  <a:lnTo>
                    <a:pt x="1032" y="1068"/>
                  </a:lnTo>
                  <a:close/>
                  <a:moveTo>
                    <a:pt x="0" y="0"/>
                  </a:moveTo>
                  <a:lnTo>
                    <a:pt x="0" y="17791"/>
                  </a:lnTo>
                  <a:lnTo>
                    <a:pt x="13592" y="17791"/>
                  </a:lnTo>
                  <a:lnTo>
                    <a:pt x="13592" y="3203"/>
                  </a:lnTo>
                  <a:lnTo>
                    <a:pt x="10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35160" y="3164305"/>
              <a:ext cx="235774" cy="234873"/>
            </a:xfrm>
            <a:custGeom>
              <a:avLst/>
              <a:gdLst/>
              <a:ahLst/>
              <a:cxnLst/>
              <a:rect l="l" t="t" r="r" b="b"/>
              <a:pathLst>
                <a:path w="9430" h="9394" extrusionOk="0">
                  <a:moveTo>
                    <a:pt x="6299" y="1068"/>
                  </a:moveTo>
                  <a:lnTo>
                    <a:pt x="6299" y="2100"/>
                  </a:lnTo>
                  <a:lnTo>
                    <a:pt x="1068" y="2100"/>
                  </a:lnTo>
                  <a:lnTo>
                    <a:pt x="1068" y="1068"/>
                  </a:lnTo>
                  <a:close/>
                  <a:moveTo>
                    <a:pt x="6299" y="3132"/>
                  </a:moveTo>
                  <a:lnTo>
                    <a:pt x="6299" y="4163"/>
                  </a:lnTo>
                  <a:lnTo>
                    <a:pt x="1068" y="4163"/>
                  </a:lnTo>
                  <a:lnTo>
                    <a:pt x="1068" y="3132"/>
                  </a:lnTo>
                  <a:close/>
                  <a:moveTo>
                    <a:pt x="8398" y="3132"/>
                  </a:moveTo>
                  <a:lnTo>
                    <a:pt x="8398" y="4163"/>
                  </a:lnTo>
                  <a:lnTo>
                    <a:pt x="7366" y="4163"/>
                  </a:lnTo>
                  <a:lnTo>
                    <a:pt x="7366" y="3132"/>
                  </a:lnTo>
                  <a:close/>
                  <a:moveTo>
                    <a:pt x="6299" y="5231"/>
                  </a:moveTo>
                  <a:lnTo>
                    <a:pt x="6299" y="6263"/>
                  </a:lnTo>
                  <a:lnTo>
                    <a:pt x="1068" y="6263"/>
                  </a:lnTo>
                  <a:lnTo>
                    <a:pt x="1068" y="5231"/>
                  </a:lnTo>
                  <a:close/>
                  <a:moveTo>
                    <a:pt x="8398" y="5231"/>
                  </a:moveTo>
                  <a:lnTo>
                    <a:pt x="8398" y="6263"/>
                  </a:lnTo>
                  <a:lnTo>
                    <a:pt x="7366" y="6263"/>
                  </a:lnTo>
                  <a:lnTo>
                    <a:pt x="7366" y="5231"/>
                  </a:lnTo>
                  <a:close/>
                  <a:moveTo>
                    <a:pt x="6299" y="7295"/>
                  </a:moveTo>
                  <a:lnTo>
                    <a:pt x="6299" y="8362"/>
                  </a:lnTo>
                  <a:lnTo>
                    <a:pt x="1068" y="8362"/>
                  </a:lnTo>
                  <a:lnTo>
                    <a:pt x="1068" y="7295"/>
                  </a:lnTo>
                  <a:close/>
                  <a:moveTo>
                    <a:pt x="8398" y="7295"/>
                  </a:moveTo>
                  <a:lnTo>
                    <a:pt x="8398" y="8362"/>
                  </a:lnTo>
                  <a:lnTo>
                    <a:pt x="7366" y="8362"/>
                  </a:lnTo>
                  <a:lnTo>
                    <a:pt x="7366" y="7295"/>
                  </a:lnTo>
                  <a:close/>
                  <a:moveTo>
                    <a:pt x="1" y="1"/>
                  </a:moveTo>
                  <a:lnTo>
                    <a:pt x="1" y="9394"/>
                  </a:lnTo>
                  <a:lnTo>
                    <a:pt x="9430" y="9394"/>
                  </a:lnTo>
                  <a:lnTo>
                    <a:pt x="9430" y="2100"/>
                  </a:lnTo>
                  <a:lnTo>
                    <a:pt x="7366" y="2100"/>
                  </a:lnTo>
                  <a:lnTo>
                    <a:pt x="73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35160" y="3060220"/>
              <a:ext cx="91659" cy="25828"/>
            </a:xfrm>
            <a:custGeom>
              <a:avLst/>
              <a:gdLst/>
              <a:ahLst/>
              <a:cxnLst/>
              <a:rect l="l" t="t" r="r" b="b"/>
              <a:pathLst>
                <a:path w="3666" h="1033" extrusionOk="0">
                  <a:moveTo>
                    <a:pt x="1" y="1"/>
                  </a:moveTo>
                  <a:lnTo>
                    <a:pt x="1" y="1032"/>
                  </a:lnTo>
                  <a:lnTo>
                    <a:pt x="3666" y="1032"/>
                  </a:lnTo>
                  <a:lnTo>
                    <a:pt x="36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35160" y="3110050"/>
              <a:ext cx="91659" cy="26703"/>
            </a:xfrm>
            <a:custGeom>
              <a:avLst/>
              <a:gdLst/>
              <a:ahLst/>
              <a:cxnLst/>
              <a:rect l="l" t="t" r="r" b="b"/>
              <a:pathLst>
                <a:path w="3666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3666" y="1068"/>
                  </a:lnTo>
                  <a:lnTo>
                    <a:pt x="3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Google Shape;421;p31">
            <a:extLst>
              <a:ext uri="{FF2B5EF4-FFF2-40B4-BE49-F238E27FC236}">
                <a16:creationId xmlns:a16="http://schemas.microsoft.com/office/drawing/2014/main" id="{6B63F410-72CF-4602-924F-8C35B4E51CD6}"/>
              </a:ext>
            </a:extLst>
          </p:cNvPr>
          <p:cNvCxnSpPr>
            <a:cxnSpLocks/>
            <a:stCxn id="419" idx="1"/>
          </p:cNvCxnSpPr>
          <p:nvPr/>
        </p:nvCxnSpPr>
        <p:spPr>
          <a:xfrm flipV="1">
            <a:off x="2889260" y="1750510"/>
            <a:ext cx="2016252" cy="89557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" name="Google Shape;421;p31">
            <a:extLst>
              <a:ext uri="{FF2B5EF4-FFF2-40B4-BE49-F238E27FC236}">
                <a16:creationId xmlns:a16="http://schemas.microsoft.com/office/drawing/2014/main" id="{71791486-1D75-04EA-AE11-A487B6523A76}"/>
              </a:ext>
            </a:extLst>
          </p:cNvPr>
          <p:cNvCxnSpPr>
            <a:cxnSpLocks/>
            <a:stCxn id="419" idx="1"/>
            <a:endCxn id="425" idx="3"/>
          </p:cNvCxnSpPr>
          <p:nvPr/>
        </p:nvCxnSpPr>
        <p:spPr>
          <a:xfrm>
            <a:off x="2889260" y="2646081"/>
            <a:ext cx="2016253" cy="86903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" name="Google Shape;421;p31">
            <a:extLst>
              <a:ext uri="{FF2B5EF4-FFF2-40B4-BE49-F238E27FC236}">
                <a16:creationId xmlns:a16="http://schemas.microsoft.com/office/drawing/2014/main" id="{5CA5C010-78C6-5A0C-F922-AF39783AB7FA}"/>
              </a:ext>
            </a:extLst>
          </p:cNvPr>
          <p:cNvCxnSpPr>
            <a:cxnSpLocks/>
            <a:stCxn id="419" idx="1"/>
            <a:endCxn id="430" idx="3"/>
          </p:cNvCxnSpPr>
          <p:nvPr/>
        </p:nvCxnSpPr>
        <p:spPr>
          <a:xfrm>
            <a:off x="2889260" y="2646081"/>
            <a:ext cx="2016253" cy="173809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9" name="Google Shape;1730;p57">
            <a:extLst>
              <a:ext uri="{FF2B5EF4-FFF2-40B4-BE49-F238E27FC236}">
                <a16:creationId xmlns:a16="http://schemas.microsoft.com/office/drawing/2014/main" id="{E02A82BD-12ED-B36C-9A74-1A2B6367A4D7}"/>
              </a:ext>
            </a:extLst>
          </p:cNvPr>
          <p:cNvGrpSpPr/>
          <p:nvPr/>
        </p:nvGrpSpPr>
        <p:grpSpPr>
          <a:xfrm>
            <a:off x="637101" y="1274668"/>
            <a:ext cx="444775" cy="444775"/>
            <a:chOff x="7689325" y="3255100"/>
            <a:chExt cx="444775" cy="444775"/>
          </a:xfrm>
          <a:solidFill>
            <a:schemeClr val="bg1"/>
          </a:solidFill>
        </p:grpSpPr>
        <p:sp>
          <p:nvSpPr>
            <p:cNvPr id="50" name="Google Shape;1731;p57">
              <a:extLst>
                <a:ext uri="{FF2B5EF4-FFF2-40B4-BE49-F238E27FC236}">
                  <a16:creationId xmlns:a16="http://schemas.microsoft.com/office/drawing/2014/main" id="{F410BCB2-CDF4-5E1A-6B53-FC20B91DD6D9}"/>
                </a:ext>
              </a:extLst>
            </p:cNvPr>
            <p:cNvSpPr/>
            <p:nvPr/>
          </p:nvSpPr>
          <p:spPr>
            <a:xfrm>
              <a:off x="7847950" y="3392975"/>
              <a:ext cx="132275" cy="168125"/>
            </a:xfrm>
            <a:custGeom>
              <a:avLst/>
              <a:gdLst/>
              <a:ahLst/>
              <a:cxnLst/>
              <a:rect l="l" t="t" r="r" b="b"/>
              <a:pathLst>
                <a:path w="5291" h="6725" extrusionOk="0">
                  <a:moveTo>
                    <a:pt x="2052" y="0"/>
                  </a:moveTo>
                  <a:lnTo>
                    <a:pt x="2052" y="747"/>
                  </a:lnTo>
                  <a:cubicBezTo>
                    <a:pt x="1" y="818"/>
                    <a:pt x="59" y="3843"/>
                    <a:pt x="2088" y="3843"/>
                  </a:cubicBezTo>
                  <a:cubicBezTo>
                    <a:pt x="2100" y="3843"/>
                    <a:pt x="2112" y="3843"/>
                    <a:pt x="2124" y="3843"/>
                  </a:cubicBezTo>
                  <a:lnTo>
                    <a:pt x="3298" y="3843"/>
                  </a:lnTo>
                  <a:cubicBezTo>
                    <a:pt x="3938" y="3914"/>
                    <a:pt x="3938" y="4875"/>
                    <a:pt x="3298" y="4910"/>
                  </a:cubicBezTo>
                  <a:lnTo>
                    <a:pt x="771" y="4910"/>
                  </a:lnTo>
                  <a:lnTo>
                    <a:pt x="771" y="5978"/>
                  </a:lnTo>
                  <a:lnTo>
                    <a:pt x="2052" y="5978"/>
                  </a:lnTo>
                  <a:lnTo>
                    <a:pt x="2052" y="6725"/>
                  </a:lnTo>
                  <a:lnTo>
                    <a:pt x="3084" y="6725"/>
                  </a:lnTo>
                  <a:lnTo>
                    <a:pt x="3084" y="5978"/>
                  </a:lnTo>
                  <a:lnTo>
                    <a:pt x="3298" y="5978"/>
                  </a:lnTo>
                  <a:cubicBezTo>
                    <a:pt x="5290" y="5871"/>
                    <a:pt x="5290" y="2918"/>
                    <a:pt x="3298" y="2811"/>
                  </a:cubicBezTo>
                  <a:lnTo>
                    <a:pt x="2124" y="2811"/>
                  </a:lnTo>
                  <a:cubicBezTo>
                    <a:pt x="1448" y="2811"/>
                    <a:pt x="1448" y="1815"/>
                    <a:pt x="2124" y="1815"/>
                  </a:cubicBezTo>
                  <a:lnTo>
                    <a:pt x="4081" y="1815"/>
                  </a:lnTo>
                  <a:lnTo>
                    <a:pt x="4081" y="747"/>
                  </a:lnTo>
                  <a:lnTo>
                    <a:pt x="3084" y="747"/>
                  </a:lnTo>
                  <a:lnTo>
                    <a:pt x="3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32;p57">
              <a:extLst>
                <a:ext uri="{FF2B5EF4-FFF2-40B4-BE49-F238E27FC236}">
                  <a16:creationId xmlns:a16="http://schemas.microsoft.com/office/drawing/2014/main" id="{C8CF035A-F30D-4D8A-676D-E34BD373A368}"/>
                </a:ext>
              </a:extLst>
            </p:cNvPr>
            <p:cNvSpPr/>
            <p:nvPr/>
          </p:nvSpPr>
          <p:spPr>
            <a:xfrm>
              <a:off x="7689325" y="3255100"/>
              <a:ext cx="444775" cy="444775"/>
            </a:xfrm>
            <a:custGeom>
              <a:avLst/>
              <a:gdLst/>
              <a:ahLst/>
              <a:cxnLst/>
              <a:rect l="l" t="t" r="r" b="b"/>
              <a:pathLst>
                <a:path w="17791" h="17791" extrusionOk="0">
                  <a:moveTo>
                    <a:pt x="8397" y="2313"/>
                  </a:moveTo>
                  <a:lnTo>
                    <a:pt x="8397" y="3345"/>
                  </a:lnTo>
                  <a:cubicBezTo>
                    <a:pt x="5729" y="3594"/>
                    <a:pt x="3594" y="5693"/>
                    <a:pt x="3345" y="8361"/>
                  </a:cubicBezTo>
                  <a:lnTo>
                    <a:pt x="2313" y="8361"/>
                  </a:lnTo>
                  <a:cubicBezTo>
                    <a:pt x="2562" y="5124"/>
                    <a:pt x="5160" y="2562"/>
                    <a:pt x="8397" y="2313"/>
                  </a:cubicBezTo>
                  <a:close/>
                  <a:moveTo>
                    <a:pt x="9429" y="2277"/>
                  </a:moveTo>
                  <a:cubicBezTo>
                    <a:pt x="12667" y="2562"/>
                    <a:pt x="15229" y="5124"/>
                    <a:pt x="15514" y="8361"/>
                  </a:cubicBezTo>
                  <a:lnTo>
                    <a:pt x="14446" y="8361"/>
                  </a:lnTo>
                  <a:cubicBezTo>
                    <a:pt x="14197" y="5693"/>
                    <a:pt x="12098" y="3594"/>
                    <a:pt x="9429" y="3309"/>
                  </a:cubicBezTo>
                  <a:lnTo>
                    <a:pt x="9429" y="2277"/>
                  </a:lnTo>
                  <a:close/>
                  <a:moveTo>
                    <a:pt x="8855" y="4329"/>
                  </a:moveTo>
                  <a:cubicBezTo>
                    <a:pt x="11195" y="4329"/>
                    <a:pt x="13450" y="6146"/>
                    <a:pt x="13450" y="8895"/>
                  </a:cubicBezTo>
                  <a:cubicBezTo>
                    <a:pt x="13450" y="11386"/>
                    <a:pt x="11422" y="13414"/>
                    <a:pt x="8896" y="13414"/>
                  </a:cubicBezTo>
                  <a:cubicBezTo>
                    <a:pt x="4839" y="13414"/>
                    <a:pt x="2811" y="8539"/>
                    <a:pt x="5693" y="5657"/>
                  </a:cubicBezTo>
                  <a:cubicBezTo>
                    <a:pt x="6611" y="4740"/>
                    <a:pt x="7742" y="4329"/>
                    <a:pt x="8855" y="4329"/>
                  </a:cubicBezTo>
                  <a:close/>
                  <a:moveTo>
                    <a:pt x="3345" y="9429"/>
                  </a:moveTo>
                  <a:cubicBezTo>
                    <a:pt x="3594" y="12097"/>
                    <a:pt x="5729" y="14197"/>
                    <a:pt x="8397" y="14446"/>
                  </a:cubicBezTo>
                  <a:lnTo>
                    <a:pt x="8397" y="15478"/>
                  </a:lnTo>
                  <a:cubicBezTo>
                    <a:pt x="5160" y="15229"/>
                    <a:pt x="2562" y="12667"/>
                    <a:pt x="2313" y="9429"/>
                  </a:cubicBezTo>
                  <a:close/>
                  <a:moveTo>
                    <a:pt x="15514" y="9429"/>
                  </a:moveTo>
                  <a:cubicBezTo>
                    <a:pt x="15229" y="12667"/>
                    <a:pt x="12667" y="15229"/>
                    <a:pt x="9429" y="15478"/>
                  </a:cubicBezTo>
                  <a:lnTo>
                    <a:pt x="9429" y="14446"/>
                  </a:lnTo>
                  <a:cubicBezTo>
                    <a:pt x="12098" y="14197"/>
                    <a:pt x="14197" y="12097"/>
                    <a:pt x="14446" y="9429"/>
                  </a:cubicBezTo>
                  <a:close/>
                  <a:moveTo>
                    <a:pt x="8397" y="0"/>
                  </a:moveTo>
                  <a:lnTo>
                    <a:pt x="8397" y="1245"/>
                  </a:lnTo>
                  <a:cubicBezTo>
                    <a:pt x="4555" y="1494"/>
                    <a:pt x="1530" y="4554"/>
                    <a:pt x="1281" y="8361"/>
                  </a:cubicBezTo>
                  <a:lnTo>
                    <a:pt x="0" y="8361"/>
                  </a:lnTo>
                  <a:lnTo>
                    <a:pt x="0" y="9393"/>
                  </a:lnTo>
                  <a:lnTo>
                    <a:pt x="1281" y="9393"/>
                  </a:lnTo>
                  <a:cubicBezTo>
                    <a:pt x="1530" y="13236"/>
                    <a:pt x="4555" y="16260"/>
                    <a:pt x="8397" y="16509"/>
                  </a:cubicBezTo>
                  <a:lnTo>
                    <a:pt x="8397" y="17790"/>
                  </a:lnTo>
                  <a:lnTo>
                    <a:pt x="9429" y="17790"/>
                  </a:lnTo>
                  <a:lnTo>
                    <a:pt x="9429" y="16509"/>
                  </a:lnTo>
                  <a:cubicBezTo>
                    <a:pt x="13236" y="16260"/>
                    <a:pt x="16296" y="13200"/>
                    <a:pt x="16545" y="9393"/>
                  </a:cubicBezTo>
                  <a:lnTo>
                    <a:pt x="17791" y="9393"/>
                  </a:lnTo>
                  <a:lnTo>
                    <a:pt x="17791" y="8361"/>
                  </a:lnTo>
                  <a:lnTo>
                    <a:pt x="16545" y="8361"/>
                  </a:lnTo>
                  <a:cubicBezTo>
                    <a:pt x="16296" y="4554"/>
                    <a:pt x="13236" y="1494"/>
                    <a:pt x="9429" y="1245"/>
                  </a:cubicBezTo>
                  <a:lnTo>
                    <a:pt x="9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904;p57">
            <a:extLst>
              <a:ext uri="{FF2B5EF4-FFF2-40B4-BE49-F238E27FC236}">
                <a16:creationId xmlns:a16="http://schemas.microsoft.com/office/drawing/2014/main" id="{F7E216EE-C7D0-00A4-D357-72290C7DB3D0}"/>
              </a:ext>
            </a:extLst>
          </p:cNvPr>
          <p:cNvGrpSpPr/>
          <p:nvPr/>
        </p:nvGrpSpPr>
        <p:grpSpPr>
          <a:xfrm>
            <a:off x="607750" y="3878482"/>
            <a:ext cx="503475" cy="444775"/>
            <a:chOff x="3237275" y="1219000"/>
            <a:chExt cx="503475" cy="444775"/>
          </a:xfrm>
          <a:solidFill>
            <a:schemeClr val="bg1"/>
          </a:solidFill>
        </p:grpSpPr>
        <p:sp>
          <p:nvSpPr>
            <p:cNvPr id="53" name="Google Shape;1905;p57">
              <a:extLst>
                <a:ext uri="{FF2B5EF4-FFF2-40B4-BE49-F238E27FC236}">
                  <a16:creationId xmlns:a16="http://schemas.microsoft.com/office/drawing/2014/main" id="{2D33B810-DDE5-BF2D-9E0E-DD5E368E862C}"/>
                </a:ext>
              </a:extLst>
            </p:cNvPr>
            <p:cNvSpPr/>
            <p:nvPr/>
          </p:nvSpPr>
          <p:spPr>
            <a:xfrm>
              <a:off x="3303975" y="1334625"/>
              <a:ext cx="324700" cy="277325"/>
            </a:xfrm>
            <a:custGeom>
              <a:avLst/>
              <a:gdLst/>
              <a:ahLst/>
              <a:cxnLst/>
              <a:rect l="l" t="t" r="r" b="b"/>
              <a:pathLst>
                <a:path w="12988" h="11093" extrusionOk="0">
                  <a:moveTo>
                    <a:pt x="7373" y="1018"/>
                  </a:moveTo>
                  <a:cubicBezTo>
                    <a:pt x="9688" y="1018"/>
                    <a:pt x="11920" y="2819"/>
                    <a:pt x="11920" y="5515"/>
                  </a:cubicBezTo>
                  <a:cubicBezTo>
                    <a:pt x="11920" y="8042"/>
                    <a:pt x="9892" y="10034"/>
                    <a:pt x="7401" y="10070"/>
                  </a:cubicBezTo>
                  <a:lnTo>
                    <a:pt x="7401" y="10034"/>
                  </a:lnTo>
                  <a:cubicBezTo>
                    <a:pt x="3381" y="10034"/>
                    <a:pt x="1388" y="5195"/>
                    <a:pt x="4235" y="2349"/>
                  </a:cubicBezTo>
                  <a:cubicBezTo>
                    <a:pt x="5143" y="1429"/>
                    <a:pt x="6268" y="1018"/>
                    <a:pt x="7373" y="1018"/>
                  </a:cubicBezTo>
                  <a:close/>
                  <a:moveTo>
                    <a:pt x="7401" y="0"/>
                  </a:moveTo>
                  <a:cubicBezTo>
                    <a:pt x="2456" y="0"/>
                    <a:pt x="1" y="5978"/>
                    <a:pt x="3488" y="9465"/>
                  </a:cubicBezTo>
                  <a:cubicBezTo>
                    <a:pt x="4624" y="10590"/>
                    <a:pt x="6012" y="11093"/>
                    <a:pt x="7373" y="11093"/>
                  </a:cubicBezTo>
                  <a:cubicBezTo>
                    <a:pt x="10230" y="11093"/>
                    <a:pt x="12964" y="8877"/>
                    <a:pt x="12988" y="5551"/>
                  </a:cubicBezTo>
                  <a:cubicBezTo>
                    <a:pt x="12952" y="2456"/>
                    <a:pt x="10497" y="0"/>
                    <a:pt x="74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6;p57">
              <a:extLst>
                <a:ext uri="{FF2B5EF4-FFF2-40B4-BE49-F238E27FC236}">
                  <a16:creationId xmlns:a16="http://schemas.microsoft.com/office/drawing/2014/main" id="{E12F48CD-C5A4-6881-D618-B83DE0101794}"/>
                </a:ext>
              </a:extLst>
            </p:cNvPr>
            <p:cNvSpPr/>
            <p:nvPr/>
          </p:nvSpPr>
          <p:spPr>
            <a:xfrm>
              <a:off x="3438300" y="1412900"/>
              <a:ext cx="101425" cy="123675"/>
            </a:xfrm>
            <a:custGeom>
              <a:avLst/>
              <a:gdLst/>
              <a:ahLst/>
              <a:cxnLst/>
              <a:rect l="l" t="t" r="r" b="b"/>
              <a:pathLst>
                <a:path w="4057" h="4947" extrusionOk="0">
                  <a:moveTo>
                    <a:pt x="3238" y="1"/>
                  </a:moveTo>
                  <a:lnTo>
                    <a:pt x="0" y="4306"/>
                  </a:lnTo>
                  <a:lnTo>
                    <a:pt x="819" y="4946"/>
                  </a:lnTo>
                  <a:lnTo>
                    <a:pt x="4057" y="605"/>
                  </a:lnTo>
                  <a:lnTo>
                    <a:pt x="3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7;p57">
              <a:extLst>
                <a:ext uri="{FF2B5EF4-FFF2-40B4-BE49-F238E27FC236}">
                  <a16:creationId xmlns:a16="http://schemas.microsoft.com/office/drawing/2014/main" id="{CC961190-FE35-8E76-F879-4A79575D9AEF}"/>
                </a:ext>
              </a:extLst>
            </p:cNvPr>
            <p:cNvSpPr/>
            <p:nvPr/>
          </p:nvSpPr>
          <p:spPr>
            <a:xfrm>
              <a:off x="3437400" y="14218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1" y="0"/>
                  </a:moveTo>
                  <a:lnTo>
                    <a:pt x="1" y="1032"/>
                  </a:lnTo>
                  <a:lnTo>
                    <a:pt x="1033" y="103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8;p57">
              <a:extLst>
                <a:ext uri="{FF2B5EF4-FFF2-40B4-BE49-F238E27FC236}">
                  <a16:creationId xmlns:a16="http://schemas.microsoft.com/office/drawing/2014/main" id="{86955CDE-7C6B-258B-7FE8-184ADC059C2F}"/>
                </a:ext>
              </a:extLst>
            </p:cNvPr>
            <p:cNvSpPr/>
            <p:nvPr/>
          </p:nvSpPr>
          <p:spPr>
            <a:xfrm>
              <a:off x="3516575" y="14983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032" y="1032"/>
                  </a:lnTo>
                  <a:lnTo>
                    <a:pt x="10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9;p57">
              <a:extLst>
                <a:ext uri="{FF2B5EF4-FFF2-40B4-BE49-F238E27FC236}">
                  <a16:creationId xmlns:a16="http://schemas.microsoft.com/office/drawing/2014/main" id="{A4F619B3-75E7-F603-ECC5-0F85EB59D505}"/>
                </a:ext>
              </a:extLst>
            </p:cNvPr>
            <p:cNvSpPr/>
            <p:nvPr/>
          </p:nvSpPr>
          <p:spPr>
            <a:xfrm>
              <a:off x="3237275" y="1219000"/>
              <a:ext cx="503475" cy="444775"/>
            </a:xfrm>
            <a:custGeom>
              <a:avLst/>
              <a:gdLst/>
              <a:ahLst/>
              <a:cxnLst/>
              <a:rect l="l" t="t" r="r" b="b"/>
              <a:pathLst>
                <a:path w="20139" h="17791" extrusionOk="0">
                  <a:moveTo>
                    <a:pt x="11457" y="1032"/>
                  </a:moveTo>
                  <a:lnTo>
                    <a:pt x="11457" y="2669"/>
                  </a:lnTo>
                  <a:cubicBezTo>
                    <a:pt x="10995" y="2580"/>
                    <a:pt x="10532" y="2535"/>
                    <a:pt x="10069" y="2535"/>
                  </a:cubicBezTo>
                  <a:cubicBezTo>
                    <a:pt x="9607" y="2535"/>
                    <a:pt x="9144" y="2580"/>
                    <a:pt x="8682" y="2669"/>
                  </a:cubicBezTo>
                  <a:lnTo>
                    <a:pt x="8682" y="1032"/>
                  </a:lnTo>
                  <a:close/>
                  <a:moveTo>
                    <a:pt x="10039" y="3559"/>
                  </a:moveTo>
                  <a:cubicBezTo>
                    <a:pt x="13420" y="3559"/>
                    <a:pt x="16652" y="6186"/>
                    <a:pt x="16652" y="10176"/>
                  </a:cubicBezTo>
                  <a:cubicBezTo>
                    <a:pt x="16652" y="13805"/>
                    <a:pt x="13699" y="16758"/>
                    <a:pt x="10069" y="16758"/>
                  </a:cubicBezTo>
                  <a:cubicBezTo>
                    <a:pt x="4199" y="16758"/>
                    <a:pt x="1245" y="9642"/>
                    <a:pt x="5408" y="5515"/>
                  </a:cubicBezTo>
                  <a:cubicBezTo>
                    <a:pt x="6759" y="4165"/>
                    <a:pt x="8416" y="3559"/>
                    <a:pt x="10039" y="3559"/>
                  </a:cubicBezTo>
                  <a:close/>
                  <a:moveTo>
                    <a:pt x="6689" y="0"/>
                  </a:moveTo>
                  <a:lnTo>
                    <a:pt x="6689" y="1032"/>
                  </a:lnTo>
                  <a:lnTo>
                    <a:pt x="7650" y="1032"/>
                  </a:lnTo>
                  <a:lnTo>
                    <a:pt x="7650" y="2918"/>
                  </a:lnTo>
                  <a:cubicBezTo>
                    <a:pt x="6689" y="3238"/>
                    <a:pt x="5800" y="3736"/>
                    <a:pt x="5053" y="4412"/>
                  </a:cubicBezTo>
                  <a:lnTo>
                    <a:pt x="4305" y="3629"/>
                  </a:lnTo>
                  <a:lnTo>
                    <a:pt x="4910" y="3024"/>
                  </a:lnTo>
                  <a:lnTo>
                    <a:pt x="4199" y="2277"/>
                  </a:lnTo>
                  <a:lnTo>
                    <a:pt x="2170" y="4270"/>
                  </a:lnTo>
                  <a:lnTo>
                    <a:pt x="2918" y="5017"/>
                  </a:lnTo>
                  <a:lnTo>
                    <a:pt x="3558" y="4376"/>
                  </a:lnTo>
                  <a:lnTo>
                    <a:pt x="4305" y="5159"/>
                  </a:lnTo>
                  <a:cubicBezTo>
                    <a:pt x="0" y="10069"/>
                    <a:pt x="3523" y="17790"/>
                    <a:pt x="10069" y="17790"/>
                  </a:cubicBezTo>
                  <a:cubicBezTo>
                    <a:pt x="16616" y="17790"/>
                    <a:pt x="20139" y="10069"/>
                    <a:pt x="15834" y="5159"/>
                  </a:cubicBezTo>
                  <a:lnTo>
                    <a:pt x="16581" y="4376"/>
                  </a:lnTo>
                  <a:lnTo>
                    <a:pt x="17221" y="5017"/>
                  </a:lnTo>
                  <a:lnTo>
                    <a:pt x="17968" y="4270"/>
                  </a:lnTo>
                  <a:lnTo>
                    <a:pt x="15976" y="2277"/>
                  </a:lnTo>
                  <a:lnTo>
                    <a:pt x="15229" y="3024"/>
                  </a:lnTo>
                  <a:lnTo>
                    <a:pt x="15869" y="3629"/>
                  </a:lnTo>
                  <a:lnTo>
                    <a:pt x="15086" y="4412"/>
                  </a:lnTo>
                  <a:cubicBezTo>
                    <a:pt x="14339" y="3736"/>
                    <a:pt x="13485" y="3238"/>
                    <a:pt x="12524" y="2918"/>
                  </a:cubicBezTo>
                  <a:lnTo>
                    <a:pt x="12524" y="1032"/>
                  </a:lnTo>
                  <a:lnTo>
                    <a:pt x="13485" y="1032"/>
                  </a:lnTo>
                  <a:lnTo>
                    <a:pt x="134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412;p31">
            <a:extLst>
              <a:ext uri="{FF2B5EF4-FFF2-40B4-BE49-F238E27FC236}">
                <a16:creationId xmlns:a16="http://schemas.microsoft.com/office/drawing/2014/main" id="{0BE0E76B-1C3D-946C-F8D4-CC36D4538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8521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1</a:t>
            </a:r>
            <a:r>
              <a:rPr lang="en" dirty="0"/>
              <a:t>.2:</a:t>
            </a:r>
            <a:r>
              <a:rPr lang="en" sz="2500" dirty="0"/>
              <a:t> M5 Competition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9714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1"/>
          <p:cNvGrpSpPr/>
          <p:nvPr/>
        </p:nvGrpSpPr>
        <p:grpSpPr>
          <a:xfrm>
            <a:off x="848072" y="2301208"/>
            <a:ext cx="7838041" cy="689723"/>
            <a:chOff x="848072" y="2301208"/>
            <a:chExt cx="7838041" cy="689723"/>
          </a:xfrm>
        </p:grpSpPr>
        <p:sp>
          <p:nvSpPr>
            <p:cNvPr id="419" name="Google Shape;419;p31"/>
            <p:cNvSpPr/>
            <p:nvPr/>
          </p:nvSpPr>
          <p:spPr>
            <a:xfrm flipH="1">
              <a:off x="848072" y="2301231"/>
              <a:ext cx="2041188" cy="689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Organization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flipH="1">
              <a:off x="4905513" y="2301208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sell price: 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weekly price of products in each store</a:t>
              </a:r>
            </a:p>
          </p:txBody>
        </p:sp>
      </p:grpSp>
      <p:grpSp>
        <p:nvGrpSpPr>
          <p:cNvPr id="423" name="Google Shape;423;p31"/>
          <p:cNvGrpSpPr/>
          <p:nvPr/>
        </p:nvGrpSpPr>
        <p:grpSpPr>
          <a:xfrm>
            <a:off x="848150" y="3170267"/>
            <a:ext cx="7837963" cy="689721"/>
            <a:chOff x="848150" y="3170267"/>
            <a:chExt cx="7837963" cy="689721"/>
          </a:xfrm>
        </p:grpSpPr>
        <p:sp>
          <p:nvSpPr>
            <p:cNvPr id="424" name="Google Shape;424;p31"/>
            <p:cNvSpPr/>
            <p:nvPr/>
          </p:nvSpPr>
          <p:spPr>
            <a:xfrm flipH="1">
              <a:off x="848150" y="3170288"/>
              <a:ext cx="2041110" cy="689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Files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flipH="1">
              <a:off x="4905513" y="3170267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sales train validation: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historical daily unit sales (until day 1914)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8" name="Google Shape;428;p31"/>
          <p:cNvGrpSpPr/>
          <p:nvPr/>
        </p:nvGrpSpPr>
        <p:grpSpPr>
          <a:xfrm>
            <a:off x="851235" y="4039325"/>
            <a:ext cx="7834878" cy="689701"/>
            <a:chOff x="851235" y="4039325"/>
            <a:chExt cx="7834878" cy="689701"/>
          </a:xfrm>
        </p:grpSpPr>
        <p:sp>
          <p:nvSpPr>
            <p:cNvPr id="429" name="Google Shape;429;p31"/>
            <p:cNvSpPr/>
            <p:nvPr/>
          </p:nvSpPr>
          <p:spPr>
            <a:xfrm flipH="1">
              <a:off x="851235" y="4039326"/>
              <a:ext cx="2045700" cy="689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Metric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flipH="1">
              <a:off x="4905513" y="4039325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sales train evaluation: 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historical daily unit sales (until day 1941)</a:t>
              </a:r>
            </a:p>
          </p:txBody>
        </p:sp>
      </p:grpSp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720000" y="328521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1</a:t>
            </a:r>
            <a:r>
              <a:rPr lang="en" dirty="0"/>
              <a:t>.3:</a:t>
            </a:r>
            <a:r>
              <a:rPr lang="en" sz="2500" dirty="0"/>
              <a:t> M5 Competition</a:t>
            </a:r>
            <a:endParaRPr sz="2500" dirty="0"/>
          </a:p>
        </p:txBody>
      </p:sp>
      <p:sp>
        <p:nvSpPr>
          <p:cNvPr id="413" name="Google Shape;413;p31"/>
          <p:cNvSpPr/>
          <p:nvPr/>
        </p:nvSpPr>
        <p:spPr>
          <a:xfrm flipH="1">
            <a:off x="848288" y="1432141"/>
            <a:ext cx="2048647" cy="689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Objective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457887" y="1098101"/>
            <a:ext cx="791100" cy="7911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5" name="Google Shape;415;p31"/>
          <p:cNvSpPr/>
          <p:nvPr/>
        </p:nvSpPr>
        <p:spPr>
          <a:xfrm flipH="1">
            <a:off x="4905513" y="1432150"/>
            <a:ext cx="3780600" cy="68969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calendar: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dates the products are sold </a:t>
            </a:r>
          </a:p>
        </p:txBody>
      </p:sp>
      <p:cxnSp>
        <p:nvCxnSpPr>
          <p:cNvPr id="416" name="Google Shape;416;p31"/>
          <p:cNvCxnSpPr>
            <a:cxnSpLocks/>
          </p:cNvCxnSpPr>
          <p:nvPr/>
        </p:nvCxnSpPr>
        <p:spPr>
          <a:xfrm flipV="1">
            <a:off x="2889260" y="1776987"/>
            <a:ext cx="2016253" cy="17381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7" name="Google Shape;417;p31"/>
          <p:cNvSpPr/>
          <p:nvPr/>
        </p:nvSpPr>
        <p:spPr>
          <a:xfrm>
            <a:off x="457887" y="1967183"/>
            <a:ext cx="791100" cy="7911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21" name="Google Shape;421;p31"/>
          <p:cNvCxnSpPr>
            <a:cxnSpLocks/>
            <a:stCxn id="424" idx="1"/>
            <a:endCxn id="420" idx="3"/>
          </p:cNvCxnSpPr>
          <p:nvPr/>
        </p:nvCxnSpPr>
        <p:spPr>
          <a:xfrm flipV="1">
            <a:off x="2889260" y="2646058"/>
            <a:ext cx="2016253" cy="8690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2" name="Google Shape;422;p31"/>
          <p:cNvSpPr/>
          <p:nvPr/>
        </p:nvSpPr>
        <p:spPr>
          <a:xfrm>
            <a:off x="457887" y="2836263"/>
            <a:ext cx="791100" cy="791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26" name="Google Shape;426;p31"/>
          <p:cNvCxnSpPr>
            <a:cxnSpLocks/>
            <a:stCxn id="424" idx="1"/>
            <a:endCxn id="425" idx="3"/>
          </p:cNvCxnSpPr>
          <p:nvPr/>
        </p:nvCxnSpPr>
        <p:spPr>
          <a:xfrm flipV="1">
            <a:off x="2889260" y="3515117"/>
            <a:ext cx="2016253" cy="2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7" name="Google Shape;427;p31"/>
          <p:cNvSpPr/>
          <p:nvPr/>
        </p:nvSpPr>
        <p:spPr>
          <a:xfrm>
            <a:off x="457887" y="3705320"/>
            <a:ext cx="791100" cy="7911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31" name="Google Shape;431;p31"/>
          <p:cNvCxnSpPr>
            <a:cxnSpLocks/>
            <a:stCxn id="424" idx="1"/>
            <a:endCxn id="430" idx="3"/>
          </p:cNvCxnSpPr>
          <p:nvPr/>
        </p:nvCxnSpPr>
        <p:spPr>
          <a:xfrm>
            <a:off x="2889260" y="3515138"/>
            <a:ext cx="2016253" cy="8690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32" name="Google Shape;432;p31"/>
          <p:cNvGrpSpPr/>
          <p:nvPr/>
        </p:nvGrpSpPr>
        <p:grpSpPr>
          <a:xfrm>
            <a:off x="654047" y="2162765"/>
            <a:ext cx="398844" cy="400057"/>
            <a:chOff x="654047" y="2162765"/>
            <a:chExt cx="398844" cy="400057"/>
          </a:xfrm>
          <a:solidFill>
            <a:schemeClr val="bg1"/>
          </a:solidFill>
        </p:grpSpPr>
        <p:sp>
          <p:nvSpPr>
            <p:cNvPr id="433" name="Google Shape;433;p31"/>
            <p:cNvSpPr/>
            <p:nvPr/>
          </p:nvSpPr>
          <p:spPr>
            <a:xfrm>
              <a:off x="654047" y="2162765"/>
              <a:ext cx="398844" cy="400057"/>
            </a:xfrm>
            <a:custGeom>
              <a:avLst/>
              <a:gdLst/>
              <a:ahLst/>
              <a:cxnLst/>
              <a:rect l="l" t="t" r="r" b="b"/>
              <a:pathLst>
                <a:path w="17756" h="17810" extrusionOk="0">
                  <a:moveTo>
                    <a:pt x="16759" y="4875"/>
                  </a:moveTo>
                  <a:lnTo>
                    <a:pt x="16759" y="7081"/>
                  </a:lnTo>
                  <a:lnTo>
                    <a:pt x="15728" y="11742"/>
                  </a:lnTo>
                  <a:lnTo>
                    <a:pt x="4164" y="11742"/>
                  </a:lnTo>
                  <a:lnTo>
                    <a:pt x="3274" y="4875"/>
                  </a:lnTo>
                  <a:close/>
                  <a:moveTo>
                    <a:pt x="6512" y="15585"/>
                  </a:moveTo>
                  <a:cubicBezTo>
                    <a:pt x="6832" y="15585"/>
                    <a:pt x="7117" y="15834"/>
                    <a:pt x="7117" y="16154"/>
                  </a:cubicBezTo>
                  <a:cubicBezTo>
                    <a:pt x="7117" y="16516"/>
                    <a:pt x="6822" y="16747"/>
                    <a:pt x="6510" y="16747"/>
                  </a:cubicBezTo>
                  <a:cubicBezTo>
                    <a:pt x="6363" y="16747"/>
                    <a:pt x="6211" y="16695"/>
                    <a:pt x="6085" y="16581"/>
                  </a:cubicBezTo>
                  <a:cubicBezTo>
                    <a:pt x="5729" y="16225"/>
                    <a:pt x="5978" y="15585"/>
                    <a:pt x="6512" y="15585"/>
                  </a:cubicBezTo>
                  <a:close/>
                  <a:moveTo>
                    <a:pt x="13877" y="15585"/>
                  </a:moveTo>
                  <a:cubicBezTo>
                    <a:pt x="14198" y="15585"/>
                    <a:pt x="14447" y="15834"/>
                    <a:pt x="14447" y="16154"/>
                  </a:cubicBezTo>
                  <a:cubicBezTo>
                    <a:pt x="14447" y="16516"/>
                    <a:pt x="14152" y="16747"/>
                    <a:pt x="13851" y="16747"/>
                  </a:cubicBezTo>
                  <a:cubicBezTo>
                    <a:pt x="13709" y="16747"/>
                    <a:pt x="13565" y="16695"/>
                    <a:pt x="13450" y="16581"/>
                  </a:cubicBezTo>
                  <a:cubicBezTo>
                    <a:pt x="13059" y="16225"/>
                    <a:pt x="13344" y="15585"/>
                    <a:pt x="13877" y="15585"/>
                  </a:cubicBezTo>
                  <a:close/>
                  <a:moveTo>
                    <a:pt x="1" y="0"/>
                  </a:moveTo>
                  <a:lnTo>
                    <a:pt x="1" y="1068"/>
                  </a:lnTo>
                  <a:lnTo>
                    <a:pt x="1709" y="1068"/>
                  </a:lnTo>
                  <a:lnTo>
                    <a:pt x="3381" y="13912"/>
                  </a:lnTo>
                  <a:cubicBezTo>
                    <a:pt x="3488" y="14731"/>
                    <a:pt x="4164" y="15407"/>
                    <a:pt x="4982" y="15549"/>
                  </a:cubicBezTo>
                  <a:cubicBezTo>
                    <a:pt x="4911" y="15727"/>
                    <a:pt x="4875" y="15941"/>
                    <a:pt x="4875" y="16154"/>
                  </a:cubicBezTo>
                  <a:cubicBezTo>
                    <a:pt x="4875" y="17071"/>
                    <a:pt x="5605" y="17790"/>
                    <a:pt x="6466" y="17790"/>
                  </a:cubicBezTo>
                  <a:cubicBezTo>
                    <a:pt x="6575" y="17790"/>
                    <a:pt x="6685" y="17779"/>
                    <a:pt x="6797" y="17755"/>
                  </a:cubicBezTo>
                  <a:cubicBezTo>
                    <a:pt x="7829" y="17577"/>
                    <a:pt x="8398" y="16510"/>
                    <a:pt x="8042" y="15585"/>
                  </a:cubicBezTo>
                  <a:lnTo>
                    <a:pt x="12347" y="15585"/>
                  </a:lnTo>
                  <a:cubicBezTo>
                    <a:pt x="11880" y="16739"/>
                    <a:pt x="12793" y="17809"/>
                    <a:pt x="13840" y="17809"/>
                  </a:cubicBezTo>
                  <a:cubicBezTo>
                    <a:pt x="14148" y="17809"/>
                    <a:pt x="14468" y="17716"/>
                    <a:pt x="14767" y="17506"/>
                  </a:cubicBezTo>
                  <a:cubicBezTo>
                    <a:pt x="16083" y="16617"/>
                    <a:pt x="15443" y="14517"/>
                    <a:pt x="13842" y="14517"/>
                  </a:cubicBezTo>
                  <a:lnTo>
                    <a:pt x="5302" y="14517"/>
                  </a:lnTo>
                  <a:cubicBezTo>
                    <a:pt x="4840" y="14517"/>
                    <a:pt x="4484" y="14197"/>
                    <a:pt x="4413" y="13770"/>
                  </a:cubicBezTo>
                  <a:lnTo>
                    <a:pt x="4271" y="12774"/>
                  </a:lnTo>
                  <a:lnTo>
                    <a:pt x="16546" y="12774"/>
                  </a:lnTo>
                  <a:lnTo>
                    <a:pt x="17756" y="7188"/>
                  </a:lnTo>
                  <a:lnTo>
                    <a:pt x="17756" y="3843"/>
                  </a:lnTo>
                  <a:lnTo>
                    <a:pt x="3096" y="3843"/>
                  </a:lnTo>
                  <a:lnTo>
                    <a:pt x="25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840284" y="2307423"/>
              <a:ext cx="73542" cy="86346"/>
            </a:xfrm>
            <a:custGeom>
              <a:avLst/>
              <a:gdLst/>
              <a:ahLst/>
              <a:cxnLst/>
              <a:rect l="l" t="t" r="r" b="b"/>
              <a:pathLst>
                <a:path w="3274" h="3844" extrusionOk="0">
                  <a:moveTo>
                    <a:pt x="2420" y="1"/>
                  </a:moveTo>
                  <a:lnTo>
                    <a:pt x="0" y="3238"/>
                  </a:lnTo>
                  <a:lnTo>
                    <a:pt x="854" y="3843"/>
                  </a:lnTo>
                  <a:lnTo>
                    <a:pt x="3274" y="641"/>
                  </a:lnTo>
                  <a:lnTo>
                    <a:pt x="24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835477" y="2308232"/>
              <a:ext cx="24012" cy="23990"/>
            </a:xfrm>
            <a:custGeom>
              <a:avLst/>
              <a:gdLst/>
              <a:ahLst/>
              <a:cxnLst/>
              <a:rect l="l" t="t" r="r" b="b"/>
              <a:pathLst>
                <a:path w="1069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068" y="1068"/>
                  </a:lnTo>
                  <a:lnTo>
                    <a:pt x="1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96215" y="2366567"/>
              <a:ext cx="23204" cy="23204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1" y="1"/>
                  </a:moveTo>
                  <a:lnTo>
                    <a:pt x="1" y="1032"/>
                  </a:lnTo>
                  <a:lnTo>
                    <a:pt x="1033" y="1032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1"/>
          <p:cNvGrpSpPr/>
          <p:nvPr/>
        </p:nvGrpSpPr>
        <p:grpSpPr>
          <a:xfrm>
            <a:off x="683580" y="3009515"/>
            <a:ext cx="339859" cy="444819"/>
            <a:chOff x="683580" y="3009515"/>
            <a:chExt cx="339859" cy="444819"/>
          </a:xfrm>
          <a:solidFill>
            <a:schemeClr val="bg1"/>
          </a:solidFill>
        </p:grpSpPr>
        <p:sp>
          <p:nvSpPr>
            <p:cNvPr id="447" name="Google Shape;447;p31"/>
            <p:cNvSpPr/>
            <p:nvPr/>
          </p:nvSpPr>
          <p:spPr>
            <a:xfrm>
              <a:off x="683580" y="3009515"/>
              <a:ext cx="339859" cy="444819"/>
            </a:xfrm>
            <a:custGeom>
              <a:avLst/>
              <a:gdLst/>
              <a:ahLst/>
              <a:cxnLst/>
              <a:rect l="l" t="t" r="r" b="b"/>
              <a:pathLst>
                <a:path w="13593" h="17791" extrusionOk="0">
                  <a:moveTo>
                    <a:pt x="10710" y="1780"/>
                  </a:moveTo>
                  <a:lnTo>
                    <a:pt x="11813" y="2883"/>
                  </a:lnTo>
                  <a:lnTo>
                    <a:pt x="10710" y="2883"/>
                  </a:lnTo>
                  <a:lnTo>
                    <a:pt x="10710" y="1780"/>
                  </a:lnTo>
                  <a:close/>
                  <a:moveTo>
                    <a:pt x="9678" y="1068"/>
                  </a:moveTo>
                  <a:lnTo>
                    <a:pt x="9678" y="3914"/>
                  </a:lnTo>
                  <a:lnTo>
                    <a:pt x="12560" y="3914"/>
                  </a:lnTo>
                  <a:lnTo>
                    <a:pt x="12560" y="16759"/>
                  </a:lnTo>
                  <a:lnTo>
                    <a:pt x="1032" y="16759"/>
                  </a:lnTo>
                  <a:lnTo>
                    <a:pt x="1032" y="1068"/>
                  </a:lnTo>
                  <a:close/>
                  <a:moveTo>
                    <a:pt x="0" y="0"/>
                  </a:moveTo>
                  <a:lnTo>
                    <a:pt x="0" y="17791"/>
                  </a:lnTo>
                  <a:lnTo>
                    <a:pt x="13592" y="17791"/>
                  </a:lnTo>
                  <a:lnTo>
                    <a:pt x="13592" y="3203"/>
                  </a:lnTo>
                  <a:lnTo>
                    <a:pt x="10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35160" y="3164305"/>
              <a:ext cx="235774" cy="234873"/>
            </a:xfrm>
            <a:custGeom>
              <a:avLst/>
              <a:gdLst/>
              <a:ahLst/>
              <a:cxnLst/>
              <a:rect l="l" t="t" r="r" b="b"/>
              <a:pathLst>
                <a:path w="9430" h="9394" extrusionOk="0">
                  <a:moveTo>
                    <a:pt x="6299" y="1068"/>
                  </a:moveTo>
                  <a:lnTo>
                    <a:pt x="6299" y="2100"/>
                  </a:lnTo>
                  <a:lnTo>
                    <a:pt x="1068" y="2100"/>
                  </a:lnTo>
                  <a:lnTo>
                    <a:pt x="1068" y="1068"/>
                  </a:lnTo>
                  <a:close/>
                  <a:moveTo>
                    <a:pt x="6299" y="3132"/>
                  </a:moveTo>
                  <a:lnTo>
                    <a:pt x="6299" y="4163"/>
                  </a:lnTo>
                  <a:lnTo>
                    <a:pt x="1068" y="4163"/>
                  </a:lnTo>
                  <a:lnTo>
                    <a:pt x="1068" y="3132"/>
                  </a:lnTo>
                  <a:close/>
                  <a:moveTo>
                    <a:pt x="8398" y="3132"/>
                  </a:moveTo>
                  <a:lnTo>
                    <a:pt x="8398" y="4163"/>
                  </a:lnTo>
                  <a:lnTo>
                    <a:pt x="7366" y="4163"/>
                  </a:lnTo>
                  <a:lnTo>
                    <a:pt x="7366" y="3132"/>
                  </a:lnTo>
                  <a:close/>
                  <a:moveTo>
                    <a:pt x="6299" y="5231"/>
                  </a:moveTo>
                  <a:lnTo>
                    <a:pt x="6299" y="6263"/>
                  </a:lnTo>
                  <a:lnTo>
                    <a:pt x="1068" y="6263"/>
                  </a:lnTo>
                  <a:lnTo>
                    <a:pt x="1068" y="5231"/>
                  </a:lnTo>
                  <a:close/>
                  <a:moveTo>
                    <a:pt x="8398" y="5231"/>
                  </a:moveTo>
                  <a:lnTo>
                    <a:pt x="8398" y="6263"/>
                  </a:lnTo>
                  <a:lnTo>
                    <a:pt x="7366" y="6263"/>
                  </a:lnTo>
                  <a:lnTo>
                    <a:pt x="7366" y="5231"/>
                  </a:lnTo>
                  <a:close/>
                  <a:moveTo>
                    <a:pt x="6299" y="7295"/>
                  </a:moveTo>
                  <a:lnTo>
                    <a:pt x="6299" y="8362"/>
                  </a:lnTo>
                  <a:lnTo>
                    <a:pt x="1068" y="8362"/>
                  </a:lnTo>
                  <a:lnTo>
                    <a:pt x="1068" y="7295"/>
                  </a:lnTo>
                  <a:close/>
                  <a:moveTo>
                    <a:pt x="8398" y="7295"/>
                  </a:moveTo>
                  <a:lnTo>
                    <a:pt x="8398" y="8362"/>
                  </a:lnTo>
                  <a:lnTo>
                    <a:pt x="7366" y="8362"/>
                  </a:lnTo>
                  <a:lnTo>
                    <a:pt x="7366" y="7295"/>
                  </a:lnTo>
                  <a:close/>
                  <a:moveTo>
                    <a:pt x="1" y="1"/>
                  </a:moveTo>
                  <a:lnTo>
                    <a:pt x="1" y="9394"/>
                  </a:lnTo>
                  <a:lnTo>
                    <a:pt x="9430" y="9394"/>
                  </a:lnTo>
                  <a:lnTo>
                    <a:pt x="9430" y="2100"/>
                  </a:lnTo>
                  <a:lnTo>
                    <a:pt x="7366" y="2100"/>
                  </a:lnTo>
                  <a:lnTo>
                    <a:pt x="73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35160" y="3060220"/>
              <a:ext cx="91659" cy="25828"/>
            </a:xfrm>
            <a:custGeom>
              <a:avLst/>
              <a:gdLst/>
              <a:ahLst/>
              <a:cxnLst/>
              <a:rect l="l" t="t" r="r" b="b"/>
              <a:pathLst>
                <a:path w="3666" h="1033" extrusionOk="0">
                  <a:moveTo>
                    <a:pt x="1" y="1"/>
                  </a:moveTo>
                  <a:lnTo>
                    <a:pt x="1" y="1032"/>
                  </a:lnTo>
                  <a:lnTo>
                    <a:pt x="3666" y="1032"/>
                  </a:lnTo>
                  <a:lnTo>
                    <a:pt x="36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35160" y="3110050"/>
              <a:ext cx="91659" cy="26703"/>
            </a:xfrm>
            <a:custGeom>
              <a:avLst/>
              <a:gdLst/>
              <a:ahLst/>
              <a:cxnLst/>
              <a:rect l="l" t="t" r="r" b="b"/>
              <a:pathLst>
                <a:path w="3666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3666" y="1068"/>
                  </a:lnTo>
                  <a:lnTo>
                    <a:pt x="3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730;p57">
            <a:extLst>
              <a:ext uri="{FF2B5EF4-FFF2-40B4-BE49-F238E27FC236}">
                <a16:creationId xmlns:a16="http://schemas.microsoft.com/office/drawing/2014/main" id="{849E0671-CA0F-BB1F-917C-74D4BDB95AC2}"/>
              </a:ext>
            </a:extLst>
          </p:cNvPr>
          <p:cNvGrpSpPr/>
          <p:nvPr/>
        </p:nvGrpSpPr>
        <p:grpSpPr>
          <a:xfrm>
            <a:off x="637101" y="1271263"/>
            <a:ext cx="444775" cy="444775"/>
            <a:chOff x="7689325" y="3255100"/>
            <a:chExt cx="444775" cy="444775"/>
          </a:xfrm>
          <a:solidFill>
            <a:schemeClr val="bg1"/>
          </a:solidFill>
        </p:grpSpPr>
        <p:sp>
          <p:nvSpPr>
            <p:cNvPr id="49" name="Google Shape;1731;p57">
              <a:extLst>
                <a:ext uri="{FF2B5EF4-FFF2-40B4-BE49-F238E27FC236}">
                  <a16:creationId xmlns:a16="http://schemas.microsoft.com/office/drawing/2014/main" id="{4D4EB293-5157-424E-C031-A39D08DD49F6}"/>
                </a:ext>
              </a:extLst>
            </p:cNvPr>
            <p:cNvSpPr/>
            <p:nvPr/>
          </p:nvSpPr>
          <p:spPr>
            <a:xfrm>
              <a:off x="7847950" y="3392975"/>
              <a:ext cx="132275" cy="168125"/>
            </a:xfrm>
            <a:custGeom>
              <a:avLst/>
              <a:gdLst/>
              <a:ahLst/>
              <a:cxnLst/>
              <a:rect l="l" t="t" r="r" b="b"/>
              <a:pathLst>
                <a:path w="5291" h="6725" extrusionOk="0">
                  <a:moveTo>
                    <a:pt x="2052" y="0"/>
                  </a:moveTo>
                  <a:lnTo>
                    <a:pt x="2052" y="747"/>
                  </a:lnTo>
                  <a:cubicBezTo>
                    <a:pt x="1" y="818"/>
                    <a:pt x="59" y="3843"/>
                    <a:pt x="2088" y="3843"/>
                  </a:cubicBezTo>
                  <a:cubicBezTo>
                    <a:pt x="2100" y="3843"/>
                    <a:pt x="2112" y="3843"/>
                    <a:pt x="2124" y="3843"/>
                  </a:cubicBezTo>
                  <a:lnTo>
                    <a:pt x="3298" y="3843"/>
                  </a:lnTo>
                  <a:cubicBezTo>
                    <a:pt x="3938" y="3914"/>
                    <a:pt x="3938" y="4875"/>
                    <a:pt x="3298" y="4910"/>
                  </a:cubicBezTo>
                  <a:lnTo>
                    <a:pt x="771" y="4910"/>
                  </a:lnTo>
                  <a:lnTo>
                    <a:pt x="771" y="5978"/>
                  </a:lnTo>
                  <a:lnTo>
                    <a:pt x="2052" y="5978"/>
                  </a:lnTo>
                  <a:lnTo>
                    <a:pt x="2052" y="6725"/>
                  </a:lnTo>
                  <a:lnTo>
                    <a:pt x="3084" y="6725"/>
                  </a:lnTo>
                  <a:lnTo>
                    <a:pt x="3084" y="5978"/>
                  </a:lnTo>
                  <a:lnTo>
                    <a:pt x="3298" y="5978"/>
                  </a:lnTo>
                  <a:cubicBezTo>
                    <a:pt x="5290" y="5871"/>
                    <a:pt x="5290" y="2918"/>
                    <a:pt x="3298" y="2811"/>
                  </a:cubicBezTo>
                  <a:lnTo>
                    <a:pt x="2124" y="2811"/>
                  </a:lnTo>
                  <a:cubicBezTo>
                    <a:pt x="1448" y="2811"/>
                    <a:pt x="1448" y="1815"/>
                    <a:pt x="2124" y="1815"/>
                  </a:cubicBezTo>
                  <a:lnTo>
                    <a:pt x="4081" y="1815"/>
                  </a:lnTo>
                  <a:lnTo>
                    <a:pt x="4081" y="747"/>
                  </a:lnTo>
                  <a:lnTo>
                    <a:pt x="3084" y="747"/>
                  </a:lnTo>
                  <a:lnTo>
                    <a:pt x="3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32;p57">
              <a:extLst>
                <a:ext uri="{FF2B5EF4-FFF2-40B4-BE49-F238E27FC236}">
                  <a16:creationId xmlns:a16="http://schemas.microsoft.com/office/drawing/2014/main" id="{080C28B3-B416-F46D-856A-3E7869910299}"/>
                </a:ext>
              </a:extLst>
            </p:cNvPr>
            <p:cNvSpPr/>
            <p:nvPr/>
          </p:nvSpPr>
          <p:spPr>
            <a:xfrm>
              <a:off x="7689325" y="3255100"/>
              <a:ext cx="444775" cy="444775"/>
            </a:xfrm>
            <a:custGeom>
              <a:avLst/>
              <a:gdLst/>
              <a:ahLst/>
              <a:cxnLst/>
              <a:rect l="l" t="t" r="r" b="b"/>
              <a:pathLst>
                <a:path w="17791" h="17791" extrusionOk="0">
                  <a:moveTo>
                    <a:pt x="8397" y="2313"/>
                  </a:moveTo>
                  <a:lnTo>
                    <a:pt x="8397" y="3345"/>
                  </a:lnTo>
                  <a:cubicBezTo>
                    <a:pt x="5729" y="3594"/>
                    <a:pt x="3594" y="5693"/>
                    <a:pt x="3345" y="8361"/>
                  </a:cubicBezTo>
                  <a:lnTo>
                    <a:pt x="2313" y="8361"/>
                  </a:lnTo>
                  <a:cubicBezTo>
                    <a:pt x="2562" y="5124"/>
                    <a:pt x="5160" y="2562"/>
                    <a:pt x="8397" y="2313"/>
                  </a:cubicBezTo>
                  <a:close/>
                  <a:moveTo>
                    <a:pt x="9429" y="2277"/>
                  </a:moveTo>
                  <a:cubicBezTo>
                    <a:pt x="12667" y="2562"/>
                    <a:pt x="15229" y="5124"/>
                    <a:pt x="15514" y="8361"/>
                  </a:cubicBezTo>
                  <a:lnTo>
                    <a:pt x="14446" y="8361"/>
                  </a:lnTo>
                  <a:cubicBezTo>
                    <a:pt x="14197" y="5693"/>
                    <a:pt x="12098" y="3594"/>
                    <a:pt x="9429" y="3309"/>
                  </a:cubicBezTo>
                  <a:lnTo>
                    <a:pt x="9429" y="2277"/>
                  </a:lnTo>
                  <a:close/>
                  <a:moveTo>
                    <a:pt x="8855" y="4329"/>
                  </a:moveTo>
                  <a:cubicBezTo>
                    <a:pt x="11195" y="4329"/>
                    <a:pt x="13450" y="6146"/>
                    <a:pt x="13450" y="8895"/>
                  </a:cubicBezTo>
                  <a:cubicBezTo>
                    <a:pt x="13450" y="11386"/>
                    <a:pt x="11422" y="13414"/>
                    <a:pt x="8896" y="13414"/>
                  </a:cubicBezTo>
                  <a:cubicBezTo>
                    <a:pt x="4839" y="13414"/>
                    <a:pt x="2811" y="8539"/>
                    <a:pt x="5693" y="5657"/>
                  </a:cubicBezTo>
                  <a:cubicBezTo>
                    <a:pt x="6611" y="4740"/>
                    <a:pt x="7742" y="4329"/>
                    <a:pt x="8855" y="4329"/>
                  </a:cubicBezTo>
                  <a:close/>
                  <a:moveTo>
                    <a:pt x="3345" y="9429"/>
                  </a:moveTo>
                  <a:cubicBezTo>
                    <a:pt x="3594" y="12097"/>
                    <a:pt x="5729" y="14197"/>
                    <a:pt x="8397" y="14446"/>
                  </a:cubicBezTo>
                  <a:lnTo>
                    <a:pt x="8397" y="15478"/>
                  </a:lnTo>
                  <a:cubicBezTo>
                    <a:pt x="5160" y="15229"/>
                    <a:pt x="2562" y="12667"/>
                    <a:pt x="2313" y="9429"/>
                  </a:cubicBezTo>
                  <a:close/>
                  <a:moveTo>
                    <a:pt x="15514" y="9429"/>
                  </a:moveTo>
                  <a:cubicBezTo>
                    <a:pt x="15229" y="12667"/>
                    <a:pt x="12667" y="15229"/>
                    <a:pt x="9429" y="15478"/>
                  </a:cubicBezTo>
                  <a:lnTo>
                    <a:pt x="9429" y="14446"/>
                  </a:lnTo>
                  <a:cubicBezTo>
                    <a:pt x="12098" y="14197"/>
                    <a:pt x="14197" y="12097"/>
                    <a:pt x="14446" y="9429"/>
                  </a:cubicBezTo>
                  <a:close/>
                  <a:moveTo>
                    <a:pt x="8397" y="0"/>
                  </a:moveTo>
                  <a:lnTo>
                    <a:pt x="8397" y="1245"/>
                  </a:lnTo>
                  <a:cubicBezTo>
                    <a:pt x="4555" y="1494"/>
                    <a:pt x="1530" y="4554"/>
                    <a:pt x="1281" y="8361"/>
                  </a:cubicBezTo>
                  <a:lnTo>
                    <a:pt x="0" y="8361"/>
                  </a:lnTo>
                  <a:lnTo>
                    <a:pt x="0" y="9393"/>
                  </a:lnTo>
                  <a:lnTo>
                    <a:pt x="1281" y="9393"/>
                  </a:lnTo>
                  <a:cubicBezTo>
                    <a:pt x="1530" y="13236"/>
                    <a:pt x="4555" y="16260"/>
                    <a:pt x="8397" y="16509"/>
                  </a:cubicBezTo>
                  <a:lnTo>
                    <a:pt x="8397" y="17790"/>
                  </a:lnTo>
                  <a:lnTo>
                    <a:pt x="9429" y="17790"/>
                  </a:lnTo>
                  <a:lnTo>
                    <a:pt x="9429" y="16509"/>
                  </a:lnTo>
                  <a:cubicBezTo>
                    <a:pt x="13236" y="16260"/>
                    <a:pt x="16296" y="13200"/>
                    <a:pt x="16545" y="9393"/>
                  </a:cubicBezTo>
                  <a:lnTo>
                    <a:pt x="17791" y="9393"/>
                  </a:lnTo>
                  <a:lnTo>
                    <a:pt x="17791" y="8361"/>
                  </a:lnTo>
                  <a:lnTo>
                    <a:pt x="16545" y="8361"/>
                  </a:lnTo>
                  <a:cubicBezTo>
                    <a:pt x="16296" y="4554"/>
                    <a:pt x="13236" y="1494"/>
                    <a:pt x="9429" y="1245"/>
                  </a:cubicBezTo>
                  <a:lnTo>
                    <a:pt x="9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904;p57">
            <a:extLst>
              <a:ext uri="{FF2B5EF4-FFF2-40B4-BE49-F238E27FC236}">
                <a16:creationId xmlns:a16="http://schemas.microsoft.com/office/drawing/2014/main" id="{D16BDFD5-C280-CF2F-5190-4E74FC1A2025}"/>
              </a:ext>
            </a:extLst>
          </p:cNvPr>
          <p:cNvGrpSpPr/>
          <p:nvPr/>
        </p:nvGrpSpPr>
        <p:grpSpPr>
          <a:xfrm>
            <a:off x="607749" y="3878482"/>
            <a:ext cx="503475" cy="444775"/>
            <a:chOff x="3237275" y="1219000"/>
            <a:chExt cx="503475" cy="444775"/>
          </a:xfrm>
          <a:solidFill>
            <a:schemeClr val="bg1"/>
          </a:solidFill>
        </p:grpSpPr>
        <p:sp>
          <p:nvSpPr>
            <p:cNvPr id="52" name="Google Shape;1905;p57">
              <a:extLst>
                <a:ext uri="{FF2B5EF4-FFF2-40B4-BE49-F238E27FC236}">
                  <a16:creationId xmlns:a16="http://schemas.microsoft.com/office/drawing/2014/main" id="{42F72108-ED31-66AB-D545-EC3AF82FF452}"/>
                </a:ext>
              </a:extLst>
            </p:cNvPr>
            <p:cNvSpPr/>
            <p:nvPr/>
          </p:nvSpPr>
          <p:spPr>
            <a:xfrm>
              <a:off x="3303975" y="1334625"/>
              <a:ext cx="324700" cy="277325"/>
            </a:xfrm>
            <a:custGeom>
              <a:avLst/>
              <a:gdLst/>
              <a:ahLst/>
              <a:cxnLst/>
              <a:rect l="l" t="t" r="r" b="b"/>
              <a:pathLst>
                <a:path w="12988" h="11093" extrusionOk="0">
                  <a:moveTo>
                    <a:pt x="7373" y="1018"/>
                  </a:moveTo>
                  <a:cubicBezTo>
                    <a:pt x="9688" y="1018"/>
                    <a:pt x="11920" y="2819"/>
                    <a:pt x="11920" y="5515"/>
                  </a:cubicBezTo>
                  <a:cubicBezTo>
                    <a:pt x="11920" y="8042"/>
                    <a:pt x="9892" y="10034"/>
                    <a:pt x="7401" y="10070"/>
                  </a:cubicBezTo>
                  <a:lnTo>
                    <a:pt x="7401" y="10034"/>
                  </a:lnTo>
                  <a:cubicBezTo>
                    <a:pt x="3381" y="10034"/>
                    <a:pt x="1388" y="5195"/>
                    <a:pt x="4235" y="2349"/>
                  </a:cubicBezTo>
                  <a:cubicBezTo>
                    <a:pt x="5143" y="1429"/>
                    <a:pt x="6268" y="1018"/>
                    <a:pt x="7373" y="1018"/>
                  </a:cubicBezTo>
                  <a:close/>
                  <a:moveTo>
                    <a:pt x="7401" y="0"/>
                  </a:moveTo>
                  <a:cubicBezTo>
                    <a:pt x="2456" y="0"/>
                    <a:pt x="1" y="5978"/>
                    <a:pt x="3488" y="9465"/>
                  </a:cubicBezTo>
                  <a:cubicBezTo>
                    <a:pt x="4624" y="10590"/>
                    <a:pt x="6012" y="11093"/>
                    <a:pt x="7373" y="11093"/>
                  </a:cubicBezTo>
                  <a:cubicBezTo>
                    <a:pt x="10230" y="11093"/>
                    <a:pt x="12964" y="8877"/>
                    <a:pt x="12988" y="5551"/>
                  </a:cubicBezTo>
                  <a:cubicBezTo>
                    <a:pt x="12952" y="2456"/>
                    <a:pt x="10497" y="0"/>
                    <a:pt x="74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6;p57">
              <a:extLst>
                <a:ext uri="{FF2B5EF4-FFF2-40B4-BE49-F238E27FC236}">
                  <a16:creationId xmlns:a16="http://schemas.microsoft.com/office/drawing/2014/main" id="{2996448B-0920-152C-433D-8ACB8FDF269E}"/>
                </a:ext>
              </a:extLst>
            </p:cNvPr>
            <p:cNvSpPr/>
            <p:nvPr/>
          </p:nvSpPr>
          <p:spPr>
            <a:xfrm>
              <a:off x="3438300" y="1412900"/>
              <a:ext cx="101425" cy="123675"/>
            </a:xfrm>
            <a:custGeom>
              <a:avLst/>
              <a:gdLst/>
              <a:ahLst/>
              <a:cxnLst/>
              <a:rect l="l" t="t" r="r" b="b"/>
              <a:pathLst>
                <a:path w="4057" h="4947" extrusionOk="0">
                  <a:moveTo>
                    <a:pt x="3238" y="1"/>
                  </a:moveTo>
                  <a:lnTo>
                    <a:pt x="0" y="4306"/>
                  </a:lnTo>
                  <a:lnTo>
                    <a:pt x="819" y="4946"/>
                  </a:lnTo>
                  <a:lnTo>
                    <a:pt x="4057" y="605"/>
                  </a:lnTo>
                  <a:lnTo>
                    <a:pt x="3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7;p57">
              <a:extLst>
                <a:ext uri="{FF2B5EF4-FFF2-40B4-BE49-F238E27FC236}">
                  <a16:creationId xmlns:a16="http://schemas.microsoft.com/office/drawing/2014/main" id="{F0E843E3-AC38-EA22-38FC-91157135F777}"/>
                </a:ext>
              </a:extLst>
            </p:cNvPr>
            <p:cNvSpPr/>
            <p:nvPr/>
          </p:nvSpPr>
          <p:spPr>
            <a:xfrm>
              <a:off x="3437400" y="14218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1" y="0"/>
                  </a:moveTo>
                  <a:lnTo>
                    <a:pt x="1" y="1032"/>
                  </a:lnTo>
                  <a:lnTo>
                    <a:pt x="1033" y="103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8;p57">
              <a:extLst>
                <a:ext uri="{FF2B5EF4-FFF2-40B4-BE49-F238E27FC236}">
                  <a16:creationId xmlns:a16="http://schemas.microsoft.com/office/drawing/2014/main" id="{693E5E0A-252A-738A-6414-37335E70A71A}"/>
                </a:ext>
              </a:extLst>
            </p:cNvPr>
            <p:cNvSpPr/>
            <p:nvPr/>
          </p:nvSpPr>
          <p:spPr>
            <a:xfrm>
              <a:off x="3516575" y="14983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032" y="1032"/>
                  </a:lnTo>
                  <a:lnTo>
                    <a:pt x="10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9;p57">
              <a:extLst>
                <a:ext uri="{FF2B5EF4-FFF2-40B4-BE49-F238E27FC236}">
                  <a16:creationId xmlns:a16="http://schemas.microsoft.com/office/drawing/2014/main" id="{5FC67207-66DC-2CB6-E6B7-106290F54B08}"/>
                </a:ext>
              </a:extLst>
            </p:cNvPr>
            <p:cNvSpPr/>
            <p:nvPr/>
          </p:nvSpPr>
          <p:spPr>
            <a:xfrm>
              <a:off x="3237275" y="1219000"/>
              <a:ext cx="503475" cy="444775"/>
            </a:xfrm>
            <a:custGeom>
              <a:avLst/>
              <a:gdLst/>
              <a:ahLst/>
              <a:cxnLst/>
              <a:rect l="l" t="t" r="r" b="b"/>
              <a:pathLst>
                <a:path w="20139" h="17791" extrusionOk="0">
                  <a:moveTo>
                    <a:pt x="11457" y="1032"/>
                  </a:moveTo>
                  <a:lnTo>
                    <a:pt x="11457" y="2669"/>
                  </a:lnTo>
                  <a:cubicBezTo>
                    <a:pt x="10995" y="2580"/>
                    <a:pt x="10532" y="2535"/>
                    <a:pt x="10069" y="2535"/>
                  </a:cubicBezTo>
                  <a:cubicBezTo>
                    <a:pt x="9607" y="2535"/>
                    <a:pt x="9144" y="2580"/>
                    <a:pt x="8682" y="2669"/>
                  </a:cubicBezTo>
                  <a:lnTo>
                    <a:pt x="8682" y="1032"/>
                  </a:lnTo>
                  <a:close/>
                  <a:moveTo>
                    <a:pt x="10039" y="3559"/>
                  </a:moveTo>
                  <a:cubicBezTo>
                    <a:pt x="13420" y="3559"/>
                    <a:pt x="16652" y="6186"/>
                    <a:pt x="16652" y="10176"/>
                  </a:cubicBezTo>
                  <a:cubicBezTo>
                    <a:pt x="16652" y="13805"/>
                    <a:pt x="13699" y="16758"/>
                    <a:pt x="10069" y="16758"/>
                  </a:cubicBezTo>
                  <a:cubicBezTo>
                    <a:pt x="4199" y="16758"/>
                    <a:pt x="1245" y="9642"/>
                    <a:pt x="5408" y="5515"/>
                  </a:cubicBezTo>
                  <a:cubicBezTo>
                    <a:pt x="6759" y="4165"/>
                    <a:pt x="8416" y="3559"/>
                    <a:pt x="10039" y="3559"/>
                  </a:cubicBezTo>
                  <a:close/>
                  <a:moveTo>
                    <a:pt x="6689" y="0"/>
                  </a:moveTo>
                  <a:lnTo>
                    <a:pt x="6689" y="1032"/>
                  </a:lnTo>
                  <a:lnTo>
                    <a:pt x="7650" y="1032"/>
                  </a:lnTo>
                  <a:lnTo>
                    <a:pt x="7650" y="2918"/>
                  </a:lnTo>
                  <a:cubicBezTo>
                    <a:pt x="6689" y="3238"/>
                    <a:pt x="5800" y="3736"/>
                    <a:pt x="5053" y="4412"/>
                  </a:cubicBezTo>
                  <a:lnTo>
                    <a:pt x="4305" y="3629"/>
                  </a:lnTo>
                  <a:lnTo>
                    <a:pt x="4910" y="3024"/>
                  </a:lnTo>
                  <a:lnTo>
                    <a:pt x="4199" y="2277"/>
                  </a:lnTo>
                  <a:lnTo>
                    <a:pt x="2170" y="4270"/>
                  </a:lnTo>
                  <a:lnTo>
                    <a:pt x="2918" y="5017"/>
                  </a:lnTo>
                  <a:lnTo>
                    <a:pt x="3558" y="4376"/>
                  </a:lnTo>
                  <a:lnTo>
                    <a:pt x="4305" y="5159"/>
                  </a:lnTo>
                  <a:cubicBezTo>
                    <a:pt x="0" y="10069"/>
                    <a:pt x="3523" y="17790"/>
                    <a:pt x="10069" y="17790"/>
                  </a:cubicBezTo>
                  <a:cubicBezTo>
                    <a:pt x="16616" y="17790"/>
                    <a:pt x="20139" y="10069"/>
                    <a:pt x="15834" y="5159"/>
                  </a:cubicBezTo>
                  <a:lnTo>
                    <a:pt x="16581" y="4376"/>
                  </a:lnTo>
                  <a:lnTo>
                    <a:pt x="17221" y="5017"/>
                  </a:lnTo>
                  <a:lnTo>
                    <a:pt x="17968" y="4270"/>
                  </a:lnTo>
                  <a:lnTo>
                    <a:pt x="15976" y="2277"/>
                  </a:lnTo>
                  <a:lnTo>
                    <a:pt x="15229" y="3024"/>
                  </a:lnTo>
                  <a:lnTo>
                    <a:pt x="15869" y="3629"/>
                  </a:lnTo>
                  <a:lnTo>
                    <a:pt x="15086" y="4412"/>
                  </a:lnTo>
                  <a:cubicBezTo>
                    <a:pt x="14339" y="3736"/>
                    <a:pt x="13485" y="3238"/>
                    <a:pt x="12524" y="2918"/>
                  </a:cubicBezTo>
                  <a:lnTo>
                    <a:pt x="12524" y="1032"/>
                  </a:lnTo>
                  <a:lnTo>
                    <a:pt x="13485" y="1032"/>
                  </a:lnTo>
                  <a:lnTo>
                    <a:pt x="134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52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1"/>
          <p:cNvGrpSpPr/>
          <p:nvPr/>
        </p:nvGrpSpPr>
        <p:grpSpPr>
          <a:xfrm>
            <a:off x="848072" y="2301208"/>
            <a:ext cx="7838041" cy="689723"/>
            <a:chOff x="848072" y="2301208"/>
            <a:chExt cx="7838041" cy="689723"/>
          </a:xfrm>
        </p:grpSpPr>
        <p:sp>
          <p:nvSpPr>
            <p:cNvPr id="419" name="Google Shape;419;p31"/>
            <p:cNvSpPr/>
            <p:nvPr/>
          </p:nvSpPr>
          <p:spPr>
            <a:xfrm flipH="1">
              <a:off x="848072" y="2301231"/>
              <a:ext cx="2041188" cy="689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Organization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flipH="1">
              <a:off x="4905513" y="2301208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RMSE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scaled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wrt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b="1" dirty="0" err="1">
                  <a:latin typeface="Roboto"/>
                  <a:ea typeface="Roboto"/>
                  <a:cs typeface="Roboto"/>
                  <a:sym typeface="Roboto"/>
                </a:rPr>
                <a:t>historical</a:t>
              </a:r>
              <a:r>
                <a:rPr lang="it-IT" sz="1200" b="1" dirty="0">
                  <a:latin typeface="Roboto"/>
                  <a:ea typeface="Roboto"/>
                  <a:cs typeface="Roboto"/>
                  <a:sym typeface="Roboto"/>
                </a:rPr>
                <a:t> sales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it-IT" sz="1200" i="1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it-IT" sz="1200" i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31"/>
          <p:cNvGrpSpPr/>
          <p:nvPr/>
        </p:nvGrpSpPr>
        <p:grpSpPr>
          <a:xfrm>
            <a:off x="848150" y="3170259"/>
            <a:ext cx="7837963" cy="689729"/>
            <a:chOff x="848150" y="3170259"/>
            <a:chExt cx="7837963" cy="689729"/>
          </a:xfrm>
        </p:grpSpPr>
        <p:sp>
          <p:nvSpPr>
            <p:cNvPr id="424" name="Google Shape;424;p31"/>
            <p:cNvSpPr/>
            <p:nvPr/>
          </p:nvSpPr>
          <p:spPr>
            <a:xfrm flipH="1">
              <a:off x="848150" y="3170288"/>
              <a:ext cx="2041110" cy="689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Files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flipH="1">
              <a:off x="4905513" y="3170259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RMSSE weighted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wrt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cumulative actual dollar sales</a:t>
              </a:r>
            </a:p>
            <a:p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8" name="Google Shape;428;p31"/>
          <p:cNvGrpSpPr/>
          <p:nvPr/>
        </p:nvGrpSpPr>
        <p:grpSpPr>
          <a:xfrm>
            <a:off x="851235" y="4039325"/>
            <a:ext cx="7834879" cy="689701"/>
            <a:chOff x="851235" y="4039325"/>
            <a:chExt cx="7834879" cy="689701"/>
          </a:xfrm>
        </p:grpSpPr>
        <p:sp>
          <p:nvSpPr>
            <p:cNvPr id="429" name="Google Shape;429;p31"/>
            <p:cNvSpPr/>
            <p:nvPr/>
          </p:nvSpPr>
          <p:spPr>
            <a:xfrm flipH="1">
              <a:off x="851235" y="4039326"/>
              <a:ext cx="2045700" cy="689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Metric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flipH="1">
              <a:off x="4905513" y="4039325"/>
              <a:ext cx="3780600" cy="689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latin typeface="Roboto"/>
                  <a:ea typeface="Roboto"/>
                  <a:cs typeface="Roboto"/>
                  <a:sym typeface="Roboto"/>
                </a:rPr>
                <a:t>12 </a:t>
              </a:r>
              <a:r>
                <a:rPr lang="it-IT" sz="1200" b="1" dirty="0" err="1">
                  <a:latin typeface="Roboto"/>
                  <a:ea typeface="Roboto"/>
                  <a:cs typeface="Roboto"/>
                  <a:sym typeface="Roboto"/>
                </a:rPr>
                <a:t>aggregation</a:t>
              </a:r>
              <a:r>
                <a:rPr lang="it-IT" sz="1200" b="1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b="1" dirty="0" err="1">
                  <a:latin typeface="Roboto"/>
                  <a:ea typeface="Roboto"/>
                  <a:cs typeface="Roboto"/>
                  <a:sym typeface="Roboto"/>
                </a:rPr>
                <a:t>leves</a:t>
              </a:r>
              <a:r>
                <a:rPr lang="it-IT" sz="1200" b="1" dirty="0">
                  <a:latin typeface="Roboto"/>
                  <a:ea typeface="Roboto"/>
                  <a:cs typeface="Roboto"/>
                  <a:sym typeface="Roboto"/>
                </a:rPr>
                <a:t>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Overall score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the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average</a:t>
              </a: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 of 12 </a:t>
              </a:r>
              <a:r>
                <a:rPr lang="it-IT" sz="1200" dirty="0" err="1">
                  <a:latin typeface="Roboto"/>
                  <a:ea typeface="Roboto"/>
                  <a:cs typeface="Roboto"/>
                  <a:sym typeface="Roboto"/>
                </a:rPr>
                <a:t>WRMSSEs</a:t>
              </a:r>
              <a:endParaRPr lang="it-IT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3" name="Google Shape;413;p31"/>
          <p:cNvSpPr/>
          <p:nvPr/>
        </p:nvSpPr>
        <p:spPr>
          <a:xfrm flipH="1">
            <a:off x="848288" y="1432141"/>
            <a:ext cx="2048647" cy="689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Objective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457887" y="1098101"/>
            <a:ext cx="791100" cy="7911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5" name="Google Shape;415;p31"/>
          <p:cNvSpPr/>
          <p:nvPr/>
        </p:nvSpPr>
        <p:spPr>
          <a:xfrm flipH="1">
            <a:off x="4905513" y="1432150"/>
            <a:ext cx="3780600" cy="68969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WRMSSE: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Weighted Root Mean Scaled Squared Error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6" name="Google Shape;416;p31"/>
          <p:cNvCxnSpPr>
            <a:cxnSpLocks/>
            <a:stCxn id="429" idx="1"/>
            <a:endCxn id="415" idx="3"/>
          </p:cNvCxnSpPr>
          <p:nvPr/>
        </p:nvCxnSpPr>
        <p:spPr>
          <a:xfrm flipV="1">
            <a:off x="2896935" y="1776996"/>
            <a:ext cx="2008578" cy="26071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7" name="Google Shape;417;p31"/>
          <p:cNvSpPr/>
          <p:nvPr/>
        </p:nvSpPr>
        <p:spPr>
          <a:xfrm>
            <a:off x="457887" y="1967183"/>
            <a:ext cx="791100" cy="7911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21" name="Google Shape;421;p31"/>
          <p:cNvCxnSpPr>
            <a:cxnSpLocks/>
            <a:stCxn id="429" idx="1"/>
            <a:endCxn id="420" idx="3"/>
          </p:cNvCxnSpPr>
          <p:nvPr/>
        </p:nvCxnSpPr>
        <p:spPr>
          <a:xfrm flipV="1">
            <a:off x="2896935" y="2646058"/>
            <a:ext cx="2008578" cy="17381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2" name="Google Shape;422;p31"/>
          <p:cNvSpPr/>
          <p:nvPr/>
        </p:nvSpPr>
        <p:spPr>
          <a:xfrm>
            <a:off x="457887" y="2836263"/>
            <a:ext cx="791100" cy="791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26" name="Google Shape;426;p31"/>
          <p:cNvCxnSpPr>
            <a:cxnSpLocks/>
            <a:stCxn id="429" idx="1"/>
            <a:endCxn id="425" idx="3"/>
          </p:cNvCxnSpPr>
          <p:nvPr/>
        </p:nvCxnSpPr>
        <p:spPr>
          <a:xfrm flipV="1">
            <a:off x="2896935" y="3515109"/>
            <a:ext cx="2008578" cy="8690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7" name="Google Shape;427;p31"/>
          <p:cNvSpPr/>
          <p:nvPr/>
        </p:nvSpPr>
        <p:spPr>
          <a:xfrm>
            <a:off x="457887" y="3705320"/>
            <a:ext cx="791100" cy="7911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31" name="Google Shape;431;p31"/>
          <p:cNvCxnSpPr>
            <a:stCxn id="429" idx="1"/>
            <a:endCxn id="430" idx="3"/>
          </p:cNvCxnSpPr>
          <p:nvPr/>
        </p:nvCxnSpPr>
        <p:spPr>
          <a:xfrm>
            <a:off x="2896935" y="4384176"/>
            <a:ext cx="200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32" name="Google Shape;432;p31"/>
          <p:cNvGrpSpPr/>
          <p:nvPr/>
        </p:nvGrpSpPr>
        <p:grpSpPr>
          <a:xfrm>
            <a:off x="654047" y="2162765"/>
            <a:ext cx="398844" cy="400057"/>
            <a:chOff x="654047" y="2162765"/>
            <a:chExt cx="398844" cy="400057"/>
          </a:xfrm>
          <a:solidFill>
            <a:schemeClr val="bg1"/>
          </a:solidFill>
        </p:grpSpPr>
        <p:sp>
          <p:nvSpPr>
            <p:cNvPr id="433" name="Google Shape;433;p31"/>
            <p:cNvSpPr/>
            <p:nvPr/>
          </p:nvSpPr>
          <p:spPr>
            <a:xfrm>
              <a:off x="654047" y="2162765"/>
              <a:ext cx="398844" cy="400057"/>
            </a:xfrm>
            <a:custGeom>
              <a:avLst/>
              <a:gdLst/>
              <a:ahLst/>
              <a:cxnLst/>
              <a:rect l="l" t="t" r="r" b="b"/>
              <a:pathLst>
                <a:path w="17756" h="17810" extrusionOk="0">
                  <a:moveTo>
                    <a:pt x="16759" y="4875"/>
                  </a:moveTo>
                  <a:lnTo>
                    <a:pt x="16759" y="7081"/>
                  </a:lnTo>
                  <a:lnTo>
                    <a:pt x="15728" y="11742"/>
                  </a:lnTo>
                  <a:lnTo>
                    <a:pt x="4164" y="11742"/>
                  </a:lnTo>
                  <a:lnTo>
                    <a:pt x="3274" y="4875"/>
                  </a:lnTo>
                  <a:close/>
                  <a:moveTo>
                    <a:pt x="6512" y="15585"/>
                  </a:moveTo>
                  <a:cubicBezTo>
                    <a:pt x="6832" y="15585"/>
                    <a:pt x="7117" y="15834"/>
                    <a:pt x="7117" y="16154"/>
                  </a:cubicBezTo>
                  <a:cubicBezTo>
                    <a:pt x="7117" y="16516"/>
                    <a:pt x="6822" y="16747"/>
                    <a:pt x="6510" y="16747"/>
                  </a:cubicBezTo>
                  <a:cubicBezTo>
                    <a:pt x="6363" y="16747"/>
                    <a:pt x="6211" y="16695"/>
                    <a:pt x="6085" y="16581"/>
                  </a:cubicBezTo>
                  <a:cubicBezTo>
                    <a:pt x="5729" y="16225"/>
                    <a:pt x="5978" y="15585"/>
                    <a:pt x="6512" y="15585"/>
                  </a:cubicBezTo>
                  <a:close/>
                  <a:moveTo>
                    <a:pt x="13877" y="15585"/>
                  </a:moveTo>
                  <a:cubicBezTo>
                    <a:pt x="14198" y="15585"/>
                    <a:pt x="14447" y="15834"/>
                    <a:pt x="14447" y="16154"/>
                  </a:cubicBezTo>
                  <a:cubicBezTo>
                    <a:pt x="14447" y="16516"/>
                    <a:pt x="14152" y="16747"/>
                    <a:pt x="13851" y="16747"/>
                  </a:cubicBezTo>
                  <a:cubicBezTo>
                    <a:pt x="13709" y="16747"/>
                    <a:pt x="13565" y="16695"/>
                    <a:pt x="13450" y="16581"/>
                  </a:cubicBezTo>
                  <a:cubicBezTo>
                    <a:pt x="13059" y="16225"/>
                    <a:pt x="13344" y="15585"/>
                    <a:pt x="13877" y="15585"/>
                  </a:cubicBezTo>
                  <a:close/>
                  <a:moveTo>
                    <a:pt x="1" y="0"/>
                  </a:moveTo>
                  <a:lnTo>
                    <a:pt x="1" y="1068"/>
                  </a:lnTo>
                  <a:lnTo>
                    <a:pt x="1709" y="1068"/>
                  </a:lnTo>
                  <a:lnTo>
                    <a:pt x="3381" y="13912"/>
                  </a:lnTo>
                  <a:cubicBezTo>
                    <a:pt x="3488" y="14731"/>
                    <a:pt x="4164" y="15407"/>
                    <a:pt x="4982" y="15549"/>
                  </a:cubicBezTo>
                  <a:cubicBezTo>
                    <a:pt x="4911" y="15727"/>
                    <a:pt x="4875" y="15941"/>
                    <a:pt x="4875" y="16154"/>
                  </a:cubicBezTo>
                  <a:cubicBezTo>
                    <a:pt x="4875" y="17071"/>
                    <a:pt x="5605" y="17790"/>
                    <a:pt x="6466" y="17790"/>
                  </a:cubicBezTo>
                  <a:cubicBezTo>
                    <a:pt x="6575" y="17790"/>
                    <a:pt x="6685" y="17779"/>
                    <a:pt x="6797" y="17755"/>
                  </a:cubicBezTo>
                  <a:cubicBezTo>
                    <a:pt x="7829" y="17577"/>
                    <a:pt x="8398" y="16510"/>
                    <a:pt x="8042" y="15585"/>
                  </a:cubicBezTo>
                  <a:lnTo>
                    <a:pt x="12347" y="15585"/>
                  </a:lnTo>
                  <a:cubicBezTo>
                    <a:pt x="11880" y="16739"/>
                    <a:pt x="12793" y="17809"/>
                    <a:pt x="13840" y="17809"/>
                  </a:cubicBezTo>
                  <a:cubicBezTo>
                    <a:pt x="14148" y="17809"/>
                    <a:pt x="14468" y="17716"/>
                    <a:pt x="14767" y="17506"/>
                  </a:cubicBezTo>
                  <a:cubicBezTo>
                    <a:pt x="16083" y="16617"/>
                    <a:pt x="15443" y="14517"/>
                    <a:pt x="13842" y="14517"/>
                  </a:cubicBezTo>
                  <a:lnTo>
                    <a:pt x="5302" y="14517"/>
                  </a:lnTo>
                  <a:cubicBezTo>
                    <a:pt x="4840" y="14517"/>
                    <a:pt x="4484" y="14197"/>
                    <a:pt x="4413" y="13770"/>
                  </a:cubicBezTo>
                  <a:lnTo>
                    <a:pt x="4271" y="12774"/>
                  </a:lnTo>
                  <a:lnTo>
                    <a:pt x="16546" y="12774"/>
                  </a:lnTo>
                  <a:lnTo>
                    <a:pt x="17756" y="7188"/>
                  </a:lnTo>
                  <a:lnTo>
                    <a:pt x="17756" y="3843"/>
                  </a:lnTo>
                  <a:lnTo>
                    <a:pt x="3096" y="3843"/>
                  </a:lnTo>
                  <a:lnTo>
                    <a:pt x="25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840284" y="2307423"/>
              <a:ext cx="73542" cy="86346"/>
            </a:xfrm>
            <a:custGeom>
              <a:avLst/>
              <a:gdLst/>
              <a:ahLst/>
              <a:cxnLst/>
              <a:rect l="l" t="t" r="r" b="b"/>
              <a:pathLst>
                <a:path w="3274" h="3844" extrusionOk="0">
                  <a:moveTo>
                    <a:pt x="2420" y="1"/>
                  </a:moveTo>
                  <a:lnTo>
                    <a:pt x="0" y="3238"/>
                  </a:lnTo>
                  <a:lnTo>
                    <a:pt x="854" y="3843"/>
                  </a:lnTo>
                  <a:lnTo>
                    <a:pt x="3274" y="641"/>
                  </a:lnTo>
                  <a:lnTo>
                    <a:pt x="24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835477" y="2308232"/>
              <a:ext cx="24012" cy="23990"/>
            </a:xfrm>
            <a:custGeom>
              <a:avLst/>
              <a:gdLst/>
              <a:ahLst/>
              <a:cxnLst/>
              <a:rect l="l" t="t" r="r" b="b"/>
              <a:pathLst>
                <a:path w="1069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068" y="1068"/>
                  </a:lnTo>
                  <a:lnTo>
                    <a:pt x="1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96215" y="2366567"/>
              <a:ext cx="23204" cy="23204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1" y="1"/>
                  </a:moveTo>
                  <a:lnTo>
                    <a:pt x="1" y="1032"/>
                  </a:lnTo>
                  <a:lnTo>
                    <a:pt x="1033" y="1032"/>
                  </a:lnTo>
                  <a:lnTo>
                    <a:pt x="1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1"/>
          <p:cNvGrpSpPr/>
          <p:nvPr/>
        </p:nvGrpSpPr>
        <p:grpSpPr>
          <a:xfrm>
            <a:off x="683580" y="3009515"/>
            <a:ext cx="339859" cy="444819"/>
            <a:chOff x="683580" y="3009515"/>
            <a:chExt cx="339859" cy="444819"/>
          </a:xfrm>
          <a:solidFill>
            <a:schemeClr val="bg1"/>
          </a:solidFill>
        </p:grpSpPr>
        <p:sp>
          <p:nvSpPr>
            <p:cNvPr id="447" name="Google Shape;447;p31"/>
            <p:cNvSpPr/>
            <p:nvPr/>
          </p:nvSpPr>
          <p:spPr>
            <a:xfrm>
              <a:off x="683580" y="3009515"/>
              <a:ext cx="339859" cy="444819"/>
            </a:xfrm>
            <a:custGeom>
              <a:avLst/>
              <a:gdLst/>
              <a:ahLst/>
              <a:cxnLst/>
              <a:rect l="l" t="t" r="r" b="b"/>
              <a:pathLst>
                <a:path w="13593" h="17791" extrusionOk="0">
                  <a:moveTo>
                    <a:pt x="10710" y="1780"/>
                  </a:moveTo>
                  <a:lnTo>
                    <a:pt x="11813" y="2883"/>
                  </a:lnTo>
                  <a:lnTo>
                    <a:pt x="10710" y="2883"/>
                  </a:lnTo>
                  <a:lnTo>
                    <a:pt x="10710" y="1780"/>
                  </a:lnTo>
                  <a:close/>
                  <a:moveTo>
                    <a:pt x="9678" y="1068"/>
                  </a:moveTo>
                  <a:lnTo>
                    <a:pt x="9678" y="3914"/>
                  </a:lnTo>
                  <a:lnTo>
                    <a:pt x="12560" y="3914"/>
                  </a:lnTo>
                  <a:lnTo>
                    <a:pt x="12560" y="16759"/>
                  </a:lnTo>
                  <a:lnTo>
                    <a:pt x="1032" y="16759"/>
                  </a:lnTo>
                  <a:lnTo>
                    <a:pt x="1032" y="1068"/>
                  </a:lnTo>
                  <a:close/>
                  <a:moveTo>
                    <a:pt x="0" y="0"/>
                  </a:moveTo>
                  <a:lnTo>
                    <a:pt x="0" y="17791"/>
                  </a:lnTo>
                  <a:lnTo>
                    <a:pt x="13592" y="17791"/>
                  </a:lnTo>
                  <a:lnTo>
                    <a:pt x="13592" y="3203"/>
                  </a:lnTo>
                  <a:lnTo>
                    <a:pt x="10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35160" y="3164305"/>
              <a:ext cx="235774" cy="234873"/>
            </a:xfrm>
            <a:custGeom>
              <a:avLst/>
              <a:gdLst/>
              <a:ahLst/>
              <a:cxnLst/>
              <a:rect l="l" t="t" r="r" b="b"/>
              <a:pathLst>
                <a:path w="9430" h="9394" extrusionOk="0">
                  <a:moveTo>
                    <a:pt x="6299" y="1068"/>
                  </a:moveTo>
                  <a:lnTo>
                    <a:pt x="6299" y="2100"/>
                  </a:lnTo>
                  <a:lnTo>
                    <a:pt x="1068" y="2100"/>
                  </a:lnTo>
                  <a:lnTo>
                    <a:pt x="1068" y="1068"/>
                  </a:lnTo>
                  <a:close/>
                  <a:moveTo>
                    <a:pt x="6299" y="3132"/>
                  </a:moveTo>
                  <a:lnTo>
                    <a:pt x="6299" y="4163"/>
                  </a:lnTo>
                  <a:lnTo>
                    <a:pt x="1068" y="4163"/>
                  </a:lnTo>
                  <a:lnTo>
                    <a:pt x="1068" y="3132"/>
                  </a:lnTo>
                  <a:close/>
                  <a:moveTo>
                    <a:pt x="8398" y="3132"/>
                  </a:moveTo>
                  <a:lnTo>
                    <a:pt x="8398" y="4163"/>
                  </a:lnTo>
                  <a:lnTo>
                    <a:pt x="7366" y="4163"/>
                  </a:lnTo>
                  <a:lnTo>
                    <a:pt x="7366" y="3132"/>
                  </a:lnTo>
                  <a:close/>
                  <a:moveTo>
                    <a:pt x="6299" y="5231"/>
                  </a:moveTo>
                  <a:lnTo>
                    <a:pt x="6299" y="6263"/>
                  </a:lnTo>
                  <a:lnTo>
                    <a:pt x="1068" y="6263"/>
                  </a:lnTo>
                  <a:lnTo>
                    <a:pt x="1068" y="5231"/>
                  </a:lnTo>
                  <a:close/>
                  <a:moveTo>
                    <a:pt x="8398" y="5231"/>
                  </a:moveTo>
                  <a:lnTo>
                    <a:pt x="8398" y="6263"/>
                  </a:lnTo>
                  <a:lnTo>
                    <a:pt x="7366" y="6263"/>
                  </a:lnTo>
                  <a:lnTo>
                    <a:pt x="7366" y="5231"/>
                  </a:lnTo>
                  <a:close/>
                  <a:moveTo>
                    <a:pt x="6299" y="7295"/>
                  </a:moveTo>
                  <a:lnTo>
                    <a:pt x="6299" y="8362"/>
                  </a:lnTo>
                  <a:lnTo>
                    <a:pt x="1068" y="8362"/>
                  </a:lnTo>
                  <a:lnTo>
                    <a:pt x="1068" y="7295"/>
                  </a:lnTo>
                  <a:close/>
                  <a:moveTo>
                    <a:pt x="8398" y="7295"/>
                  </a:moveTo>
                  <a:lnTo>
                    <a:pt x="8398" y="8362"/>
                  </a:lnTo>
                  <a:lnTo>
                    <a:pt x="7366" y="8362"/>
                  </a:lnTo>
                  <a:lnTo>
                    <a:pt x="7366" y="7295"/>
                  </a:lnTo>
                  <a:close/>
                  <a:moveTo>
                    <a:pt x="1" y="1"/>
                  </a:moveTo>
                  <a:lnTo>
                    <a:pt x="1" y="9394"/>
                  </a:lnTo>
                  <a:lnTo>
                    <a:pt x="9430" y="9394"/>
                  </a:lnTo>
                  <a:lnTo>
                    <a:pt x="9430" y="2100"/>
                  </a:lnTo>
                  <a:lnTo>
                    <a:pt x="7366" y="2100"/>
                  </a:lnTo>
                  <a:lnTo>
                    <a:pt x="73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35160" y="3060220"/>
              <a:ext cx="91659" cy="25828"/>
            </a:xfrm>
            <a:custGeom>
              <a:avLst/>
              <a:gdLst/>
              <a:ahLst/>
              <a:cxnLst/>
              <a:rect l="l" t="t" r="r" b="b"/>
              <a:pathLst>
                <a:path w="3666" h="1033" extrusionOk="0">
                  <a:moveTo>
                    <a:pt x="1" y="1"/>
                  </a:moveTo>
                  <a:lnTo>
                    <a:pt x="1" y="1032"/>
                  </a:lnTo>
                  <a:lnTo>
                    <a:pt x="3666" y="1032"/>
                  </a:lnTo>
                  <a:lnTo>
                    <a:pt x="36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35160" y="3110050"/>
              <a:ext cx="91659" cy="26703"/>
            </a:xfrm>
            <a:custGeom>
              <a:avLst/>
              <a:gdLst/>
              <a:ahLst/>
              <a:cxnLst/>
              <a:rect l="l" t="t" r="r" b="b"/>
              <a:pathLst>
                <a:path w="3666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3666" y="1068"/>
                  </a:lnTo>
                  <a:lnTo>
                    <a:pt x="3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Immagine 44">
            <a:extLst>
              <a:ext uri="{FF2B5EF4-FFF2-40B4-BE49-F238E27FC236}">
                <a16:creationId xmlns:a16="http://schemas.microsoft.com/office/drawing/2014/main" id="{396895AF-CF95-B886-D2B4-B6A117E6B7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8802" y="2460567"/>
            <a:ext cx="1991860" cy="6254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BB04F06-D740-D884-37D9-37A0EB6CB1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4677" y="3346919"/>
            <a:ext cx="2182271" cy="560887"/>
          </a:xfrm>
          <a:prstGeom prst="rect">
            <a:avLst/>
          </a:prstGeom>
        </p:spPr>
      </p:pic>
      <p:grpSp>
        <p:nvGrpSpPr>
          <p:cNvPr id="52" name="Google Shape;1730;p57">
            <a:extLst>
              <a:ext uri="{FF2B5EF4-FFF2-40B4-BE49-F238E27FC236}">
                <a16:creationId xmlns:a16="http://schemas.microsoft.com/office/drawing/2014/main" id="{FDDF5916-8B2C-CA1B-F431-488879271A1D}"/>
              </a:ext>
            </a:extLst>
          </p:cNvPr>
          <p:cNvGrpSpPr/>
          <p:nvPr/>
        </p:nvGrpSpPr>
        <p:grpSpPr>
          <a:xfrm>
            <a:off x="637101" y="1274668"/>
            <a:ext cx="444775" cy="444775"/>
            <a:chOff x="7689325" y="3255100"/>
            <a:chExt cx="444775" cy="444775"/>
          </a:xfrm>
          <a:solidFill>
            <a:schemeClr val="bg1"/>
          </a:solidFill>
        </p:grpSpPr>
        <p:sp>
          <p:nvSpPr>
            <p:cNvPr id="53" name="Google Shape;1731;p57">
              <a:extLst>
                <a:ext uri="{FF2B5EF4-FFF2-40B4-BE49-F238E27FC236}">
                  <a16:creationId xmlns:a16="http://schemas.microsoft.com/office/drawing/2014/main" id="{EA8B24EC-26EA-1692-B8AC-BA6796B7DDBA}"/>
                </a:ext>
              </a:extLst>
            </p:cNvPr>
            <p:cNvSpPr/>
            <p:nvPr/>
          </p:nvSpPr>
          <p:spPr>
            <a:xfrm>
              <a:off x="7847950" y="3392975"/>
              <a:ext cx="132275" cy="168125"/>
            </a:xfrm>
            <a:custGeom>
              <a:avLst/>
              <a:gdLst/>
              <a:ahLst/>
              <a:cxnLst/>
              <a:rect l="l" t="t" r="r" b="b"/>
              <a:pathLst>
                <a:path w="5291" h="6725" extrusionOk="0">
                  <a:moveTo>
                    <a:pt x="2052" y="0"/>
                  </a:moveTo>
                  <a:lnTo>
                    <a:pt x="2052" y="747"/>
                  </a:lnTo>
                  <a:cubicBezTo>
                    <a:pt x="1" y="818"/>
                    <a:pt x="59" y="3843"/>
                    <a:pt x="2088" y="3843"/>
                  </a:cubicBezTo>
                  <a:cubicBezTo>
                    <a:pt x="2100" y="3843"/>
                    <a:pt x="2112" y="3843"/>
                    <a:pt x="2124" y="3843"/>
                  </a:cubicBezTo>
                  <a:lnTo>
                    <a:pt x="3298" y="3843"/>
                  </a:lnTo>
                  <a:cubicBezTo>
                    <a:pt x="3938" y="3914"/>
                    <a:pt x="3938" y="4875"/>
                    <a:pt x="3298" y="4910"/>
                  </a:cubicBezTo>
                  <a:lnTo>
                    <a:pt x="771" y="4910"/>
                  </a:lnTo>
                  <a:lnTo>
                    <a:pt x="771" y="5978"/>
                  </a:lnTo>
                  <a:lnTo>
                    <a:pt x="2052" y="5978"/>
                  </a:lnTo>
                  <a:lnTo>
                    <a:pt x="2052" y="6725"/>
                  </a:lnTo>
                  <a:lnTo>
                    <a:pt x="3084" y="6725"/>
                  </a:lnTo>
                  <a:lnTo>
                    <a:pt x="3084" y="5978"/>
                  </a:lnTo>
                  <a:lnTo>
                    <a:pt x="3298" y="5978"/>
                  </a:lnTo>
                  <a:cubicBezTo>
                    <a:pt x="5290" y="5871"/>
                    <a:pt x="5290" y="2918"/>
                    <a:pt x="3298" y="2811"/>
                  </a:cubicBezTo>
                  <a:lnTo>
                    <a:pt x="2124" y="2811"/>
                  </a:lnTo>
                  <a:cubicBezTo>
                    <a:pt x="1448" y="2811"/>
                    <a:pt x="1448" y="1815"/>
                    <a:pt x="2124" y="1815"/>
                  </a:cubicBezTo>
                  <a:lnTo>
                    <a:pt x="4081" y="1815"/>
                  </a:lnTo>
                  <a:lnTo>
                    <a:pt x="4081" y="747"/>
                  </a:lnTo>
                  <a:lnTo>
                    <a:pt x="3084" y="747"/>
                  </a:lnTo>
                  <a:lnTo>
                    <a:pt x="3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32;p57">
              <a:extLst>
                <a:ext uri="{FF2B5EF4-FFF2-40B4-BE49-F238E27FC236}">
                  <a16:creationId xmlns:a16="http://schemas.microsoft.com/office/drawing/2014/main" id="{889A425E-0069-148D-7CE8-7916F1D19EB6}"/>
                </a:ext>
              </a:extLst>
            </p:cNvPr>
            <p:cNvSpPr/>
            <p:nvPr/>
          </p:nvSpPr>
          <p:spPr>
            <a:xfrm>
              <a:off x="7689325" y="3255100"/>
              <a:ext cx="444775" cy="444775"/>
            </a:xfrm>
            <a:custGeom>
              <a:avLst/>
              <a:gdLst/>
              <a:ahLst/>
              <a:cxnLst/>
              <a:rect l="l" t="t" r="r" b="b"/>
              <a:pathLst>
                <a:path w="17791" h="17791" extrusionOk="0">
                  <a:moveTo>
                    <a:pt x="8397" y="2313"/>
                  </a:moveTo>
                  <a:lnTo>
                    <a:pt x="8397" y="3345"/>
                  </a:lnTo>
                  <a:cubicBezTo>
                    <a:pt x="5729" y="3594"/>
                    <a:pt x="3594" y="5693"/>
                    <a:pt x="3345" y="8361"/>
                  </a:cubicBezTo>
                  <a:lnTo>
                    <a:pt x="2313" y="8361"/>
                  </a:lnTo>
                  <a:cubicBezTo>
                    <a:pt x="2562" y="5124"/>
                    <a:pt x="5160" y="2562"/>
                    <a:pt x="8397" y="2313"/>
                  </a:cubicBezTo>
                  <a:close/>
                  <a:moveTo>
                    <a:pt x="9429" y="2277"/>
                  </a:moveTo>
                  <a:cubicBezTo>
                    <a:pt x="12667" y="2562"/>
                    <a:pt x="15229" y="5124"/>
                    <a:pt x="15514" y="8361"/>
                  </a:cubicBezTo>
                  <a:lnTo>
                    <a:pt x="14446" y="8361"/>
                  </a:lnTo>
                  <a:cubicBezTo>
                    <a:pt x="14197" y="5693"/>
                    <a:pt x="12098" y="3594"/>
                    <a:pt x="9429" y="3309"/>
                  </a:cubicBezTo>
                  <a:lnTo>
                    <a:pt x="9429" y="2277"/>
                  </a:lnTo>
                  <a:close/>
                  <a:moveTo>
                    <a:pt x="8855" y="4329"/>
                  </a:moveTo>
                  <a:cubicBezTo>
                    <a:pt x="11195" y="4329"/>
                    <a:pt x="13450" y="6146"/>
                    <a:pt x="13450" y="8895"/>
                  </a:cubicBezTo>
                  <a:cubicBezTo>
                    <a:pt x="13450" y="11386"/>
                    <a:pt x="11422" y="13414"/>
                    <a:pt x="8896" y="13414"/>
                  </a:cubicBezTo>
                  <a:cubicBezTo>
                    <a:pt x="4839" y="13414"/>
                    <a:pt x="2811" y="8539"/>
                    <a:pt x="5693" y="5657"/>
                  </a:cubicBezTo>
                  <a:cubicBezTo>
                    <a:pt x="6611" y="4740"/>
                    <a:pt x="7742" y="4329"/>
                    <a:pt x="8855" y="4329"/>
                  </a:cubicBezTo>
                  <a:close/>
                  <a:moveTo>
                    <a:pt x="3345" y="9429"/>
                  </a:moveTo>
                  <a:cubicBezTo>
                    <a:pt x="3594" y="12097"/>
                    <a:pt x="5729" y="14197"/>
                    <a:pt x="8397" y="14446"/>
                  </a:cubicBezTo>
                  <a:lnTo>
                    <a:pt x="8397" y="15478"/>
                  </a:lnTo>
                  <a:cubicBezTo>
                    <a:pt x="5160" y="15229"/>
                    <a:pt x="2562" y="12667"/>
                    <a:pt x="2313" y="9429"/>
                  </a:cubicBezTo>
                  <a:close/>
                  <a:moveTo>
                    <a:pt x="15514" y="9429"/>
                  </a:moveTo>
                  <a:cubicBezTo>
                    <a:pt x="15229" y="12667"/>
                    <a:pt x="12667" y="15229"/>
                    <a:pt x="9429" y="15478"/>
                  </a:cubicBezTo>
                  <a:lnTo>
                    <a:pt x="9429" y="14446"/>
                  </a:lnTo>
                  <a:cubicBezTo>
                    <a:pt x="12098" y="14197"/>
                    <a:pt x="14197" y="12097"/>
                    <a:pt x="14446" y="9429"/>
                  </a:cubicBezTo>
                  <a:close/>
                  <a:moveTo>
                    <a:pt x="8397" y="0"/>
                  </a:moveTo>
                  <a:lnTo>
                    <a:pt x="8397" y="1245"/>
                  </a:lnTo>
                  <a:cubicBezTo>
                    <a:pt x="4555" y="1494"/>
                    <a:pt x="1530" y="4554"/>
                    <a:pt x="1281" y="8361"/>
                  </a:cubicBezTo>
                  <a:lnTo>
                    <a:pt x="0" y="8361"/>
                  </a:lnTo>
                  <a:lnTo>
                    <a:pt x="0" y="9393"/>
                  </a:lnTo>
                  <a:lnTo>
                    <a:pt x="1281" y="9393"/>
                  </a:lnTo>
                  <a:cubicBezTo>
                    <a:pt x="1530" y="13236"/>
                    <a:pt x="4555" y="16260"/>
                    <a:pt x="8397" y="16509"/>
                  </a:cubicBezTo>
                  <a:lnTo>
                    <a:pt x="8397" y="17790"/>
                  </a:lnTo>
                  <a:lnTo>
                    <a:pt x="9429" y="17790"/>
                  </a:lnTo>
                  <a:lnTo>
                    <a:pt x="9429" y="16509"/>
                  </a:lnTo>
                  <a:cubicBezTo>
                    <a:pt x="13236" y="16260"/>
                    <a:pt x="16296" y="13200"/>
                    <a:pt x="16545" y="9393"/>
                  </a:cubicBezTo>
                  <a:lnTo>
                    <a:pt x="17791" y="9393"/>
                  </a:lnTo>
                  <a:lnTo>
                    <a:pt x="17791" y="8361"/>
                  </a:lnTo>
                  <a:lnTo>
                    <a:pt x="16545" y="8361"/>
                  </a:lnTo>
                  <a:cubicBezTo>
                    <a:pt x="16296" y="4554"/>
                    <a:pt x="13236" y="1494"/>
                    <a:pt x="9429" y="1245"/>
                  </a:cubicBezTo>
                  <a:lnTo>
                    <a:pt x="9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904;p57">
            <a:extLst>
              <a:ext uri="{FF2B5EF4-FFF2-40B4-BE49-F238E27FC236}">
                <a16:creationId xmlns:a16="http://schemas.microsoft.com/office/drawing/2014/main" id="{C02C7C5F-B7C3-2ABC-DC84-999CEE85A958}"/>
              </a:ext>
            </a:extLst>
          </p:cNvPr>
          <p:cNvGrpSpPr/>
          <p:nvPr/>
        </p:nvGrpSpPr>
        <p:grpSpPr>
          <a:xfrm>
            <a:off x="607749" y="3878482"/>
            <a:ext cx="503475" cy="444775"/>
            <a:chOff x="3237275" y="1219000"/>
            <a:chExt cx="503475" cy="444775"/>
          </a:xfrm>
          <a:solidFill>
            <a:schemeClr val="bg1"/>
          </a:solidFill>
        </p:grpSpPr>
        <p:sp>
          <p:nvSpPr>
            <p:cNvPr id="56" name="Google Shape;1905;p57">
              <a:extLst>
                <a:ext uri="{FF2B5EF4-FFF2-40B4-BE49-F238E27FC236}">
                  <a16:creationId xmlns:a16="http://schemas.microsoft.com/office/drawing/2014/main" id="{E7063A13-8677-4F7F-FD40-F3096663558A}"/>
                </a:ext>
              </a:extLst>
            </p:cNvPr>
            <p:cNvSpPr/>
            <p:nvPr/>
          </p:nvSpPr>
          <p:spPr>
            <a:xfrm>
              <a:off x="3303975" y="1334625"/>
              <a:ext cx="324700" cy="277325"/>
            </a:xfrm>
            <a:custGeom>
              <a:avLst/>
              <a:gdLst/>
              <a:ahLst/>
              <a:cxnLst/>
              <a:rect l="l" t="t" r="r" b="b"/>
              <a:pathLst>
                <a:path w="12988" h="11093" extrusionOk="0">
                  <a:moveTo>
                    <a:pt x="7373" y="1018"/>
                  </a:moveTo>
                  <a:cubicBezTo>
                    <a:pt x="9688" y="1018"/>
                    <a:pt x="11920" y="2819"/>
                    <a:pt x="11920" y="5515"/>
                  </a:cubicBezTo>
                  <a:cubicBezTo>
                    <a:pt x="11920" y="8042"/>
                    <a:pt x="9892" y="10034"/>
                    <a:pt x="7401" y="10070"/>
                  </a:cubicBezTo>
                  <a:lnTo>
                    <a:pt x="7401" y="10034"/>
                  </a:lnTo>
                  <a:cubicBezTo>
                    <a:pt x="3381" y="10034"/>
                    <a:pt x="1388" y="5195"/>
                    <a:pt x="4235" y="2349"/>
                  </a:cubicBezTo>
                  <a:cubicBezTo>
                    <a:pt x="5143" y="1429"/>
                    <a:pt x="6268" y="1018"/>
                    <a:pt x="7373" y="1018"/>
                  </a:cubicBezTo>
                  <a:close/>
                  <a:moveTo>
                    <a:pt x="7401" y="0"/>
                  </a:moveTo>
                  <a:cubicBezTo>
                    <a:pt x="2456" y="0"/>
                    <a:pt x="1" y="5978"/>
                    <a:pt x="3488" y="9465"/>
                  </a:cubicBezTo>
                  <a:cubicBezTo>
                    <a:pt x="4624" y="10590"/>
                    <a:pt x="6012" y="11093"/>
                    <a:pt x="7373" y="11093"/>
                  </a:cubicBezTo>
                  <a:cubicBezTo>
                    <a:pt x="10230" y="11093"/>
                    <a:pt x="12964" y="8877"/>
                    <a:pt x="12988" y="5551"/>
                  </a:cubicBezTo>
                  <a:cubicBezTo>
                    <a:pt x="12952" y="2456"/>
                    <a:pt x="10497" y="0"/>
                    <a:pt x="74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6;p57">
              <a:extLst>
                <a:ext uri="{FF2B5EF4-FFF2-40B4-BE49-F238E27FC236}">
                  <a16:creationId xmlns:a16="http://schemas.microsoft.com/office/drawing/2014/main" id="{AB756E9A-441B-4050-BFCC-2A997297D15C}"/>
                </a:ext>
              </a:extLst>
            </p:cNvPr>
            <p:cNvSpPr/>
            <p:nvPr/>
          </p:nvSpPr>
          <p:spPr>
            <a:xfrm>
              <a:off x="3438300" y="1412900"/>
              <a:ext cx="101425" cy="123675"/>
            </a:xfrm>
            <a:custGeom>
              <a:avLst/>
              <a:gdLst/>
              <a:ahLst/>
              <a:cxnLst/>
              <a:rect l="l" t="t" r="r" b="b"/>
              <a:pathLst>
                <a:path w="4057" h="4947" extrusionOk="0">
                  <a:moveTo>
                    <a:pt x="3238" y="1"/>
                  </a:moveTo>
                  <a:lnTo>
                    <a:pt x="0" y="4306"/>
                  </a:lnTo>
                  <a:lnTo>
                    <a:pt x="819" y="4946"/>
                  </a:lnTo>
                  <a:lnTo>
                    <a:pt x="4057" y="605"/>
                  </a:lnTo>
                  <a:lnTo>
                    <a:pt x="3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07;p57">
              <a:extLst>
                <a:ext uri="{FF2B5EF4-FFF2-40B4-BE49-F238E27FC236}">
                  <a16:creationId xmlns:a16="http://schemas.microsoft.com/office/drawing/2014/main" id="{018D3AFD-433F-65E4-DAB0-35D6B4B43398}"/>
                </a:ext>
              </a:extLst>
            </p:cNvPr>
            <p:cNvSpPr/>
            <p:nvPr/>
          </p:nvSpPr>
          <p:spPr>
            <a:xfrm>
              <a:off x="3437400" y="14218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1" y="0"/>
                  </a:moveTo>
                  <a:lnTo>
                    <a:pt x="1" y="1032"/>
                  </a:lnTo>
                  <a:lnTo>
                    <a:pt x="1033" y="103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08;p57">
              <a:extLst>
                <a:ext uri="{FF2B5EF4-FFF2-40B4-BE49-F238E27FC236}">
                  <a16:creationId xmlns:a16="http://schemas.microsoft.com/office/drawing/2014/main" id="{B444C0C9-8E52-3766-55F3-CED779B669E5}"/>
                </a:ext>
              </a:extLst>
            </p:cNvPr>
            <p:cNvSpPr/>
            <p:nvPr/>
          </p:nvSpPr>
          <p:spPr>
            <a:xfrm>
              <a:off x="3516575" y="14983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032" y="1032"/>
                  </a:lnTo>
                  <a:lnTo>
                    <a:pt x="10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9;p57">
              <a:extLst>
                <a:ext uri="{FF2B5EF4-FFF2-40B4-BE49-F238E27FC236}">
                  <a16:creationId xmlns:a16="http://schemas.microsoft.com/office/drawing/2014/main" id="{5D05E893-E2F3-5B37-3550-3627FE9A118B}"/>
                </a:ext>
              </a:extLst>
            </p:cNvPr>
            <p:cNvSpPr/>
            <p:nvPr/>
          </p:nvSpPr>
          <p:spPr>
            <a:xfrm>
              <a:off x="3237275" y="1219000"/>
              <a:ext cx="503475" cy="444775"/>
            </a:xfrm>
            <a:custGeom>
              <a:avLst/>
              <a:gdLst/>
              <a:ahLst/>
              <a:cxnLst/>
              <a:rect l="l" t="t" r="r" b="b"/>
              <a:pathLst>
                <a:path w="20139" h="17791" extrusionOk="0">
                  <a:moveTo>
                    <a:pt x="11457" y="1032"/>
                  </a:moveTo>
                  <a:lnTo>
                    <a:pt x="11457" y="2669"/>
                  </a:lnTo>
                  <a:cubicBezTo>
                    <a:pt x="10995" y="2580"/>
                    <a:pt x="10532" y="2535"/>
                    <a:pt x="10069" y="2535"/>
                  </a:cubicBezTo>
                  <a:cubicBezTo>
                    <a:pt x="9607" y="2535"/>
                    <a:pt x="9144" y="2580"/>
                    <a:pt x="8682" y="2669"/>
                  </a:cubicBezTo>
                  <a:lnTo>
                    <a:pt x="8682" y="1032"/>
                  </a:lnTo>
                  <a:close/>
                  <a:moveTo>
                    <a:pt x="10039" y="3559"/>
                  </a:moveTo>
                  <a:cubicBezTo>
                    <a:pt x="13420" y="3559"/>
                    <a:pt x="16652" y="6186"/>
                    <a:pt x="16652" y="10176"/>
                  </a:cubicBezTo>
                  <a:cubicBezTo>
                    <a:pt x="16652" y="13805"/>
                    <a:pt x="13699" y="16758"/>
                    <a:pt x="10069" y="16758"/>
                  </a:cubicBezTo>
                  <a:cubicBezTo>
                    <a:pt x="4199" y="16758"/>
                    <a:pt x="1245" y="9642"/>
                    <a:pt x="5408" y="5515"/>
                  </a:cubicBezTo>
                  <a:cubicBezTo>
                    <a:pt x="6759" y="4165"/>
                    <a:pt x="8416" y="3559"/>
                    <a:pt x="10039" y="3559"/>
                  </a:cubicBezTo>
                  <a:close/>
                  <a:moveTo>
                    <a:pt x="6689" y="0"/>
                  </a:moveTo>
                  <a:lnTo>
                    <a:pt x="6689" y="1032"/>
                  </a:lnTo>
                  <a:lnTo>
                    <a:pt x="7650" y="1032"/>
                  </a:lnTo>
                  <a:lnTo>
                    <a:pt x="7650" y="2918"/>
                  </a:lnTo>
                  <a:cubicBezTo>
                    <a:pt x="6689" y="3238"/>
                    <a:pt x="5800" y="3736"/>
                    <a:pt x="5053" y="4412"/>
                  </a:cubicBezTo>
                  <a:lnTo>
                    <a:pt x="4305" y="3629"/>
                  </a:lnTo>
                  <a:lnTo>
                    <a:pt x="4910" y="3024"/>
                  </a:lnTo>
                  <a:lnTo>
                    <a:pt x="4199" y="2277"/>
                  </a:lnTo>
                  <a:lnTo>
                    <a:pt x="2170" y="4270"/>
                  </a:lnTo>
                  <a:lnTo>
                    <a:pt x="2918" y="5017"/>
                  </a:lnTo>
                  <a:lnTo>
                    <a:pt x="3558" y="4376"/>
                  </a:lnTo>
                  <a:lnTo>
                    <a:pt x="4305" y="5159"/>
                  </a:lnTo>
                  <a:cubicBezTo>
                    <a:pt x="0" y="10069"/>
                    <a:pt x="3523" y="17790"/>
                    <a:pt x="10069" y="17790"/>
                  </a:cubicBezTo>
                  <a:cubicBezTo>
                    <a:pt x="16616" y="17790"/>
                    <a:pt x="20139" y="10069"/>
                    <a:pt x="15834" y="5159"/>
                  </a:cubicBezTo>
                  <a:lnTo>
                    <a:pt x="16581" y="4376"/>
                  </a:lnTo>
                  <a:lnTo>
                    <a:pt x="17221" y="5017"/>
                  </a:lnTo>
                  <a:lnTo>
                    <a:pt x="17968" y="4270"/>
                  </a:lnTo>
                  <a:lnTo>
                    <a:pt x="15976" y="2277"/>
                  </a:lnTo>
                  <a:lnTo>
                    <a:pt x="15229" y="3024"/>
                  </a:lnTo>
                  <a:lnTo>
                    <a:pt x="15869" y="3629"/>
                  </a:lnTo>
                  <a:lnTo>
                    <a:pt x="15086" y="4412"/>
                  </a:lnTo>
                  <a:cubicBezTo>
                    <a:pt x="14339" y="3736"/>
                    <a:pt x="13485" y="3238"/>
                    <a:pt x="12524" y="2918"/>
                  </a:cubicBezTo>
                  <a:lnTo>
                    <a:pt x="12524" y="1032"/>
                  </a:lnTo>
                  <a:lnTo>
                    <a:pt x="13485" y="1032"/>
                  </a:lnTo>
                  <a:lnTo>
                    <a:pt x="134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412;p31">
            <a:extLst>
              <a:ext uri="{FF2B5EF4-FFF2-40B4-BE49-F238E27FC236}">
                <a16:creationId xmlns:a16="http://schemas.microsoft.com/office/drawing/2014/main" id="{893928CB-E8AC-271D-F2BE-79EF8A384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8521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1</a:t>
            </a:r>
            <a:r>
              <a:rPr lang="en" dirty="0"/>
              <a:t>.4:</a:t>
            </a:r>
            <a:r>
              <a:rPr lang="en" sz="2500" dirty="0"/>
              <a:t> M5 Competition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396042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6"/>
          <p:cNvSpPr/>
          <p:nvPr/>
        </p:nvSpPr>
        <p:spPr>
          <a:xfrm flipH="1">
            <a:off x="455016" y="1590441"/>
            <a:ext cx="1547100" cy="315810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907116" y="1297456"/>
            <a:ext cx="642900" cy="6429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98" name="Google Shape;598;p36"/>
          <p:cNvGrpSpPr/>
          <p:nvPr/>
        </p:nvGrpSpPr>
        <p:grpSpPr>
          <a:xfrm>
            <a:off x="455016" y="1940344"/>
            <a:ext cx="1547100" cy="2549592"/>
            <a:chOff x="455016" y="2288644"/>
            <a:chExt cx="1547100" cy="2252094"/>
          </a:xfrm>
        </p:grpSpPr>
        <p:sp>
          <p:nvSpPr>
            <p:cNvPr id="599" name="Google Shape;599;p36"/>
            <p:cNvSpPr txBox="1"/>
            <p:nvPr/>
          </p:nvSpPr>
          <p:spPr>
            <a:xfrm flipH="1">
              <a:off x="455016" y="2591000"/>
              <a:ext cx="1547100" cy="194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Engineering:</a:t>
              </a:r>
            </a:p>
            <a:p>
              <a:pPr marL="171450" lvl="8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high-level features on aggregated data</a:t>
              </a:r>
            </a:p>
            <a:p>
              <a:pPr marL="171450" lvl="8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divide in subsets</a:t>
              </a:r>
            </a:p>
            <a:p>
              <a:pPr marL="171450" lvl="8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low-level features on each subset. </a:t>
              </a:r>
            </a:p>
            <a:p>
              <a:pPr marL="171450" lvl="8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8"/>
              <a:r>
                <a:rPr lang="en-US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Model implementation: </a:t>
              </a:r>
            </a:p>
            <a:p>
              <a:pPr marL="171450" lvl="8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divide in subsets</a:t>
              </a:r>
            </a:p>
            <a:p>
              <a:pPr marL="171450" lvl="8" indent="-1714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train a different model on each subset</a:t>
              </a:r>
            </a:p>
            <a:p>
              <a:pPr marL="171450" lvl="8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Here:</a:t>
              </a: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Split data </a:t>
              </a:r>
              <a:r>
                <a:rPr lang="en-US" sz="900" dirty="0" err="1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wrt</a:t>
              </a: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 state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FE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Split date </a:t>
              </a:r>
              <a:r>
                <a:rPr lang="en-US" sz="900" dirty="0" err="1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wrt</a:t>
              </a: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 store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training</a:t>
              </a:r>
              <a:endParaRPr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 flipH="1">
              <a:off x="455016" y="2288644"/>
              <a:ext cx="1547100" cy="30235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Amount of data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601" name="Google Shape;601;p36"/>
          <p:cNvSpPr/>
          <p:nvPr/>
        </p:nvSpPr>
        <p:spPr>
          <a:xfrm flipH="1">
            <a:off x="2126733" y="1590441"/>
            <a:ext cx="1547100" cy="315810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2578833" y="1297456"/>
            <a:ext cx="642900" cy="642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4" name="Google Shape;604;p36"/>
          <p:cNvGrpSpPr/>
          <p:nvPr/>
        </p:nvGrpSpPr>
        <p:grpSpPr>
          <a:xfrm>
            <a:off x="2126733" y="1940344"/>
            <a:ext cx="1547100" cy="2549593"/>
            <a:chOff x="2126733" y="2288644"/>
            <a:chExt cx="1547100" cy="1904555"/>
          </a:xfrm>
        </p:grpSpPr>
        <p:sp>
          <p:nvSpPr>
            <p:cNvPr id="605" name="Google Shape;605;p36"/>
            <p:cNvSpPr txBox="1"/>
            <p:nvPr/>
          </p:nvSpPr>
          <p:spPr>
            <a:xfrm flipH="1">
              <a:off x="2126733" y="2545444"/>
              <a:ext cx="1547100" cy="1647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Similarities among different timeseries: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same</a:t>
              </a:r>
              <a:r>
                <a:rPr lang="it-IT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store, </a:t>
              </a:r>
              <a:br>
                <a:rPr lang="it-IT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it-IT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lang="it-IT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department</a:t>
              </a:r>
              <a:r>
                <a:rPr lang="it-IT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same</a:t>
              </a:r>
              <a:r>
                <a:rPr lang="it-IT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department</a:t>
              </a:r>
              <a:r>
                <a:rPr lang="it-IT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it-IT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lang="it-IT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store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it-IT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it-IT" sz="9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How to split data?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subsets that share some common </a:t>
              </a:r>
              <a:r>
                <a:rPr lang="en-US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behaviour</a:t>
              </a:r>
              <a:r>
                <a:rPr lang="en-US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may be separated</a:t>
              </a:r>
              <a:endParaRPr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 flipH="1">
              <a:off x="2126733" y="2288644"/>
              <a:ext cx="1547100" cy="256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</a:endParaRPr>
            </a:p>
          </p:txBody>
        </p:sp>
      </p:grpSp>
      <p:sp>
        <p:nvSpPr>
          <p:cNvPr id="607" name="Google Shape;607;p36"/>
          <p:cNvSpPr/>
          <p:nvPr/>
        </p:nvSpPr>
        <p:spPr>
          <a:xfrm flipH="1">
            <a:off x="3798450" y="1590442"/>
            <a:ext cx="1547100" cy="315810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36"/>
          <p:cNvSpPr/>
          <p:nvPr/>
        </p:nvSpPr>
        <p:spPr>
          <a:xfrm>
            <a:off x="4250550" y="1297456"/>
            <a:ext cx="642900" cy="6429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2" name="Google Shape;612;p36"/>
          <p:cNvSpPr/>
          <p:nvPr/>
        </p:nvSpPr>
        <p:spPr>
          <a:xfrm flipH="1">
            <a:off x="3684654" y="1940344"/>
            <a:ext cx="1780103" cy="3437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Sales intermittency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13" name="Google Shape;613;p36"/>
          <p:cNvSpPr/>
          <p:nvPr/>
        </p:nvSpPr>
        <p:spPr>
          <a:xfrm flipH="1">
            <a:off x="5470167" y="1590442"/>
            <a:ext cx="1547100" cy="315810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5922267" y="1297447"/>
            <a:ext cx="642900" cy="642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6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16" name="Google Shape;616;p36"/>
          <p:cNvGrpSpPr/>
          <p:nvPr/>
        </p:nvGrpSpPr>
        <p:grpSpPr>
          <a:xfrm>
            <a:off x="5347056" y="1940344"/>
            <a:ext cx="1794827" cy="2544000"/>
            <a:chOff x="5347056" y="2288644"/>
            <a:chExt cx="1794827" cy="1900377"/>
          </a:xfrm>
        </p:grpSpPr>
        <p:sp>
          <p:nvSpPr>
            <p:cNvPr id="617" name="Google Shape;617;p36"/>
            <p:cNvSpPr txBox="1"/>
            <p:nvPr/>
          </p:nvSpPr>
          <p:spPr>
            <a:xfrm flipH="1">
              <a:off x="5470167" y="2545444"/>
              <a:ext cx="1547100" cy="1643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Atomicity: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roduct-level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aily basis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Error-prone: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easier to make errors than on aggregated data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Overall score: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akes into account errors at different levels of aggregation</a:t>
              </a:r>
              <a:endParaRPr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 flipH="1">
              <a:off x="5347056" y="2288644"/>
              <a:ext cx="1794827" cy="256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Prediction Atomicity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619" name="Google Shape;619;p36"/>
          <p:cNvSpPr/>
          <p:nvPr/>
        </p:nvSpPr>
        <p:spPr>
          <a:xfrm flipH="1">
            <a:off x="7141884" y="1590442"/>
            <a:ext cx="1547100" cy="315810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6"/>
          <p:cNvSpPr/>
          <p:nvPr/>
        </p:nvSpPr>
        <p:spPr>
          <a:xfrm>
            <a:off x="7595491" y="1297444"/>
            <a:ext cx="642900" cy="642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6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22" name="Google Shape;622;p36"/>
          <p:cNvGrpSpPr/>
          <p:nvPr/>
        </p:nvGrpSpPr>
        <p:grpSpPr>
          <a:xfrm>
            <a:off x="7141884" y="1940344"/>
            <a:ext cx="1547100" cy="2544000"/>
            <a:chOff x="7141884" y="2288644"/>
            <a:chExt cx="1547100" cy="1900377"/>
          </a:xfrm>
        </p:grpSpPr>
        <p:sp>
          <p:nvSpPr>
            <p:cNvPr id="623" name="Google Shape;623;p36"/>
            <p:cNvSpPr txBox="1"/>
            <p:nvPr/>
          </p:nvSpPr>
          <p:spPr>
            <a:xfrm flipH="1">
              <a:off x="7141884" y="2541266"/>
              <a:ext cx="1547100" cy="1647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General rule: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latest days have</a:t>
              </a:r>
              <a:b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higher predictive power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Recursive data: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fresh data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may contain error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Non recursive data: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 err="1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less</a:t>
              </a: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900" dirty="0" err="1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recent</a:t>
              </a:r>
              <a:endParaRPr lang="it-IT"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ground truth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it-IT"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it-IT" sz="900" b="1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3 models: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a model per </a:t>
              </a:r>
              <a:r>
                <a:rPr lang="it-IT" sz="900" i="1" u="sng" dirty="0" err="1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all</a:t>
              </a: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 weeks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a model per </a:t>
              </a:r>
              <a:r>
                <a:rPr lang="it-IT" sz="900" i="1" u="sng" dirty="0" err="1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each</a:t>
              </a: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 week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900" dirty="0">
                  <a:solidFill>
                    <a:srgbClr val="242424"/>
                  </a:solidFill>
                  <a:latin typeface="Roboto"/>
                  <a:ea typeface="Roboto"/>
                  <a:cs typeface="Roboto"/>
                  <a:sym typeface="Roboto"/>
                </a:rPr>
                <a:t>recursive model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9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7141884" y="2288644"/>
              <a:ext cx="1547100" cy="256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Horizon, Recursion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625" name="Google Shape;625;p36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2: Main challenges</a:t>
            </a:r>
            <a:endParaRPr sz="2500" dirty="0"/>
          </a:p>
        </p:txBody>
      </p:sp>
      <p:sp>
        <p:nvSpPr>
          <p:cNvPr id="67" name="Google Shape;612;p36">
            <a:extLst>
              <a:ext uri="{FF2B5EF4-FFF2-40B4-BE49-F238E27FC236}">
                <a16:creationId xmlns:a16="http://schemas.microsoft.com/office/drawing/2014/main" id="{66CCA37A-25CA-21EC-1AB0-59EB20C5F553}"/>
              </a:ext>
            </a:extLst>
          </p:cNvPr>
          <p:cNvSpPr/>
          <p:nvPr/>
        </p:nvSpPr>
        <p:spPr>
          <a:xfrm flipH="1">
            <a:off x="2132144" y="1946486"/>
            <a:ext cx="1547100" cy="3437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Cross correlation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05;p36">
            <a:extLst>
              <a:ext uri="{FF2B5EF4-FFF2-40B4-BE49-F238E27FC236}">
                <a16:creationId xmlns:a16="http://schemas.microsoft.com/office/drawing/2014/main" id="{1F8D75FE-33C8-2267-3BB2-8DDB0E89C5D7}"/>
              </a:ext>
            </a:extLst>
          </p:cNvPr>
          <p:cNvSpPr txBox="1"/>
          <p:nvPr/>
        </p:nvSpPr>
        <p:spPr>
          <a:xfrm flipH="1">
            <a:off x="3793039" y="2278524"/>
            <a:ext cx="1547100" cy="220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Are zero sales</a:t>
            </a:r>
            <a:r>
              <a:rPr lang="en" sz="900" b="1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 real?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out-of-stock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n. 1: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sales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out-of-stock probability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n. 2: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 function that works well with non-negative right-skewed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359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3</a:t>
            </a:r>
            <a:r>
              <a:rPr lang="en" dirty="0"/>
              <a:t>:</a:t>
            </a:r>
            <a:r>
              <a:rPr lang="en" sz="2500" dirty="0"/>
              <a:t> Other solutions</a:t>
            </a:r>
            <a:endParaRPr sz="2500" dirty="0"/>
          </a:p>
        </p:txBody>
      </p:sp>
      <p:sp>
        <p:nvSpPr>
          <p:cNvPr id="570" name="Google Shape;570;p35"/>
          <p:cNvSpPr/>
          <p:nvPr/>
        </p:nvSpPr>
        <p:spPr>
          <a:xfrm flipH="1">
            <a:off x="530700" y="1133625"/>
            <a:ext cx="8082600" cy="365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have we learned?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571" name="Google Shape;571;p35"/>
          <p:cNvCxnSpPr>
            <a:stCxn id="570" idx="2"/>
          </p:cNvCxnSpPr>
          <p:nvPr/>
        </p:nvCxnSpPr>
        <p:spPr>
          <a:xfrm rot="5400000">
            <a:off x="2742000" y="169125"/>
            <a:ext cx="499800" cy="31602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35"/>
          <p:cNvCxnSpPr>
            <a:stCxn id="570" idx="2"/>
            <a:endCxn id="574" idx="0"/>
          </p:cNvCxnSpPr>
          <p:nvPr/>
        </p:nvCxnSpPr>
        <p:spPr>
          <a:xfrm rot="5400000">
            <a:off x="3795426" y="1222429"/>
            <a:ext cx="499678" cy="105347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35"/>
          <p:cNvCxnSpPr>
            <a:stCxn id="570" idx="2"/>
            <a:endCxn id="576" idx="0"/>
          </p:cNvCxnSpPr>
          <p:nvPr/>
        </p:nvCxnSpPr>
        <p:spPr>
          <a:xfrm rot="-5400000" flipH="1">
            <a:off x="5902200" y="169125"/>
            <a:ext cx="499800" cy="31602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35"/>
          <p:cNvCxnSpPr>
            <a:cxnSpLocks/>
            <a:stCxn id="570" idx="2"/>
          </p:cNvCxnSpPr>
          <p:nvPr/>
        </p:nvCxnSpPr>
        <p:spPr>
          <a:xfrm rot="-5400000" flipH="1">
            <a:off x="4848750" y="1222575"/>
            <a:ext cx="499800" cy="10533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5"/>
          <p:cNvSpPr/>
          <p:nvPr/>
        </p:nvSpPr>
        <p:spPr>
          <a:xfrm flipH="1">
            <a:off x="457200" y="3555625"/>
            <a:ext cx="1908900" cy="1173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0" name="Google Shape;580;p35"/>
          <p:cNvCxnSpPr>
            <a:endCxn id="579" idx="0"/>
          </p:cNvCxnSpPr>
          <p:nvPr/>
        </p:nvCxnSpPr>
        <p:spPr>
          <a:xfrm>
            <a:off x="1411650" y="3224803"/>
            <a:ext cx="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2" name="Google Shape;572;p35"/>
          <p:cNvSpPr/>
          <p:nvPr/>
        </p:nvSpPr>
        <p:spPr>
          <a:xfrm>
            <a:off x="798730" y="1999003"/>
            <a:ext cx="1225800" cy="1225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Learning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1" name="Google Shape;581;p35"/>
          <p:cNvSpPr txBox="1"/>
          <p:nvPr/>
        </p:nvSpPr>
        <p:spPr>
          <a:xfrm flipH="1">
            <a:off x="457200" y="3555625"/>
            <a:ext cx="1908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ML preferred to DL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extensive use of </a:t>
            </a:r>
            <a:r>
              <a:rPr lang="en-US" sz="1200" b="1" dirty="0" err="1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LightGBM</a:t>
            </a:r>
            <a:r>
              <a:rPr lang="en-US" sz="12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 models;</a:t>
            </a:r>
            <a:endParaRPr sz="1200" dirty="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35"/>
          <p:cNvSpPr/>
          <p:nvPr/>
        </p:nvSpPr>
        <p:spPr>
          <a:xfrm flipH="1">
            <a:off x="2564104" y="3555625"/>
            <a:ext cx="1908900" cy="1173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2905630" y="1999003"/>
            <a:ext cx="1225800" cy="1225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Cross learning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83" name="Google Shape;583;p35"/>
          <p:cNvCxnSpPr>
            <a:stCxn id="574" idx="4"/>
            <a:endCxn id="582" idx="0"/>
          </p:cNvCxnSpPr>
          <p:nvPr/>
        </p:nvCxnSpPr>
        <p:spPr>
          <a:xfrm>
            <a:off x="3518530" y="3224803"/>
            <a:ext cx="24" cy="33082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4" name="Google Shape;584;p35"/>
          <p:cNvSpPr txBox="1"/>
          <p:nvPr/>
        </p:nvSpPr>
        <p:spPr>
          <a:xfrm flipH="1">
            <a:off x="2564113" y="3555625"/>
            <a:ext cx="1908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exploit all the available information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lots of </a:t>
            </a:r>
            <a:r>
              <a:rPr lang="en-US" sz="1200" b="1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small models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focus on different aspects</a:t>
            </a:r>
            <a:endParaRPr sz="1200" dirty="0">
              <a:solidFill>
                <a:srgbClr val="242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5"/>
          <p:cNvSpPr/>
          <p:nvPr/>
        </p:nvSpPr>
        <p:spPr>
          <a:xfrm flipH="1">
            <a:off x="4670992" y="3555625"/>
            <a:ext cx="1908900" cy="1173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5012533" y="1999003"/>
            <a:ext cx="1225800" cy="1225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86" name="Google Shape;586;p35"/>
          <p:cNvCxnSpPr>
            <a:cxnSpLocks/>
            <a:endCxn id="585" idx="0"/>
          </p:cNvCxnSpPr>
          <p:nvPr/>
        </p:nvCxnSpPr>
        <p:spPr>
          <a:xfrm>
            <a:off x="5625433" y="3224803"/>
            <a:ext cx="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7" name="Google Shape;587;p35"/>
          <p:cNvSpPr txBox="1"/>
          <p:nvPr/>
        </p:nvSpPr>
        <p:spPr>
          <a:xfrm flipH="1">
            <a:off x="4670996" y="3555625"/>
            <a:ext cx="1908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last </a:t>
            </a: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28-day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window(s)  used as assessment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approximation of the post-sample accuracy;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5"/>
          <p:cNvSpPr/>
          <p:nvPr/>
        </p:nvSpPr>
        <p:spPr>
          <a:xfrm flipH="1">
            <a:off x="6777875" y="3555625"/>
            <a:ext cx="1908900" cy="1173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7119413" y="1999003"/>
            <a:ext cx="1225800" cy="1225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function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89" name="Google Shape;589;p35"/>
          <p:cNvCxnSpPr>
            <a:stCxn id="576" idx="4"/>
            <a:endCxn id="588" idx="0"/>
          </p:cNvCxnSpPr>
          <p:nvPr/>
        </p:nvCxnSpPr>
        <p:spPr>
          <a:xfrm>
            <a:off x="7732313" y="3224803"/>
            <a:ext cx="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90" name="Google Shape;590;p35"/>
          <p:cNvSpPr txBox="1"/>
          <p:nvPr/>
        </p:nvSpPr>
        <p:spPr>
          <a:xfrm flipH="1">
            <a:off x="6777888" y="3555625"/>
            <a:ext cx="1908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tweedie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loss preferred to RMSE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suits better sales intermittency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BBC8BB1-EE85-555D-7EAB-D7D6430457F9}"/>
              </a:ext>
            </a:extLst>
          </p:cNvPr>
          <p:cNvSpPr txBox="1"/>
          <p:nvPr/>
        </p:nvSpPr>
        <p:spPr>
          <a:xfrm>
            <a:off x="4670992" y="2242632"/>
            <a:ext cx="1908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Cross </a:t>
            </a:r>
          </a:p>
          <a:p>
            <a:pPr algn="ctr"/>
            <a:r>
              <a:rPr lang="it-IT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Validation</a:t>
            </a:r>
            <a:endParaRPr lang="it-IT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23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title"/>
          </p:nvPr>
        </p:nvSpPr>
        <p:spPr>
          <a:xfrm>
            <a:off x="720000" y="344152"/>
            <a:ext cx="7704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4: Proposed solution</a:t>
            </a:r>
            <a:endParaRPr sz="2500" dirty="0"/>
          </a:p>
        </p:txBody>
      </p:sp>
      <p:sp>
        <p:nvSpPr>
          <p:cNvPr id="456" name="Google Shape;456;p32"/>
          <p:cNvSpPr/>
          <p:nvPr/>
        </p:nvSpPr>
        <p:spPr>
          <a:xfrm>
            <a:off x="3848967" y="3964233"/>
            <a:ext cx="1445842" cy="502500"/>
          </a:xfrm>
          <a:prstGeom prst="round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Forecast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57" name="Google Shape;457;p32"/>
          <p:cNvCxnSpPr>
            <a:stCxn id="458" idx="2"/>
            <a:endCxn id="459" idx="0"/>
          </p:cNvCxnSpPr>
          <p:nvPr/>
        </p:nvCxnSpPr>
        <p:spPr>
          <a:xfrm>
            <a:off x="4572113" y="193465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2"/>
          <p:cNvCxnSpPr>
            <a:stCxn id="459" idx="2"/>
            <a:endCxn id="461" idx="0"/>
          </p:cNvCxnSpPr>
          <p:nvPr/>
        </p:nvCxnSpPr>
        <p:spPr>
          <a:xfrm>
            <a:off x="4572113" y="2567667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2"/>
          <p:cNvCxnSpPr/>
          <p:nvPr/>
        </p:nvCxnSpPr>
        <p:spPr>
          <a:xfrm>
            <a:off x="4572113" y="3833725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3" name="Google Shape;463;p32"/>
          <p:cNvGrpSpPr/>
          <p:nvPr/>
        </p:nvGrpSpPr>
        <p:grpSpPr>
          <a:xfrm>
            <a:off x="2904263" y="1338550"/>
            <a:ext cx="5782625" cy="689700"/>
            <a:chOff x="2904263" y="1338550"/>
            <a:chExt cx="5782625" cy="689700"/>
          </a:xfrm>
        </p:grpSpPr>
        <p:sp>
          <p:nvSpPr>
            <p:cNvPr id="458" name="Google Shape;458;p32"/>
            <p:cNvSpPr/>
            <p:nvPr/>
          </p:nvSpPr>
          <p:spPr>
            <a:xfrm flipH="1">
              <a:off x="2904263" y="1432150"/>
              <a:ext cx="3335700" cy="502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Preprocessing</a:t>
              </a:r>
              <a:endParaRPr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4" name="Google Shape;464;p32"/>
            <p:cNvSpPr/>
            <p:nvPr/>
          </p:nvSpPr>
          <p:spPr>
            <a:xfrm flipH="1">
              <a:off x="6369388" y="1338550"/>
              <a:ext cx="2317500" cy="689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5" name="Google Shape;465;p32"/>
          <p:cNvSpPr/>
          <p:nvPr/>
        </p:nvSpPr>
        <p:spPr>
          <a:xfrm>
            <a:off x="2093412" y="1432150"/>
            <a:ext cx="502500" cy="5025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1" name="Google Shape;471;p32"/>
          <p:cNvGrpSpPr/>
          <p:nvPr/>
        </p:nvGrpSpPr>
        <p:grpSpPr>
          <a:xfrm>
            <a:off x="457112" y="1971567"/>
            <a:ext cx="5569550" cy="689700"/>
            <a:chOff x="457112" y="1971567"/>
            <a:chExt cx="5569550" cy="689700"/>
          </a:xfrm>
        </p:grpSpPr>
        <p:sp>
          <p:nvSpPr>
            <p:cNvPr id="459" name="Google Shape;459;p32"/>
            <p:cNvSpPr/>
            <p:nvPr/>
          </p:nvSpPr>
          <p:spPr>
            <a:xfrm flipH="1">
              <a:off x="3117563" y="2065167"/>
              <a:ext cx="2909100" cy="502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Exploration</a:t>
              </a:r>
              <a:endParaRPr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 flipH="1">
              <a:off x="457112" y="1971567"/>
              <a:ext cx="2317500" cy="689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2" name="Google Shape;472;p32"/>
          <p:cNvSpPr/>
          <p:nvPr/>
        </p:nvSpPr>
        <p:spPr>
          <a:xfrm>
            <a:off x="6548112" y="2065167"/>
            <a:ext cx="502500" cy="5025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3" name="Google Shape;473;p32"/>
          <p:cNvCxnSpPr>
            <a:stCxn id="459" idx="1"/>
            <a:endCxn id="472" idx="2"/>
          </p:cNvCxnSpPr>
          <p:nvPr/>
        </p:nvCxnSpPr>
        <p:spPr>
          <a:xfrm>
            <a:off x="6026663" y="2316417"/>
            <a:ext cx="52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74" name="Google Shape;474;p32"/>
          <p:cNvGrpSpPr/>
          <p:nvPr/>
        </p:nvGrpSpPr>
        <p:grpSpPr>
          <a:xfrm>
            <a:off x="2511312" y="2604583"/>
            <a:ext cx="6175576" cy="689700"/>
            <a:chOff x="2511312" y="2604575"/>
            <a:chExt cx="6175576" cy="689700"/>
          </a:xfrm>
        </p:grpSpPr>
        <p:sp>
          <p:nvSpPr>
            <p:cNvPr id="461" name="Google Shape;461;p32"/>
            <p:cNvSpPr/>
            <p:nvPr/>
          </p:nvSpPr>
          <p:spPr>
            <a:xfrm flipH="1">
              <a:off x="3334313" y="2698175"/>
              <a:ext cx="2475600" cy="502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Feature Engineering</a:t>
              </a:r>
              <a:endParaRPr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 flipH="1">
              <a:off x="6369388" y="2604575"/>
              <a:ext cx="2317500" cy="689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2511312" y="2698175"/>
              <a:ext cx="502500" cy="5025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8" name="Google Shape;478;p32"/>
            <p:cNvCxnSpPr>
              <a:stCxn id="477" idx="6"/>
              <a:endCxn id="461" idx="3"/>
            </p:cNvCxnSpPr>
            <p:nvPr/>
          </p:nvCxnSpPr>
          <p:spPr>
            <a:xfrm>
              <a:off x="3013812" y="2949425"/>
              <a:ext cx="320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9" name="Google Shape;479;p32"/>
          <p:cNvGrpSpPr/>
          <p:nvPr/>
        </p:nvGrpSpPr>
        <p:grpSpPr>
          <a:xfrm>
            <a:off x="457112" y="3237600"/>
            <a:ext cx="6161800" cy="689700"/>
            <a:chOff x="457112" y="3237600"/>
            <a:chExt cx="6161800" cy="689700"/>
          </a:xfrm>
        </p:grpSpPr>
        <p:sp>
          <p:nvSpPr>
            <p:cNvPr id="480" name="Google Shape;480;p32"/>
            <p:cNvSpPr/>
            <p:nvPr/>
          </p:nvSpPr>
          <p:spPr>
            <a:xfrm flipH="1">
              <a:off x="3549263" y="3331200"/>
              <a:ext cx="2045700" cy="502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Model Implementation</a:t>
              </a:r>
              <a:endParaRPr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1" name="Google Shape;481;p32"/>
            <p:cNvSpPr/>
            <p:nvPr/>
          </p:nvSpPr>
          <p:spPr>
            <a:xfrm flipH="1">
              <a:off x="457112" y="3237600"/>
              <a:ext cx="2317500" cy="689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6116412" y="3331200"/>
              <a:ext cx="502500" cy="5025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4" name="Google Shape;484;p32"/>
            <p:cNvCxnSpPr>
              <a:stCxn id="480" idx="1"/>
              <a:endCxn id="483" idx="2"/>
            </p:cNvCxnSpPr>
            <p:nvPr/>
          </p:nvCxnSpPr>
          <p:spPr>
            <a:xfrm>
              <a:off x="5594963" y="3582450"/>
              <a:ext cx="521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5" name="Google Shape;485;p32"/>
          <p:cNvCxnSpPr>
            <a:stCxn id="461" idx="2"/>
            <a:endCxn id="480" idx="0"/>
          </p:cNvCxnSpPr>
          <p:nvPr/>
        </p:nvCxnSpPr>
        <p:spPr>
          <a:xfrm>
            <a:off x="4572113" y="3200683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473;p32">
            <a:extLst>
              <a:ext uri="{FF2B5EF4-FFF2-40B4-BE49-F238E27FC236}">
                <a16:creationId xmlns:a16="http://schemas.microsoft.com/office/drawing/2014/main" id="{84FC3F30-D97E-EC24-9DA2-F321220C713F}"/>
              </a:ext>
            </a:extLst>
          </p:cNvPr>
          <p:cNvCxnSpPr>
            <a:cxnSpLocks/>
            <a:stCxn id="465" idx="6"/>
            <a:endCxn id="458" idx="3"/>
          </p:cNvCxnSpPr>
          <p:nvPr/>
        </p:nvCxnSpPr>
        <p:spPr>
          <a:xfrm>
            <a:off x="2595912" y="1683400"/>
            <a:ext cx="30835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8953804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Process Infographics by Slidesgo">
  <a:themeElements>
    <a:clrScheme name="Simple Light">
      <a:dk1>
        <a:srgbClr val="191919"/>
      </a:dk1>
      <a:lt1>
        <a:srgbClr val="FFFFFF"/>
      </a:lt1>
      <a:dk2>
        <a:srgbClr val="4F53FF"/>
      </a:dk2>
      <a:lt2>
        <a:srgbClr val="FE766A"/>
      </a:lt2>
      <a:accent1>
        <a:srgbClr val="6F7CFF"/>
      </a:accent1>
      <a:accent2>
        <a:srgbClr val="88ADFA"/>
      </a:accent2>
      <a:accent3>
        <a:srgbClr val="C7DAFF"/>
      </a:accent3>
      <a:accent4>
        <a:srgbClr val="FF8F88"/>
      </a:accent4>
      <a:accent5>
        <a:srgbClr val="FCABA7"/>
      </a:accent5>
      <a:accent6>
        <a:srgbClr val="EEEEED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C5A350B8B864FA4BB6364DB87AFA5" ma:contentTypeVersion="14" ma:contentTypeDescription="Create a new document." ma:contentTypeScope="" ma:versionID="5ed54c91d19a5c469976090b7e9a0bfe">
  <xsd:schema xmlns:xsd="http://www.w3.org/2001/XMLSchema" xmlns:xs="http://www.w3.org/2001/XMLSchema" xmlns:p="http://schemas.microsoft.com/office/2006/metadata/properties" xmlns:ns3="fe3a730e-302a-4df5-bd37-d9344ad5dd39" xmlns:ns4="59517204-b887-420f-893f-e0f09dd2c946" targetNamespace="http://schemas.microsoft.com/office/2006/metadata/properties" ma:root="true" ma:fieldsID="ee9bd6ba6c864ba5d3ee1261919ee6a4" ns3:_="" ns4:_="">
    <xsd:import namespace="fe3a730e-302a-4df5-bd37-d9344ad5dd39"/>
    <xsd:import namespace="59517204-b887-420f-893f-e0f09dd2c9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a730e-302a-4df5-bd37-d9344ad5dd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517204-b887-420f-893f-e0f09dd2c94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6F6914-E8CD-405A-AF13-0DC35BD41AD8}">
  <ds:schemaRefs>
    <ds:schemaRef ds:uri="59517204-b887-420f-893f-e0f09dd2c946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e3a730e-302a-4df5-bd37-d9344ad5dd3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E6C200-27CB-4B48-A999-043E698C8D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B32528-6FD3-4F69-B01F-BE2ED21D6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3a730e-302a-4df5-bd37-d9344ad5dd39"/>
    <ds:schemaRef ds:uri="59517204-b887-420f-893f-e0f09dd2c9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1034</Words>
  <Application>Microsoft Office PowerPoint</Application>
  <PresentationFormat>Presentazione su schermo (16:9)</PresentationFormat>
  <Paragraphs>284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Roboto</vt:lpstr>
      <vt:lpstr>Roboto Medium</vt:lpstr>
      <vt:lpstr>Fira Sans Extra Condensed SemiBold</vt:lpstr>
      <vt:lpstr>Fira Sans Extra Condensed</vt:lpstr>
      <vt:lpstr>Bebas Neue</vt:lpstr>
      <vt:lpstr>CMR10</vt:lpstr>
      <vt:lpstr>Sales Process Infographics by Slidesgo</vt:lpstr>
      <vt:lpstr>  Project Work in      Machine Learning:   M5 Competition</vt:lpstr>
      <vt:lpstr>Summary </vt:lpstr>
      <vt:lpstr>1.1: M5 Competition</vt:lpstr>
      <vt:lpstr>1.2: M5 Competition</vt:lpstr>
      <vt:lpstr>1.3: M5 Competition</vt:lpstr>
      <vt:lpstr>1.4: M5 Competition</vt:lpstr>
      <vt:lpstr>2: Main challenges</vt:lpstr>
      <vt:lpstr>3: Other solutions</vt:lpstr>
      <vt:lpstr>4: Proposed solution</vt:lpstr>
      <vt:lpstr>4.1: Preprocessing</vt:lpstr>
      <vt:lpstr>4.2: Data Exploration</vt:lpstr>
      <vt:lpstr>4.3: Feature engineering</vt:lpstr>
      <vt:lpstr>4.4: Model implementation</vt:lpstr>
      <vt:lpstr>4.5: How recursive predictions work</vt:lpstr>
      <vt:lpstr>4.6: Submission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Work in      Machine Learning:   M5 Competition</dc:title>
  <cp:lastModifiedBy>Michele Vece - michele.vece@studio.unibo.it</cp:lastModifiedBy>
  <cp:revision>5</cp:revision>
  <dcterms:modified xsi:type="dcterms:W3CDTF">2022-06-08T13:00:21Z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0x010100E00C5A350B8B864FA4BB6364DB87AFA5</vt:lpwstr>
  </property>
</Properties>
</file>