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7"/>
  </p:notesMasterIdLst>
  <p:handoutMasterIdLst>
    <p:handoutMasterId r:id="rId38"/>
  </p:handoutMasterIdLst>
  <p:sldIdLst>
    <p:sldId id="256" r:id="rId2"/>
    <p:sldId id="258" r:id="rId3"/>
    <p:sldId id="272" r:id="rId4"/>
    <p:sldId id="308" r:id="rId5"/>
    <p:sldId id="310" r:id="rId6"/>
    <p:sldId id="311" r:id="rId7"/>
    <p:sldId id="307" r:id="rId8"/>
    <p:sldId id="259" r:id="rId9"/>
    <p:sldId id="282" r:id="rId10"/>
    <p:sldId id="283" r:id="rId11"/>
    <p:sldId id="312" r:id="rId12"/>
    <p:sldId id="260" r:id="rId13"/>
    <p:sldId id="262" r:id="rId14"/>
    <p:sldId id="257" r:id="rId15"/>
    <p:sldId id="298" r:id="rId16"/>
    <p:sldId id="313" r:id="rId17"/>
    <p:sldId id="261" r:id="rId18"/>
    <p:sldId id="302" r:id="rId19"/>
    <p:sldId id="303" r:id="rId20"/>
    <p:sldId id="314" r:id="rId21"/>
    <p:sldId id="315" r:id="rId22"/>
    <p:sldId id="316" r:id="rId23"/>
    <p:sldId id="269" r:id="rId24"/>
    <p:sldId id="318" r:id="rId25"/>
    <p:sldId id="317" r:id="rId26"/>
    <p:sldId id="270" r:id="rId27"/>
    <p:sldId id="271" r:id="rId28"/>
    <p:sldId id="265" r:id="rId29"/>
    <p:sldId id="264" r:id="rId30"/>
    <p:sldId id="285" r:id="rId31"/>
    <p:sldId id="268" r:id="rId32"/>
    <p:sldId id="301" r:id="rId33"/>
    <p:sldId id="280" r:id="rId34"/>
    <p:sldId id="299" r:id="rId35"/>
    <p:sldId id="300" r:id="rId36"/>
  </p:sldIdLst>
  <p:sldSz cx="9144000" cy="6858000" type="screen4x3"/>
  <p:notesSz cx="6797675" cy="987425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8" autoAdjust="0"/>
    <p:restoredTop sz="86118" autoAdjust="0"/>
  </p:normalViewPr>
  <p:slideViewPr>
    <p:cSldViewPr>
      <p:cViewPr>
        <p:scale>
          <a:sx n="100" d="100"/>
          <a:sy n="100" d="100"/>
        </p:scale>
        <p:origin x="-564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008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955" cy="4930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245" y="0"/>
            <a:ext cx="2945955" cy="4930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752524-4858-4B26-B945-9A6E6F77C137}" type="datetimeFigureOut">
              <a:rPr lang="nl-BE" smtClean="0"/>
              <a:pPr/>
              <a:t>09/03/2010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9560"/>
            <a:ext cx="2945955" cy="4930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245" y="9379560"/>
            <a:ext cx="2945955" cy="4930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5EC152-7AC3-4268-91B3-ED3369D28F16}" type="slidenum">
              <a:rPr lang="nl-BE" smtClean="0"/>
              <a:pPr/>
              <a:t>‹#›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3712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2" y="1"/>
            <a:ext cx="2945659" cy="493712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08F0785E-033A-43CD-AF7D-1A09C6890A39}" type="datetimeFigureOut">
              <a:rPr lang="nl-BE" smtClean="0"/>
              <a:pPr/>
              <a:t>09/03/2010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8688" y="739775"/>
            <a:ext cx="4940300" cy="37052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690269"/>
            <a:ext cx="5438140" cy="4443412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8825"/>
            <a:ext cx="2945659" cy="493712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2" y="9378825"/>
            <a:ext cx="2945659" cy="493712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A95F721D-B08F-41E9-83C2-423A43044BB2}" type="slidenum">
              <a:rPr lang="nl-BE" smtClean="0"/>
              <a:pPr/>
              <a:t>‹#›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b="1" dirty="0" smtClean="0"/>
              <a:t>Start</a:t>
            </a:r>
            <a:r>
              <a:rPr lang="nl-BE" b="1" baseline="0" dirty="0" smtClean="0"/>
              <a:t> XpDays timer: 90’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1</a:t>
            </a:fld>
            <a:endParaRPr lang="nl-B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Joe logs on and orders a Club Sandwich and a Tiramisu. </a:t>
            </a:r>
          </a:p>
          <a:p>
            <a:r>
              <a:rPr lang="nl-BE" dirty="0" smtClean="0"/>
              <a:t>He has €2 credit left.</a:t>
            </a:r>
          </a:p>
          <a:p>
            <a:r>
              <a:rPr lang="nl-BE" dirty="0" smtClean="0"/>
              <a:t>Nancy logs on again to print Today’s Orders.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10</a:t>
            </a:fld>
            <a:endParaRPr lang="nl-BE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Timeframe:120 mins</a:t>
            </a:r>
          </a:p>
          <a:p>
            <a:endParaRPr lang="nl-BE" dirty="0" smtClean="0"/>
          </a:p>
          <a:p>
            <a:r>
              <a:rPr lang="nl-BE" dirty="0" smtClean="0"/>
              <a:t>Don’t mind the timers we might use</a:t>
            </a:r>
            <a:r>
              <a:rPr lang="nl-BE" baseline="0" dirty="0" smtClean="0"/>
              <a:t> </a:t>
            </a:r>
            <a:r>
              <a:rPr lang="nl-BE" dirty="0" smtClean="0"/>
              <a:t>to help us keep our timings.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11</a:t>
            </a:fld>
            <a:endParaRPr lang="nl-BE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nl-BE" u="none" baseline="0" dirty="0" smtClean="0"/>
              <a:t>In iteration 1, we will implement the first user story.</a:t>
            </a:r>
          </a:p>
          <a:p>
            <a:endParaRPr lang="nl-BE" u="sng" baseline="0" dirty="0" smtClean="0"/>
          </a:p>
          <a:p>
            <a:r>
              <a:rPr lang="nl-BE" u="sng" baseline="0" dirty="0" smtClean="0"/>
              <a:t>The user story will appear on our task board in this nice layout:</a:t>
            </a:r>
          </a:p>
          <a:p>
            <a:pPr>
              <a:buFontTx/>
              <a:buChar char="-"/>
            </a:pPr>
            <a:r>
              <a:rPr lang="nl-BE" u="none" baseline="0" dirty="0" smtClean="0"/>
              <a:t>The user story itself described on top (</a:t>
            </a:r>
            <a:r>
              <a:rPr lang="nl-BE" b="1" u="none" baseline="0" dirty="0" smtClean="0"/>
              <a:t>as a – I want – because)</a:t>
            </a:r>
            <a:endParaRPr lang="nl-BE" b="0" u="none" baseline="0" dirty="0" smtClean="0"/>
          </a:p>
          <a:p>
            <a:pPr>
              <a:buFontTx/>
              <a:buChar char="-"/>
            </a:pPr>
            <a:r>
              <a:rPr lang="nl-BE" b="0" u="none" baseline="0" dirty="0" smtClean="0"/>
              <a:t>The customer described how he wants to see a demo of the functionality</a:t>
            </a:r>
          </a:p>
          <a:p>
            <a:pPr>
              <a:buFontTx/>
              <a:buChar char="-"/>
            </a:pPr>
            <a:r>
              <a:rPr lang="nl-BE" b="0" u="none" baseline="0" dirty="0" smtClean="0"/>
              <a:t>The acceptance criteria are defined</a:t>
            </a:r>
          </a:p>
          <a:p>
            <a:pPr>
              <a:buFontTx/>
              <a:buChar char="-"/>
            </a:pPr>
            <a:r>
              <a:rPr lang="nl-BE" b="0" u="none" baseline="0" dirty="0" smtClean="0"/>
              <a:t>The story is estimated in size (storypoints) and in business value. The combination of those define the priority.</a:t>
            </a:r>
          </a:p>
          <a:p>
            <a:pPr>
              <a:buFontTx/>
              <a:buChar char="-"/>
            </a:pPr>
            <a:r>
              <a:rPr lang="nl-BE" b="0" u="none" baseline="0" dirty="0" smtClean="0"/>
              <a:t>Backlog Id for the backend planning system.</a:t>
            </a:r>
          </a:p>
          <a:p>
            <a:pPr>
              <a:buFontTx/>
              <a:buChar char="-"/>
            </a:pPr>
            <a:r>
              <a:rPr lang="nl-BE" b="0" u="none" baseline="0" dirty="0" smtClean="0"/>
              <a:t>DoD checkbox where the team can check if the Definition-of-Done is met for this user story.</a:t>
            </a:r>
            <a:endParaRPr lang="nl-BE" u="none" baseline="0" dirty="0" smtClean="0"/>
          </a:p>
          <a:p>
            <a:endParaRPr lang="nl-BE" u="sng" baseline="0" dirty="0" smtClean="0"/>
          </a:p>
          <a:p>
            <a:r>
              <a:rPr lang="nl-BE" u="sng" baseline="0" dirty="0" smtClean="0"/>
              <a:t>Iteration flow:</a:t>
            </a:r>
          </a:p>
          <a:p>
            <a:pPr>
              <a:buFontTx/>
              <a:buChar char="-"/>
            </a:pPr>
            <a:r>
              <a:rPr lang="nl-BE" u="none" baseline="0" dirty="0" smtClean="0"/>
              <a:t>Specification Workshop</a:t>
            </a:r>
          </a:p>
          <a:p>
            <a:pPr>
              <a:buFontTx/>
              <a:buChar char="-"/>
            </a:pPr>
            <a:r>
              <a:rPr lang="nl-BE" u="none" baseline="0" dirty="0" smtClean="0"/>
              <a:t>Implementation itself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12</a:t>
            </a:fld>
            <a:endParaRPr lang="nl-BE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nl-BE" u="sng" baseline="0" dirty="0" smtClean="0"/>
              <a:t>Specification Workshop:</a:t>
            </a:r>
          </a:p>
          <a:p>
            <a:r>
              <a:rPr lang="nl-BE" u="none" baseline="0" dirty="0" smtClean="0"/>
              <a:t>- Quickly make groups of 4 people.</a:t>
            </a:r>
          </a:p>
          <a:p>
            <a:pPr>
              <a:buFontTx/>
              <a:buChar char="-"/>
            </a:pPr>
            <a:r>
              <a:rPr lang="nl-BE" u="none" baseline="0" dirty="0" smtClean="0"/>
              <a:t> Hand the index card of the first user story to each group.</a:t>
            </a:r>
          </a:p>
          <a:p>
            <a:pPr>
              <a:buFontTx/>
              <a:buChar char="-"/>
            </a:pPr>
            <a:r>
              <a:rPr lang="nl-BE" u="none" baseline="0" dirty="0" smtClean="0"/>
              <a:t> On the flip chart, write the template </a:t>
            </a:r>
            <a:r>
              <a:rPr lang="nl-BE" b="1" u="none" baseline="0" dirty="0" smtClean="0"/>
              <a:t>Given – When – Then </a:t>
            </a:r>
          </a:p>
          <a:p>
            <a:pPr>
              <a:buFontTx/>
              <a:buChar char="-"/>
            </a:pPr>
            <a:r>
              <a:rPr lang="nl-BE" b="1" u="none" baseline="0" dirty="0" smtClean="0"/>
              <a:t> </a:t>
            </a:r>
            <a:r>
              <a:rPr lang="nl-BE" b="0" u="none" baseline="0" dirty="0" smtClean="0"/>
              <a:t>On the flip chart, give them also a kick-start example, so they know what’s expected from them</a:t>
            </a:r>
            <a:endParaRPr lang="nl-BE" b="1" u="none" baseline="0" dirty="0" smtClean="0"/>
          </a:p>
          <a:p>
            <a:pPr lvl="1">
              <a:buFontTx/>
              <a:buNone/>
            </a:pPr>
            <a:r>
              <a:rPr lang="nl-BE" b="1" u="none" baseline="0" dirty="0" smtClean="0"/>
              <a:t>Title:</a:t>
            </a:r>
            <a:r>
              <a:rPr lang="nl-BE" b="0" u="none" baseline="0" dirty="0" smtClean="0"/>
              <a:t> Order a snack for a user with enough credit</a:t>
            </a:r>
          </a:p>
          <a:p>
            <a:pPr lvl="1">
              <a:buFontTx/>
              <a:buNone/>
            </a:pPr>
            <a:r>
              <a:rPr lang="nl-BE" b="1" u="none" baseline="0" dirty="0" smtClean="0"/>
              <a:t>Given:</a:t>
            </a:r>
            <a:r>
              <a:rPr lang="nl-BE" b="0" u="none" baseline="0" dirty="0" smtClean="0"/>
              <a:t> Joe is a user with €10 credit. Pizza Hawai is a snack costing €5,3.</a:t>
            </a:r>
          </a:p>
          <a:p>
            <a:pPr lvl="1">
              <a:buFontTx/>
              <a:buNone/>
            </a:pPr>
            <a:r>
              <a:rPr lang="nl-BE" b="1" u="none" baseline="0" dirty="0" smtClean="0"/>
              <a:t>When:</a:t>
            </a:r>
            <a:r>
              <a:rPr lang="nl-BE" b="0" u="none" baseline="0" dirty="0" smtClean="0"/>
              <a:t> Joe orders a Pizza Hawai.</a:t>
            </a:r>
          </a:p>
          <a:p>
            <a:pPr lvl="1">
              <a:buFontTx/>
              <a:buNone/>
            </a:pPr>
            <a:r>
              <a:rPr lang="nl-BE" b="1" u="none" baseline="0" dirty="0" smtClean="0"/>
              <a:t>Then: </a:t>
            </a:r>
            <a:r>
              <a:rPr lang="nl-BE" b="0" u="none" baseline="0" dirty="0" smtClean="0"/>
              <a:t>His order appears on the Todays Orders list, and his credit is now €4,7. </a:t>
            </a:r>
            <a:endParaRPr lang="nl-BE" b="1" u="none" baseline="0" dirty="0" smtClean="0"/>
          </a:p>
          <a:p>
            <a:pPr lvl="1">
              <a:buFontTx/>
              <a:buNone/>
            </a:pPr>
            <a:endParaRPr lang="nl-BE" b="0" u="none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nl-BE" dirty="0" smtClean="0"/>
              <a:t> Groups get </a:t>
            </a:r>
            <a:r>
              <a:rPr lang="nl-BE" baseline="0" dirty="0" smtClean="0"/>
              <a:t>A4 paper and pens to write down their real world examples.</a:t>
            </a:r>
          </a:p>
          <a:p>
            <a:pPr>
              <a:buFontTx/>
              <a:buChar char="-"/>
            </a:pPr>
            <a:endParaRPr lang="nl-BE" b="1" u="none" baseline="0" dirty="0" smtClean="0"/>
          </a:p>
          <a:p>
            <a:pPr>
              <a:buFontTx/>
              <a:buNone/>
            </a:pPr>
            <a:r>
              <a:rPr lang="nl-BE" b="0" u="sng" baseline="0" dirty="0" smtClean="0"/>
              <a:t>Projection Screens:</a:t>
            </a:r>
          </a:p>
          <a:p>
            <a:pPr>
              <a:buFontTx/>
              <a:buChar char="-"/>
            </a:pPr>
            <a:r>
              <a:rPr lang="nl-BE" b="0" u="none" baseline="0" dirty="0" smtClean="0"/>
              <a:t>Pascal shows this slide</a:t>
            </a:r>
          </a:p>
          <a:p>
            <a:pPr>
              <a:buFontTx/>
              <a:buChar char="-"/>
            </a:pPr>
            <a:r>
              <a:rPr lang="nl-BE" baseline="0" dirty="0" smtClean="0"/>
              <a:t>Michel starts a ZoomIt countdown timer of 5minutes ( after explaination and the groups are made)</a:t>
            </a:r>
          </a:p>
          <a:p>
            <a:pPr>
              <a:buFontTx/>
              <a:buNone/>
            </a:pPr>
            <a:endParaRPr lang="nl-BE" baseline="0" dirty="0" smtClean="0"/>
          </a:p>
          <a:p>
            <a:r>
              <a:rPr lang="en-US" sz="1300" u="sng" dirty="0" smtClean="0"/>
              <a:t>Some good questions to kick it off:</a:t>
            </a:r>
          </a:p>
          <a:p>
            <a:r>
              <a:rPr lang="en-US" sz="1300" dirty="0" smtClean="0"/>
              <a:t>- How do we verify that this thing we are going to write is implemented </a:t>
            </a:r>
            <a:r>
              <a:rPr lang="nl-BE" sz="1300" b="1" dirty="0" smtClean="0"/>
              <a:t>completely and correctly?</a:t>
            </a:r>
          </a:p>
          <a:p>
            <a:pPr>
              <a:buFontTx/>
              <a:buChar char="-"/>
            </a:pPr>
            <a:r>
              <a:rPr lang="en-US" sz="1300" dirty="0" smtClean="0"/>
              <a:t> Can you give us a few </a:t>
            </a:r>
            <a:r>
              <a:rPr lang="en-US" sz="1300" b="1" dirty="0" smtClean="0"/>
              <a:t>examples?</a:t>
            </a:r>
          </a:p>
          <a:p>
            <a:pPr>
              <a:buFontTx/>
              <a:buChar char="-"/>
            </a:pPr>
            <a:r>
              <a:rPr lang="en-US" sz="1300" dirty="0" smtClean="0"/>
              <a:t> Pretend it's magic and it's already delivered – </a:t>
            </a:r>
            <a:r>
              <a:rPr lang="en-US" sz="1300" b="1" dirty="0" smtClean="0"/>
              <a:t>how would you test it?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13</a:t>
            </a:fld>
            <a:endParaRPr lang="nl-BE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66612">
              <a:defRPr/>
            </a:pPr>
            <a:r>
              <a:rPr lang="nl-BE" dirty="0" smtClean="0"/>
              <a:t>Lets turn those examples into executable specifications to verify that we have build the right code.</a:t>
            </a:r>
          </a:p>
          <a:p>
            <a:pPr defTabSz="966612">
              <a:defRPr/>
            </a:pPr>
            <a:endParaRPr lang="nl-BE" dirty="0" smtClean="0"/>
          </a:p>
          <a:p>
            <a:pPr defTabSz="966612">
              <a:defRPr/>
            </a:pPr>
            <a:r>
              <a:rPr lang="nl-BE" dirty="0" smtClean="0"/>
              <a:t>Elaborate -&gt; to describe more in detail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14</a:t>
            </a:fld>
            <a:endParaRPr lang="nl-BE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r>
              <a:rPr lang="nl-BE" u="sng" baseline="0" dirty="0" smtClean="0"/>
              <a:t>To get started, we will implement the example we wrote on the flipchart.</a:t>
            </a:r>
          </a:p>
          <a:p>
            <a:pPr>
              <a:buFontTx/>
              <a:buNone/>
            </a:pPr>
            <a:r>
              <a:rPr lang="nl-BE" b="1" u="none" baseline="0" dirty="0" smtClean="0"/>
              <a:t>Title:</a:t>
            </a:r>
            <a:r>
              <a:rPr lang="nl-BE" b="0" u="none" baseline="0" dirty="0" smtClean="0"/>
              <a:t> Order a snack for a user with enough credit</a:t>
            </a:r>
          </a:p>
          <a:p>
            <a:pPr>
              <a:buFontTx/>
              <a:buNone/>
            </a:pPr>
            <a:r>
              <a:rPr lang="nl-BE" b="1" u="none" baseline="0" dirty="0" smtClean="0"/>
              <a:t>Given:</a:t>
            </a:r>
            <a:r>
              <a:rPr lang="nl-BE" b="0" u="none" baseline="0" dirty="0" smtClean="0"/>
              <a:t> Joe is a user with €10 credit. Pizza Hawai is a snack costing €5,3.</a:t>
            </a:r>
          </a:p>
          <a:p>
            <a:pPr>
              <a:buFontTx/>
              <a:buNone/>
            </a:pPr>
            <a:r>
              <a:rPr lang="nl-BE" b="1" u="none" baseline="0" dirty="0" smtClean="0"/>
              <a:t>When:</a:t>
            </a:r>
            <a:r>
              <a:rPr lang="nl-BE" b="0" u="none" baseline="0" dirty="0" smtClean="0"/>
              <a:t> Joe orders a Pizza Hawai.</a:t>
            </a:r>
          </a:p>
          <a:p>
            <a:pPr>
              <a:buFontTx/>
              <a:buNone/>
            </a:pPr>
            <a:r>
              <a:rPr lang="nl-BE" b="1" u="none" baseline="0" dirty="0" smtClean="0"/>
              <a:t>Then: </a:t>
            </a:r>
            <a:r>
              <a:rPr lang="nl-BE" b="0" u="none" baseline="0" dirty="0" smtClean="0"/>
              <a:t>His order appears on the Todays Orders list, and his credit is now €4,7. </a:t>
            </a:r>
            <a:endParaRPr lang="nl-BE" b="1" u="none" baseline="0" dirty="0" smtClean="0"/>
          </a:p>
          <a:p>
            <a:pPr>
              <a:buFontTx/>
              <a:buNone/>
            </a:pPr>
            <a:endParaRPr lang="nl-BE" u="sng" baseline="0" dirty="0" smtClean="0"/>
          </a:p>
          <a:p>
            <a:pPr>
              <a:buFontTx/>
              <a:buNone/>
            </a:pPr>
            <a:r>
              <a:rPr lang="nl-BE" baseline="0" dirty="0" smtClean="0"/>
              <a:t>For the second example, you can propose one from your Specification Workshop, and come pair with us, to implement it.</a:t>
            </a:r>
          </a:p>
          <a:p>
            <a:pPr>
              <a:buFontTx/>
              <a:buNone/>
            </a:pPr>
            <a:endParaRPr lang="nl-BE" baseline="0" dirty="0" smtClean="0"/>
          </a:p>
          <a:p>
            <a:pPr>
              <a:buFontTx/>
              <a:buNone/>
            </a:pPr>
            <a:r>
              <a:rPr lang="nl-BE" u="sng" baseline="0" dirty="0" smtClean="0"/>
              <a:t>Get a real world example from one of the groups (untill we run out of time):</a:t>
            </a:r>
          </a:p>
          <a:p>
            <a:pPr>
              <a:buFontTx/>
              <a:buChar char="-"/>
            </a:pPr>
            <a:r>
              <a:rPr lang="nl-BE" u="none" baseline="0" dirty="0" smtClean="0"/>
              <a:t>Who thought about ordering a snack for a user which hasn’t enough credit?</a:t>
            </a:r>
          </a:p>
          <a:p>
            <a:pPr>
              <a:buFontTx/>
              <a:buChar char="-"/>
            </a:pPr>
            <a:r>
              <a:rPr lang="nl-BE" dirty="0" smtClean="0"/>
              <a:t>Write</a:t>
            </a:r>
            <a:r>
              <a:rPr lang="nl-BE" baseline="0" dirty="0" smtClean="0"/>
              <a:t> / Clarify the example on the flip chart for the others</a:t>
            </a:r>
          </a:p>
          <a:p>
            <a:pPr>
              <a:buFontTx/>
              <a:buChar char="-"/>
            </a:pPr>
            <a:r>
              <a:rPr lang="nl-BE" baseline="0" dirty="0" smtClean="0"/>
              <a:t>Who would like to pair up with us to implement this example?</a:t>
            </a:r>
            <a:endParaRPr lang="nl-BE" dirty="0" smtClean="0"/>
          </a:p>
          <a:p>
            <a:pPr>
              <a:buFontTx/>
              <a:buNone/>
            </a:pPr>
            <a:endParaRPr lang="nl-BE" b="0" dirty="0" smtClean="0"/>
          </a:p>
          <a:p>
            <a:pPr>
              <a:buFontTx/>
              <a:buNone/>
            </a:pPr>
            <a:r>
              <a:rPr lang="nl-BE" b="0" u="sng" dirty="0" smtClean="0"/>
              <a:t>At</a:t>
            </a:r>
            <a:r>
              <a:rPr lang="nl-BE" b="0" u="sng" baseline="0" dirty="0" smtClean="0"/>
              <a:t> the end of the iteration, ask the audience if they accept the second test?</a:t>
            </a:r>
          </a:p>
          <a:p>
            <a:pPr>
              <a:buFontTx/>
              <a:buChar char="-"/>
            </a:pPr>
            <a:r>
              <a:rPr lang="nl-BE" b="0" u="none" baseline="0" dirty="0" smtClean="0"/>
              <a:t>Is the credit checked for this user?</a:t>
            </a:r>
          </a:p>
          <a:p>
            <a:pPr>
              <a:buFontTx/>
              <a:buChar char="-"/>
            </a:pPr>
            <a:r>
              <a:rPr lang="nl-BE" b="0" u="none" baseline="0" dirty="0" smtClean="0"/>
              <a:t>Is the todays orders list checked?</a:t>
            </a:r>
          </a:p>
          <a:p>
            <a:pPr>
              <a:buFontTx/>
              <a:buChar char="-"/>
            </a:pPr>
            <a:endParaRPr lang="nl-BE" b="0" u="none" dirty="0" smtClean="0"/>
          </a:p>
          <a:p>
            <a:r>
              <a:rPr lang="nl-BE" u="sng" baseline="0" dirty="0" smtClean="0"/>
              <a:t>Technical:</a:t>
            </a:r>
          </a:p>
          <a:p>
            <a:r>
              <a:rPr lang="nl-BE" baseline="0" dirty="0" smtClean="0"/>
              <a:t>Use SetUp to Import Namespaces.</a:t>
            </a:r>
          </a:p>
          <a:p>
            <a:r>
              <a:rPr lang="nl-BE" baseline="0" dirty="0" smtClean="0"/>
              <a:t>Explain DoFixture</a:t>
            </a:r>
          </a:p>
          <a:p>
            <a:r>
              <a:rPr lang="nl-BE" baseline="0" dirty="0" smtClean="0"/>
              <a:t>Explain ColumnFixture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15</a:t>
            </a:fld>
            <a:endParaRPr lang="nl-BE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Timeframe:120 mins</a:t>
            </a:r>
          </a:p>
          <a:p>
            <a:endParaRPr lang="nl-BE" dirty="0" smtClean="0"/>
          </a:p>
          <a:p>
            <a:r>
              <a:rPr lang="nl-BE" dirty="0" smtClean="0"/>
              <a:t>Don’t mind the timers we might use</a:t>
            </a:r>
            <a:r>
              <a:rPr lang="nl-BE" baseline="0" dirty="0" smtClean="0"/>
              <a:t> </a:t>
            </a:r>
            <a:r>
              <a:rPr lang="nl-BE" dirty="0" smtClean="0"/>
              <a:t>to help us keep our timings.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16</a:t>
            </a:fld>
            <a:endParaRPr lang="nl-BE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nl-BE" u="sng" baseline="0" dirty="0" smtClean="0"/>
              <a:t>Specification Workshop:</a:t>
            </a:r>
          </a:p>
          <a:p>
            <a:r>
              <a:rPr lang="nl-BE" u="none" baseline="0" dirty="0" smtClean="0"/>
              <a:t>- Same groups as 1st iteration.</a:t>
            </a:r>
          </a:p>
          <a:p>
            <a:pPr>
              <a:buFontTx/>
              <a:buChar char="-"/>
            </a:pPr>
            <a:r>
              <a:rPr lang="nl-BE" u="none" baseline="0" dirty="0" smtClean="0"/>
              <a:t> Hand the index card of the second user story to each group.</a:t>
            </a:r>
          </a:p>
          <a:p>
            <a:pPr>
              <a:buFontTx/>
              <a:buChar char="-"/>
            </a:pPr>
            <a:r>
              <a:rPr lang="nl-BE" b="1" u="none" baseline="0" dirty="0" smtClean="0"/>
              <a:t> No kick start example this time, they know the purpose.</a:t>
            </a:r>
          </a:p>
          <a:p>
            <a:pPr>
              <a:buFontTx/>
              <a:buChar char="-"/>
            </a:pPr>
            <a:endParaRPr lang="nl-BE" b="1" u="none" baseline="0" dirty="0" smtClean="0"/>
          </a:p>
          <a:p>
            <a:pPr>
              <a:buFontTx/>
              <a:buNone/>
            </a:pPr>
            <a:r>
              <a:rPr lang="nl-BE" b="0" u="sng" baseline="0" dirty="0" smtClean="0"/>
              <a:t>Projection Screens:</a:t>
            </a:r>
          </a:p>
          <a:p>
            <a:pPr>
              <a:buFontTx/>
              <a:buChar char="-"/>
            </a:pPr>
            <a:r>
              <a:rPr lang="nl-BE" b="0" u="none" baseline="0" dirty="0" smtClean="0"/>
              <a:t>Pascal shows this slide</a:t>
            </a:r>
          </a:p>
          <a:p>
            <a:pPr>
              <a:buFontTx/>
              <a:buChar char="-"/>
            </a:pPr>
            <a:r>
              <a:rPr lang="nl-BE" baseline="0" dirty="0" smtClean="0"/>
              <a:t>Michel starts a ZoomIt countdown timer of 5minutes ( after explaination and the groups are made)</a:t>
            </a:r>
          </a:p>
          <a:p>
            <a:pPr>
              <a:buFontTx/>
              <a:buNone/>
            </a:pPr>
            <a:endParaRPr lang="nl-BE" baseline="0" dirty="0" smtClean="0"/>
          </a:p>
          <a:p>
            <a:r>
              <a:rPr lang="en-US" sz="1300" u="sng" dirty="0" smtClean="0"/>
              <a:t>Some good questions to kick it off:</a:t>
            </a:r>
          </a:p>
          <a:p>
            <a:r>
              <a:rPr lang="en-US" sz="1300" dirty="0" smtClean="0"/>
              <a:t>- How do we verify that this thing we are going to write is implemented </a:t>
            </a:r>
            <a:r>
              <a:rPr lang="nl-BE" sz="1300" b="1" dirty="0" smtClean="0"/>
              <a:t>completely and correctly?</a:t>
            </a:r>
          </a:p>
          <a:p>
            <a:pPr>
              <a:buFontTx/>
              <a:buChar char="-"/>
            </a:pPr>
            <a:r>
              <a:rPr lang="en-US" sz="1300" dirty="0" smtClean="0"/>
              <a:t> Can you give us a few </a:t>
            </a:r>
            <a:r>
              <a:rPr lang="en-US" sz="1300" b="1" dirty="0" smtClean="0"/>
              <a:t>examples?</a:t>
            </a:r>
          </a:p>
          <a:p>
            <a:pPr>
              <a:buFontTx/>
              <a:buChar char="-"/>
            </a:pPr>
            <a:r>
              <a:rPr lang="en-US" sz="1300" dirty="0" smtClean="0"/>
              <a:t> Pretend it's magic and it's already delivered – </a:t>
            </a:r>
            <a:r>
              <a:rPr lang="en-US" sz="1300" b="1" dirty="0" smtClean="0"/>
              <a:t>how would you test it?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18</a:t>
            </a:fld>
            <a:endParaRPr lang="nl-BE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u="sng" baseline="0" dirty="0" smtClean="0"/>
              <a:t>Optional: Finish first iteration, did the PO’s accept?:</a:t>
            </a:r>
          </a:p>
          <a:p>
            <a:pPr>
              <a:buFontTx/>
              <a:buChar char="-"/>
            </a:pPr>
            <a:r>
              <a:rPr lang="nl-BE" dirty="0" smtClean="0"/>
              <a:t>First</a:t>
            </a:r>
            <a:r>
              <a:rPr lang="nl-BE" baseline="0" dirty="0" smtClean="0"/>
              <a:t> complete the second test for Ordering for Users with enough credit.</a:t>
            </a:r>
          </a:p>
          <a:p>
            <a:pPr lvl="1">
              <a:buFontTx/>
              <a:buChar char="-"/>
            </a:pPr>
            <a:r>
              <a:rPr lang="nl-BE" baseline="0" dirty="0" smtClean="0"/>
              <a:t> Get Todays orders</a:t>
            </a:r>
          </a:p>
          <a:p>
            <a:pPr lvl="1">
              <a:buFontTx/>
              <a:buChar char="-"/>
            </a:pPr>
            <a:r>
              <a:rPr lang="nl-BE" baseline="0" dirty="0" smtClean="0"/>
              <a:t> Check Users credit</a:t>
            </a:r>
          </a:p>
          <a:p>
            <a:pPr lvl="0">
              <a:buFontTx/>
              <a:buChar char="-"/>
            </a:pPr>
            <a:r>
              <a:rPr lang="nl-BE" u="none" baseline="0" dirty="0" smtClean="0"/>
              <a:t> </a:t>
            </a:r>
            <a:r>
              <a:rPr lang="nl-BE" baseline="0" dirty="0" smtClean="0"/>
              <a:t>Then organize FitNesse into 3 suites</a:t>
            </a:r>
          </a:p>
          <a:p>
            <a:pPr lvl="1">
              <a:buFontTx/>
              <a:buChar char="-"/>
            </a:pPr>
            <a:r>
              <a:rPr lang="nl-BE" baseline="0" dirty="0" smtClean="0"/>
              <a:t>Move both tests after acceptance by PO to the AcceptanceSuite.</a:t>
            </a:r>
          </a:p>
          <a:p>
            <a:pPr lvl="1">
              <a:buFontTx/>
              <a:buChar char="-"/>
            </a:pPr>
            <a:r>
              <a:rPr lang="nl-BE" baseline="0" dirty="0" smtClean="0"/>
              <a:t>Write new tests in the WorkInProgressSuite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BE" u="none" baseline="0" dirty="0" smtClean="0"/>
          </a:p>
          <a:p>
            <a:pPr>
              <a:buFontTx/>
              <a:buNone/>
            </a:pPr>
            <a:r>
              <a:rPr lang="nl-BE" u="sng" baseline="0" dirty="0" smtClean="0"/>
              <a:t>Get a real world example from one of the groups (untill we run out of time):</a:t>
            </a:r>
          </a:p>
          <a:p>
            <a:pPr>
              <a:buFontTx/>
              <a:buChar char="-"/>
            </a:pPr>
            <a:r>
              <a:rPr lang="nl-BE" u="none" baseline="0" dirty="0" smtClean="0"/>
              <a:t>Who thought about adding credits for a new user? / Who thought about the check that credits can’t be negative?</a:t>
            </a:r>
          </a:p>
          <a:p>
            <a:pPr>
              <a:buFontTx/>
              <a:buChar char="-"/>
            </a:pPr>
            <a:r>
              <a:rPr lang="nl-BE" dirty="0" smtClean="0"/>
              <a:t>Write</a:t>
            </a:r>
            <a:r>
              <a:rPr lang="nl-BE" baseline="0" dirty="0" smtClean="0"/>
              <a:t> / Clarify the example on the flip chart for the others.</a:t>
            </a:r>
          </a:p>
          <a:p>
            <a:pPr>
              <a:buFontTx/>
              <a:buChar char="-"/>
            </a:pPr>
            <a:r>
              <a:rPr lang="nl-BE" baseline="0" dirty="0" smtClean="0"/>
              <a:t>Who would like to pair up with us to implement this example?</a:t>
            </a:r>
            <a:endParaRPr lang="nl-BE" dirty="0" smtClean="0"/>
          </a:p>
          <a:p>
            <a:pPr>
              <a:buFontTx/>
              <a:buNone/>
            </a:pPr>
            <a:endParaRPr lang="nl-BE" b="0" dirty="0" smtClean="0"/>
          </a:p>
          <a:p>
            <a:r>
              <a:rPr lang="nl-BE" u="sng" baseline="0" dirty="0" smtClean="0"/>
              <a:t>Technical:</a:t>
            </a:r>
          </a:p>
          <a:p>
            <a:r>
              <a:rPr lang="nl-BE" u="none" baseline="0" dirty="0" smtClean="0"/>
              <a:t>Show debugging options: Fitnesse.WaitASecond, GFlags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baseline="0" dirty="0" smtClean="0"/>
              <a:t>Explain ColumnFixture</a:t>
            </a:r>
            <a:endParaRPr lang="nl-BE" u="sng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baseline="0" dirty="0" smtClean="0"/>
              <a:t>Explain RowFixture</a:t>
            </a:r>
          </a:p>
          <a:p>
            <a:r>
              <a:rPr lang="nl-BE" baseline="0" dirty="0" smtClean="0"/>
              <a:t>Explain DoFixture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19</a:t>
            </a:fld>
            <a:endParaRPr lang="nl-BE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Timeframe:120 mins</a:t>
            </a:r>
          </a:p>
          <a:p>
            <a:endParaRPr lang="nl-BE" dirty="0" smtClean="0"/>
          </a:p>
          <a:p>
            <a:r>
              <a:rPr lang="nl-BE" dirty="0" smtClean="0"/>
              <a:t>Don’t mind the timers we might use</a:t>
            </a:r>
            <a:r>
              <a:rPr lang="nl-BE" baseline="0" dirty="0" smtClean="0"/>
              <a:t> </a:t>
            </a:r>
            <a:r>
              <a:rPr lang="nl-BE" dirty="0" smtClean="0"/>
              <a:t>to help us keep our timings.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20</a:t>
            </a:fld>
            <a:endParaRPr lang="nl-B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Timeframe:120 mins</a:t>
            </a:r>
          </a:p>
          <a:p>
            <a:endParaRPr lang="nl-BE" dirty="0" smtClean="0"/>
          </a:p>
          <a:p>
            <a:r>
              <a:rPr lang="nl-BE" dirty="0" smtClean="0"/>
              <a:t>Don’t mind the timers we might use</a:t>
            </a:r>
            <a:r>
              <a:rPr lang="nl-BE" baseline="0" dirty="0" smtClean="0"/>
              <a:t> </a:t>
            </a:r>
            <a:r>
              <a:rPr lang="nl-BE" dirty="0" smtClean="0"/>
              <a:t>to help us keep our timings.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2</a:t>
            </a:fld>
            <a:endParaRPr lang="nl-BE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21</a:t>
            </a:fld>
            <a:endParaRPr lang="nl-BE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Timeframe:120 mins</a:t>
            </a:r>
          </a:p>
          <a:p>
            <a:endParaRPr lang="nl-BE" dirty="0" smtClean="0"/>
          </a:p>
          <a:p>
            <a:r>
              <a:rPr lang="nl-BE" dirty="0" smtClean="0"/>
              <a:t>Don’t mind the timers we might use</a:t>
            </a:r>
            <a:r>
              <a:rPr lang="nl-BE" baseline="0" dirty="0" smtClean="0"/>
              <a:t> </a:t>
            </a:r>
            <a:r>
              <a:rPr lang="nl-BE" dirty="0" smtClean="0"/>
              <a:t>to help us keep our timings.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22</a:t>
            </a:fld>
            <a:endParaRPr lang="nl-BE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23</a:t>
            </a:fld>
            <a:endParaRPr lang="nl-BE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Timeframe:120 mins</a:t>
            </a:r>
          </a:p>
          <a:p>
            <a:endParaRPr lang="nl-BE" dirty="0" smtClean="0"/>
          </a:p>
          <a:p>
            <a:r>
              <a:rPr lang="nl-BE" dirty="0" smtClean="0"/>
              <a:t>Don’t mind the timers we might use</a:t>
            </a:r>
            <a:r>
              <a:rPr lang="nl-BE" baseline="0" dirty="0" smtClean="0"/>
              <a:t> </a:t>
            </a:r>
            <a:r>
              <a:rPr lang="nl-BE" dirty="0" smtClean="0"/>
              <a:t>to help us keep our timings.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24</a:t>
            </a:fld>
            <a:endParaRPr lang="nl-BE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25</a:t>
            </a:fld>
            <a:endParaRPr lang="nl-BE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26</a:t>
            </a:fld>
            <a:endParaRPr lang="nl-BE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27</a:t>
            </a:fld>
            <a:endParaRPr lang="nl-BE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28</a:t>
            </a:fld>
            <a:endParaRPr lang="nl-BE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Download this slidedeck also from google code, url</a:t>
            </a:r>
            <a:r>
              <a:rPr lang="nl-BE" baseline="0" dirty="0" smtClean="0"/>
              <a:t> is on </a:t>
            </a:r>
            <a:r>
              <a:rPr lang="nl-BE" dirty="0" smtClean="0"/>
              <a:t>the hand-outs.</a:t>
            </a:r>
          </a:p>
          <a:p>
            <a:r>
              <a:rPr lang="nl-BE" dirty="0" smtClean="0"/>
              <a:t>If</a:t>
            </a:r>
            <a:r>
              <a:rPr lang="nl-BE" baseline="0" dirty="0" smtClean="0"/>
              <a:t> you have any questions, our e-mail addresses are on the hand-outs to.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29</a:t>
            </a:fld>
            <a:endParaRPr lang="nl-BE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Ask for feedback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30</a:t>
            </a:fld>
            <a:endParaRPr lang="nl-B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Our Business Case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3</a:t>
            </a:fld>
            <a:endParaRPr lang="nl-BE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nl-BE" dirty="0" smtClean="0"/>
              <a:t>Failing tests added to accepted ones. A</a:t>
            </a:r>
            <a:r>
              <a:rPr lang="nl-BE" baseline="0" dirty="0" smtClean="0"/>
              <a:t>larm! Awereness!</a:t>
            </a:r>
          </a:p>
          <a:p>
            <a:pPr>
              <a:buFontTx/>
              <a:buChar char="-"/>
            </a:pPr>
            <a:r>
              <a:rPr lang="nl-BE" baseline="0" dirty="0" smtClean="0"/>
              <a:t>Build should fail by regression tests, not by Work In Progress.</a:t>
            </a:r>
          </a:p>
          <a:p>
            <a:pPr>
              <a:buFontTx/>
              <a:buChar char="-"/>
            </a:pPr>
            <a:endParaRPr lang="nl-BE" baseline="0" dirty="0" smtClean="0"/>
          </a:p>
          <a:p>
            <a:pPr>
              <a:buFontTx/>
              <a:buChar char="-"/>
            </a:pPr>
            <a:r>
              <a:rPr lang="nl-BE" b="1" u="sng" baseline="0" dirty="0" smtClean="0"/>
              <a:t>Ask the Audience:</a:t>
            </a:r>
          </a:p>
          <a:p>
            <a:pPr>
              <a:buFontTx/>
              <a:buChar char="-"/>
            </a:pPr>
            <a:r>
              <a:rPr lang="nl-BE" baseline="0" dirty="0" smtClean="0"/>
              <a:t>Should we demo build integration?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31</a:t>
            </a:fld>
            <a:endParaRPr lang="nl-BE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>
              <a:buFontTx/>
              <a:buChar char="-"/>
            </a:pPr>
            <a:endParaRPr lang="nl-BE" baseline="0" dirty="0" smtClean="0"/>
          </a:p>
          <a:p>
            <a:pPr>
              <a:buFontTx/>
              <a:buChar char="-"/>
            </a:pPr>
            <a:endParaRPr lang="nl-BE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nl-BE" baseline="0" dirty="0" smtClean="0"/>
              <a:t>Add User John with credits...</a:t>
            </a:r>
          </a:p>
          <a:p>
            <a:pPr>
              <a:buFontTx/>
              <a:buChar char="-"/>
            </a:pPr>
            <a:endParaRPr lang="nl-B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32</a:t>
            </a:fld>
            <a:endParaRPr lang="nl-BE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>
              <a:buFontTx/>
              <a:buChar char="-"/>
            </a:pPr>
            <a:endParaRPr lang="nl-BE" baseline="0" dirty="0" smtClean="0"/>
          </a:p>
          <a:p>
            <a:pPr>
              <a:buFontTx/>
              <a:buChar char="-"/>
            </a:pPr>
            <a:endParaRPr lang="nl-BE" baseline="0" dirty="0" smtClean="0"/>
          </a:p>
          <a:p>
            <a:pPr>
              <a:buFontTx/>
              <a:buChar char="-"/>
            </a:pPr>
            <a:endParaRPr lang="nl-B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33</a:t>
            </a:fld>
            <a:endParaRPr lang="nl-BE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>
              <a:buFontTx/>
              <a:buChar char="-"/>
            </a:pPr>
            <a:endParaRPr lang="nl-BE" baseline="0" dirty="0" smtClean="0"/>
          </a:p>
          <a:p>
            <a:pPr>
              <a:buFontTx/>
              <a:buChar char="-"/>
            </a:pPr>
            <a:endParaRPr lang="nl-BE" baseline="0" dirty="0" smtClean="0"/>
          </a:p>
          <a:p>
            <a:pPr>
              <a:buFontTx/>
              <a:buChar char="-"/>
            </a:pPr>
            <a:endParaRPr lang="nl-B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34</a:t>
            </a:fld>
            <a:endParaRPr lang="nl-BE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>
              <a:buFontTx/>
              <a:buChar char="-"/>
            </a:pPr>
            <a:endParaRPr lang="nl-BE" baseline="0" dirty="0" smtClean="0"/>
          </a:p>
          <a:p>
            <a:pPr>
              <a:buFontTx/>
              <a:buChar char="-"/>
            </a:pPr>
            <a:r>
              <a:rPr lang="nl-BE" baseline="0" dirty="0" smtClean="0"/>
              <a:t>Check credits for User John is ...</a:t>
            </a:r>
          </a:p>
          <a:p>
            <a:pPr>
              <a:buFontTx/>
              <a:buChar char="-"/>
            </a:pPr>
            <a:endParaRPr lang="nl-B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35</a:t>
            </a:fld>
            <a:endParaRPr lang="nl-B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Our Business Case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4</a:t>
            </a:fld>
            <a:endParaRPr lang="nl-B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Timeframe:120 mins</a:t>
            </a:r>
          </a:p>
          <a:p>
            <a:endParaRPr lang="nl-BE" dirty="0" smtClean="0"/>
          </a:p>
          <a:p>
            <a:r>
              <a:rPr lang="nl-BE" dirty="0" smtClean="0"/>
              <a:t>Don’t mind the timers we might use</a:t>
            </a:r>
            <a:r>
              <a:rPr lang="nl-BE" baseline="0" dirty="0" smtClean="0"/>
              <a:t> </a:t>
            </a:r>
            <a:r>
              <a:rPr lang="nl-BE" dirty="0" smtClean="0"/>
              <a:t>to help us keep our timings.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5</a:t>
            </a:fld>
            <a:endParaRPr lang="nl-B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Timeframe:120 mins</a:t>
            </a:r>
          </a:p>
          <a:p>
            <a:endParaRPr lang="nl-BE" dirty="0" smtClean="0"/>
          </a:p>
          <a:p>
            <a:r>
              <a:rPr lang="nl-BE" dirty="0" smtClean="0"/>
              <a:t>Don’t mind the timers we might use</a:t>
            </a:r>
            <a:r>
              <a:rPr lang="nl-BE" baseline="0" dirty="0" smtClean="0"/>
              <a:t> </a:t>
            </a:r>
            <a:r>
              <a:rPr lang="nl-BE" dirty="0" smtClean="0"/>
              <a:t>to help us keep our timings.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6</a:t>
            </a:fld>
            <a:endParaRPr lang="nl-B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Our Business Case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7</a:t>
            </a:fld>
            <a:endParaRPr lang="nl-B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8</a:t>
            </a:fld>
            <a:endParaRPr lang="nl-B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Joe ‘Developer’ wants to order</a:t>
            </a:r>
            <a:r>
              <a:rPr lang="nl-BE" baseline="0" dirty="0" smtClean="0"/>
              <a:t> a sandwich.</a:t>
            </a:r>
          </a:p>
          <a:p>
            <a:r>
              <a:rPr lang="nl-BE" baseline="0" dirty="0" smtClean="0"/>
              <a:t>Joe gives €10 to Nancy, who logs on and adds the credits to Joe’s account.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9</a:t>
            </a:fld>
            <a:endParaRPr lang="nl-B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B938823-3E05-40BA-BF51-A1BB5DC0A85F}" type="datetimeFigureOut">
              <a:rPr lang="nl-BE" smtClean="0"/>
              <a:pPr/>
              <a:t>09/03/2010</a:t>
            </a:fld>
            <a:endParaRPr lang="nl-BE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nl-BE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690BB8A-8DF4-4C93-A4DF-44192F8D50C1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938823-3E05-40BA-BF51-A1BB5DC0A85F}" type="datetimeFigureOut">
              <a:rPr lang="nl-BE" smtClean="0"/>
              <a:pPr/>
              <a:t>09/03/2010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690BB8A-8DF4-4C93-A4DF-44192F8D50C1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938823-3E05-40BA-BF51-A1BB5DC0A85F}" type="datetimeFigureOut">
              <a:rPr lang="nl-BE" smtClean="0"/>
              <a:pPr/>
              <a:t>09/03/2010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690BB8A-8DF4-4C93-A4DF-44192F8D50C1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938823-3E05-40BA-BF51-A1BB5DC0A85F}" type="datetimeFigureOut">
              <a:rPr lang="nl-BE" smtClean="0"/>
              <a:pPr/>
              <a:t>09/03/2010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690BB8A-8DF4-4C93-A4DF-44192F8D50C1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938823-3E05-40BA-BF51-A1BB5DC0A85F}" type="datetimeFigureOut">
              <a:rPr lang="nl-BE" smtClean="0"/>
              <a:pPr/>
              <a:t>09/03/2010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690BB8A-8DF4-4C93-A4DF-44192F8D50C1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938823-3E05-40BA-BF51-A1BB5DC0A85F}" type="datetimeFigureOut">
              <a:rPr lang="nl-BE" smtClean="0"/>
              <a:pPr/>
              <a:t>09/03/2010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690BB8A-8DF4-4C93-A4DF-44192F8D50C1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938823-3E05-40BA-BF51-A1BB5DC0A85F}" type="datetimeFigureOut">
              <a:rPr lang="nl-BE" smtClean="0"/>
              <a:pPr/>
              <a:t>09/03/2010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690BB8A-8DF4-4C93-A4DF-44192F8D50C1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938823-3E05-40BA-BF51-A1BB5DC0A85F}" type="datetimeFigureOut">
              <a:rPr lang="nl-BE" smtClean="0"/>
              <a:pPr/>
              <a:t>09/03/2010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690BB8A-8DF4-4C93-A4DF-44192F8D50C1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938823-3E05-40BA-BF51-A1BB5DC0A85F}" type="datetimeFigureOut">
              <a:rPr lang="nl-BE" smtClean="0"/>
              <a:pPr/>
              <a:t>09/03/2010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690BB8A-8DF4-4C93-A4DF-44192F8D50C1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FB938823-3E05-40BA-BF51-A1BB5DC0A85F}" type="datetimeFigureOut">
              <a:rPr lang="nl-BE" smtClean="0"/>
              <a:pPr/>
              <a:t>09/03/2010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690BB8A-8DF4-4C93-A4DF-44192F8D50C1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B938823-3E05-40BA-BF51-A1BB5DC0A85F}" type="datetimeFigureOut">
              <a:rPr lang="nl-BE" smtClean="0"/>
              <a:pPr/>
              <a:t>09/03/2010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690BB8A-8DF4-4C93-A4DF-44192F8D50C1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FB938823-3E05-40BA-BF51-A1BB5DC0A85F}" type="datetimeFigureOut">
              <a:rPr lang="nl-BE" smtClean="0"/>
              <a:pPr/>
              <a:t>09/03/2010</a:t>
            </a:fld>
            <a:endParaRPr lang="nl-BE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nl-BE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4690BB8A-8DF4-4C93-A4DF-44192F8D50C1}" type="slidenum">
              <a:rPr lang="nl-BE" smtClean="0"/>
              <a:pPr/>
              <a:t>‹#›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cceptancetesting.info/the-book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cceptancetesting.info/the-book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gojko.net/2008/09/17/fitting-agile-acceptance-testing-into-the-development-process/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hyperlink" Target="http://tech.groups.yahoo.com/group/fitnesse/" TargetMode="External"/><Relationship Id="rId13" Type="http://schemas.openxmlformats.org/officeDocument/2006/relationships/image" Target="../media/image19.png"/><Relationship Id="rId3" Type="http://schemas.openxmlformats.org/officeDocument/2006/relationships/hyperlink" Target="http://fitnesse.org/" TargetMode="External"/><Relationship Id="rId7" Type="http://schemas.openxmlformats.org/officeDocument/2006/relationships/hyperlink" Target="http://gojko.net/2008/09/17/fitting-agile-acceptance-testing-into-the-development-process/" TargetMode="External"/><Relationship Id="rId12" Type="http://schemas.openxmlformats.org/officeDocument/2006/relationships/image" Target="../media/image1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odebetter.com/blogs/ian_cooper/archive/2008/10/13/fitnesse-and-the-three-way.aspx" TargetMode="External"/><Relationship Id="rId11" Type="http://schemas.openxmlformats.org/officeDocument/2006/relationships/image" Target="../media/image10.png"/><Relationship Id="rId5" Type="http://schemas.openxmlformats.org/officeDocument/2006/relationships/hyperlink" Target="http://gojko.net/" TargetMode="External"/><Relationship Id="rId10" Type="http://schemas.openxmlformats.org/officeDocument/2006/relationships/image" Target="../media/image17.png"/><Relationship Id="rId4" Type="http://schemas.openxmlformats.org/officeDocument/2006/relationships/hyperlink" Target="http://sourceforge.net/projects/fitlibrary/" TargetMode="External"/><Relationship Id="rId9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fitnesse.org/FitNesse.UserGuide.AcceptanceTest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openxmlformats.org/officeDocument/2006/relationships/hyperlink" Target="http://fitnesse.org/FitNesse.UserGuide.OneMinuteDescription" TargetMode="External"/><Relationship Id="rId4" Type="http://schemas.openxmlformats.org/officeDocument/2006/relationships/hyperlink" Target="http://fitnesse.org/FitNesse.UserGuide.TwoMinuteExample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alsamiq.com/products/mockups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Agile Acceptance Testing with Fitnesse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672414" cy="1199704"/>
          </a:xfrm>
        </p:spPr>
        <p:txBody>
          <a:bodyPr>
            <a:normAutofit/>
          </a:bodyPr>
          <a:lstStyle/>
          <a:p>
            <a:pPr lvl="0"/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Order a snack &amp; show orders</a:t>
            </a:r>
            <a:endParaRPr lang="nl-BE" dirty="0"/>
          </a:p>
        </p:txBody>
      </p:sp>
      <p:sp>
        <p:nvSpPr>
          <p:cNvPr id="9" name="Right Arrow 8"/>
          <p:cNvSpPr/>
          <p:nvPr/>
        </p:nvSpPr>
        <p:spPr>
          <a:xfrm rot="2643152">
            <a:off x="4281208" y="2887339"/>
            <a:ext cx="785818" cy="7143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34" y="1285860"/>
            <a:ext cx="3552825" cy="420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43504" y="3143248"/>
            <a:ext cx="3786214" cy="35826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24078" indent="-514350"/>
            <a:r>
              <a:rPr lang="nl-BE" dirty="0" smtClean="0"/>
              <a:t>What is FitNesse / Slim? (10’)</a:t>
            </a:r>
          </a:p>
          <a:p>
            <a:pPr marL="624078" indent="-514350"/>
            <a:r>
              <a:rPr lang="nl-BE" dirty="0" smtClean="0"/>
              <a:t>Setting up FitNesse – demo (10’)</a:t>
            </a:r>
          </a:p>
          <a:p>
            <a:pPr marL="624078" indent="-514350"/>
            <a:r>
              <a:rPr lang="nl-BE" dirty="0" smtClean="0"/>
              <a:t>Introduction  to Snacks-R-Us (5’)</a:t>
            </a:r>
          </a:p>
          <a:p>
            <a:pPr marL="624078" indent="-514350"/>
            <a:r>
              <a:rPr lang="nl-BE" b="1" i="1" dirty="0" smtClean="0"/>
              <a:t>Iteration 1 (35’)</a:t>
            </a:r>
          </a:p>
          <a:p>
            <a:pPr marL="624078" indent="-514350"/>
            <a:r>
              <a:rPr lang="nl-BE" dirty="0" smtClean="0"/>
              <a:t>Iteration 2 (35’)</a:t>
            </a:r>
          </a:p>
          <a:p>
            <a:pPr marL="624078" indent="-514350"/>
            <a:r>
              <a:rPr lang="nl-BE" dirty="0" smtClean="0"/>
              <a:t>Integration in automated build (5’)</a:t>
            </a:r>
          </a:p>
          <a:p>
            <a:pPr marL="624078" indent="-514350"/>
            <a:r>
              <a:rPr lang="nl-BE" dirty="0" smtClean="0"/>
              <a:t>Iteration flow (5’)</a:t>
            </a:r>
          </a:p>
          <a:p>
            <a:pPr marL="624078" indent="-514350"/>
            <a:r>
              <a:rPr lang="nl-BE" dirty="0" smtClean="0"/>
              <a:t>What’s in it for you? (5’)</a:t>
            </a:r>
          </a:p>
          <a:p>
            <a:pPr marL="624078" indent="-514350"/>
            <a:r>
              <a:rPr lang="nl-BE" dirty="0" smtClean="0"/>
              <a:t>Retrospective (5’)</a:t>
            </a:r>
          </a:p>
          <a:p>
            <a:pPr marL="624078" indent="-514350"/>
            <a:endParaRPr lang="nl-BE" i="1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8572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nl-BE" sz="3600" dirty="0" smtClean="0"/>
              <a:t>Agile Acceptance Testing with Fitnesse</a:t>
            </a:r>
            <a:endParaRPr lang="nl-BE" sz="3600" dirty="0"/>
          </a:p>
        </p:txBody>
      </p:sp>
      <p:pic>
        <p:nvPicPr>
          <p:cNvPr id="5" name="Picture 2" descr="C:\Users\pascmest\AppData\Local\Microsoft\Windows\Temporary Internet Files\Content.IE5\R67MQFYW\MPj04053960000[1]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43545" y="4214818"/>
            <a:ext cx="3700487" cy="264320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42910" y="428604"/>
            <a:ext cx="8072494" cy="5214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5610" y="466704"/>
            <a:ext cx="8001056" cy="50748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l-BE" u="sng" dirty="0" smtClean="0"/>
              <a:t>Goal:</a:t>
            </a:r>
            <a:r>
              <a:rPr lang="nl-BE" dirty="0" smtClean="0"/>
              <a:t> Nail down the scope of the user stories with real world examples, which we all agree on.</a:t>
            </a:r>
          </a:p>
          <a:p>
            <a:endParaRPr lang="nl-BE" dirty="0" smtClean="0"/>
          </a:p>
          <a:p>
            <a:r>
              <a:rPr lang="nl-BE" dirty="0" smtClean="0"/>
              <a:t>Workshop Outputs:</a:t>
            </a:r>
          </a:p>
          <a:p>
            <a:pPr lvl="1"/>
            <a:r>
              <a:rPr lang="en-US" dirty="0" smtClean="0"/>
              <a:t>Enough realistic examples to start working</a:t>
            </a:r>
          </a:p>
          <a:p>
            <a:pPr lvl="1"/>
            <a:r>
              <a:rPr lang="en-US" dirty="0" smtClean="0"/>
              <a:t>Shared understanding of the domain</a:t>
            </a:r>
          </a:p>
          <a:p>
            <a:pPr lvl="1"/>
            <a:endParaRPr lang="nl-BE" dirty="0" smtClean="0"/>
          </a:p>
          <a:p>
            <a:r>
              <a:rPr lang="nl-BE" dirty="0" smtClean="0"/>
              <a:t>Some tips:</a:t>
            </a:r>
          </a:p>
          <a:p>
            <a:pPr lvl="1"/>
            <a:r>
              <a:rPr lang="nl-BE" dirty="0" smtClean="0"/>
              <a:t>Involve the whole team</a:t>
            </a:r>
          </a:p>
          <a:p>
            <a:pPr lvl="1"/>
            <a:r>
              <a:rPr lang="nl-BE" dirty="0" smtClean="0"/>
              <a:t>Don’t over complicate things</a:t>
            </a:r>
          </a:p>
          <a:p>
            <a:pPr lvl="1"/>
            <a:r>
              <a:rPr lang="en-US" dirty="0" smtClean="0"/>
              <a:t>Also identify edge cases and negative paths</a:t>
            </a:r>
          </a:p>
          <a:p>
            <a:pPr lvl="1"/>
            <a:r>
              <a:rPr lang="en-US" dirty="0" smtClean="0"/>
              <a:t>Stay focused on the user story!</a:t>
            </a:r>
          </a:p>
          <a:p>
            <a:pPr lvl="1"/>
            <a:r>
              <a:rPr lang="nl-BE" dirty="0" smtClean="0"/>
              <a:t>Describe what, not how</a:t>
            </a:r>
          </a:p>
          <a:p>
            <a:pPr lvl="1"/>
            <a:r>
              <a:rPr lang="nl-BE" dirty="0" smtClean="0"/>
              <a:t>Communicate intent, explain why</a:t>
            </a:r>
          </a:p>
          <a:p>
            <a:pPr>
              <a:buNone/>
            </a:pPr>
            <a:endParaRPr lang="nl-BE" dirty="0" smtClean="0"/>
          </a:p>
          <a:p>
            <a:endParaRPr lang="nl-BE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Specification Workshop (5’)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3714744" y="6488668"/>
            <a:ext cx="54292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 smtClean="0">
                <a:hlinkClick r:id="rId3"/>
              </a:rPr>
              <a:t>http://www.acceptancetesting.info/the-book/</a:t>
            </a:r>
            <a:r>
              <a:rPr lang="nl-BE" dirty="0" smtClean="0"/>
              <a:t> </a:t>
            </a:r>
            <a:endParaRPr lang="nl-BE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29454" y="3357562"/>
            <a:ext cx="2000264" cy="2627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876630"/>
          </a:xfrm>
        </p:spPr>
        <p:txBody>
          <a:bodyPr>
            <a:normAutofit/>
          </a:bodyPr>
          <a:lstStyle/>
          <a:p>
            <a:r>
              <a:rPr lang="nl-BE" dirty="0" smtClean="0"/>
              <a:t>Scope of the user story is nailed down with  real world examples</a:t>
            </a:r>
          </a:p>
          <a:p>
            <a:endParaRPr lang="nl-BE" dirty="0" smtClean="0"/>
          </a:p>
          <a:p>
            <a:endParaRPr lang="nl-BE" dirty="0" smtClean="0"/>
          </a:p>
          <a:p>
            <a:pPr>
              <a:buNone/>
            </a:pPr>
            <a:endParaRPr lang="nl-BE" dirty="0" smtClean="0"/>
          </a:p>
          <a:p>
            <a:pPr>
              <a:buNone/>
            </a:pPr>
            <a:endParaRPr lang="nl-BE" dirty="0" smtClean="0"/>
          </a:p>
          <a:p>
            <a:pPr>
              <a:buNone/>
            </a:pPr>
            <a:endParaRPr lang="nl-BE" dirty="0" smtClean="0"/>
          </a:p>
          <a:p>
            <a:endParaRPr lang="nl-BE" dirty="0" smtClean="0"/>
          </a:p>
          <a:p>
            <a:endParaRPr lang="nl-BE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Executable specifications</a:t>
            </a:r>
            <a:endParaRPr lang="nl-BE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71604" y="2654344"/>
            <a:ext cx="6429420" cy="2703482"/>
          </a:xfrm>
          <a:prstGeom prst="rect">
            <a:avLst/>
          </a:prstGeom>
          <a:noFill/>
          <a:ln w="38100">
            <a:solidFill>
              <a:srgbClr val="00B050"/>
            </a:solidFill>
            <a:prstDash val="sysDot"/>
            <a:round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Implement iteration 1 tests...</a:t>
            </a:r>
            <a:endParaRPr lang="nl-BE" dirty="0"/>
          </a:p>
        </p:txBody>
      </p:sp>
      <p:pic>
        <p:nvPicPr>
          <p:cNvPr id="3074" name="Picture 2" descr="C:\Users\pascmest\AppData\Local\Microsoft\Windows\Temporary Internet Files\Content.IE5\VFDMXW0G\MCj0441729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71736" y="2143116"/>
            <a:ext cx="3714776" cy="3714776"/>
          </a:xfrm>
          <a:prstGeom prst="rect">
            <a:avLst/>
          </a:prstGeom>
          <a:noFill/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5643570" y="4714884"/>
            <a:ext cx="1143008" cy="928686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4100" b="1" noProof="0" dirty="0" smtClean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30</a:t>
            </a:r>
            <a:r>
              <a:rPr kumimoji="0" lang="nl-BE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’</a:t>
            </a:r>
            <a:endParaRPr kumimoji="0" lang="nl-BE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24078" indent="-514350"/>
            <a:r>
              <a:rPr lang="nl-BE" dirty="0" smtClean="0"/>
              <a:t>What is FitNesse / Slim? (10’)</a:t>
            </a:r>
          </a:p>
          <a:p>
            <a:pPr marL="624078" indent="-514350"/>
            <a:r>
              <a:rPr lang="nl-BE" dirty="0" smtClean="0"/>
              <a:t>Setting up FitNesse – demo (10’)</a:t>
            </a:r>
          </a:p>
          <a:p>
            <a:pPr marL="624078" indent="-514350"/>
            <a:r>
              <a:rPr lang="nl-BE" dirty="0" smtClean="0"/>
              <a:t>Introduction  to Snacks-R-Us (10’)</a:t>
            </a:r>
          </a:p>
          <a:p>
            <a:pPr marL="624078" indent="-514350"/>
            <a:r>
              <a:rPr lang="nl-BE" dirty="0" smtClean="0"/>
              <a:t>Iteration 1 (35’)</a:t>
            </a:r>
          </a:p>
          <a:p>
            <a:pPr marL="624078" indent="-514350"/>
            <a:r>
              <a:rPr lang="nl-BE" b="1" i="1" dirty="0" smtClean="0"/>
              <a:t>Iteration 2 (35’)</a:t>
            </a:r>
          </a:p>
          <a:p>
            <a:pPr marL="624078" indent="-514350"/>
            <a:r>
              <a:rPr lang="nl-BE" dirty="0" smtClean="0"/>
              <a:t>Integration in automated build (5’)</a:t>
            </a:r>
          </a:p>
          <a:p>
            <a:pPr marL="624078" indent="-514350"/>
            <a:r>
              <a:rPr lang="nl-BE" dirty="0" smtClean="0"/>
              <a:t>Iteration flow (5’)</a:t>
            </a:r>
          </a:p>
          <a:p>
            <a:pPr marL="624078" indent="-514350"/>
            <a:r>
              <a:rPr lang="nl-BE" dirty="0" smtClean="0"/>
              <a:t>What’s in it for you? (5’)</a:t>
            </a:r>
          </a:p>
          <a:p>
            <a:pPr marL="624078" indent="-514350"/>
            <a:r>
              <a:rPr lang="nl-BE" dirty="0" smtClean="0"/>
              <a:t>Retrospective (5’)</a:t>
            </a:r>
          </a:p>
          <a:p>
            <a:pPr marL="624078" indent="-514350"/>
            <a:endParaRPr lang="nl-BE" i="1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8572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nl-BE" sz="3600" dirty="0" smtClean="0"/>
              <a:t>Agile Acceptance Testing with Fitnesse</a:t>
            </a:r>
            <a:endParaRPr lang="nl-BE" sz="3600" dirty="0"/>
          </a:p>
        </p:txBody>
      </p:sp>
      <p:pic>
        <p:nvPicPr>
          <p:cNvPr id="5" name="Picture 2" descr="C:\Users\pascmest\AppData\Local\Microsoft\Windows\Temporary Internet Files\Content.IE5\R67MQFYW\MPj04053960000[1]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43545" y="4214818"/>
            <a:ext cx="3700487" cy="264320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71472" y="428604"/>
            <a:ext cx="8143932" cy="52864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6872" y="454004"/>
            <a:ext cx="8047094" cy="5189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l-BE" u="sng" dirty="0" smtClean="0"/>
              <a:t>Goal:</a:t>
            </a:r>
            <a:r>
              <a:rPr lang="nl-BE" dirty="0" smtClean="0"/>
              <a:t> Nail down the scope of the user stories with real world examples, which we all agree on.</a:t>
            </a:r>
          </a:p>
          <a:p>
            <a:endParaRPr lang="nl-BE" dirty="0" smtClean="0"/>
          </a:p>
          <a:p>
            <a:r>
              <a:rPr lang="nl-BE" dirty="0" smtClean="0"/>
              <a:t>Workshop Outputs:</a:t>
            </a:r>
          </a:p>
          <a:p>
            <a:pPr lvl="1"/>
            <a:r>
              <a:rPr lang="en-US" dirty="0" smtClean="0"/>
              <a:t>Enough realistic examples to start working</a:t>
            </a:r>
          </a:p>
          <a:p>
            <a:pPr lvl="1"/>
            <a:r>
              <a:rPr lang="en-US" dirty="0" smtClean="0"/>
              <a:t>Shared understanding of the domain</a:t>
            </a:r>
          </a:p>
          <a:p>
            <a:pPr lvl="1"/>
            <a:endParaRPr lang="nl-BE" dirty="0" smtClean="0"/>
          </a:p>
          <a:p>
            <a:r>
              <a:rPr lang="nl-BE" dirty="0" smtClean="0"/>
              <a:t>Some tips:</a:t>
            </a:r>
          </a:p>
          <a:p>
            <a:pPr lvl="1"/>
            <a:r>
              <a:rPr lang="nl-BE" dirty="0" smtClean="0"/>
              <a:t>Involve the whole team</a:t>
            </a:r>
          </a:p>
          <a:p>
            <a:pPr lvl="1"/>
            <a:r>
              <a:rPr lang="nl-BE" dirty="0" smtClean="0"/>
              <a:t>Don’t over complicate things</a:t>
            </a:r>
          </a:p>
          <a:p>
            <a:pPr lvl="1"/>
            <a:r>
              <a:rPr lang="en-US" dirty="0" smtClean="0"/>
              <a:t>Also identify edge cases and negative paths</a:t>
            </a:r>
          </a:p>
          <a:p>
            <a:pPr lvl="1"/>
            <a:r>
              <a:rPr lang="en-US" dirty="0" smtClean="0"/>
              <a:t>Stay focused on the user story</a:t>
            </a:r>
          </a:p>
          <a:p>
            <a:pPr lvl="1"/>
            <a:r>
              <a:rPr lang="nl-BE" dirty="0" smtClean="0"/>
              <a:t>Describe what, not how</a:t>
            </a:r>
          </a:p>
          <a:p>
            <a:pPr lvl="1"/>
            <a:r>
              <a:rPr lang="nl-BE" dirty="0" smtClean="0"/>
              <a:t>Communicate intent, explain why</a:t>
            </a:r>
          </a:p>
          <a:p>
            <a:pPr>
              <a:buNone/>
            </a:pPr>
            <a:endParaRPr lang="nl-BE" dirty="0" smtClean="0"/>
          </a:p>
          <a:p>
            <a:endParaRPr lang="nl-BE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Specification Workshop (5’)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3714744" y="6488668"/>
            <a:ext cx="54292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 smtClean="0">
                <a:hlinkClick r:id="rId3"/>
              </a:rPr>
              <a:t>http://www.acceptancetesting.info/the-book/</a:t>
            </a:r>
            <a:r>
              <a:rPr lang="nl-BE" dirty="0" smtClean="0"/>
              <a:t> 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Implement iteration 2 tests...</a:t>
            </a:r>
            <a:endParaRPr lang="nl-BE" dirty="0"/>
          </a:p>
        </p:txBody>
      </p:sp>
      <p:pic>
        <p:nvPicPr>
          <p:cNvPr id="3" name="Picture 2" descr="C:\Users\pascmest\AppData\Local\Microsoft\Windows\Temporary Internet Files\Content.IE5\VFDMXW0G\MCj0441729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71736" y="2143116"/>
            <a:ext cx="3714776" cy="3714776"/>
          </a:xfrm>
          <a:prstGeom prst="rect">
            <a:avLst/>
          </a:prstGeom>
          <a:noFill/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5643570" y="4714884"/>
            <a:ext cx="1143008" cy="928686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30’</a:t>
            </a:r>
            <a:endParaRPr kumimoji="0" lang="nl-BE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24078" indent="-514350"/>
            <a:r>
              <a:rPr lang="nl-BE" b="1" i="1" dirty="0" smtClean="0"/>
              <a:t>What is FitNesse / Slim? (10’)</a:t>
            </a:r>
          </a:p>
          <a:p>
            <a:pPr marL="624078" indent="-514350"/>
            <a:r>
              <a:rPr lang="nl-BE" dirty="0" smtClean="0"/>
              <a:t>Setting up FitNesse – demo (10’)</a:t>
            </a:r>
          </a:p>
          <a:p>
            <a:pPr marL="624078" indent="-514350"/>
            <a:r>
              <a:rPr lang="nl-BE" dirty="0" smtClean="0"/>
              <a:t>Introduction  to Snacks-R-Us (10’)</a:t>
            </a:r>
          </a:p>
          <a:p>
            <a:pPr marL="624078" indent="-514350"/>
            <a:r>
              <a:rPr lang="nl-BE" dirty="0" smtClean="0"/>
              <a:t>Iteration 1 (35’)</a:t>
            </a:r>
            <a:endParaRPr lang="nl-BE" i="1" dirty="0" smtClean="0"/>
          </a:p>
          <a:p>
            <a:pPr marL="624078" indent="-514350"/>
            <a:r>
              <a:rPr lang="nl-BE" dirty="0" smtClean="0"/>
              <a:t>Iteration 2 (35’)</a:t>
            </a:r>
          </a:p>
          <a:p>
            <a:pPr marL="624078" indent="-514350"/>
            <a:r>
              <a:rPr lang="nl-BE" dirty="0" smtClean="0"/>
              <a:t>Integration in automated build (5’)</a:t>
            </a:r>
          </a:p>
          <a:p>
            <a:pPr marL="624078" indent="-514350"/>
            <a:r>
              <a:rPr lang="nl-BE" dirty="0" smtClean="0"/>
              <a:t>Iteration flow (5’)</a:t>
            </a:r>
          </a:p>
          <a:p>
            <a:pPr marL="624078" indent="-514350"/>
            <a:r>
              <a:rPr lang="nl-BE" dirty="0" smtClean="0"/>
              <a:t>What’s in it for you? (5’)</a:t>
            </a:r>
          </a:p>
          <a:p>
            <a:pPr marL="624078" indent="-514350"/>
            <a:r>
              <a:rPr lang="nl-BE" dirty="0" smtClean="0"/>
              <a:t>Retrospective (5’)</a:t>
            </a:r>
          </a:p>
          <a:p>
            <a:pPr marL="624078" indent="-514350"/>
            <a:endParaRPr lang="nl-BE" i="1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8572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nl-BE" sz="3600" dirty="0" smtClean="0"/>
              <a:t>Agile Acceptance Testing with Fitnesse</a:t>
            </a:r>
            <a:endParaRPr lang="nl-BE" sz="3600" dirty="0"/>
          </a:p>
        </p:txBody>
      </p:sp>
      <p:pic>
        <p:nvPicPr>
          <p:cNvPr id="5" name="Picture 2" descr="C:\Users\pascmest\AppData\Local\Microsoft\Windows\Temporary Internet Files\Content.IE5\R67MQFYW\MPj04053960000[1]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43545" y="4214818"/>
            <a:ext cx="3700487" cy="264320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24078" indent="-514350"/>
            <a:r>
              <a:rPr lang="nl-BE" dirty="0" smtClean="0"/>
              <a:t>What is FitNesse / Slim? (10’)</a:t>
            </a:r>
          </a:p>
          <a:p>
            <a:pPr marL="624078" indent="-514350"/>
            <a:r>
              <a:rPr lang="nl-BE" dirty="0" smtClean="0"/>
              <a:t>Setting up FitNesse – demo (10’)</a:t>
            </a:r>
          </a:p>
          <a:p>
            <a:pPr marL="624078" indent="-514350"/>
            <a:r>
              <a:rPr lang="nl-BE" dirty="0" smtClean="0"/>
              <a:t>Introduction  to Snacks-R-Us (10’)</a:t>
            </a:r>
          </a:p>
          <a:p>
            <a:pPr marL="624078" indent="-514350"/>
            <a:r>
              <a:rPr lang="nl-BE" dirty="0" smtClean="0"/>
              <a:t>Iteration 1 (35’)</a:t>
            </a:r>
          </a:p>
          <a:p>
            <a:pPr marL="624078" indent="-514350"/>
            <a:r>
              <a:rPr lang="nl-BE" dirty="0" smtClean="0"/>
              <a:t>Iteration 2 (35’)</a:t>
            </a:r>
          </a:p>
          <a:p>
            <a:pPr marL="624078" indent="-514350"/>
            <a:r>
              <a:rPr lang="nl-BE" b="1" i="1" dirty="0" smtClean="0"/>
              <a:t>Integration in automated build (5’)</a:t>
            </a:r>
          </a:p>
          <a:p>
            <a:pPr marL="624078" indent="-514350"/>
            <a:r>
              <a:rPr lang="nl-BE" dirty="0" smtClean="0"/>
              <a:t>Iteration flow (5’)</a:t>
            </a:r>
          </a:p>
          <a:p>
            <a:pPr marL="624078" indent="-514350"/>
            <a:r>
              <a:rPr lang="nl-BE" dirty="0" smtClean="0"/>
              <a:t>What’s in it for you? (5’)</a:t>
            </a:r>
          </a:p>
          <a:p>
            <a:pPr marL="624078" indent="-514350"/>
            <a:r>
              <a:rPr lang="nl-BE" dirty="0" smtClean="0"/>
              <a:t>Retrospective (5’)</a:t>
            </a:r>
          </a:p>
          <a:p>
            <a:pPr marL="624078" indent="-514350"/>
            <a:endParaRPr lang="nl-BE" i="1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8572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nl-BE" sz="3600" dirty="0" smtClean="0"/>
              <a:t>Agile Acceptance Testing with Fitnesse</a:t>
            </a:r>
            <a:endParaRPr lang="nl-BE" sz="3600" dirty="0"/>
          </a:p>
        </p:txBody>
      </p:sp>
      <p:pic>
        <p:nvPicPr>
          <p:cNvPr id="5" name="Picture 2" descr="C:\Users\pascmest\AppData\Local\Microsoft\Windows\Temporary Internet Files\Content.IE5\R67MQFYW\MPj04053960000[1]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43545" y="4214818"/>
            <a:ext cx="3700487" cy="264320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28604"/>
            <a:ext cx="3900486" cy="5578687"/>
          </a:xfrm>
        </p:spPr>
        <p:txBody>
          <a:bodyPr>
            <a:normAutofit/>
          </a:bodyPr>
          <a:lstStyle/>
          <a:p>
            <a:pPr>
              <a:buNone/>
            </a:pPr>
            <a:endParaRPr lang="en-US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006" y="71414"/>
            <a:ext cx="9046514" cy="87154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24078" indent="-514350"/>
            <a:r>
              <a:rPr lang="nl-BE" dirty="0" smtClean="0"/>
              <a:t>What is FitNesse / Slim? (10’)</a:t>
            </a:r>
          </a:p>
          <a:p>
            <a:pPr marL="624078" indent="-514350"/>
            <a:r>
              <a:rPr lang="nl-BE" dirty="0" smtClean="0"/>
              <a:t>Setting up FitNesse – demo (10’)</a:t>
            </a:r>
          </a:p>
          <a:p>
            <a:pPr marL="624078" indent="-514350"/>
            <a:r>
              <a:rPr lang="nl-BE" dirty="0" smtClean="0"/>
              <a:t>Introduction  to Snacks-R-Us (10’)</a:t>
            </a:r>
          </a:p>
          <a:p>
            <a:pPr marL="624078" indent="-514350"/>
            <a:r>
              <a:rPr lang="nl-BE" dirty="0" smtClean="0"/>
              <a:t>Iteration 1 (35’)</a:t>
            </a:r>
          </a:p>
          <a:p>
            <a:pPr marL="624078" indent="-514350"/>
            <a:r>
              <a:rPr lang="nl-BE" dirty="0" smtClean="0"/>
              <a:t>Iteration 2 (35’)</a:t>
            </a:r>
          </a:p>
          <a:p>
            <a:pPr marL="624078" indent="-514350"/>
            <a:r>
              <a:rPr lang="nl-BE" dirty="0" smtClean="0"/>
              <a:t>Integration in automated build (5’)</a:t>
            </a:r>
          </a:p>
          <a:p>
            <a:pPr marL="624078" indent="-514350"/>
            <a:r>
              <a:rPr lang="nl-BE" b="1" i="1" dirty="0" smtClean="0"/>
              <a:t>Iteration flow (5’)</a:t>
            </a:r>
          </a:p>
          <a:p>
            <a:pPr marL="624078" indent="-514350"/>
            <a:r>
              <a:rPr lang="nl-BE" dirty="0" smtClean="0"/>
              <a:t>What’s in it for you? (5’)</a:t>
            </a:r>
          </a:p>
          <a:p>
            <a:pPr marL="624078" indent="-514350"/>
            <a:r>
              <a:rPr lang="nl-BE" dirty="0" smtClean="0"/>
              <a:t>Retrospective (5’)</a:t>
            </a:r>
          </a:p>
          <a:p>
            <a:pPr marL="624078" indent="-514350"/>
            <a:endParaRPr lang="nl-BE" i="1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8572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nl-BE" sz="3600" dirty="0" smtClean="0"/>
              <a:t>Agile Acceptance Testing with Fitnesse</a:t>
            </a:r>
            <a:endParaRPr lang="nl-BE" sz="3600" dirty="0"/>
          </a:p>
        </p:txBody>
      </p:sp>
      <p:pic>
        <p:nvPicPr>
          <p:cNvPr id="5" name="Picture 2" descr="C:\Users\pascmest\AppData\Local\Microsoft\Windows\Temporary Internet Files\Content.IE5\R67MQFYW\MPj04053960000[1]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43545" y="4214818"/>
            <a:ext cx="3700487" cy="264320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nl-BE" dirty="0" smtClean="0"/>
              <a:t>Iteration Flow (just a suggestion)</a:t>
            </a:r>
            <a:endParaRPr lang="nl-BE" sz="36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5" name="Picture 4" descr="iteratio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5786" y="1248881"/>
            <a:ext cx="7746470" cy="460901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214546" y="6072206"/>
            <a:ext cx="692948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1100" dirty="0" smtClean="0">
                <a:hlinkClick r:id="rId4"/>
              </a:rPr>
              <a:t>http://gojko.net/2008/09/17/fitting-agile-acceptance-testing-into-the-development-process/</a:t>
            </a:r>
            <a:r>
              <a:rPr lang="nl-BE" sz="1100" dirty="0" smtClean="0"/>
              <a:t> </a:t>
            </a:r>
            <a:endParaRPr lang="nl-BE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24078" indent="-514350"/>
            <a:r>
              <a:rPr lang="nl-BE" dirty="0" smtClean="0"/>
              <a:t>What is FitNesse / Slim? (10’)</a:t>
            </a:r>
          </a:p>
          <a:p>
            <a:pPr marL="624078" indent="-514350"/>
            <a:r>
              <a:rPr lang="nl-BE" dirty="0" smtClean="0"/>
              <a:t>Setting up FitNesse – demo (10’)</a:t>
            </a:r>
          </a:p>
          <a:p>
            <a:pPr marL="624078" indent="-514350"/>
            <a:r>
              <a:rPr lang="nl-BE" dirty="0" smtClean="0"/>
              <a:t>Introduction  to Snacks-R-Us (10’)</a:t>
            </a:r>
          </a:p>
          <a:p>
            <a:pPr marL="624078" indent="-514350"/>
            <a:r>
              <a:rPr lang="nl-BE" dirty="0" smtClean="0"/>
              <a:t>Iteration 1 (35’)</a:t>
            </a:r>
          </a:p>
          <a:p>
            <a:pPr marL="624078" indent="-514350"/>
            <a:r>
              <a:rPr lang="nl-BE" dirty="0" smtClean="0"/>
              <a:t>Iteration 2 (35’)</a:t>
            </a:r>
          </a:p>
          <a:p>
            <a:pPr marL="624078" indent="-514350"/>
            <a:r>
              <a:rPr lang="nl-BE" dirty="0" smtClean="0"/>
              <a:t>Integration in automated build (5’)</a:t>
            </a:r>
          </a:p>
          <a:p>
            <a:pPr marL="624078" indent="-514350"/>
            <a:r>
              <a:rPr lang="nl-BE" dirty="0" smtClean="0"/>
              <a:t>Iteration flow (5’)</a:t>
            </a:r>
          </a:p>
          <a:p>
            <a:pPr marL="624078" indent="-514350"/>
            <a:r>
              <a:rPr lang="nl-BE" b="1" i="1" dirty="0" smtClean="0"/>
              <a:t>What’s in it for you? (5’)</a:t>
            </a:r>
          </a:p>
          <a:p>
            <a:pPr marL="624078" indent="-514350"/>
            <a:r>
              <a:rPr lang="nl-BE" dirty="0" smtClean="0"/>
              <a:t>Retrospective (5’)</a:t>
            </a:r>
          </a:p>
          <a:p>
            <a:pPr marL="624078" indent="-514350"/>
            <a:endParaRPr lang="nl-BE" i="1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8572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nl-BE" sz="3600" dirty="0" smtClean="0"/>
              <a:t>Agile Acceptance Testing with Fitnesse</a:t>
            </a:r>
            <a:endParaRPr lang="nl-BE" sz="3600" dirty="0"/>
          </a:p>
        </p:txBody>
      </p:sp>
      <p:pic>
        <p:nvPicPr>
          <p:cNvPr id="5" name="Picture 2" descr="C:\Users\pascmest\AppData\Local\Microsoft\Windows\Temporary Internet Files\Content.IE5\R67MQFYW\MPj04053960000[1]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43545" y="4214818"/>
            <a:ext cx="3700487" cy="264320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Developers will actually read the specifications</a:t>
            </a:r>
          </a:p>
          <a:p>
            <a:endParaRPr lang="en-US" dirty="0" smtClean="0"/>
          </a:p>
          <a:p>
            <a:r>
              <a:rPr lang="en-US" dirty="0" smtClean="0"/>
              <a:t>They will understand the stuff correctly</a:t>
            </a:r>
          </a:p>
          <a:p>
            <a:endParaRPr lang="en-US" dirty="0" smtClean="0"/>
          </a:p>
          <a:p>
            <a:r>
              <a:rPr lang="en-US" dirty="0" smtClean="0"/>
              <a:t>They will not skip parts of the spec</a:t>
            </a:r>
          </a:p>
          <a:p>
            <a:endParaRPr lang="en-US" dirty="0" smtClean="0"/>
          </a:p>
          <a:p>
            <a:r>
              <a:rPr lang="en-US" dirty="0" smtClean="0"/>
              <a:t>You can track the development progress</a:t>
            </a:r>
          </a:p>
          <a:p>
            <a:endParaRPr lang="en-US" dirty="0" smtClean="0"/>
          </a:p>
          <a:p>
            <a:r>
              <a:rPr lang="en-US" dirty="0" smtClean="0"/>
              <a:t>Save time on acceptance/smoke testing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nl-BE" dirty="0" smtClean="0"/>
              <a:t>What’s in it for you?</a:t>
            </a:r>
            <a:br>
              <a:rPr lang="nl-BE" dirty="0" smtClean="0"/>
            </a:br>
            <a:r>
              <a:rPr lang="nl-BE" sz="3600" dirty="0" smtClean="0">
                <a:solidFill>
                  <a:schemeClr val="bg2">
                    <a:lumMod val="50000"/>
                  </a:schemeClr>
                </a:solidFill>
              </a:rPr>
              <a:t>ScrumMaster / Product Owner</a:t>
            </a:r>
            <a:endParaRPr lang="nl-BE" sz="36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Requirements will be unambiguous and without functional gaps</a:t>
            </a:r>
          </a:p>
          <a:p>
            <a:endParaRPr lang="en-US" dirty="0" smtClean="0"/>
          </a:p>
          <a:p>
            <a:r>
              <a:rPr lang="en-GB" dirty="0" smtClean="0"/>
              <a:t>Business analysts will really understand those special cases you mentioned</a:t>
            </a:r>
          </a:p>
          <a:p>
            <a:endParaRPr lang="en-US" dirty="0" smtClean="0"/>
          </a:p>
          <a:p>
            <a:r>
              <a:rPr lang="en-GB" dirty="0" smtClean="0"/>
              <a:t>You will have automated tests to guide development</a:t>
            </a:r>
          </a:p>
          <a:p>
            <a:endParaRPr lang="en-US" dirty="0" smtClean="0"/>
          </a:p>
          <a:p>
            <a:r>
              <a:rPr lang="en-GB" dirty="0" smtClean="0"/>
              <a:t>It will be easier to take-over and hand-over code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nl-BE" dirty="0" smtClean="0"/>
              <a:t>What’s in it for you?</a:t>
            </a:r>
            <a:br>
              <a:rPr lang="nl-BE" dirty="0" smtClean="0"/>
            </a:br>
            <a:r>
              <a:rPr lang="nl-BE" sz="3600" dirty="0" smtClean="0">
                <a:solidFill>
                  <a:schemeClr val="bg2">
                    <a:lumMod val="50000"/>
                  </a:schemeClr>
                </a:solidFill>
              </a:rPr>
              <a:t>Developer</a:t>
            </a:r>
            <a:endParaRPr lang="nl-BE" sz="36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Finally stop those guys from making the same mistakes over and over</a:t>
            </a:r>
          </a:p>
          <a:p>
            <a:endParaRPr lang="en-US" dirty="0" smtClean="0"/>
          </a:p>
          <a:p>
            <a:r>
              <a:rPr lang="en-GB" dirty="0" smtClean="0"/>
              <a:t>Avoid testing the same stuff all the time</a:t>
            </a:r>
          </a:p>
          <a:p>
            <a:endParaRPr lang="en-US" dirty="0" smtClean="0"/>
          </a:p>
          <a:p>
            <a:r>
              <a:rPr lang="en-GB" dirty="0" smtClean="0"/>
              <a:t>Build quality in from the start</a:t>
            </a:r>
          </a:p>
          <a:p>
            <a:endParaRPr lang="en-US" dirty="0" smtClean="0"/>
          </a:p>
          <a:p>
            <a:r>
              <a:rPr lang="en-GB" dirty="0" smtClean="0"/>
              <a:t>Verify business rules by a click on a button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nl-BE" dirty="0" smtClean="0"/>
              <a:t>What’s in it for you?</a:t>
            </a:r>
            <a:br>
              <a:rPr lang="nl-BE" dirty="0" smtClean="0"/>
            </a:br>
            <a:r>
              <a:rPr lang="nl-BE" sz="3600" dirty="0" smtClean="0">
                <a:solidFill>
                  <a:schemeClr val="bg2">
                    <a:lumMod val="50000"/>
                  </a:schemeClr>
                </a:solidFill>
              </a:rPr>
              <a:t>Tester / Business Analist</a:t>
            </a:r>
            <a:endParaRPr lang="nl-BE" sz="36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nl-BE" dirty="0" smtClean="0"/>
          </a:p>
          <a:p>
            <a:r>
              <a:rPr lang="en-US" b="1" dirty="0" smtClean="0"/>
              <a:t>Customers</a:t>
            </a:r>
            <a:r>
              <a:rPr lang="en-US" dirty="0" smtClean="0"/>
              <a:t> or functional analysts typically think about the happy path</a:t>
            </a:r>
            <a:endParaRPr lang="nl-BE" dirty="0" smtClean="0"/>
          </a:p>
          <a:p>
            <a:pPr lvl="1"/>
            <a:endParaRPr lang="nl-BE" dirty="0" smtClean="0"/>
          </a:p>
          <a:p>
            <a:r>
              <a:rPr lang="en-US" b="1" dirty="0" smtClean="0"/>
              <a:t>Developers</a:t>
            </a:r>
            <a:r>
              <a:rPr lang="en-US" dirty="0" smtClean="0"/>
              <a:t> focus on edge cases and alternative scenarios</a:t>
            </a:r>
          </a:p>
          <a:p>
            <a:endParaRPr lang="en-US" dirty="0" smtClean="0"/>
          </a:p>
          <a:p>
            <a:r>
              <a:rPr lang="en-US" b="1" dirty="0" smtClean="0"/>
              <a:t>Testers</a:t>
            </a:r>
            <a:r>
              <a:rPr lang="en-US" dirty="0" smtClean="0"/>
              <a:t> want to break / cheat the system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 smtClean="0"/>
              <a:t>Involve different roles for the best results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4792869"/>
          </a:xfrm>
        </p:spPr>
        <p:txBody>
          <a:bodyPr>
            <a:normAutofit fontScale="77500" lnSpcReduction="20000"/>
          </a:bodyPr>
          <a:lstStyle/>
          <a:p>
            <a:r>
              <a:rPr lang="nl-BE" dirty="0" smtClean="0"/>
              <a:t>Books</a:t>
            </a:r>
          </a:p>
          <a:p>
            <a:pPr lvl="1"/>
            <a:endParaRPr lang="nl-BE" dirty="0" smtClean="0"/>
          </a:p>
          <a:p>
            <a:pPr lvl="1"/>
            <a:endParaRPr lang="nl-BE" dirty="0" smtClean="0"/>
          </a:p>
          <a:p>
            <a:pPr lvl="1"/>
            <a:endParaRPr lang="nl-BE" dirty="0" smtClean="0"/>
          </a:p>
          <a:p>
            <a:endParaRPr lang="nl-BE" dirty="0" smtClean="0"/>
          </a:p>
          <a:p>
            <a:endParaRPr lang="nl-BE" dirty="0" smtClean="0"/>
          </a:p>
          <a:p>
            <a:r>
              <a:rPr lang="nl-BE" dirty="0" smtClean="0"/>
              <a:t>On the web</a:t>
            </a:r>
          </a:p>
          <a:p>
            <a:pPr lvl="1"/>
            <a:r>
              <a:rPr lang="nl-BE" dirty="0" smtClean="0">
                <a:hlinkClick r:id="rId3"/>
              </a:rPr>
              <a:t>http://fitnesse.org/</a:t>
            </a:r>
            <a:r>
              <a:rPr lang="nl-BE" dirty="0" smtClean="0"/>
              <a:t> </a:t>
            </a:r>
          </a:p>
          <a:p>
            <a:pPr lvl="1"/>
            <a:r>
              <a:rPr lang="en-US" sz="2400" dirty="0" smtClean="0">
                <a:hlinkClick r:id="rId4"/>
              </a:rPr>
              <a:t>http://sourceforge.net/projects/fitlibrary/</a:t>
            </a:r>
            <a:r>
              <a:rPr lang="en-US" sz="2400" dirty="0" smtClean="0"/>
              <a:t> </a:t>
            </a:r>
          </a:p>
          <a:p>
            <a:pPr lvl="1"/>
            <a:r>
              <a:rPr lang="en-US" sz="2400" dirty="0" smtClean="0">
                <a:hlinkClick r:id="rId5"/>
              </a:rPr>
              <a:t>http://gojko.net/</a:t>
            </a:r>
            <a:r>
              <a:rPr lang="en-US" sz="2400" dirty="0" smtClean="0"/>
              <a:t>    </a:t>
            </a:r>
          </a:p>
          <a:p>
            <a:pPr lvl="1"/>
            <a:r>
              <a:rPr lang="nl-BE" sz="2400" dirty="0" smtClean="0">
                <a:hlinkClick r:id="rId6"/>
              </a:rPr>
              <a:t>http://codebetter.com/blogs/ian_cooper/archive/2008/10/13/fitnesse-and-the-three-way.aspx</a:t>
            </a:r>
            <a:r>
              <a:rPr lang="nl-BE" sz="2400" dirty="0" smtClean="0"/>
              <a:t> </a:t>
            </a:r>
          </a:p>
          <a:p>
            <a:pPr lvl="1"/>
            <a:r>
              <a:rPr lang="nl-BE" sz="2000" dirty="0" smtClean="0">
                <a:hlinkClick r:id="rId7"/>
              </a:rPr>
              <a:t>http://gojko.net/2008/09/17/fitting-agile-acceptance-testing-into-the-development-process/</a:t>
            </a:r>
            <a:r>
              <a:rPr lang="nl-BE" sz="2000" dirty="0" smtClean="0"/>
              <a:t> </a:t>
            </a:r>
            <a:endParaRPr lang="nl-BE" sz="2400" dirty="0" smtClean="0"/>
          </a:p>
          <a:p>
            <a:endParaRPr lang="nl-BE" dirty="0" smtClean="0"/>
          </a:p>
          <a:p>
            <a:r>
              <a:rPr lang="nl-BE" dirty="0" smtClean="0"/>
              <a:t>Yahoo Group</a:t>
            </a:r>
          </a:p>
          <a:p>
            <a:pPr lvl="1"/>
            <a:r>
              <a:rPr lang="en-US" sz="2400" dirty="0" smtClean="0">
                <a:hlinkClick r:id="rId8"/>
              </a:rPr>
              <a:t>http://tech.groups.yahoo.com/group/fitnesse/</a:t>
            </a:r>
            <a:r>
              <a:rPr lang="en-US" sz="2400" dirty="0" smtClean="0"/>
              <a:t> </a:t>
            </a:r>
            <a:endParaRPr lang="nl-BE" dirty="0" smtClean="0"/>
          </a:p>
          <a:p>
            <a:endParaRPr lang="nl-BE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Resources</a:t>
            </a:r>
            <a:endParaRPr lang="nl-BE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951356" y="1094408"/>
            <a:ext cx="1357322" cy="17300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5" name="Picture 8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429520" y="1077228"/>
            <a:ext cx="1374932" cy="17859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3214678" y="1071546"/>
            <a:ext cx="1357322" cy="1782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4572000" y="1044025"/>
            <a:ext cx="1285884" cy="18445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857356" y="1071545"/>
            <a:ext cx="1357322" cy="1782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cap="small" dirty="0" err="1" smtClean="0"/>
              <a:t>FitNesse</a:t>
            </a:r>
            <a:r>
              <a:rPr lang="en-US" b="1" cap="small" dirty="0" smtClean="0"/>
              <a:t> is a software development collaboration tool</a:t>
            </a:r>
          </a:p>
          <a:p>
            <a:pPr lvl="3">
              <a:buFont typeface="Arial" pitchFamily="34" charset="0"/>
              <a:buChar char="•"/>
            </a:pPr>
            <a:r>
              <a:rPr lang="en-US" dirty="0" err="1" smtClean="0"/>
              <a:t>FitNesse</a:t>
            </a:r>
            <a:r>
              <a:rPr lang="en-US" dirty="0" smtClean="0"/>
              <a:t> enables customers, testers, and programmers to </a:t>
            </a:r>
            <a:r>
              <a:rPr lang="en-US" b="1" dirty="0" smtClean="0"/>
              <a:t>learn what their software should do</a:t>
            </a:r>
            <a:r>
              <a:rPr lang="en-US" dirty="0" smtClean="0"/>
              <a:t>, and to automatically compare that to </a:t>
            </a:r>
            <a:r>
              <a:rPr lang="en-US" b="1" dirty="0" smtClean="0"/>
              <a:t>what it actually does do</a:t>
            </a:r>
            <a:r>
              <a:rPr lang="en-US" dirty="0" smtClean="0"/>
              <a:t>. It compares customers' expectations to actual results.</a:t>
            </a:r>
            <a:endParaRPr lang="en-US" b="1" cap="small" dirty="0" smtClean="0"/>
          </a:p>
          <a:p>
            <a:r>
              <a:rPr lang="en-US" b="1" cap="small" dirty="0" err="1" smtClean="0"/>
              <a:t>FitNesse</a:t>
            </a:r>
            <a:r>
              <a:rPr lang="en-US" b="1" cap="small" dirty="0" smtClean="0"/>
              <a:t> is a software testing tool.</a:t>
            </a:r>
          </a:p>
          <a:p>
            <a:pPr lvl="3"/>
            <a:r>
              <a:rPr lang="en-US" dirty="0" smtClean="0"/>
              <a:t>Collaboratively define </a:t>
            </a:r>
            <a:r>
              <a:rPr lang="en-US" dirty="0" smtClean="0">
                <a:hlinkClick r:id="rId3" action="ppaction://hlinkfile"/>
              </a:rPr>
              <a:t>Acceptance Tests</a:t>
            </a:r>
            <a:r>
              <a:rPr lang="en-US" dirty="0" smtClean="0"/>
              <a:t> -- web pages containing simple tables of inputs and expected outputs.</a:t>
            </a:r>
          </a:p>
          <a:p>
            <a:pPr lvl="3"/>
            <a:r>
              <a:rPr lang="en-US" dirty="0" smtClean="0"/>
              <a:t>Run those tests and see the results (see </a:t>
            </a:r>
            <a:r>
              <a:rPr lang="en-US" dirty="0" smtClean="0">
                <a:hlinkClick r:id="rId4" action="ppaction://hlinkfile"/>
              </a:rPr>
              <a:t>Two Minute Example</a:t>
            </a:r>
            <a:r>
              <a:rPr lang="en-US" dirty="0" smtClean="0"/>
              <a:t>).</a:t>
            </a:r>
          </a:p>
          <a:p>
            <a:r>
              <a:rPr lang="nl-BE" b="1" cap="small" dirty="0" smtClean="0"/>
              <a:t>FitNesse is a wiki.</a:t>
            </a:r>
            <a:endParaRPr lang="en-US" b="1" cap="small" dirty="0" smtClean="0"/>
          </a:p>
          <a:p>
            <a:r>
              <a:rPr lang="en-US" b="1" cap="small" dirty="0" err="1" smtClean="0"/>
              <a:t>FitNesse</a:t>
            </a:r>
            <a:r>
              <a:rPr lang="en-US" b="1" cap="small" dirty="0" smtClean="0"/>
              <a:t> is a web server.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What is FitNesse?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2071702" y="5988626"/>
            <a:ext cx="74295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 smtClean="0">
                <a:hlinkClick r:id="rId5"/>
              </a:rPr>
              <a:t>http://fitnesse.org/FitNesse.UserGuide.OneMinuteDescription</a:t>
            </a:r>
            <a:endParaRPr lang="nl-BE" dirty="0"/>
          </a:p>
        </p:txBody>
      </p:sp>
      <p:pic>
        <p:nvPicPr>
          <p:cNvPr id="5" name="Picture 4" descr="FitNesseLogoMedium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058052" y="214290"/>
            <a:ext cx="1800228" cy="18002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>
            <a:off x="-214346" y="285728"/>
            <a:ext cx="2974996" cy="2621142"/>
            <a:chOff x="-214346" y="285728"/>
            <a:chExt cx="2974996" cy="2621142"/>
          </a:xfrm>
        </p:grpSpPr>
        <p:pic>
          <p:nvPicPr>
            <p:cNvPr id="7" name="Picture 6" descr="686memo_sticky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214346" y="285728"/>
              <a:ext cx="2974996" cy="2621142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 rot="21346941">
              <a:off x="890871" y="1257165"/>
              <a:ext cx="104067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400" dirty="0" smtClean="0"/>
                <a:t>Keep</a:t>
              </a:r>
            </a:p>
            <a:p>
              <a:r>
                <a:rPr lang="nl-BE" sz="2400" dirty="0" smtClean="0"/>
                <a:t>doing</a:t>
              </a:r>
              <a:endParaRPr lang="nl-BE" sz="2400" dirty="0"/>
            </a:p>
          </p:txBody>
        </p:sp>
        <p:sp>
          <p:nvSpPr>
            <p:cNvPr id="13" name="TextBox 12"/>
            <p:cNvSpPr txBox="1"/>
            <p:nvPr/>
          </p:nvSpPr>
          <p:spPr>
            <a:xfrm rot="21193017">
              <a:off x="1593805" y="586735"/>
              <a:ext cx="6126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1400" dirty="0" smtClean="0"/>
                <a:t>Keep</a:t>
              </a: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6200000" flipH="1">
              <a:off x="1428728" y="714356"/>
              <a:ext cx="357190" cy="714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V="1">
              <a:off x="1643042" y="857232"/>
              <a:ext cx="571504" cy="714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6169004" y="0"/>
            <a:ext cx="2974996" cy="2621142"/>
            <a:chOff x="-214346" y="285728"/>
            <a:chExt cx="2974996" cy="2621142"/>
          </a:xfrm>
        </p:grpSpPr>
        <p:pic>
          <p:nvPicPr>
            <p:cNvPr id="28" name="Picture 27" descr="686memo_sticky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214346" y="285728"/>
              <a:ext cx="2974996" cy="2621142"/>
            </a:xfrm>
            <a:prstGeom prst="rect">
              <a:avLst/>
            </a:prstGeom>
          </p:spPr>
        </p:pic>
        <p:sp>
          <p:nvSpPr>
            <p:cNvPr id="29" name="TextBox 28"/>
            <p:cNvSpPr txBox="1"/>
            <p:nvPr/>
          </p:nvSpPr>
          <p:spPr>
            <a:xfrm rot="21346941">
              <a:off x="890871" y="1257165"/>
              <a:ext cx="104067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400" dirty="0" smtClean="0"/>
                <a:t>Stop</a:t>
              </a:r>
            </a:p>
            <a:p>
              <a:r>
                <a:rPr lang="nl-BE" sz="2400" dirty="0" smtClean="0"/>
                <a:t>doing</a:t>
              </a:r>
              <a:endParaRPr lang="nl-BE" sz="2400" dirty="0"/>
            </a:p>
          </p:txBody>
        </p:sp>
        <p:sp>
          <p:nvSpPr>
            <p:cNvPr id="30" name="TextBox 29"/>
            <p:cNvSpPr txBox="1"/>
            <p:nvPr/>
          </p:nvSpPr>
          <p:spPr>
            <a:xfrm rot="21193017">
              <a:off x="1614644" y="586735"/>
              <a:ext cx="5709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1400" dirty="0" smtClean="0"/>
                <a:t>Stop</a:t>
              </a:r>
            </a:p>
          </p:txBody>
        </p:sp>
        <p:cxnSp>
          <p:nvCxnSpPr>
            <p:cNvPr id="31" name="Straight Connector 30"/>
            <p:cNvCxnSpPr/>
            <p:nvPr/>
          </p:nvCxnSpPr>
          <p:spPr>
            <a:xfrm rot="16200000" flipH="1">
              <a:off x="1428728" y="714356"/>
              <a:ext cx="357190" cy="714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V="1">
              <a:off x="1643042" y="857232"/>
              <a:ext cx="571504" cy="714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-357222" y="3000372"/>
            <a:ext cx="2974996" cy="2621142"/>
            <a:chOff x="-214346" y="285728"/>
            <a:chExt cx="2974996" cy="2621142"/>
          </a:xfrm>
        </p:grpSpPr>
        <p:pic>
          <p:nvPicPr>
            <p:cNvPr id="35" name="Picture 34" descr="686memo_sticky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214346" y="285728"/>
              <a:ext cx="2974996" cy="2621142"/>
            </a:xfrm>
            <a:prstGeom prst="rect">
              <a:avLst/>
            </a:prstGeom>
          </p:spPr>
        </p:pic>
        <p:sp>
          <p:nvSpPr>
            <p:cNvPr id="36" name="TextBox 35"/>
            <p:cNvSpPr txBox="1"/>
            <p:nvPr/>
          </p:nvSpPr>
          <p:spPr>
            <a:xfrm rot="21346941">
              <a:off x="872438" y="1257165"/>
              <a:ext cx="107753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400" dirty="0" smtClean="0"/>
                <a:t>Start </a:t>
              </a:r>
            </a:p>
            <a:p>
              <a:r>
                <a:rPr lang="nl-BE" sz="2400" dirty="0" smtClean="0"/>
                <a:t>Doing</a:t>
              </a:r>
              <a:endParaRPr lang="nl-BE" sz="2400" dirty="0"/>
            </a:p>
          </p:txBody>
        </p:sp>
        <p:sp>
          <p:nvSpPr>
            <p:cNvPr id="37" name="TextBox 36"/>
            <p:cNvSpPr txBox="1"/>
            <p:nvPr/>
          </p:nvSpPr>
          <p:spPr>
            <a:xfrm rot="21193017">
              <a:off x="1605828" y="586735"/>
              <a:ext cx="5886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1400" dirty="0" smtClean="0"/>
                <a:t>Start</a:t>
              </a:r>
            </a:p>
          </p:txBody>
        </p:sp>
        <p:cxnSp>
          <p:nvCxnSpPr>
            <p:cNvPr id="38" name="Straight Connector 37"/>
            <p:cNvCxnSpPr/>
            <p:nvPr/>
          </p:nvCxnSpPr>
          <p:spPr>
            <a:xfrm rot="16200000" flipH="1">
              <a:off x="1428728" y="714356"/>
              <a:ext cx="357190" cy="714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V="1">
              <a:off x="1643042" y="857232"/>
              <a:ext cx="571504" cy="714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/>
          <p:cNvGrpSpPr/>
          <p:nvPr/>
        </p:nvGrpSpPr>
        <p:grpSpPr>
          <a:xfrm>
            <a:off x="6169004" y="4071942"/>
            <a:ext cx="2974996" cy="2621142"/>
            <a:chOff x="-214346" y="285728"/>
            <a:chExt cx="2974996" cy="2621142"/>
          </a:xfrm>
        </p:grpSpPr>
        <p:pic>
          <p:nvPicPr>
            <p:cNvPr id="41" name="Picture 40" descr="686memo_sticky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214346" y="285728"/>
              <a:ext cx="2974996" cy="2621142"/>
            </a:xfrm>
            <a:prstGeom prst="rect">
              <a:avLst/>
            </a:prstGeom>
          </p:spPr>
        </p:pic>
        <p:sp>
          <p:nvSpPr>
            <p:cNvPr id="42" name="TextBox 41"/>
            <p:cNvSpPr txBox="1"/>
            <p:nvPr/>
          </p:nvSpPr>
          <p:spPr>
            <a:xfrm rot="21346941">
              <a:off x="568668" y="1257165"/>
              <a:ext cx="168507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400" dirty="0" smtClean="0"/>
                <a:t>What’s in</a:t>
              </a:r>
            </a:p>
            <a:p>
              <a:r>
                <a:rPr lang="nl-BE" sz="2400" dirty="0" smtClean="0"/>
                <a:t>i</a:t>
              </a:r>
              <a:r>
                <a:rPr lang="nl-BE" sz="2400" dirty="0" smtClean="0"/>
                <a:t>t for you?</a:t>
              </a:r>
              <a:endParaRPr lang="nl-BE" sz="2400" dirty="0"/>
            </a:p>
          </p:txBody>
        </p:sp>
        <p:sp>
          <p:nvSpPr>
            <p:cNvPr id="43" name="TextBox 42"/>
            <p:cNvSpPr txBox="1"/>
            <p:nvPr/>
          </p:nvSpPr>
          <p:spPr>
            <a:xfrm rot="21193017">
              <a:off x="1625064" y="586735"/>
              <a:ext cx="5501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1400" dirty="0" smtClean="0"/>
                <a:t>4ME</a:t>
              </a:r>
            </a:p>
          </p:txBody>
        </p:sp>
        <p:cxnSp>
          <p:nvCxnSpPr>
            <p:cNvPr id="44" name="Straight Connector 43"/>
            <p:cNvCxnSpPr/>
            <p:nvPr/>
          </p:nvCxnSpPr>
          <p:spPr>
            <a:xfrm rot="16200000" flipH="1">
              <a:off x="1428728" y="714356"/>
              <a:ext cx="357190" cy="714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V="1">
              <a:off x="1643042" y="857232"/>
              <a:ext cx="571504" cy="714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00313" y="1785938"/>
            <a:ext cx="4071937" cy="317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3 Suites in Fitnesse</a:t>
            </a:r>
          </a:p>
          <a:p>
            <a:endParaRPr lang="nl-BE" dirty="0" smtClean="0"/>
          </a:p>
          <a:p>
            <a:pPr lvl="1"/>
            <a:r>
              <a:rPr lang="nl-BE" dirty="0" smtClean="0"/>
              <a:t>Prepared Test Suite – tests for next iterations</a:t>
            </a:r>
          </a:p>
          <a:p>
            <a:pPr lvl="1"/>
            <a:r>
              <a:rPr lang="nl-BE" dirty="0" smtClean="0"/>
              <a:t>Work In Progress – doesn’t break the build</a:t>
            </a:r>
          </a:p>
          <a:p>
            <a:pPr lvl="1"/>
            <a:r>
              <a:rPr lang="nl-BE" dirty="0" smtClean="0"/>
              <a:t>Acceptance Suite – breaks the build!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Organising FitNesse:</a:t>
            </a:r>
            <a:endParaRPr lang="nl-BE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57290" y="2767015"/>
            <a:ext cx="3019425" cy="101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DoFixture:</a:t>
            </a:r>
            <a:endParaRPr lang="nl-BE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2143108" y="2214554"/>
            <a:ext cx="1928826" cy="642942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00034" y="1119830"/>
            <a:ext cx="43123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Your own test language</a:t>
            </a:r>
            <a:endParaRPr lang="nl-BE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643042" y="3714752"/>
            <a:ext cx="1500198" cy="1143008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16200000" flipH="1">
            <a:off x="3036083" y="4036223"/>
            <a:ext cx="1143008" cy="500066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026" idx="2"/>
          </p:cNvCxnSpPr>
          <p:nvPr/>
        </p:nvCxnSpPr>
        <p:spPr>
          <a:xfrm rot="16200000" flipH="1">
            <a:off x="3755220" y="2897972"/>
            <a:ext cx="1000132" cy="2776567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4143372" y="3714752"/>
            <a:ext cx="3000396" cy="1071570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43174" y="1857364"/>
            <a:ext cx="306705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928794" y="5286388"/>
            <a:ext cx="597217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928794" y="4929198"/>
            <a:ext cx="586740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ColumnFixture:</a:t>
            </a:r>
            <a:endParaRPr lang="nl-B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00166" y="2428868"/>
            <a:ext cx="5676900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" name="Straight Arrow Connector 5"/>
          <p:cNvCxnSpPr/>
          <p:nvPr/>
        </p:nvCxnSpPr>
        <p:spPr>
          <a:xfrm flipV="1">
            <a:off x="2071670" y="2000240"/>
            <a:ext cx="928694" cy="500066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71802" y="1785926"/>
            <a:ext cx="3781425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00298" y="4286256"/>
            <a:ext cx="3000375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0" name="Straight Arrow Connector 9"/>
          <p:cNvCxnSpPr/>
          <p:nvPr/>
        </p:nvCxnSpPr>
        <p:spPr>
          <a:xfrm rot="16200000" flipH="1">
            <a:off x="1393009" y="3393281"/>
            <a:ext cx="1357322" cy="714380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500298" y="4572008"/>
            <a:ext cx="32575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5" name="Straight Arrow Connector 14"/>
          <p:cNvCxnSpPr/>
          <p:nvPr/>
        </p:nvCxnSpPr>
        <p:spPr>
          <a:xfrm rot="16200000" flipH="1">
            <a:off x="1857356" y="3357562"/>
            <a:ext cx="1071570" cy="500066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500298" y="4857760"/>
            <a:ext cx="2066925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29" name="Straight Arrow Connector 28"/>
          <p:cNvCxnSpPr/>
          <p:nvPr/>
        </p:nvCxnSpPr>
        <p:spPr>
          <a:xfrm rot="16200000" flipH="1">
            <a:off x="2678893" y="3464719"/>
            <a:ext cx="1071570" cy="285752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500298" y="5092405"/>
            <a:ext cx="330517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33" name="Straight Arrow Connector 32"/>
          <p:cNvCxnSpPr/>
          <p:nvPr/>
        </p:nvCxnSpPr>
        <p:spPr>
          <a:xfrm rot="5400000">
            <a:off x="3250397" y="3607595"/>
            <a:ext cx="1071570" cy="1588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3857620" y="2786058"/>
            <a:ext cx="285752" cy="2857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572132" y="5572140"/>
            <a:ext cx="29527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40" name="Elbow Connector 39"/>
          <p:cNvCxnSpPr>
            <a:stCxn id="36" idx="6"/>
          </p:cNvCxnSpPr>
          <p:nvPr/>
        </p:nvCxnSpPr>
        <p:spPr>
          <a:xfrm>
            <a:off x="4143372" y="2928934"/>
            <a:ext cx="2928958" cy="2571768"/>
          </a:xfrm>
          <a:prstGeom prst="bentConnector3">
            <a:avLst>
              <a:gd name="adj1" fmla="val 99858"/>
            </a:avLst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39"/>
          <p:cNvCxnSpPr/>
          <p:nvPr/>
        </p:nvCxnSpPr>
        <p:spPr>
          <a:xfrm rot="16200000" flipH="1">
            <a:off x="6250793" y="4179099"/>
            <a:ext cx="2214578" cy="428628"/>
          </a:xfrm>
          <a:prstGeom prst="bentConnector3">
            <a:avLst>
              <a:gd name="adj1" fmla="val -534"/>
            </a:avLst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39"/>
          <p:cNvCxnSpPr/>
          <p:nvPr/>
        </p:nvCxnSpPr>
        <p:spPr>
          <a:xfrm rot="16200000" flipH="1">
            <a:off x="6286512" y="4429132"/>
            <a:ext cx="1928826" cy="214314"/>
          </a:xfrm>
          <a:prstGeom prst="bentConnector3">
            <a:avLst>
              <a:gd name="adj1" fmla="val -237"/>
            </a:avLst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500034" y="1119830"/>
            <a:ext cx="3775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Testing values Easily</a:t>
            </a:r>
            <a:endParaRPr lang="nl-BE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RowFixture:</a:t>
            </a:r>
            <a:endParaRPr lang="nl-BE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2643174" y="2428868"/>
            <a:ext cx="1143008" cy="428628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00034" y="1119830"/>
            <a:ext cx="34724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Batch comparisons</a:t>
            </a:r>
            <a:endParaRPr lang="nl-BE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643174" y="3929066"/>
            <a:ext cx="1071570" cy="714380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2976" y="2786058"/>
            <a:ext cx="3133725" cy="101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86116" y="2143116"/>
            <a:ext cx="4000500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857620" y="4500570"/>
            <a:ext cx="323850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214942" y="3143248"/>
            <a:ext cx="365760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8" name="Straight Arrow Connector 17"/>
          <p:cNvCxnSpPr/>
          <p:nvPr/>
        </p:nvCxnSpPr>
        <p:spPr>
          <a:xfrm>
            <a:off x="4429124" y="3286124"/>
            <a:ext cx="714380" cy="1588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DoFixture:</a:t>
            </a:r>
            <a:endParaRPr lang="nl-BE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2786050" y="2214554"/>
            <a:ext cx="1285884" cy="857256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00034" y="1119830"/>
            <a:ext cx="43123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Your own test language</a:t>
            </a:r>
            <a:endParaRPr lang="nl-BE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71736" y="1928802"/>
            <a:ext cx="408622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0" name="Straight Arrow Connector 9"/>
          <p:cNvCxnSpPr/>
          <p:nvPr/>
        </p:nvCxnSpPr>
        <p:spPr>
          <a:xfrm>
            <a:off x="1428728" y="3857628"/>
            <a:ext cx="1928826" cy="1000132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143108" y="3929066"/>
            <a:ext cx="2000264" cy="928694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3000364" y="3929066"/>
            <a:ext cx="3500462" cy="928694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3286116" y="3929066"/>
            <a:ext cx="2000264" cy="928694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00100" y="2857496"/>
            <a:ext cx="2714625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71736" y="4929198"/>
            <a:ext cx="461010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5" name="Straight Arrow Connector 24"/>
          <p:cNvCxnSpPr/>
          <p:nvPr/>
        </p:nvCxnSpPr>
        <p:spPr>
          <a:xfrm rot="5400000">
            <a:off x="3036083" y="4321975"/>
            <a:ext cx="1000132" cy="71438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fitnesse_architecture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357290" y="1142984"/>
            <a:ext cx="6543703" cy="4910757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What is Slim?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24078" indent="-514350"/>
            <a:r>
              <a:rPr lang="nl-BE" dirty="0" smtClean="0"/>
              <a:t>What is FitNesse / Slim? (10’)</a:t>
            </a:r>
          </a:p>
          <a:p>
            <a:pPr marL="624078" indent="-514350"/>
            <a:r>
              <a:rPr lang="nl-BE" b="1" i="1" dirty="0" smtClean="0"/>
              <a:t>Setting up FitNesse – demo (10’)</a:t>
            </a:r>
          </a:p>
          <a:p>
            <a:pPr marL="624078" indent="-514350"/>
            <a:r>
              <a:rPr lang="nl-BE" dirty="0" smtClean="0"/>
              <a:t>Introduction  to Snacks-R-Us (10’)</a:t>
            </a:r>
          </a:p>
          <a:p>
            <a:pPr marL="624078" indent="-514350"/>
            <a:r>
              <a:rPr lang="nl-BE" dirty="0" smtClean="0"/>
              <a:t>Iteration 1 (35’)</a:t>
            </a:r>
            <a:endParaRPr lang="nl-BE" i="1" dirty="0" smtClean="0"/>
          </a:p>
          <a:p>
            <a:pPr marL="624078" indent="-514350"/>
            <a:r>
              <a:rPr lang="nl-BE" dirty="0" smtClean="0"/>
              <a:t>Iteration 2 (35’)</a:t>
            </a:r>
          </a:p>
          <a:p>
            <a:pPr marL="624078" indent="-514350"/>
            <a:r>
              <a:rPr lang="nl-BE" dirty="0" smtClean="0"/>
              <a:t>Integration in automated build (5’)</a:t>
            </a:r>
          </a:p>
          <a:p>
            <a:pPr marL="624078" indent="-514350"/>
            <a:r>
              <a:rPr lang="nl-BE" dirty="0" smtClean="0"/>
              <a:t>Iteration flow (5’)</a:t>
            </a:r>
          </a:p>
          <a:p>
            <a:pPr marL="624078" indent="-514350"/>
            <a:r>
              <a:rPr lang="nl-BE" dirty="0" smtClean="0"/>
              <a:t>What’s in it for you? (5’)</a:t>
            </a:r>
          </a:p>
          <a:p>
            <a:pPr marL="624078" indent="-514350"/>
            <a:r>
              <a:rPr lang="nl-BE" dirty="0" smtClean="0"/>
              <a:t>Retrospective (5’)</a:t>
            </a:r>
          </a:p>
          <a:p>
            <a:pPr marL="624078" indent="-514350"/>
            <a:endParaRPr lang="nl-BE" i="1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8572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nl-BE" sz="3600" dirty="0" smtClean="0"/>
              <a:t>Agile Acceptance Testing with Fitnesse</a:t>
            </a:r>
            <a:endParaRPr lang="nl-BE" sz="3600" dirty="0"/>
          </a:p>
        </p:txBody>
      </p:sp>
      <p:pic>
        <p:nvPicPr>
          <p:cNvPr id="5" name="Picture 2" descr="C:\Users\pascmest\AppData\Local\Microsoft\Windows\Temporary Internet Files\Content.IE5\R67MQFYW\MPj04053960000[1]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43545" y="4214818"/>
            <a:ext cx="3700487" cy="264320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24078" indent="-514350"/>
            <a:r>
              <a:rPr lang="nl-BE" dirty="0" smtClean="0"/>
              <a:t>What is FitNesse / Slim? (10’)</a:t>
            </a:r>
          </a:p>
          <a:p>
            <a:pPr marL="624078" indent="-514350"/>
            <a:r>
              <a:rPr lang="nl-BE" dirty="0" smtClean="0"/>
              <a:t>Setting up FitNesse – demo (10’)</a:t>
            </a:r>
          </a:p>
          <a:p>
            <a:pPr marL="624078" indent="-514350"/>
            <a:r>
              <a:rPr lang="nl-BE" b="1" i="1" dirty="0" smtClean="0"/>
              <a:t>Introduction  to Snacks-R-Us (10’)</a:t>
            </a:r>
          </a:p>
          <a:p>
            <a:pPr marL="624078" indent="-514350"/>
            <a:r>
              <a:rPr lang="nl-BE" dirty="0" smtClean="0"/>
              <a:t>Iteration 1 (35’)</a:t>
            </a:r>
            <a:endParaRPr lang="nl-BE" i="1" dirty="0" smtClean="0"/>
          </a:p>
          <a:p>
            <a:pPr marL="624078" indent="-514350"/>
            <a:r>
              <a:rPr lang="nl-BE" dirty="0" smtClean="0"/>
              <a:t>Iteration 2 (35’)</a:t>
            </a:r>
          </a:p>
          <a:p>
            <a:pPr marL="624078" indent="-514350"/>
            <a:r>
              <a:rPr lang="nl-BE" dirty="0" smtClean="0"/>
              <a:t>Integration in automated build (5’)</a:t>
            </a:r>
          </a:p>
          <a:p>
            <a:pPr marL="624078" indent="-514350"/>
            <a:r>
              <a:rPr lang="nl-BE" dirty="0" smtClean="0"/>
              <a:t>Iteration flow (5’)</a:t>
            </a:r>
          </a:p>
          <a:p>
            <a:pPr marL="624078" indent="-514350"/>
            <a:r>
              <a:rPr lang="nl-BE" dirty="0" smtClean="0"/>
              <a:t>What’s in it for you? (5’)</a:t>
            </a:r>
          </a:p>
          <a:p>
            <a:pPr marL="624078" indent="-514350"/>
            <a:r>
              <a:rPr lang="nl-BE" dirty="0" smtClean="0"/>
              <a:t>Retrospective (5’)</a:t>
            </a:r>
          </a:p>
          <a:p>
            <a:pPr marL="624078" indent="-514350"/>
            <a:endParaRPr lang="nl-BE" i="1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8572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nl-BE" sz="3600" dirty="0" smtClean="0"/>
              <a:t>Agile Acceptance Testing with Fitnesse</a:t>
            </a:r>
            <a:endParaRPr lang="nl-BE" sz="3600" dirty="0"/>
          </a:p>
        </p:txBody>
      </p:sp>
      <p:pic>
        <p:nvPicPr>
          <p:cNvPr id="5" name="Picture 2" descr="C:\Users\pascmest\AppData\Local\Microsoft\Windows\Temporary Internet Files\Content.IE5\R67MQFYW\MPj04053960000[1]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43545" y="4214818"/>
            <a:ext cx="3700487" cy="264320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nl-BE" dirty="0" smtClean="0"/>
              <a:t>Mr W. Fall, CEO of BDUF Development:</a:t>
            </a:r>
          </a:p>
          <a:p>
            <a:pPr>
              <a:buNone/>
            </a:pPr>
            <a:endParaRPr lang="nl-BE" dirty="0" smtClean="0"/>
          </a:p>
          <a:p>
            <a:pPr>
              <a:buNone/>
            </a:pPr>
            <a:r>
              <a:rPr lang="nl-BE" i="1" dirty="0" smtClean="0"/>
              <a:t>“Our developers are working 14 hours a day to get our latest project delivered on time.”</a:t>
            </a:r>
          </a:p>
          <a:p>
            <a:pPr>
              <a:buNone/>
            </a:pPr>
            <a:endParaRPr lang="nl-BE" i="1" dirty="0" smtClean="0"/>
          </a:p>
          <a:p>
            <a:pPr>
              <a:buNone/>
            </a:pPr>
            <a:r>
              <a:rPr lang="nl-BE" i="1" dirty="0" smtClean="0"/>
              <a:t>“We need an application where they can order pizza’s, beverages, snacks,... as their evening dinner! So they can work longer!”  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A wonderful opportunity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We agree with Mr W. Fall to make a very basic implementation and put it into production as soon as possible.</a:t>
            </a:r>
          </a:p>
          <a:p>
            <a:endParaRPr lang="nl-BE" dirty="0" smtClean="0"/>
          </a:p>
          <a:p>
            <a:r>
              <a:rPr lang="nl-BE" dirty="0" smtClean="0"/>
              <a:t>A few screen mockups... </a:t>
            </a:r>
          </a:p>
          <a:p>
            <a:pPr lvl="8">
              <a:buNone/>
            </a:pPr>
            <a:r>
              <a:rPr lang="nl-BE" dirty="0" smtClean="0"/>
              <a:t>	     (made with </a:t>
            </a:r>
            <a:r>
              <a:rPr lang="nl-BE" dirty="0" smtClean="0">
                <a:hlinkClick r:id="rId3"/>
              </a:rPr>
              <a:t>Balsamic</a:t>
            </a:r>
            <a:r>
              <a:rPr lang="nl-BE" dirty="0" smtClean="0"/>
              <a:t>)</a:t>
            </a:r>
          </a:p>
          <a:p>
            <a:endParaRPr lang="nl-BE" dirty="0" smtClean="0"/>
          </a:p>
          <a:p>
            <a:pPr lvl="1"/>
            <a:endParaRPr lang="nl-BE" dirty="0" smtClean="0"/>
          </a:p>
          <a:p>
            <a:endParaRPr lang="nl-BE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An agile Approach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Manage Users &amp; Credits</a:t>
            </a:r>
            <a:endParaRPr lang="nl-BE" dirty="0"/>
          </a:p>
        </p:txBody>
      </p:sp>
      <p:sp>
        <p:nvSpPr>
          <p:cNvPr id="8" name="Right Arrow 7"/>
          <p:cNvSpPr/>
          <p:nvPr/>
        </p:nvSpPr>
        <p:spPr>
          <a:xfrm rot="2643152">
            <a:off x="4291287" y="2315835"/>
            <a:ext cx="785818" cy="7143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8121" y="1214422"/>
            <a:ext cx="3762375" cy="3533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43372" y="3143248"/>
            <a:ext cx="4819650" cy="351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2973</TotalTime>
  <Words>2183</Words>
  <Application>Microsoft Office PowerPoint</Application>
  <PresentationFormat>On-screen Show (4:3)</PresentationFormat>
  <Paragraphs>393</Paragraphs>
  <Slides>35</Slides>
  <Notes>34</Notes>
  <HiddenSlides>5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Concourse</vt:lpstr>
      <vt:lpstr>Agile Acceptance Testing with Fitnesse</vt:lpstr>
      <vt:lpstr>Agile Acceptance Testing with Fitnesse</vt:lpstr>
      <vt:lpstr>What is FitNesse?</vt:lpstr>
      <vt:lpstr>What is Slim?</vt:lpstr>
      <vt:lpstr>Agile Acceptance Testing with Fitnesse</vt:lpstr>
      <vt:lpstr>Agile Acceptance Testing with Fitnesse</vt:lpstr>
      <vt:lpstr>A wonderful opportunity</vt:lpstr>
      <vt:lpstr>An agile Approach</vt:lpstr>
      <vt:lpstr>Manage Users &amp; Credits</vt:lpstr>
      <vt:lpstr>Order a snack &amp; show orders</vt:lpstr>
      <vt:lpstr>Agile Acceptance Testing with Fitnesse</vt:lpstr>
      <vt:lpstr>Slide 12</vt:lpstr>
      <vt:lpstr>Specification Workshop (5’)</vt:lpstr>
      <vt:lpstr>Executable specifications</vt:lpstr>
      <vt:lpstr>Implement iteration 1 tests...</vt:lpstr>
      <vt:lpstr>Agile Acceptance Testing with Fitnesse</vt:lpstr>
      <vt:lpstr>Slide 17</vt:lpstr>
      <vt:lpstr>Specification Workshop (5’)</vt:lpstr>
      <vt:lpstr>Implement iteration 2 tests...</vt:lpstr>
      <vt:lpstr>Agile Acceptance Testing with Fitnesse</vt:lpstr>
      <vt:lpstr>Slide 21</vt:lpstr>
      <vt:lpstr>Agile Acceptance Testing with Fitnesse</vt:lpstr>
      <vt:lpstr>Iteration Flow (just a suggestion)</vt:lpstr>
      <vt:lpstr>Agile Acceptance Testing with Fitnesse</vt:lpstr>
      <vt:lpstr>What’s in it for you? ScrumMaster / Product Owner</vt:lpstr>
      <vt:lpstr>What’s in it for you? Developer</vt:lpstr>
      <vt:lpstr>What’s in it for you? Tester / Business Analist</vt:lpstr>
      <vt:lpstr>Involve different roles for the best results</vt:lpstr>
      <vt:lpstr>Resources</vt:lpstr>
      <vt:lpstr>Slide 30</vt:lpstr>
      <vt:lpstr>Organising FitNesse:</vt:lpstr>
      <vt:lpstr>DoFixture:</vt:lpstr>
      <vt:lpstr>ColumnFixture:</vt:lpstr>
      <vt:lpstr>RowFixture:</vt:lpstr>
      <vt:lpstr>DoFixture: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Agile Acceptance Testing with Fitnesse</dc:title>
  <dc:creator>Mestdach Pascal</dc:creator>
  <cp:lastModifiedBy>Mestdach Pascal</cp:lastModifiedBy>
  <cp:revision>398</cp:revision>
  <dcterms:created xsi:type="dcterms:W3CDTF">2009-03-27T18:44:00Z</dcterms:created>
  <dcterms:modified xsi:type="dcterms:W3CDTF">2010-03-09T09:19:52Z</dcterms:modified>
</cp:coreProperties>
</file>