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63" r:id="rId3"/>
    <p:sldId id="258" r:id="rId4"/>
    <p:sldId id="272" r:id="rId5"/>
    <p:sldId id="259" r:id="rId6"/>
    <p:sldId id="282" r:id="rId7"/>
    <p:sldId id="283" r:id="rId8"/>
    <p:sldId id="290" r:id="rId9"/>
    <p:sldId id="304" r:id="rId10"/>
    <p:sldId id="260" r:id="rId11"/>
    <p:sldId id="262" r:id="rId12"/>
    <p:sldId id="257" r:id="rId13"/>
    <p:sldId id="298" r:id="rId14"/>
    <p:sldId id="305" r:id="rId15"/>
    <p:sldId id="261" r:id="rId16"/>
    <p:sldId id="302" r:id="rId17"/>
    <p:sldId id="303" r:id="rId18"/>
    <p:sldId id="306" r:id="rId19"/>
    <p:sldId id="269" r:id="rId20"/>
    <p:sldId id="270" r:id="rId21"/>
    <p:sldId id="271" r:id="rId22"/>
    <p:sldId id="265" r:id="rId23"/>
    <p:sldId id="264" r:id="rId24"/>
    <p:sldId id="285" r:id="rId25"/>
    <p:sldId id="268" r:id="rId26"/>
    <p:sldId id="301" r:id="rId27"/>
    <p:sldId id="280" r:id="rId28"/>
    <p:sldId id="299" r:id="rId29"/>
    <p:sldId id="300" r:id="rId30"/>
  </p:sldIdLst>
  <p:sldSz cx="9144000" cy="6858000" type="screen4x3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64588" autoAdjust="0"/>
  </p:normalViewPr>
  <p:slideViewPr>
    <p:cSldViewPr>
      <p:cViewPr>
        <p:scale>
          <a:sx n="75" d="100"/>
          <a:sy n="75" d="100"/>
        </p:scale>
        <p:origin x="-134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F0785E-033A-43CD-AF7D-1A09C6890A39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Introduce ourselves.</a:t>
            </a:r>
          </a:p>
          <a:p>
            <a:r>
              <a:rPr lang="nl-BE" dirty="0" smtClean="0"/>
              <a:t>Hand-out this as a reference A5 @ the end of the session.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nl-BE" dirty="0" smtClean="0"/>
              <a:t>Lets turn those examples into executable specifications to verify that we have build the right code.</a:t>
            </a:r>
          </a:p>
          <a:p>
            <a:pPr defTabSz="966612">
              <a:defRPr/>
            </a:pPr>
            <a:endParaRPr lang="nl-BE" dirty="0" smtClean="0"/>
          </a:p>
          <a:p>
            <a:pPr defTabSz="966612">
              <a:defRPr/>
            </a:pPr>
            <a:r>
              <a:rPr lang="nl-BE" dirty="0" smtClean="0"/>
              <a:t>Elaborate -&gt; to describe more in detail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 Een eenvoudige testcase uit de specification workshop toelichten aan de Flipchart voor de anderen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u="sng" baseline="0" dirty="0" smtClean="0"/>
              <a:t>Second Story to manage credits:</a:t>
            </a:r>
          </a:p>
          <a:p>
            <a:pPr>
              <a:buFontTx/>
              <a:buChar char="-"/>
            </a:pPr>
            <a:r>
              <a:rPr lang="nl-BE" dirty="0" smtClean="0"/>
              <a:t>First</a:t>
            </a:r>
            <a:r>
              <a:rPr lang="nl-BE" baseline="0" dirty="0" smtClean="0"/>
              <a:t> complete the second test for Ordering for Users with enough credit.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Get Todays orders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 Check Users credit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Then organize FitNesse into 3 suites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first test to the AcceptanceSuite.</a:t>
            </a:r>
          </a:p>
          <a:p>
            <a:pPr lvl="1">
              <a:buFontTx/>
              <a:buChar char="-"/>
            </a:pPr>
            <a:r>
              <a:rPr lang="nl-BE" baseline="0" dirty="0" smtClean="0"/>
              <a:t>Move the second to the WorkInProgressSuite.</a:t>
            </a:r>
          </a:p>
          <a:p>
            <a:pPr lvl="1">
              <a:buFontTx/>
              <a:buChar char="-"/>
            </a:pPr>
            <a:endParaRPr lang="nl-BE" baseline="0" dirty="0" smtClean="0"/>
          </a:p>
          <a:p>
            <a:pPr lvl="0">
              <a:buFontTx/>
              <a:buChar char="-"/>
            </a:pPr>
            <a:r>
              <a:rPr lang="nl-BE" baseline="0" dirty="0" smtClean="0"/>
              <a:t>Implement ManageCredit User Story via Spreadsheet to Fitnesse</a:t>
            </a:r>
          </a:p>
          <a:p>
            <a:pPr lvl="0">
              <a:buFontTx/>
              <a:buChar char="-"/>
            </a:pPr>
            <a:endParaRPr lang="nl-BE" dirty="0" smtClean="0"/>
          </a:p>
          <a:p>
            <a:pPr lvl="0">
              <a:buFontTx/>
              <a:buChar char="-"/>
            </a:pPr>
            <a:r>
              <a:rPr lang="nl-BE" dirty="0" smtClean="0"/>
              <a:t>Let PO Accept. Green/Red?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Timeframe: 90 mins</a:t>
            </a:r>
          </a:p>
          <a:p>
            <a:r>
              <a:rPr lang="nl-BE" dirty="0" smtClean="0"/>
              <a:t>Don’t mind the ringing of the Pomodoro Timer. It’s there to help us keep our timings.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 smtClean="0"/>
              <a:t>Rode</a:t>
            </a:r>
            <a:r>
              <a:rPr lang="nl-BE" baseline="0" dirty="0" smtClean="0"/>
              <a:t> testen toevoegen aan groenen</a:t>
            </a:r>
          </a:p>
          <a:p>
            <a:pPr>
              <a:buFontTx/>
              <a:buChar char="-"/>
            </a:pPr>
            <a:r>
              <a:rPr lang="nl-BE" baseline="0" dirty="0" smtClean="0"/>
              <a:t>Groenen zijn geaccepteerd – alarm! Awereness!</a:t>
            </a:r>
          </a:p>
          <a:p>
            <a:pPr>
              <a:buFontTx/>
              <a:buChar char="-"/>
            </a:pPr>
            <a:r>
              <a:rPr lang="nl-BE" baseline="0" dirty="0" smtClean="0"/>
              <a:t>Build should fail by regression tests, not by Work In Progress.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="1" u="sng" baseline="0" dirty="0" smtClean="0"/>
              <a:t>Ask the Audience:</a:t>
            </a:r>
          </a:p>
          <a:p>
            <a:pPr>
              <a:buFontTx/>
              <a:buChar char="-"/>
            </a:pPr>
            <a:r>
              <a:rPr lang="nl-BE" baseline="0" dirty="0" smtClean="0"/>
              <a:t>Should we demo build integration? </a:t>
            </a:r>
          </a:p>
          <a:p>
            <a:pPr lvl="0">
              <a:buFontTx/>
              <a:buChar char="-"/>
            </a:pPr>
            <a:r>
              <a:rPr lang="nl-BE" dirty="0" smtClean="0"/>
              <a:t>Demo debugging with TestDriven.Net?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BE" baseline="0" dirty="0" smtClean="0"/>
              <a:t>Add User John with credits...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endParaRPr lang="nl-BE" baseline="0" dirty="0" smtClean="0"/>
          </a:p>
          <a:p>
            <a:pPr>
              <a:buFontTx/>
              <a:buChar char="-"/>
            </a:pPr>
            <a:r>
              <a:rPr lang="nl-BE" baseline="0" dirty="0" smtClean="0"/>
              <a:t>Check credits for User John is ...</a:t>
            </a:r>
          </a:p>
          <a:p>
            <a:pPr>
              <a:buFontTx/>
              <a:buChar char="-"/>
            </a:pP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Our Business Case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implementation -&gt; sketch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5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wants to order</a:t>
            </a:r>
            <a:r>
              <a:rPr lang="nl-BE" baseline="0" dirty="0" smtClean="0"/>
              <a:t> a sandwich.</a:t>
            </a:r>
          </a:p>
          <a:p>
            <a:r>
              <a:rPr lang="nl-BE" baseline="0" dirty="0" smtClean="0"/>
              <a:t>Joe gives €10 to Nancy, who logs on and adds the credits to Joe’s account.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Joe logs on and orders a Club Sandwich and a Tiramisu. He has €2 credit left.</a:t>
            </a:r>
          </a:p>
          <a:p>
            <a:r>
              <a:rPr lang="nl-BE" dirty="0" smtClean="0"/>
              <a:t>Nancy logs on again to print Today’s Orders.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baseline="0" dirty="0" smtClean="0"/>
              <a:t>First Story to order snacks:</a:t>
            </a:r>
          </a:p>
          <a:p>
            <a:r>
              <a:rPr lang="nl-BE" baseline="0" dirty="0" smtClean="0"/>
              <a:t>Implement 1st test: Order Snack for User With Insufficient Credit.</a:t>
            </a:r>
          </a:p>
          <a:p>
            <a:r>
              <a:rPr lang="nl-BE" baseline="0" dirty="0" smtClean="0"/>
              <a:t>Hand out the translation of the Specification Workshop to Fitnesse tables of the first test.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Implement 2nd test: Order Snack for User With Enough Credit.</a:t>
            </a:r>
          </a:p>
          <a:p>
            <a:r>
              <a:rPr lang="nl-BE" baseline="0" dirty="0" smtClean="0"/>
              <a:t>  Without Get Today’s Orders. (RowFixture -&gt; in iteration 2)</a:t>
            </a:r>
          </a:p>
          <a:p>
            <a:r>
              <a:rPr lang="nl-BE" baseline="0" dirty="0" smtClean="0"/>
              <a:t>  Without checking the credit. (Return Values in DoFixture – in iteration 2)</a:t>
            </a:r>
          </a:p>
          <a:p>
            <a:endParaRPr lang="nl-BE" baseline="0" dirty="0" smtClean="0"/>
          </a:p>
          <a:p>
            <a:r>
              <a:rPr lang="nl-BE" baseline="0" dirty="0" smtClean="0"/>
              <a:t>Use SetUp to Import Namespaces.</a:t>
            </a:r>
          </a:p>
          <a:p>
            <a:endParaRPr lang="nl-BE" baseline="0" dirty="0" smtClean="0"/>
          </a:p>
          <a:p>
            <a:r>
              <a:rPr lang="nl-BE" baseline="0" dirty="0" smtClean="0"/>
              <a:t>Explain DoFixture</a:t>
            </a:r>
          </a:p>
          <a:p>
            <a:r>
              <a:rPr lang="nl-BE" baseline="0" dirty="0" smtClean="0"/>
              <a:t>Explain ColumnFixture</a:t>
            </a:r>
          </a:p>
          <a:p>
            <a:endParaRPr lang="nl-BE" baseline="0" dirty="0" smtClean="0"/>
          </a:p>
          <a:p>
            <a:r>
              <a:rPr lang="nl-BE" baseline="0" dirty="0" smtClean="0"/>
              <a:t>Ask the green/red question which PO’s accept the first test? And the second? (they didn’t get the fixture print-out of the second)</a:t>
            </a:r>
          </a:p>
          <a:p>
            <a:endParaRPr lang="nl-BE" baseline="0" dirty="0" smtClean="0"/>
          </a:p>
          <a:p>
            <a:r>
              <a:rPr lang="nl-BE" baseline="0" dirty="0" smtClean="0"/>
              <a:t>1st tests gets accepted by Product Owner.</a:t>
            </a:r>
          </a:p>
          <a:p>
            <a:r>
              <a:rPr lang="nl-BE" baseline="0" dirty="0" smtClean="0"/>
              <a:t>2nd is not accepted -&gt; not complete According to Acceptance Criteria on the User Story. (too bad </a:t>
            </a:r>
            <a:r>
              <a:rPr lang="nl-BE" baseline="0" dirty="0" smtClean="0">
                <a:sym typeface="Wingdings" pitchFamily="2" charset="2"/>
              </a:rPr>
              <a:t>)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-Deze personen vragen we hun laptop nu op te starten en de inhoud van de share te kopiëren naar hun laptop. (via GetLatest.bat)</a:t>
            </a:r>
          </a:p>
          <a:p>
            <a:r>
              <a:rPr lang="nl-BE" u="none" baseline="0" dirty="0" smtClean="0"/>
              <a:t>- We vermelden dat we niets installeren op de mensen hun laptops gedurende de ganse sessie (enkel xcopy deployment)</a:t>
            </a:r>
          </a:p>
          <a:p>
            <a:r>
              <a:rPr lang="nl-BE" u="none" baseline="0" dirty="0" smtClean="0"/>
              <a:t>	</a:t>
            </a:r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</a:p>
          <a:p>
            <a:r>
              <a:rPr lang="nl-BE" u="none" baseline="0" dirty="0" smtClean="0"/>
              <a:t>-Verdelen van de aanwezigen in groepjes van 4. (liefst heterogeen)</a:t>
            </a:r>
            <a:endParaRPr lang="nl-BE" u="none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beide stories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We delen ook een voorbeeld uit zodanig dat de deelnemers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 (Pascal)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 (Michel)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r>
              <a:rPr lang="en-US" sz="1300" u="sng" dirty="0" smtClean="0"/>
              <a:t>Some good questions to kick it off:</a:t>
            </a:r>
          </a:p>
          <a:p>
            <a:r>
              <a:rPr lang="en-US" sz="1300" dirty="0" smtClean="0"/>
              <a:t>- How do we verify that this thing we are going to write is implemented </a:t>
            </a:r>
            <a:r>
              <a:rPr lang="nl-BE" sz="1300" b="1" dirty="0" smtClean="0"/>
              <a:t>completely and correctly?</a:t>
            </a:r>
          </a:p>
          <a:p>
            <a:pPr>
              <a:buFontTx/>
              <a:buChar char="-"/>
            </a:pPr>
            <a:r>
              <a:rPr lang="en-US" sz="1300" dirty="0" smtClean="0"/>
              <a:t> Can you give us a few </a:t>
            </a:r>
            <a:r>
              <a:rPr lang="en-US" sz="1300" b="1" dirty="0" smtClean="0"/>
              <a:t>examples?</a:t>
            </a:r>
          </a:p>
          <a:p>
            <a:pPr>
              <a:buFontTx/>
              <a:buChar char="-"/>
            </a:pPr>
            <a:r>
              <a:rPr lang="en-US" sz="1300" dirty="0" smtClean="0"/>
              <a:t> Pretend it's magic and it's already delivered – </a:t>
            </a:r>
            <a:r>
              <a:rPr lang="en-US" sz="1300" b="1" dirty="0" smtClean="0"/>
              <a:t>how would you test it?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01/11/2009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ceptancetesting.info/the-boo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ascal.mestdach@infohos.be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://www.linkedin.com/in/michelgrootjans" TargetMode="External"/><Relationship Id="rId7" Type="http://schemas.openxmlformats.org/officeDocument/2006/relationships/hyperlink" Target="http://pascalmestdach.blogspot.com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in/pascalmestdach" TargetMode="External"/><Relationship Id="rId11" Type="http://schemas.openxmlformats.org/officeDocument/2006/relationships/image" Target="../media/image2.jpeg"/><Relationship Id="rId5" Type="http://schemas.openxmlformats.org/officeDocument/2006/relationships/hyperlink" Target="mailto:michel.grootjans@ilean.be" TargetMode="External"/><Relationship Id="rId15" Type="http://schemas.openxmlformats.org/officeDocument/2006/relationships/image" Target="../media/image6.jpeg"/><Relationship Id="rId10" Type="http://schemas.openxmlformats.org/officeDocument/2006/relationships/hyperlink" Target="http://agileacceptancetesting.googlecode.com/svn/trunk" TargetMode="External"/><Relationship Id="rId4" Type="http://schemas.openxmlformats.org/officeDocument/2006/relationships/hyperlink" Target="http://geekswithblogs.net/alternativedotnet/" TargetMode="External"/><Relationship Id="rId9" Type="http://schemas.openxmlformats.org/officeDocument/2006/relationships/hyperlink" Target="http://code.google.com/p/agileacceptancetesting/" TargetMode="Externa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hyperlink" Target="http://tech.groups.yahoo.com/group/fitnesse/" TargetMode="External"/><Relationship Id="rId12" Type="http://schemas.openxmlformats.org/officeDocument/2006/relationships/image" Target="../media/image20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jko.net/2008/09/17/fitting-agile-acceptance-testing-into-the-development-process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gojko.net/" TargetMode="Externa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428604"/>
            <a:ext cx="800267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story!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r>
              <a:rPr lang="nl-BE" dirty="0" smtClean="0"/>
              <a:t>Scope of the user story is nailed down with  real world examples</a:t>
            </a:r>
          </a:p>
          <a:p>
            <a:endParaRPr lang="nl-BE" dirty="0" smtClean="0"/>
          </a:p>
          <a:p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654344"/>
            <a:ext cx="6429420" cy="270348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1 tests...</a:t>
            </a:r>
            <a:endParaRPr lang="nl-BE" dirty="0"/>
          </a:p>
        </p:txBody>
      </p:sp>
      <p:pic>
        <p:nvPicPr>
          <p:cNvPr id="3074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143932" cy="528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47029"/>
            <a:ext cx="8072494" cy="515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stories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Workshop Outputs:</a:t>
            </a:r>
          </a:p>
          <a:p>
            <a:pPr lvl="1"/>
            <a:r>
              <a:rPr lang="en-US" dirty="0" smtClean="0"/>
              <a:t>Enough realistic examples to start working</a:t>
            </a:r>
          </a:p>
          <a:p>
            <a:pPr lvl="1"/>
            <a:r>
              <a:rPr lang="en-US" dirty="0" smtClean="0"/>
              <a:t>Shared understanding of the domain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 lvl="1"/>
            <a:r>
              <a:rPr lang="nl-BE" dirty="0" smtClean="0"/>
              <a:t>Communicate intent, explain why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(5’)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714744" y="6488668"/>
            <a:ext cx="5429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smtClean="0">
                <a:hlinkClick r:id="rId3"/>
              </a:rPr>
              <a:t>http://www.acceptancetesting.info/the-book/</a:t>
            </a:r>
            <a:r>
              <a:rPr lang="nl-BE" dirty="0" smtClean="0"/>
              <a:t> 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iteration 2 tests...</a:t>
            </a:r>
            <a:endParaRPr lang="nl-BE" dirty="0"/>
          </a:p>
        </p:txBody>
      </p:sp>
      <p:pic>
        <p:nvPicPr>
          <p:cNvPr id="3" name="Picture 2" descr="C:\Users\pascmest\AppData\Local\Microsoft\Windows\Temporary Internet Files\Content.IE5\VFDMXW0G\MCj044172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3116"/>
            <a:ext cx="3714776" cy="37147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643570" y="4714884"/>
            <a:ext cx="1143008" cy="92868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30’</a:t>
            </a:r>
            <a:endParaRPr kumimoji="0" lang="nl-BE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understand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>
            <a:normAutofit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3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4"/>
              </a:rPr>
              <a:t>http://geekswithblogs.net/alternativedotnet/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michel.grootjans@ilean.be</a:t>
            </a:r>
            <a:endParaRPr lang="nl-BE" sz="1600" dirty="0" smtClean="0"/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6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/>
              <a:t>Blog: </a:t>
            </a:r>
            <a:r>
              <a:rPr lang="nl-BE" sz="1600" dirty="0" smtClean="0">
                <a:hlinkClick r:id="rId7"/>
              </a:rPr>
              <a:t>http://pascalmestdach.blogspot.com/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8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  <a:r>
              <a:rPr lang="nl-BE" sz="1500" dirty="0" smtClean="0">
                <a:hlinkClick r:id="rId9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</a:t>
            </a:r>
            <a:r>
              <a:rPr lang="nl-BE" sz="1600" smtClean="0"/>
              <a:t>: </a:t>
            </a:r>
            <a:r>
              <a:rPr lang="nl-BE" sz="1400" smtClean="0">
                <a:hlinkClick r:id="rId10"/>
              </a:rPr>
              <a:t>http://</a:t>
            </a:r>
            <a:r>
              <a:rPr lang="nl-BE" sz="1400" dirty="0" smtClean="0">
                <a:hlinkClick r:id="rId10"/>
              </a:rPr>
              <a:t>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43564" y="1142984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72132" y="3071810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7366" y="1928802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6202" y="3835230"/>
            <a:ext cx="785818" cy="211312"/>
          </a:xfrm>
          <a:prstGeom prst="rect">
            <a:avLst/>
          </a:prstGeom>
        </p:spPr>
      </p:pic>
      <p:pic>
        <p:nvPicPr>
          <p:cNvPr id="9" name="Picture 8" descr="1df7029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16" y="3143248"/>
            <a:ext cx="1714512" cy="1285884"/>
          </a:xfrm>
          <a:prstGeom prst="rect">
            <a:avLst/>
          </a:prstGeom>
        </p:spPr>
      </p:pic>
      <p:pic>
        <p:nvPicPr>
          <p:cNvPr id="10" name="Picture 9" descr="Photo 9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1214422"/>
            <a:ext cx="1714512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</a:t>
            </a:r>
            <a:r>
              <a:rPr lang="en-US" dirty="0" smtClean="0"/>
              <a:t>system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Involve different roles for the best results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</a:t>
            </a:r>
            <a:r>
              <a:rPr lang="en-US" sz="2400" dirty="0" smtClean="0"/>
              <a:t> 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pPr lvl="1"/>
            <a:r>
              <a:rPr lang="nl-BE" sz="2000" dirty="0" smtClean="0">
                <a:hlinkClick r:id="rId6"/>
              </a:rPr>
              <a:t>http://gojko.net/2008/09/17/fitting-agile-acceptance-testing-into-the-development-process/</a:t>
            </a:r>
            <a:r>
              <a:rPr lang="nl-BE" sz="2000" dirty="0" smtClean="0"/>
              <a:t> </a:t>
            </a:r>
            <a:endParaRPr lang="nl-BE" sz="2400" dirty="0" smtClean="0"/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7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785938"/>
            <a:ext cx="4071937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Prepared Test Suite – tests for next iterations</a:t>
            </a:r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Organising FitNesse:</a:t>
            </a:r>
            <a:endParaRPr lang="nl-B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767015"/>
            <a:ext cx="30194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43108" y="2214554"/>
            <a:ext cx="1928826" cy="64294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3042" y="3714752"/>
            <a:ext cx="1500198" cy="114300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036083" y="4036223"/>
            <a:ext cx="1143008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26" idx="2"/>
          </p:cNvCxnSpPr>
          <p:nvPr/>
        </p:nvCxnSpPr>
        <p:spPr>
          <a:xfrm rot="16200000" flipH="1">
            <a:off x="3755220" y="2897972"/>
            <a:ext cx="1000132" cy="2776567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43372" y="3714752"/>
            <a:ext cx="3000396" cy="107157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1857364"/>
            <a:ext cx="30670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5286388"/>
            <a:ext cx="5972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4929198"/>
            <a:ext cx="58674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ColumnFixture: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428868"/>
            <a:ext cx="56769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2071670" y="2000240"/>
            <a:ext cx="928694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785926"/>
            <a:ext cx="3781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286256"/>
            <a:ext cx="3000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93009" y="3393281"/>
            <a:ext cx="1357322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0298" y="4572008"/>
            <a:ext cx="3257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6200000" flipH="1">
            <a:off x="1857356" y="3357562"/>
            <a:ext cx="1071570" cy="50006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4857760"/>
            <a:ext cx="2066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9" name="Straight Arrow Connector 28"/>
          <p:cNvCxnSpPr/>
          <p:nvPr/>
        </p:nvCxnSpPr>
        <p:spPr>
          <a:xfrm rot="16200000" flipH="1">
            <a:off x="2678893" y="3464719"/>
            <a:ext cx="1071570" cy="28575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0298" y="5092405"/>
            <a:ext cx="33051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Arrow Connector 32"/>
          <p:cNvCxnSpPr/>
          <p:nvPr/>
        </p:nvCxnSpPr>
        <p:spPr>
          <a:xfrm rot="5400000">
            <a:off x="3250397" y="3607595"/>
            <a:ext cx="107157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857620" y="278605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72132" y="5572140"/>
            <a:ext cx="295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Elbow Connector 39"/>
          <p:cNvCxnSpPr>
            <a:stCxn id="36" idx="6"/>
          </p:cNvCxnSpPr>
          <p:nvPr/>
        </p:nvCxnSpPr>
        <p:spPr>
          <a:xfrm>
            <a:off x="4143372" y="2928934"/>
            <a:ext cx="2928958" cy="2571768"/>
          </a:xfrm>
          <a:prstGeom prst="bentConnector3">
            <a:avLst>
              <a:gd name="adj1" fmla="val 9985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9"/>
          <p:cNvCxnSpPr/>
          <p:nvPr/>
        </p:nvCxnSpPr>
        <p:spPr>
          <a:xfrm rot="16200000" flipH="1">
            <a:off x="6250793" y="4179099"/>
            <a:ext cx="2214578" cy="428628"/>
          </a:xfrm>
          <a:prstGeom prst="bentConnector3">
            <a:avLst>
              <a:gd name="adj1" fmla="val -53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9"/>
          <p:cNvCxnSpPr/>
          <p:nvPr/>
        </p:nvCxnSpPr>
        <p:spPr>
          <a:xfrm rot="16200000" flipH="1">
            <a:off x="6286512" y="4429132"/>
            <a:ext cx="1928826" cy="214314"/>
          </a:xfrm>
          <a:prstGeom prst="bentConnector3">
            <a:avLst>
              <a:gd name="adj1" fmla="val -23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034" y="11198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values Easily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RowFixture: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3174" y="2428868"/>
            <a:ext cx="1143008" cy="42862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347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comparisons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43174" y="3929066"/>
            <a:ext cx="1071570" cy="714380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786058"/>
            <a:ext cx="31337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2143116"/>
            <a:ext cx="40005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500570"/>
            <a:ext cx="32385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3143248"/>
            <a:ext cx="3657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>
            <a:off x="4429124" y="3286124"/>
            <a:ext cx="714380" cy="158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DoFixture:</a:t>
            </a:r>
            <a:endParaRPr lang="nl-BE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86050" y="2214554"/>
            <a:ext cx="1285884" cy="857256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034" y="1119830"/>
            <a:ext cx="431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own test language</a:t>
            </a:r>
            <a:endParaRPr lang="nl-B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1928802"/>
            <a:ext cx="4086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1428728" y="3857628"/>
            <a:ext cx="1928826" cy="1000132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43108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00364" y="3929066"/>
            <a:ext cx="3500462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86116" y="3929066"/>
            <a:ext cx="2000264" cy="928694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857496"/>
            <a:ext cx="27146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46101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 rot="5400000">
            <a:off x="3036083" y="4321975"/>
            <a:ext cx="1000132" cy="71438"/>
          </a:xfrm>
          <a:prstGeom prst="straightConnector1">
            <a:avLst/>
          </a:prstGeom>
          <a:ln w="2540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b="1" i="1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</a:t>
            </a:r>
            <a:r>
              <a:rPr lang="nl-BE" i="1" smtClean="0"/>
              <a:t>evening dinner! </a:t>
            </a:r>
            <a:r>
              <a:rPr lang="nl-BE" i="1" dirty="0" smtClean="0"/>
              <a:t>So they can work longer!”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endParaRPr lang="nl-BE" dirty="0" smtClean="0"/>
          </a:p>
          <a:p>
            <a:r>
              <a:rPr lang="nl-BE" dirty="0" smtClean="0"/>
              <a:t>A little sketch </a:t>
            </a:r>
            <a:r>
              <a:rPr lang="nl-BE" dirty="0" smtClean="0">
                <a:sym typeface="Wingdings" pitchFamily="2" charset="2"/>
              </a:rPr>
              <a:t></a:t>
            </a:r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Manage Users &amp; Credits</a:t>
            </a:r>
            <a:endParaRPr lang="nl-BE" dirty="0"/>
          </a:p>
        </p:txBody>
      </p:sp>
      <p:sp>
        <p:nvSpPr>
          <p:cNvPr id="8" name="Right Arrow 7"/>
          <p:cNvSpPr/>
          <p:nvPr/>
        </p:nvSpPr>
        <p:spPr>
          <a:xfrm rot="2643152">
            <a:off x="4291287" y="2315835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1" y="1214422"/>
            <a:ext cx="37623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3143248"/>
            <a:ext cx="4819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Order a snack &amp; show orders</a:t>
            </a:r>
            <a:endParaRPr lang="nl-BE" dirty="0"/>
          </a:p>
        </p:txBody>
      </p:sp>
      <p:sp>
        <p:nvSpPr>
          <p:cNvPr id="9" name="Right Arrow 8"/>
          <p:cNvSpPr/>
          <p:nvPr/>
        </p:nvSpPr>
        <p:spPr>
          <a:xfrm rot="2643152">
            <a:off x="4281208" y="2887339"/>
            <a:ext cx="785818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85860"/>
            <a:ext cx="355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143248"/>
            <a:ext cx="3786214" cy="358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</a:t>
            </a:r>
            <a:r>
              <a:rPr lang="nl-BE" smtClean="0"/>
              <a:t>develop </a:t>
            </a:r>
            <a:r>
              <a:rPr lang="nl-BE" smtClean="0"/>
              <a:t>the 2 user stories, which provide the highest business value, </a:t>
            </a:r>
            <a:r>
              <a:rPr lang="nl-BE" smtClean="0"/>
              <a:t>in </a:t>
            </a:r>
            <a:r>
              <a:rPr lang="nl-BE" smtClean="0"/>
              <a:t>2 </a:t>
            </a:r>
            <a:r>
              <a:rPr lang="nl-BE" dirty="0" smtClean="0"/>
              <a:t>iterations.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dirty="0" smtClean="0"/>
              <a:t>Introduction (10’)</a:t>
            </a:r>
          </a:p>
          <a:p>
            <a:pPr marL="624078" indent="-514350">
              <a:buNone/>
            </a:pPr>
            <a:endParaRPr lang="nl-BE" i="1" dirty="0" smtClean="0"/>
          </a:p>
          <a:p>
            <a:pPr marL="624078" indent="-514350"/>
            <a:r>
              <a:rPr lang="nl-BE" b="1" i="1" dirty="0" smtClean="0"/>
              <a:t>Iteration 1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Iteration 2 (35’)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dirty="0" smtClean="0"/>
              <a:t>What’s in it for you? (5’)</a:t>
            </a:r>
          </a:p>
          <a:p>
            <a:pPr marL="624078" indent="-514350"/>
            <a:endParaRPr lang="nl-BE" dirty="0" smtClean="0"/>
          </a:p>
          <a:p>
            <a:pPr marL="624078" indent="-514350"/>
            <a:r>
              <a:rPr lang="nl-BE" dirty="0" smtClean="0"/>
              <a:t>Retrospective (5’)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2609</TotalTime>
  <Words>1322</Words>
  <Application>Microsoft Office PowerPoint</Application>
  <PresentationFormat>On-screen Show (4:3)</PresentationFormat>
  <Paragraphs>303</Paragraphs>
  <Slides>29</Slides>
  <Notes>24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Agile Acceptance Testing with Fitnesse</vt:lpstr>
      <vt:lpstr>Agile Acceptance Testing with Fitnesse</vt:lpstr>
      <vt:lpstr>Agile Acceptance Testing with Fitnesse</vt:lpstr>
      <vt:lpstr>A wonderful opportunity</vt:lpstr>
      <vt:lpstr>An agile Approach</vt:lpstr>
      <vt:lpstr>Manage Users &amp; Credits</vt:lpstr>
      <vt:lpstr>Order a snack &amp; show orders</vt:lpstr>
      <vt:lpstr>An agile Approach</vt:lpstr>
      <vt:lpstr>Agile Acceptance Testing with Fitnesse</vt:lpstr>
      <vt:lpstr>Slide 10</vt:lpstr>
      <vt:lpstr>Specification Workshop (5’)</vt:lpstr>
      <vt:lpstr>Executable specifications</vt:lpstr>
      <vt:lpstr>Implement iteration 1 tests...</vt:lpstr>
      <vt:lpstr>Agile Acceptance Testing with Fitnesse</vt:lpstr>
      <vt:lpstr>Slide 15</vt:lpstr>
      <vt:lpstr>Specification Workshop (5’)</vt:lpstr>
      <vt:lpstr>Implement iteration 2 tests...</vt:lpstr>
      <vt:lpstr>Agile Acceptance Testing with Fitnesse</vt:lpstr>
      <vt:lpstr>What’s in it for you? ScrumMaster / Product Owner</vt:lpstr>
      <vt:lpstr>What’s in it for you? Developer</vt:lpstr>
      <vt:lpstr>What’s in it for you? Tester / Business Analist</vt:lpstr>
      <vt:lpstr>Involve different roles for the best results</vt:lpstr>
      <vt:lpstr>Resources</vt:lpstr>
      <vt:lpstr>Slide 24</vt:lpstr>
      <vt:lpstr>Organising FitNesse:</vt:lpstr>
      <vt:lpstr>DoFixture:</vt:lpstr>
      <vt:lpstr>ColumnFixture:</vt:lpstr>
      <vt:lpstr>RowFixture:</vt:lpstr>
      <vt:lpstr>DoFixture: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331</cp:revision>
  <dcterms:created xsi:type="dcterms:W3CDTF">2009-03-27T18:44:00Z</dcterms:created>
  <dcterms:modified xsi:type="dcterms:W3CDTF">2009-11-01T22:55:44Z</dcterms:modified>
</cp:coreProperties>
</file>