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2"/>
  </p:notesMasterIdLst>
  <p:sldIdLst>
    <p:sldId id="256" r:id="rId2"/>
    <p:sldId id="263" r:id="rId3"/>
    <p:sldId id="258" r:id="rId4"/>
    <p:sldId id="272" r:id="rId5"/>
    <p:sldId id="259" r:id="rId6"/>
    <p:sldId id="282" r:id="rId7"/>
    <p:sldId id="283" r:id="rId8"/>
    <p:sldId id="290" r:id="rId9"/>
    <p:sldId id="295" r:id="rId10"/>
    <p:sldId id="260" r:id="rId11"/>
    <p:sldId id="262" r:id="rId12"/>
    <p:sldId id="257" r:id="rId13"/>
    <p:sldId id="298" r:id="rId14"/>
    <p:sldId id="296" r:id="rId15"/>
    <p:sldId id="261" r:id="rId16"/>
    <p:sldId id="302" r:id="rId17"/>
    <p:sldId id="303" r:id="rId18"/>
    <p:sldId id="297" r:id="rId19"/>
    <p:sldId id="269" r:id="rId20"/>
    <p:sldId id="270" r:id="rId21"/>
    <p:sldId id="271" r:id="rId22"/>
    <p:sldId id="265" r:id="rId23"/>
    <p:sldId id="289" r:id="rId24"/>
    <p:sldId id="264" r:id="rId25"/>
    <p:sldId id="285" r:id="rId26"/>
    <p:sldId id="268" r:id="rId27"/>
    <p:sldId id="301" r:id="rId28"/>
    <p:sldId id="280" r:id="rId29"/>
    <p:sldId id="299" r:id="rId30"/>
    <p:sldId id="300" r:id="rId31"/>
  </p:sldIdLst>
  <p:sldSz cx="9144000" cy="6858000" type="screen4x3"/>
  <p:notesSz cx="7315200" cy="96012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4588" autoAdjust="0"/>
    <p:restoredTop sz="64588" autoAdjust="0"/>
  </p:normalViewPr>
  <p:slideViewPr>
    <p:cSldViewPr>
      <p:cViewPr>
        <p:scale>
          <a:sx n="75" d="100"/>
          <a:sy n="75" d="100"/>
        </p:scale>
        <p:origin x="-1944" y="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0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1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8F0785E-033A-43CD-AF7D-1A09C6890A39}" type="datetimeFigureOut">
              <a:rPr lang="nl-BE" smtClean="0"/>
              <a:pPr/>
              <a:t>24/10/2009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95F721D-B08F-41E9-83C2-423A43044BB2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Introduce ourselves.</a:t>
            </a:r>
          </a:p>
          <a:p>
            <a:r>
              <a:rPr lang="nl-BE" dirty="0" smtClean="0"/>
              <a:t>Hand-out this as a reference A5 @ the end of the session.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</a:t>
            </a:fld>
            <a:endParaRPr lang="nl-B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nl-BE" dirty="0" smtClean="0"/>
              <a:t>Lets turn those examples into executable specifications to verify that we have build the right code.</a:t>
            </a:r>
          </a:p>
          <a:p>
            <a:pPr defTabSz="966612">
              <a:defRPr/>
            </a:pPr>
            <a:endParaRPr lang="nl-BE" dirty="0" smtClean="0"/>
          </a:p>
          <a:p>
            <a:pPr defTabSz="966612">
              <a:defRPr/>
            </a:pPr>
            <a:r>
              <a:rPr lang="nl-BE" dirty="0" smtClean="0"/>
              <a:t>Elaborate -&gt; to describe more in detail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12</a:t>
            </a:fld>
            <a:endParaRPr lang="nl-B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r>
              <a:rPr lang="nl-BE" baseline="0" dirty="0" smtClean="0"/>
              <a:t> Een eenvoudige testcase uit de specification workshop toelichten aan de Flipchart voor de anderen</a:t>
            </a:r>
            <a:endParaRPr lang="nl-BE" baseline="0" dirty="0" smtClean="0"/>
          </a:p>
          <a:p>
            <a:pPr>
              <a:buFontTx/>
              <a:buChar char="-"/>
            </a:pP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13</a:t>
            </a:fld>
            <a:endParaRPr lang="nl-B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u="sng" baseline="0" dirty="0" smtClean="0"/>
              <a:t>Second Story to manage credits:</a:t>
            </a:r>
          </a:p>
          <a:p>
            <a:pPr>
              <a:buFontTx/>
              <a:buChar char="-"/>
            </a:pPr>
            <a:r>
              <a:rPr lang="nl-BE" dirty="0" smtClean="0"/>
              <a:t>First</a:t>
            </a:r>
            <a:r>
              <a:rPr lang="nl-BE" baseline="0" dirty="0" smtClean="0"/>
              <a:t> complete the second test for Ordering for Users with enough credit.</a:t>
            </a:r>
          </a:p>
          <a:p>
            <a:pPr lvl="1">
              <a:buFontTx/>
              <a:buChar char="-"/>
            </a:pPr>
            <a:r>
              <a:rPr lang="nl-BE" baseline="0" dirty="0" smtClean="0"/>
              <a:t> Get Todays orders</a:t>
            </a:r>
          </a:p>
          <a:p>
            <a:pPr lvl="1">
              <a:buFontTx/>
              <a:buChar char="-"/>
            </a:pPr>
            <a:r>
              <a:rPr lang="nl-BE" baseline="0" dirty="0" smtClean="0"/>
              <a:t> Check Users credit</a:t>
            </a:r>
          </a:p>
          <a:p>
            <a:pPr lvl="1">
              <a:buFontTx/>
              <a:buChar char="-"/>
            </a:pPr>
            <a:endParaRPr lang="nl-BE" baseline="0" dirty="0" smtClean="0"/>
          </a:p>
          <a:p>
            <a:pPr lvl="0">
              <a:buFontTx/>
              <a:buChar char="-"/>
            </a:pPr>
            <a:r>
              <a:rPr lang="nl-BE" baseline="0" dirty="0" smtClean="0"/>
              <a:t>Then organize FitNesse into 3 suites</a:t>
            </a:r>
          </a:p>
          <a:p>
            <a:pPr lvl="1">
              <a:buFontTx/>
              <a:buChar char="-"/>
            </a:pPr>
            <a:r>
              <a:rPr lang="nl-BE" baseline="0" dirty="0" smtClean="0"/>
              <a:t>move the first test to the AcceptanceSuite.</a:t>
            </a:r>
          </a:p>
          <a:p>
            <a:pPr lvl="1">
              <a:buFontTx/>
              <a:buChar char="-"/>
            </a:pPr>
            <a:r>
              <a:rPr lang="nl-BE" baseline="0" dirty="0" smtClean="0"/>
              <a:t>Move the second to the WorkInProgressSuite.</a:t>
            </a:r>
          </a:p>
          <a:p>
            <a:pPr lvl="1">
              <a:buFontTx/>
              <a:buChar char="-"/>
            </a:pPr>
            <a:endParaRPr lang="nl-BE" baseline="0" dirty="0" smtClean="0"/>
          </a:p>
          <a:p>
            <a:pPr lvl="0">
              <a:buFontTx/>
              <a:buChar char="-"/>
            </a:pPr>
            <a:r>
              <a:rPr lang="nl-BE" baseline="0" dirty="0" smtClean="0"/>
              <a:t>Implement ManageCredit </a:t>
            </a:r>
            <a:r>
              <a:rPr lang="nl-BE" baseline="0" smtClean="0"/>
              <a:t>User Story via Spreadsheet to Fitnesse</a:t>
            </a:r>
            <a:endParaRPr lang="nl-BE" baseline="0" dirty="0" smtClean="0"/>
          </a:p>
          <a:p>
            <a:pPr lvl="0">
              <a:buFontTx/>
              <a:buChar char="-"/>
            </a:pPr>
            <a:endParaRPr lang="nl-BE" dirty="0" smtClean="0"/>
          </a:p>
          <a:p>
            <a:pPr lvl="0">
              <a:buFontTx/>
              <a:buChar char="-"/>
            </a:pPr>
            <a:r>
              <a:rPr lang="nl-BE" dirty="0" smtClean="0"/>
              <a:t>Let PO Accept. Green/Red?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14</a:t>
            </a:fld>
            <a:endParaRPr lang="nl-B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nl-BE" u="sng" dirty="0" smtClean="0"/>
              <a:t>Praktische zaken: </a:t>
            </a:r>
          </a:p>
          <a:p>
            <a:r>
              <a:rPr lang="nl-BE" u="none" dirty="0" smtClean="0"/>
              <a:t>-</a:t>
            </a:r>
            <a:r>
              <a:rPr lang="nl-BE" u="none" baseline="0" dirty="0" smtClean="0"/>
              <a:t>Vooraleer we beginnen aan deze korte workshop vragen we wie er straks mee wil coderen op zijn eigen laptop. </a:t>
            </a:r>
          </a:p>
          <a:p>
            <a:r>
              <a:rPr lang="nl-BE" u="none" baseline="0" dirty="0" smtClean="0"/>
              <a:t>-Deze personen vragen we hun laptop nu op te starten en de inhoud van de share te kopiëren naar hun laptop. (via GetLatest.bat)</a:t>
            </a:r>
          </a:p>
          <a:p>
            <a:r>
              <a:rPr lang="nl-BE" u="none" baseline="0" dirty="0" smtClean="0"/>
              <a:t>- We vermelden dat we niets installeren op de mensen hun laptops gedurende de ganse sessie (enkel xcopy deployment)</a:t>
            </a:r>
          </a:p>
          <a:p>
            <a:r>
              <a:rPr lang="nl-BE" u="none" baseline="0" dirty="0" smtClean="0"/>
              <a:t>	</a:t>
            </a:r>
            <a:endParaRPr lang="nl-BE" u="sng" baseline="0" dirty="0" smtClean="0"/>
          </a:p>
          <a:p>
            <a:r>
              <a:rPr lang="nl-BE" u="sng" baseline="0" dirty="0" smtClean="0"/>
              <a:t>De workshop zelf:</a:t>
            </a:r>
          </a:p>
          <a:p>
            <a:r>
              <a:rPr lang="nl-BE" u="none" baseline="0" dirty="0" smtClean="0"/>
              <a:t>-Verdelen van de aanwezigen in groepjes van 4. (liefst heterogeen)</a:t>
            </a:r>
            <a:endParaRPr lang="nl-BE" u="none" dirty="0" smtClean="0"/>
          </a:p>
          <a:p>
            <a:pPr>
              <a:buFontTx/>
              <a:buChar char="-"/>
            </a:pPr>
            <a:r>
              <a:rPr lang="nl-BE" dirty="0" smtClean="0"/>
              <a:t>We delen een index card van beide stories uit </a:t>
            </a:r>
            <a:r>
              <a:rPr lang="nl-BE" baseline="0" dirty="0" smtClean="0"/>
              <a:t>aan elk groepje.</a:t>
            </a:r>
          </a:p>
          <a:p>
            <a:pPr>
              <a:buFontTx/>
              <a:buChar char="-"/>
            </a:pPr>
            <a:r>
              <a:rPr lang="nl-BE" baseline="0" dirty="0" smtClean="0"/>
              <a:t>We delen ook een voorbeeld uit zodanig dat de deelnemers weten wat van hun verwacht wordt.</a:t>
            </a:r>
          </a:p>
          <a:p>
            <a:pPr>
              <a:buFontTx/>
              <a:buChar char="-"/>
            </a:pPr>
            <a:r>
              <a:rPr lang="nl-BE" baseline="0" dirty="0" smtClean="0"/>
              <a:t>Op het ene scherm laten we deze slide zien. (Pascal)</a:t>
            </a:r>
          </a:p>
          <a:p>
            <a:pPr>
              <a:buFontTx/>
              <a:buChar char="-"/>
            </a:pPr>
            <a:r>
              <a:rPr lang="nl-BE" baseline="0" dirty="0" smtClean="0"/>
              <a:t>Op de andere starten we de countdown timer van ZoomIt om 10 minuten wanneer de uitleg gedaan is en de groepjes gemaakt zijn. (Michel)</a:t>
            </a:r>
          </a:p>
          <a:p>
            <a:pPr>
              <a:buFontTx/>
              <a:buChar char="-"/>
            </a:pPr>
            <a:r>
              <a:rPr lang="nl-BE" dirty="0" smtClean="0"/>
              <a:t>De</a:t>
            </a:r>
            <a:r>
              <a:rPr lang="nl-BE" baseline="0" dirty="0" smtClean="0"/>
              <a:t> mensen krijgen A4 papier en stiften ter beschikking om hun real world voorbeelden te noteren.</a:t>
            </a:r>
          </a:p>
          <a:p>
            <a:pPr>
              <a:buFontTx/>
              <a:buChar char="-"/>
            </a:pPr>
            <a:endParaRPr lang="nl-BE" baseline="0" dirty="0" smtClean="0"/>
          </a:p>
          <a:p>
            <a:r>
              <a:rPr lang="en-US" sz="1300" u="sng" dirty="0" smtClean="0"/>
              <a:t>Some good questions to kick it off:</a:t>
            </a:r>
          </a:p>
          <a:p>
            <a:r>
              <a:rPr lang="en-US" sz="1300" dirty="0" smtClean="0"/>
              <a:t>- How do we verify that this thing we are going to write is implemented </a:t>
            </a:r>
            <a:r>
              <a:rPr lang="nl-BE" sz="1300" b="1" dirty="0" smtClean="0"/>
              <a:t>completely and correctly?</a:t>
            </a:r>
          </a:p>
          <a:p>
            <a:pPr>
              <a:buFontTx/>
              <a:buChar char="-"/>
            </a:pPr>
            <a:r>
              <a:rPr lang="en-US" sz="1300" dirty="0" smtClean="0"/>
              <a:t> Can you give us a few </a:t>
            </a:r>
            <a:r>
              <a:rPr lang="en-US" sz="1300" b="1" dirty="0" smtClean="0"/>
              <a:t>examples?</a:t>
            </a:r>
          </a:p>
          <a:p>
            <a:pPr>
              <a:buFontTx/>
              <a:buChar char="-"/>
            </a:pPr>
            <a:r>
              <a:rPr lang="en-US" sz="1300" dirty="0" smtClean="0"/>
              <a:t> Pretend it's magic and it's already delivered – </a:t>
            </a:r>
            <a:r>
              <a:rPr lang="en-US" sz="1300" b="1" dirty="0" smtClean="0"/>
              <a:t>how would you test it?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16</a:t>
            </a:fld>
            <a:endParaRPr lang="nl-B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l-BE" baseline="0" dirty="0" smtClean="0"/>
              <a:t>Add User John with credits...</a:t>
            </a:r>
          </a:p>
          <a:p>
            <a:pPr>
              <a:buFontTx/>
              <a:buChar char="-"/>
            </a:pP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17</a:t>
            </a:fld>
            <a:endParaRPr lang="nl-B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18</a:t>
            </a:fld>
            <a:endParaRPr lang="nl-B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19</a:t>
            </a:fld>
            <a:endParaRPr lang="nl-B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20</a:t>
            </a:fld>
            <a:endParaRPr lang="nl-B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21</a:t>
            </a:fld>
            <a:endParaRPr lang="nl-B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22</a:t>
            </a:fld>
            <a:endParaRPr lang="nl-B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Timeframe: 90 mins</a:t>
            </a:r>
          </a:p>
          <a:p>
            <a:r>
              <a:rPr lang="nl-BE" dirty="0" smtClean="0"/>
              <a:t>Don’t mind the ringing of the Pomodoro Timer. It’s there to help us keep our timings.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3</a:t>
            </a:fld>
            <a:endParaRPr lang="nl-B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23</a:t>
            </a:fld>
            <a:endParaRPr lang="nl-B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BE" dirty="0" smtClean="0"/>
              <a:t>Rode</a:t>
            </a:r>
            <a:r>
              <a:rPr lang="nl-BE" baseline="0" dirty="0" smtClean="0"/>
              <a:t> testen toevoegen aan groenen</a:t>
            </a:r>
          </a:p>
          <a:p>
            <a:pPr>
              <a:buFontTx/>
              <a:buChar char="-"/>
            </a:pPr>
            <a:r>
              <a:rPr lang="nl-BE" baseline="0" dirty="0" smtClean="0"/>
              <a:t>Groenen zijn geaccepteerd – alarm! Awereness!</a:t>
            </a:r>
          </a:p>
          <a:p>
            <a:pPr>
              <a:buFontTx/>
              <a:buChar char="-"/>
            </a:pPr>
            <a:r>
              <a:rPr lang="nl-BE" baseline="0" dirty="0" smtClean="0"/>
              <a:t>Build should fail by regression tests, not by Work In Progress.</a:t>
            </a:r>
          </a:p>
          <a:p>
            <a:pPr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r>
              <a:rPr lang="nl-BE" b="1" u="sng" baseline="0" dirty="0" smtClean="0"/>
              <a:t>Ask the Audience:</a:t>
            </a:r>
          </a:p>
          <a:p>
            <a:pPr>
              <a:buFontTx/>
              <a:buChar char="-"/>
            </a:pPr>
            <a:r>
              <a:rPr lang="nl-BE" baseline="0" dirty="0" smtClean="0"/>
              <a:t>Should we demo build integration? </a:t>
            </a:r>
          </a:p>
          <a:p>
            <a:pPr lvl="0">
              <a:buFontTx/>
              <a:buChar char="-"/>
            </a:pPr>
            <a:r>
              <a:rPr lang="nl-BE" dirty="0" smtClean="0"/>
              <a:t>Demo debugging with TestDriven.Net?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26</a:t>
            </a:fld>
            <a:endParaRPr lang="nl-B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l-BE" baseline="0" dirty="0" smtClean="0"/>
              <a:t>Add User John with credits...</a:t>
            </a:r>
          </a:p>
          <a:p>
            <a:pPr>
              <a:buFontTx/>
              <a:buChar char="-"/>
            </a:pP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27</a:t>
            </a:fld>
            <a:endParaRPr lang="nl-B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28</a:t>
            </a:fld>
            <a:endParaRPr lang="nl-B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29</a:t>
            </a:fld>
            <a:endParaRPr lang="nl-B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r>
              <a:rPr lang="nl-BE" baseline="0" dirty="0" smtClean="0"/>
              <a:t>Check credits for User John is ...</a:t>
            </a:r>
          </a:p>
          <a:p>
            <a:pPr>
              <a:buFontTx/>
              <a:buChar char="-"/>
            </a:pP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30</a:t>
            </a:fld>
            <a:endParaRPr lang="nl-B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Our Business Case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4</a:t>
            </a:fld>
            <a:endParaRPr lang="nl-B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Basic implementation -&gt; sketch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5</a:t>
            </a:fld>
            <a:endParaRPr lang="nl-B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Joe wants to order</a:t>
            </a:r>
            <a:r>
              <a:rPr lang="nl-BE" baseline="0" dirty="0" smtClean="0"/>
              <a:t> a sandwich.</a:t>
            </a:r>
          </a:p>
          <a:p>
            <a:r>
              <a:rPr lang="nl-BE" baseline="0" dirty="0" smtClean="0"/>
              <a:t>Joe gives €10 to Nancy, who logs on and adds the credits to Joe’s account.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6</a:t>
            </a:fld>
            <a:endParaRPr lang="nl-B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Joe logs on and orders a Club Sandwich and a Tiramisu. He has €2 credit left.</a:t>
            </a:r>
          </a:p>
          <a:p>
            <a:r>
              <a:rPr lang="nl-BE" dirty="0" smtClean="0"/>
              <a:t>Nancy logs on again to print Today’s Orders.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7</a:t>
            </a:fld>
            <a:endParaRPr lang="nl-B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8</a:t>
            </a:fld>
            <a:endParaRPr lang="nl-B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u="sng" baseline="0" dirty="0" smtClean="0"/>
              <a:t>First Story to order snacks:</a:t>
            </a:r>
          </a:p>
          <a:p>
            <a:r>
              <a:rPr lang="nl-BE" baseline="0" dirty="0" smtClean="0"/>
              <a:t>Implement 1st test: Order Snack for User With Insufficient Credit.</a:t>
            </a:r>
          </a:p>
          <a:p>
            <a:r>
              <a:rPr lang="nl-BE" baseline="0" dirty="0" smtClean="0"/>
              <a:t>Hand out the translation of the Specification Workshop to Fitnesse tables of the first test.</a:t>
            </a:r>
          </a:p>
          <a:p>
            <a:endParaRPr lang="nl-BE" baseline="0" dirty="0" smtClean="0"/>
          </a:p>
          <a:p>
            <a:r>
              <a:rPr lang="nl-BE" baseline="0" dirty="0" smtClean="0"/>
              <a:t>Implement 2nd test: Order Snack for User With Enough Credit.</a:t>
            </a:r>
          </a:p>
          <a:p>
            <a:r>
              <a:rPr lang="nl-BE" baseline="0" dirty="0" smtClean="0"/>
              <a:t>  Without Get Today’s Orders. (RowFixture -&gt; in iteration 2)</a:t>
            </a:r>
          </a:p>
          <a:p>
            <a:r>
              <a:rPr lang="nl-BE" baseline="0" dirty="0" smtClean="0"/>
              <a:t>  Without checking the credit. (Return Values in DoFixture – in iteration 2)</a:t>
            </a:r>
          </a:p>
          <a:p>
            <a:endParaRPr lang="nl-BE" baseline="0" dirty="0" smtClean="0"/>
          </a:p>
          <a:p>
            <a:r>
              <a:rPr lang="nl-BE" baseline="0" dirty="0" smtClean="0"/>
              <a:t>Use SetUp to Import Namespaces.</a:t>
            </a:r>
          </a:p>
          <a:p>
            <a:endParaRPr lang="nl-BE" baseline="0" dirty="0" smtClean="0"/>
          </a:p>
          <a:p>
            <a:r>
              <a:rPr lang="nl-BE" baseline="0" dirty="0" smtClean="0"/>
              <a:t>Explain DoFixture</a:t>
            </a:r>
          </a:p>
          <a:p>
            <a:r>
              <a:rPr lang="nl-BE" baseline="0" dirty="0" smtClean="0"/>
              <a:t>Explain ColumnFixture</a:t>
            </a:r>
          </a:p>
          <a:p>
            <a:endParaRPr lang="nl-BE" baseline="0" dirty="0" smtClean="0"/>
          </a:p>
          <a:p>
            <a:r>
              <a:rPr lang="nl-BE" baseline="0" dirty="0" smtClean="0"/>
              <a:t>Ask the green/red question which PO’s accept the first test? And the second? (they didn’t get the fixture print-out of the second)</a:t>
            </a:r>
          </a:p>
          <a:p>
            <a:endParaRPr lang="nl-BE" baseline="0" dirty="0" smtClean="0"/>
          </a:p>
          <a:p>
            <a:r>
              <a:rPr lang="nl-BE" baseline="0" dirty="0" smtClean="0"/>
              <a:t>1st tests gets accepted by Product Owner.</a:t>
            </a:r>
          </a:p>
          <a:p>
            <a:r>
              <a:rPr lang="nl-BE" baseline="0" dirty="0" smtClean="0"/>
              <a:t>2nd is not accepted -&gt; not complete According to Acceptance Criteria on the User Story. (too bad </a:t>
            </a:r>
            <a:r>
              <a:rPr lang="nl-BE" baseline="0" dirty="0" smtClean="0">
                <a:sym typeface="Wingdings" pitchFamily="2" charset="2"/>
              </a:rPr>
              <a:t>)</a:t>
            </a:r>
            <a:endParaRPr lang="nl-BE" baseline="0" dirty="0" smtClean="0"/>
          </a:p>
          <a:p>
            <a:endParaRPr lang="nl-BE" baseline="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9</a:t>
            </a:fld>
            <a:endParaRPr lang="nl-B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nl-BE" u="sng" dirty="0" smtClean="0"/>
              <a:t>Praktische zaken: </a:t>
            </a:r>
          </a:p>
          <a:p>
            <a:r>
              <a:rPr lang="nl-BE" u="none" dirty="0" smtClean="0"/>
              <a:t>-</a:t>
            </a:r>
            <a:r>
              <a:rPr lang="nl-BE" u="none" baseline="0" dirty="0" smtClean="0"/>
              <a:t>Vooraleer we beginnen aan deze korte workshop vragen we wie er straks mee wil coderen op zijn eigen laptop. </a:t>
            </a:r>
          </a:p>
          <a:p>
            <a:r>
              <a:rPr lang="nl-BE" u="none" baseline="0" dirty="0" smtClean="0"/>
              <a:t>-Deze personen vragen we hun laptop nu op te starten en de inhoud van de share te kopiëren naar hun laptop. (via GetLatest.bat)</a:t>
            </a:r>
          </a:p>
          <a:p>
            <a:r>
              <a:rPr lang="nl-BE" u="none" baseline="0" dirty="0" smtClean="0"/>
              <a:t>- We vermelden dat we niets installeren op de mensen hun laptops gedurende de ganse sessie (enkel xcopy deployment)</a:t>
            </a:r>
          </a:p>
          <a:p>
            <a:r>
              <a:rPr lang="nl-BE" u="none" baseline="0" dirty="0" smtClean="0"/>
              <a:t>	</a:t>
            </a:r>
            <a:endParaRPr lang="nl-BE" u="sng" baseline="0" dirty="0" smtClean="0"/>
          </a:p>
          <a:p>
            <a:r>
              <a:rPr lang="nl-BE" u="sng" baseline="0" dirty="0" smtClean="0"/>
              <a:t>De workshop zelf:</a:t>
            </a:r>
          </a:p>
          <a:p>
            <a:r>
              <a:rPr lang="nl-BE" u="none" baseline="0" dirty="0" smtClean="0"/>
              <a:t>-Verdelen van de aanwezigen in groepjes van 4. (liefst heterogeen)</a:t>
            </a:r>
            <a:endParaRPr lang="nl-BE" u="none" dirty="0" smtClean="0"/>
          </a:p>
          <a:p>
            <a:pPr>
              <a:buFontTx/>
              <a:buChar char="-"/>
            </a:pPr>
            <a:r>
              <a:rPr lang="nl-BE" dirty="0" smtClean="0"/>
              <a:t>We delen een index card van beide stories uit </a:t>
            </a:r>
            <a:r>
              <a:rPr lang="nl-BE" baseline="0" dirty="0" smtClean="0"/>
              <a:t>aan elk groepje.</a:t>
            </a:r>
          </a:p>
          <a:p>
            <a:pPr>
              <a:buFontTx/>
              <a:buChar char="-"/>
            </a:pPr>
            <a:r>
              <a:rPr lang="nl-BE" baseline="0" dirty="0" smtClean="0"/>
              <a:t>We delen ook een voorbeeld uit zodanig dat de deelnemers weten wat van hun verwacht wordt.</a:t>
            </a:r>
          </a:p>
          <a:p>
            <a:pPr>
              <a:buFontTx/>
              <a:buChar char="-"/>
            </a:pPr>
            <a:r>
              <a:rPr lang="nl-BE" baseline="0" dirty="0" smtClean="0"/>
              <a:t>Op het ene scherm laten we deze slide zien. (Pascal)</a:t>
            </a:r>
          </a:p>
          <a:p>
            <a:pPr>
              <a:buFontTx/>
              <a:buChar char="-"/>
            </a:pPr>
            <a:r>
              <a:rPr lang="nl-BE" baseline="0" dirty="0" smtClean="0"/>
              <a:t>Op de andere starten we de countdown timer van ZoomIt om 10 minuten wanneer de uitleg gedaan is en de groepjes gemaakt zijn. (Michel)</a:t>
            </a:r>
          </a:p>
          <a:p>
            <a:pPr>
              <a:buFontTx/>
              <a:buChar char="-"/>
            </a:pPr>
            <a:r>
              <a:rPr lang="nl-BE" dirty="0" smtClean="0"/>
              <a:t>De</a:t>
            </a:r>
            <a:r>
              <a:rPr lang="nl-BE" baseline="0" dirty="0" smtClean="0"/>
              <a:t> mensen krijgen A4 papier en stiften ter beschikking om hun real world voorbeelden te noteren.</a:t>
            </a:r>
          </a:p>
          <a:p>
            <a:pPr>
              <a:buFontTx/>
              <a:buChar char="-"/>
            </a:pPr>
            <a:endParaRPr lang="nl-BE" baseline="0" dirty="0" smtClean="0"/>
          </a:p>
          <a:p>
            <a:r>
              <a:rPr lang="en-US" sz="1300" u="sng" dirty="0" smtClean="0"/>
              <a:t>Some good questions to kick it off:</a:t>
            </a:r>
          </a:p>
          <a:p>
            <a:r>
              <a:rPr lang="en-US" sz="1300" dirty="0" smtClean="0"/>
              <a:t>- How do we verify that this thing we are going to write is implemented </a:t>
            </a:r>
            <a:r>
              <a:rPr lang="nl-BE" sz="1300" b="1" dirty="0" smtClean="0"/>
              <a:t>completely and correctly?</a:t>
            </a:r>
          </a:p>
          <a:p>
            <a:pPr>
              <a:buFontTx/>
              <a:buChar char="-"/>
            </a:pPr>
            <a:r>
              <a:rPr lang="en-US" sz="1300" dirty="0" smtClean="0"/>
              <a:t> Can you give us a few </a:t>
            </a:r>
            <a:r>
              <a:rPr lang="en-US" sz="1300" b="1" dirty="0" smtClean="0"/>
              <a:t>examples?</a:t>
            </a:r>
          </a:p>
          <a:p>
            <a:pPr>
              <a:buFontTx/>
              <a:buChar char="-"/>
            </a:pPr>
            <a:r>
              <a:rPr lang="en-US" sz="1300" dirty="0" smtClean="0"/>
              <a:t> Pretend it's magic and it's already delivered – </a:t>
            </a:r>
            <a:r>
              <a:rPr lang="en-US" sz="1300" b="1" dirty="0" smtClean="0"/>
              <a:t>how would you test it?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11</a:t>
            </a:fld>
            <a:endParaRPr lang="nl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B938823-3E05-40BA-BF51-A1BB5DC0A85F}" type="datetimeFigureOut">
              <a:rPr lang="nl-BE" smtClean="0"/>
              <a:pPr/>
              <a:t>24/10/2009</a:t>
            </a:fld>
            <a:endParaRPr lang="nl-B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24/10/2009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24/10/2009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24/10/2009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24/10/2009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24/10/2009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24/10/2009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24/10/2009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24/10/2009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24/10/2009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B938823-3E05-40BA-BF51-A1BB5DC0A85F}" type="datetimeFigureOut">
              <a:rPr lang="nl-BE" smtClean="0"/>
              <a:pPr/>
              <a:t>24/10/2009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B938823-3E05-40BA-BF51-A1BB5DC0A85F}" type="datetimeFigureOut">
              <a:rPr lang="nl-BE" smtClean="0"/>
              <a:pPr/>
              <a:t>24/10/2009</a:t>
            </a:fld>
            <a:endParaRPr lang="nl-B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ceptancetesting.info/the-book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ceptancetesting.info/the-book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pascal.mestdach@infohos.be" TargetMode="External"/><Relationship Id="rId13" Type="http://schemas.openxmlformats.org/officeDocument/2006/relationships/image" Target="../media/image4.png"/><Relationship Id="rId3" Type="http://schemas.openxmlformats.org/officeDocument/2006/relationships/hyperlink" Target="http://www.linkedin.com/in/michelgrootjans" TargetMode="External"/><Relationship Id="rId7" Type="http://schemas.openxmlformats.org/officeDocument/2006/relationships/hyperlink" Target="http://pascalmestdach.blogspot.com/" TargetMode="External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inkedin.com/in/pascalmestdach" TargetMode="External"/><Relationship Id="rId11" Type="http://schemas.openxmlformats.org/officeDocument/2006/relationships/image" Target="../media/image2.jpeg"/><Relationship Id="rId5" Type="http://schemas.openxmlformats.org/officeDocument/2006/relationships/hyperlink" Target="mailto:michel.grootjans@ilean.be" TargetMode="External"/><Relationship Id="rId15" Type="http://schemas.openxmlformats.org/officeDocument/2006/relationships/image" Target="../media/image6.jpeg"/><Relationship Id="rId10" Type="http://schemas.openxmlformats.org/officeDocument/2006/relationships/hyperlink" Target="http://agileacceptancetesting.googlecode.com/svn/trunk" TargetMode="External"/><Relationship Id="rId4" Type="http://schemas.openxmlformats.org/officeDocument/2006/relationships/hyperlink" Target="http://geekswithblogs.net/alternativedotnet/" TargetMode="External"/><Relationship Id="rId9" Type="http://schemas.openxmlformats.org/officeDocument/2006/relationships/hyperlink" Target="http://code.google.com/p/agileacceptancetesting/" TargetMode="External"/><Relationship Id="rId1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://sourceforge.net/projects/fitlibrary/" TargetMode="External"/><Relationship Id="rId7" Type="http://schemas.openxmlformats.org/officeDocument/2006/relationships/hyperlink" Target="http://tech.groups.yahoo.com/group/fitnesse/" TargetMode="External"/><Relationship Id="rId12" Type="http://schemas.openxmlformats.org/officeDocument/2006/relationships/image" Target="../media/image19.png"/><Relationship Id="rId2" Type="http://schemas.openxmlformats.org/officeDocument/2006/relationships/hyperlink" Target="http://fitness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ojko.net/2008/09/17/fitting-agile-acceptance-testing-into-the-development-process/" TargetMode="External"/><Relationship Id="rId11" Type="http://schemas.openxmlformats.org/officeDocument/2006/relationships/image" Target="../media/image18.png"/><Relationship Id="rId5" Type="http://schemas.openxmlformats.org/officeDocument/2006/relationships/hyperlink" Target="http://codebetter.com/blogs/ian_cooper/archive/2008/10/13/fitnesse-and-the-three-way.aspx" TargetMode="External"/><Relationship Id="rId10" Type="http://schemas.openxmlformats.org/officeDocument/2006/relationships/image" Target="../media/image17.png"/><Relationship Id="rId4" Type="http://schemas.openxmlformats.org/officeDocument/2006/relationships/hyperlink" Target="http://gojko.net/" TargetMode="External"/><Relationship Id="rId9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Agile Acceptance Testing with Fitnesse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672414" cy="1199704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Michel Grootjans</a:t>
            </a:r>
          </a:p>
          <a:p>
            <a:pPr lvl="0"/>
            <a:r>
              <a:rPr lang="en-US" dirty="0" smtClean="0"/>
              <a:t>Pascal Mestdach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42910" y="428604"/>
            <a:ext cx="8072494" cy="5214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174" y="449869"/>
            <a:ext cx="7977293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u="sng" dirty="0" smtClean="0"/>
              <a:t>Goal:</a:t>
            </a:r>
            <a:r>
              <a:rPr lang="nl-BE" dirty="0" smtClean="0"/>
              <a:t> Nail down the scope of the user stories with real world examples, which we all agree on.</a:t>
            </a:r>
          </a:p>
          <a:p>
            <a:endParaRPr lang="nl-BE" dirty="0" smtClean="0"/>
          </a:p>
          <a:p>
            <a:r>
              <a:rPr lang="nl-BE" dirty="0" smtClean="0"/>
              <a:t>Workshop Outputs:</a:t>
            </a:r>
          </a:p>
          <a:p>
            <a:pPr lvl="1"/>
            <a:r>
              <a:rPr lang="en-US" dirty="0" smtClean="0"/>
              <a:t>Enough realistic examples to start working</a:t>
            </a:r>
          </a:p>
          <a:p>
            <a:pPr lvl="1"/>
            <a:r>
              <a:rPr lang="en-US" dirty="0" smtClean="0"/>
              <a:t>Shared understanding of the domain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Some tips:</a:t>
            </a:r>
          </a:p>
          <a:p>
            <a:pPr lvl="1"/>
            <a:r>
              <a:rPr lang="nl-BE" dirty="0" smtClean="0"/>
              <a:t>Involve the whole team</a:t>
            </a:r>
          </a:p>
          <a:p>
            <a:pPr lvl="1"/>
            <a:r>
              <a:rPr lang="nl-BE" dirty="0" smtClean="0"/>
              <a:t>Don’t over complicate things</a:t>
            </a:r>
          </a:p>
          <a:p>
            <a:pPr lvl="1"/>
            <a:r>
              <a:rPr lang="en-US" dirty="0" smtClean="0"/>
              <a:t>Also identify edge cases and negative paths</a:t>
            </a:r>
          </a:p>
          <a:p>
            <a:pPr lvl="1"/>
            <a:r>
              <a:rPr lang="en-US" dirty="0" smtClean="0"/>
              <a:t>Stay focused on the user </a:t>
            </a:r>
            <a:r>
              <a:rPr lang="en-US" dirty="0" smtClean="0"/>
              <a:t>story!</a:t>
            </a:r>
            <a:endParaRPr lang="en-US" dirty="0" smtClean="0"/>
          </a:p>
          <a:p>
            <a:pPr lvl="1"/>
            <a:r>
              <a:rPr lang="nl-BE" dirty="0" smtClean="0"/>
              <a:t>Describe what, not how</a:t>
            </a:r>
          </a:p>
          <a:p>
            <a:pPr lvl="1"/>
            <a:r>
              <a:rPr lang="nl-BE" dirty="0" smtClean="0"/>
              <a:t>Communicate intent, explain why</a:t>
            </a:r>
          </a:p>
          <a:p>
            <a:pPr>
              <a:buNone/>
            </a:pPr>
            <a:endParaRPr lang="nl-BE" dirty="0" smtClean="0"/>
          </a:p>
          <a:p>
            <a:endParaRPr lang="nl-B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Specification Workshop </a:t>
            </a:r>
            <a:r>
              <a:rPr lang="nl-BE" dirty="0" smtClean="0"/>
              <a:t>(</a:t>
            </a:r>
            <a:r>
              <a:rPr lang="nl-BE" dirty="0" smtClean="0"/>
              <a:t>5</a:t>
            </a:r>
            <a:r>
              <a:rPr lang="nl-BE" dirty="0" smtClean="0"/>
              <a:t>’)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3714744" y="6488668"/>
            <a:ext cx="5429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 smtClean="0">
                <a:hlinkClick r:id="rId3"/>
              </a:rPr>
              <a:t>http://www.acceptancetesting.info/the-book/</a:t>
            </a:r>
            <a:r>
              <a:rPr lang="nl-BE" dirty="0" smtClean="0"/>
              <a:t> 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76630"/>
          </a:xfrm>
        </p:spPr>
        <p:txBody>
          <a:bodyPr>
            <a:normAutofit/>
          </a:bodyPr>
          <a:lstStyle/>
          <a:p>
            <a:r>
              <a:rPr lang="nl-BE" dirty="0" smtClean="0"/>
              <a:t>Scope of the user story is nailed down with  real world examples</a:t>
            </a:r>
          </a:p>
          <a:p>
            <a:endParaRPr lang="nl-BE" dirty="0" smtClean="0"/>
          </a:p>
          <a:p>
            <a:endParaRPr lang="nl-BE" dirty="0" smtClean="0"/>
          </a:p>
          <a:p>
            <a:pPr>
              <a:buNone/>
            </a:pPr>
            <a:endParaRPr lang="nl-BE" dirty="0" smtClean="0"/>
          </a:p>
          <a:p>
            <a:pPr>
              <a:buNone/>
            </a:pPr>
            <a:endParaRPr lang="nl-BE" dirty="0" smtClean="0"/>
          </a:p>
          <a:p>
            <a:pPr>
              <a:buNone/>
            </a:pPr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Executable specifications</a:t>
            </a:r>
            <a:endParaRPr lang="nl-BE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2654344"/>
            <a:ext cx="6429420" cy="2703482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Implement iteration 1 tests...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24078" indent="-514350"/>
            <a:r>
              <a:rPr lang="nl-BE" dirty="0" smtClean="0"/>
              <a:t>Introduction &amp; Specification Workshop (25’)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Setup Fitnesse (10’)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Iteration 1 (25’)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b="1" i="1" dirty="0" smtClean="0"/>
              <a:t>Iteration 2 (20’)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What’s in it for you? (5’)</a:t>
            </a:r>
          </a:p>
          <a:p>
            <a:pPr marL="624078" indent="-514350"/>
            <a:endParaRPr lang="nl-BE" dirty="0" smtClean="0"/>
          </a:p>
          <a:p>
            <a:pPr marL="624078" indent="-514350"/>
            <a:r>
              <a:rPr lang="nl-BE" dirty="0" smtClean="0"/>
              <a:t>Retrospective (5’)</a:t>
            </a:r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l-BE" sz="3600" dirty="0" smtClean="0"/>
              <a:t>Agile Acceptance Testing with Fitnesse</a:t>
            </a:r>
            <a:endParaRPr lang="nl-BE" sz="3600" dirty="0"/>
          </a:p>
        </p:txBody>
      </p:sp>
      <p:pic>
        <p:nvPicPr>
          <p:cNvPr id="5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71472" y="428604"/>
            <a:ext cx="8143932" cy="5286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737" y="449868"/>
            <a:ext cx="8072494" cy="522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u="sng" dirty="0" smtClean="0"/>
              <a:t>Goal:</a:t>
            </a:r>
            <a:r>
              <a:rPr lang="nl-BE" dirty="0" smtClean="0"/>
              <a:t> Nail down the scope of the user stories with real world examples, which we all agree on.</a:t>
            </a:r>
          </a:p>
          <a:p>
            <a:endParaRPr lang="nl-BE" dirty="0" smtClean="0"/>
          </a:p>
          <a:p>
            <a:r>
              <a:rPr lang="nl-BE" dirty="0" smtClean="0"/>
              <a:t>Workshop Outputs:</a:t>
            </a:r>
          </a:p>
          <a:p>
            <a:pPr lvl="1"/>
            <a:r>
              <a:rPr lang="en-US" dirty="0" smtClean="0"/>
              <a:t>Enough realistic examples to start working</a:t>
            </a:r>
          </a:p>
          <a:p>
            <a:pPr lvl="1"/>
            <a:r>
              <a:rPr lang="en-US" dirty="0" smtClean="0"/>
              <a:t>Shared understanding of the domain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Some tips:</a:t>
            </a:r>
          </a:p>
          <a:p>
            <a:pPr lvl="1"/>
            <a:r>
              <a:rPr lang="nl-BE" dirty="0" smtClean="0"/>
              <a:t>Involve the whole team</a:t>
            </a:r>
          </a:p>
          <a:p>
            <a:pPr lvl="1"/>
            <a:r>
              <a:rPr lang="nl-BE" dirty="0" smtClean="0"/>
              <a:t>Don’t over complicate things</a:t>
            </a:r>
          </a:p>
          <a:p>
            <a:pPr lvl="1"/>
            <a:r>
              <a:rPr lang="en-US" dirty="0" smtClean="0"/>
              <a:t>Also identify edge cases and negative paths</a:t>
            </a:r>
          </a:p>
          <a:p>
            <a:pPr lvl="1"/>
            <a:r>
              <a:rPr lang="en-US" dirty="0" smtClean="0"/>
              <a:t>Stay focused on the user story</a:t>
            </a:r>
          </a:p>
          <a:p>
            <a:pPr lvl="1"/>
            <a:r>
              <a:rPr lang="nl-BE" dirty="0" smtClean="0"/>
              <a:t>Describe what, not how</a:t>
            </a:r>
          </a:p>
          <a:p>
            <a:pPr lvl="1"/>
            <a:r>
              <a:rPr lang="nl-BE" dirty="0" smtClean="0"/>
              <a:t>Communicate intent, explain why</a:t>
            </a:r>
          </a:p>
          <a:p>
            <a:pPr>
              <a:buNone/>
            </a:pPr>
            <a:endParaRPr lang="nl-BE" dirty="0" smtClean="0"/>
          </a:p>
          <a:p>
            <a:endParaRPr lang="nl-B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Specification Workshop </a:t>
            </a:r>
            <a:r>
              <a:rPr lang="nl-BE" dirty="0" smtClean="0"/>
              <a:t>(</a:t>
            </a:r>
            <a:r>
              <a:rPr lang="nl-BE" dirty="0" smtClean="0"/>
              <a:t>5</a:t>
            </a:r>
            <a:r>
              <a:rPr lang="nl-BE" dirty="0" smtClean="0"/>
              <a:t>’)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3714744" y="6488668"/>
            <a:ext cx="5429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 smtClean="0">
                <a:hlinkClick r:id="rId3"/>
              </a:rPr>
              <a:t>http://www.acceptancetesting.info/the-book/</a:t>
            </a:r>
            <a:r>
              <a:rPr lang="nl-BE" dirty="0" smtClean="0"/>
              <a:t> 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Implement iteration 2 tests...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24078" indent="-514350"/>
            <a:r>
              <a:rPr lang="nl-BE" dirty="0" smtClean="0"/>
              <a:t>Introduction &amp; Specification Workshop (25’)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Setup Fitnesse (10’)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Iteration 1 (25’)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Iteration 2 (20’)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b="1" i="1" dirty="0" smtClean="0"/>
              <a:t>What’s in it for you? (5’)</a:t>
            </a:r>
          </a:p>
          <a:p>
            <a:pPr marL="624078" indent="-514350"/>
            <a:endParaRPr lang="nl-BE" dirty="0" smtClean="0"/>
          </a:p>
          <a:p>
            <a:pPr marL="624078" indent="-514350"/>
            <a:r>
              <a:rPr lang="nl-BE" dirty="0" smtClean="0"/>
              <a:t>Retrospective (5’)</a:t>
            </a:r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l-BE" sz="3600" dirty="0" smtClean="0"/>
              <a:t>Agile Acceptance Testing with Fitnesse</a:t>
            </a:r>
            <a:endParaRPr lang="nl-BE" sz="3600" dirty="0"/>
          </a:p>
        </p:txBody>
      </p:sp>
      <p:pic>
        <p:nvPicPr>
          <p:cNvPr id="5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Developers will actually read the specifications</a:t>
            </a:r>
          </a:p>
          <a:p>
            <a:endParaRPr lang="en-US" dirty="0" smtClean="0"/>
          </a:p>
          <a:p>
            <a:r>
              <a:rPr lang="en-US" dirty="0" smtClean="0"/>
              <a:t>They will understand the stuff correctly</a:t>
            </a:r>
          </a:p>
          <a:p>
            <a:endParaRPr lang="en-US" dirty="0" smtClean="0"/>
          </a:p>
          <a:p>
            <a:r>
              <a:rPr lang="en-US" dirty="0" smtClean="0"/>
              <a:t>They will not skip parts of the spec</a:t>
            </a:r>
          </a:p>
          <a:p>
            <a:endParaRPr lang="en-US" dirty="0" smtClean="0"/>
          </a:p>
          <a:p>
            <a:r>
              <a:rPr lang="en-US" dirty="0" smtClean="0"/>
              <a:t>You can track the development progress</a:t>
            </a:r>
          </a:p>
          <a:p>
            <a:endParaRPr lang="en-US" dirty="0" smtClean="0"/>
          </a:p>
          <a:p>
            <a:r>
              <a:rPr lang="en-US" dirty="0" smtClean="0"/>
              <a:t>Save time on acceptance/smoke testing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BE" dirty="0" smtClean="0"/>
              <a:t>What’s in it for you?</a:t>
            </a:r>
            <a:br>
              <a:rPr lang="nl-BE" dirty="0" smtClean="0"/>
            </a:br>
            <a:r>
              <a:rPr lang="nl-BE" sz="3600" dirty="0" smtClean="0">
                <a:solidFill>
                  <a:schemeClr val="bg2">
                    <a:lumMod val="50000"/>
                  </a:schemeClr>
                </a:solidFill>
              </a:rPr>
              <a:t>ScrumMaster / Product Owner</a:t>
            </a:r>
            <a:endParaRPr lang="nl-BE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864307"/>
          </a:xfrm>
        </p:spPr>
        <p:txBody>
          <a:bodyPr>
            <a:normAutofit lnSpcReduction="10000"/>
          </a:bodyPr>
          <a:lstStyle/>
          <a:p>
            <a:r>
              <a:rPr lang="nl-BE" dirty="0" smtClean="0"/>
              <a:t>Michel Grootjans</a:t>
            </a:r>
          </a:p>
          <a:p>
            <a:pPr lvl="1"/>
            <a:r>
              <a:rPr lang="nl-BE" dirty="0" smtClean="0"/>
              <a:t>Enterprise Architect </a:t>
            </a:r>
          </a:p>
          <a:p>
            <a:pPr lvl="1"/>
            <a:r>
              <a:rPr lang="nl-BE" sz="1600" dirty="0" smtClean="0">
                <a:hlinkClick r:id="rId3"/>
              </a:rPr>
              <a:t>             http://www.linkedin.com/in/michelgrootjans</a:t>
            </a:r>
            <a:endParaRPr lang="nl-BE" sz="1600" dirty="0" smtClean="0"/>
          </a:p>
          <a:p>
            <a:pPr lvl="1"/>
            <a:r>
              <a:rPr lang="nl-BE" sz="1600" dirty="0" smtClean="0"/>
              <a:t>Blog: </a:t>
            </a:r>
            <a:r>
              <a:rPr lang="nl-BE" sz="1600" dirty="0" smtClean="0">
                <a:hlinkClick r:id="rId4"/>
              </a:rPr>
              <a:t>http://geekswithblogs.net/alternativedotnet/</a:t>
            </a:r>
            <a:r>
              <a:rPr lang="nl-BE" sz="1600" dirty="0" smtClean="0"/>
              <a:t> </a:t>
            </a:r>
          </a:p>
          <a:p>
            <a:pPr lvl="1"/>
            <a:r>
              <a:rPr lang="nl-BE" sz="1600" dirty="0" smtClean="0">
                <a:hlinkClick r:id="rId5"/>
              </a:rPr>
              <a:t>michel.grootjans@ilean.be</a:t>
            </a:r>
            <a:endParaRPr lang="nl-BE" sz="1600" dirty="0" smtClean="0"/>
          </a:p>
          <a:p>
            <a:pPr lvl="1">
              <a:buNone/>
            </a:pPr>
            <a:endParaRPr lang="nl-BE" dirty="0" smtClean="0"/>
          </a:p>
          <a:p>
            <a:r>
              <a:rPr lang="nl-BE" dirty="0" smtClean="0"/>
              <a:t>Pascal Mestdach</a:t>
            </a:r>
          </a:p>
          <a:p>
            <a:pPr lvl="1"/>
            <a:r>
              <a:rPr lang="nl-BE" dirty="0" smtClean="0"/>
              <a:t>Solution Architect</a:t>
            </a:r>
          </a:p>
          <a:p>
            <a:pPr lvl="1"/>
            <a:r>
              <a:rPr lang="nl-BE" sz="1600" dirty="0" smtClean="0">
                <a:hlinkClick r:id="rId6"/>
              </a:rPr>
              <a:t>             http://www.linkedin.com/in/pascalmestdach</a:t>
            </a:r>
            <a:r>
              <a:rPr lang="nl-BE" sz="1600" dirty="0" smtClean="0"/>
              <a:t> </a:t>
            </a:r>
          </a:p>
          <a:p>
            <a:pPr lvl="1"/>
            <a:r>
              <a:rPr lang="nl-BE" sz="1600" dirty="0" smtClean="0"/>
              <a:t>Blog: </a:t>
            </a:r>
            <a:r>
              <a:rPr lang="nl-BE" sz="1600" dirty="0" smtClean="0">
                <a:hlinkClick r:id="rId7"/>
              </a:rPr>
              <a:t>http://pascalmestdach.blogspot.com/</a:t>
            </a:r>
            <a:r>
              <a:rPr lang="nl-BE" sz="1600" dirty="0" smtClean="0"/>
              <a:t> </a:t>
            </a:r>
          </a:p>
          <a:p>
            <a:pPr lvl="1"/>
            <a:r>
              <a:rPr lang="nl-BE" sz="1600" dirty="0" smtClean="0">
                <a:hlinkClick r:id="rId8"/>
              </a:rPr>
              <a:t>pascal.mestdach@infohos.be</a:t>
            </a:r>
          </a:p>
          <a:p>
            <a:pPr lvl="1">
              <a:buNone/>
            </a:pPr>
            <a:endParaRPr lang="nl-BE" sz="1600" dirty="0" smtClean="0"/>
          </a:p>
          <a:p>
            <a:r>
              <a:rPr lang="nl-BE" dirty="0" smtClean="0"/>
              <a:t>Download material:</a:t>
            </a:r>
          </a:p>
          <a:p>
            <a:pPr lvl="1"/>
            <a:r>
              <a:rPr lang="nl-BE" sz="1700" dirty="0" smtClean="0"/>
              <a:t>On google code: </a:t>
            </a:r>
            <a:r>
              <a:rPr lang="nl-BE" sz="1500" dirty="0" smtClean="0">
                <a:hlinkClick r:id="rId9"/>
              </a:rPr>
              <a:t>http://code.google.com/p/agileacceptancetesting/</a:t>
            </a:r>
            <a:r>
              <a:rPr lang="nl-BE" sz="1500" dirty="0" smtClean="0"/>
              <a:t> </a:t>
            </a:r>
          </a:p>
          <a:p>
            <a:pPr lvl="1"/>
            <a:r>
              <a:rPr lang="nl-BE" sz="1600" dirty="0" smtClean="0"/>
              <a:t>Checkout in svn</a:t>
            </a:r>
            <a:r>
              <a:rPr lang="nl-BE" sz="1600" smtClean="0"/>
              <a:t>: </a:t>
            </a:r>
            <a:r>
              <a:rPr lang="nl-BE" sz="1400" smtClean="0">
                <a:hlinkClick r:id="rId10"/>
              </a:rPr>
              <a:t>http://</a:t>
            </a:r>
            <a:r>
              <a:rPr lang="nl-BE" sz="1400" dirty="0" smtClean="0">
                <a:hlinkClick r:id="rId10"/>
              </a:rPr>
              <a:t>agileacceptancetesting.googlecode.com/svn/trunk</a:t>
            </a:r>
            <a:r>
              <a:rPr lang="nl-BE" sz="1400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nl-BE" sz="3200" dirty="0" smtClean="0"/>
              <a:t>Agile Acceptance Testing with Fitnesse</a:t>
            </a:r>
            <a:endParaRPr lang="nl-BE" sz="3200" dirty="0"/>
          </a:p>
        </p:txBody>
      </p:sp>
      <p:pic>
        <p:nvPicPr>
          <p:cNvPr id="5" name="Picture 4" descr="iLean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543564" y="1142984"/>
            <a:ext cx="1028700" cy="704850"/>
          </a:xfrm>
          <a:prstGeom prst="rect">
            <a:avLst/>
          </a:prstGeom>
        </p:spPr>
      </p:pic>
      <p:pic>
        <p:nvPicPr>
          <p:cNvPr id="6" name="Picture 5" descr="Ihc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572132" y="3071810"/>
            <a:ext cx="942981" cy="642942"/>
          </a:xfrm>
          <a:prstGeom prst="rect">
            <a:avLst/>
          </a:prstGeom>
        </p:spPr>
      </p:pic>
      <p:pic>
        <p:nvPicPr>
          <p:cNvPr id="7" name="Picture 6" descr="linkedI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87366" y="1928802"/>
            <a:ext cx="785818" cy="211312"/>
          </a:xfrm>
          <a:prstGeom prst="rect">
            <a:avLst/>
          </a:prstGeom>
        </p:spPr>
      </p:pic>
      <p:pic>
        <p:nvPicPr>
          <p:cNvPr id="8" name="Picture 7" descr="linkedI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66202" y="3835230"/>
            <a:ext cx="785818" cy="211312"/>
          </a:xfrm>
          <a:prstGeom prst="rect">
            <a:avLst/>
          </a:prstGeom>
        </p:spPr>
      </p:pic>
      <p:pic>
        <p:nvPicPr>
          <p:cNvPr id="9" name="Picture 8" descr="1df7029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858016" y="3143248"/>
            <a:ext cx="1714512" cy="1285884"/>
          </a:xfrm>
          <a:prstGeom prst="rect">
            <a:avLst/>
          </a:prstGeom>
        </p:spPr>
      </p:pic>
      <p:pic>
        <p:nvPicPr>
          <p:cNvPr id="10" name="Picture 9" descr="Photo 9.jp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858016" y="1214422"/>
            <a:ext cx="1714512" cy="1285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Requirements will be unambiguous and without functional gaps</a:t>
            </a:r>
          </a:p>
          <a:p>
            <a:endParaRPr lang="en-US" dirty="0" smtClean="0"/>
          </a:p>
          <a:p>
            <a:r>
              <a:rPr lang="en-GB" dirty="0" smtClean="0"/>
              <a:t>Business analysts will really understand those special cases you mentioned</a:t>
            </a:r>
          </a:p>
          <a:p>
            <a:endParaRPr lang="en-US" dirty="0" smtClean="0"/>
          </a:p>
          <a:p>
            <a:r>
              <a:rPr lang="en-GB" dirty="0" smtClean="0"/>
              <a:t>You will have automated tests to guide development</a:t>
            </a:r>
          </a:p>
          <a:p>
            <a:endParaRPr lang="en-US" dirty="0" smtClean="0"/>
          </a:p>
          <a:p>
            <a:r>
              <a:rPr lang="en-GB" dirty="0" smtClean="0"/>
              <a:t>It will be easier to take-over and hand-over code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BE" dirty="0" smtClean="0"/>
              <a:t>What’s in it for you?</a:t>
            </a:r>
            <a:br>
              <a:rPr lang="nl-BE" dirty="0" smtClean="0"/>
            </a:br>
            <a:r>
              <a:rPr lang="nl-BE" sz="3600" dirty="0" smtClean="0">
                <a:solidFill>
                  <a:schemeClr val="bg2">
                    <a:lumMod val="50000"/>
                  </a:schemeClr>
                </a:solidFill>
              </a:rPr>
              <a:t>Developer</a:t>
            </a:r>
            <a:endParaRPr lang="nl-BE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Finally stop those guys from making the same mistakes over and over</a:t>
            </a:r>
          </a:p>
          <a:p>
            <a:endParaRPr lang="en-US" dirty="0" smtClean="0"/>
          </a:p>
          <a:p>
            <a:r>
              <a:rPr lang="en-GB" dirty="0" smtClean="0"/>
              <a:t>Avoid doing the same stuff all the time</a:t>
            </a:r>
          </a:p>
          <a:p>
            <a:endParaRPr lang="en-US" dirty="0" smtClean="0"/>
          </a:p>
          <a:p>
            <a:r>
              <a:rPr lang="en-GB" dirty="0" smtClean="0"/>
              <a:t>Build quality in from the start</a:t>
            </a:r>
          </a:p>
          <a:p>
            <a:endParaRPr lang="en-US" dirty="0" smtClean="0"/>
          </a:p>
          <a:p>
            <a:r>
              <a:rPr lang="en-GB" dirty="0" smtClean="0"/>
              <a:t>Verify business rules by a click on a button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BE" dirty="0" smtClean="0"/>
              <a:t>What’s in it for you?</a:t>
            </a:r>
            <a:br>
              <a:rPr lang="nl-BE" dirty="0" smtClean="0"/>
            </a:br>
            <a:r>
              <a:rPr lang="nl-BE" sz="3600" dirty="0" smtClean="0">
                <a:solidFill>
                  <a:schemeClr val="bg2">
                    <a:lumMod val="50000"/>
                  </a:schemeClr>
                </a:solidFill>
              </a:rPr>
              <a:t>Tester / Business Analist</a:t>
            </a:r>
            <a:endParaRPr lang="nl-BE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Realistic examples make us think harder</a:t>
            </a:r>
            <a:endParaRPr lang="nl-BE" dirty="0" smtClean="0"/>
          </a:p>
          <a:p>
            <a:endParaRPr lang="nl-BE" dirty="0" smtClean="0"/>
          </a:p>
          <a:p>
            <a:r>
              <a:rPr lang="en-US" b="1" dirty="0" smtClean="0"/>
              <a:t>Customers</a:t>
            </a:r>
            <a:r>
              <a:rPr lang="en-US" dirty="0" smtClean="0"/>
              <a:t> or functional analysts typically think about the happy path</a:t>
            </a:r>
            <a:endParaRPr lang="nl-BE" dirty="0" smtClean="0"/>
          </a:p>
          <a:p>
            <a:pPr lvl="1"/>
            <a:endParaRPr lang="nl-BE" dirty="0" smtClean="0"/>
          </a:p>
          <a:p>
            <a:r>
              <a:rPr lang="en-US" b="1" dirty="0" smtClean="0"/>
              <a:t>Developers</a:t>
            </a:r>
            <a:r>
              <a:rPr lang="en-US" dirty="0" smtClean="0"/>
              <a:t> focus on edge cases and alternative scenarios</a:t>
            </a:r>
          </a:p>
          <a:p>
            <a:endParaRPr lang="en-US" dirty="0" smtClean="0"/>
          </a:p>
          <a:p>
            <a:r>
              <a:rPr lang="en-US" b="1" dirty="0" smtClean="0"/>
              <a:t>Testers</a:t>
            </a:r>
            <a:r>
              <a:rPr lang="en-US" dirty="0" smtClean="0"/>
              <a:t> want to break / cheat the system</a:t>
            </a:r>
          </a:p>
          <a:p>
            <a:endParaRPr lang="en-US" dirty="0" smtClean="0"/>
          </a:p>
          <a:p>
            <a:r>
              <a:rPr lang="nl-BE" i="1" dirty="0" smtClean="0"/>
              <a:t>So, Involve the whole team!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Did you notice?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BE" i="1" dirty="0" smtClean="0"/>
              <a:t>“Involve different roles for the best results”</a:t>
            </a:r>
            <a:endParaRPr lang="nl-BE" sz="3600" i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792869"/>
          </a:xfrm>
        </p:spPr>
        <p:txBody>
          <a:bodyPr>
            <a:normAutofit fontScale="77500" lnSpcReduction="20000"/>
          </a:bodyPr>
          <a:lstStyle/>
          <a:p>
            <a:r>
              <a:rPr lang="nl-BE" dirty="0" smtClean="0"/>
              <a:t>Books</a:t>
            </a:r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On the web</a:t>
            </a:r>
          </a:p>
          <a:p>
            <a:pPr lvl="1"/>
            <a:r>
              <a:rPr lang="nl-BE" dirty="0" smtClean="0">
                <a:hlinkClick r:id="rId2"/>
              </a:rPr>
              <a:t>http://fitnesse.org/</a:t>
            </a:r>
            <a:r>
              <a:rPr lang="nl-BE" dirty="0" smtClean="0"/>
              <a:t> </a:t>
            </a:r>
          </a:p>
          <a:p>
            <a:pPr lvl="1"/>
            <a:r>
              <a:rPr lang="en-US" sz="2400" dirty="0" smtClean="0">
                <a:hlinkClick r:id="rId3"/>
              </a:rPr>
              <a:t>http://sourceforge.net/projects/fitlibrary/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 smtClean="0">
                <a:hlinkClick r:id="rId4"/>
              </a:rPr>
              <a:t>http://gojko.net/</a:t>
            </a:r>
            <a:r>
              <a:rPr lang="en-US" sz="2400" dirty="0" smtClean="0"/>
              <a:t>    </a:t>
            </a:r>
          </a:p>
          <a:p>
            <a:pPr lvl="1"/>
            <a:r>
              <a:rPr lang="nl-BE" sz="2400" dirty="0" smtClean="0">
                <a:hlinkClick r:id="rId5"/>
              </a:rPr>
              <a:t>http://codebetter.com/blogs/ian_cooper/archive/2008/10/13/fitnesse-and-the-three-way.aspx</a:t>
            </a:r>
            <a:r>
              <a:rPr lang="nl-BE" sz="2400" dirty="0" smtClean="0"/>
              <a:t> </a:t>
            </a:r>
            <a:endParaRPr lang="nl-BE" sz="2400" dirty="0" smtClean="0"/>
          </a:p>
          <a:p>
            <a:pPr lvl="1"/>
            <a:r>
              <a:rPr lang="nl-BE" sz="2000" dirty="0" smtClean="0">
                <a:hlinkClick r:id="rId6"/>
              </a:rPr>
              <a:t>http://gojko.net/2008/09/17/fitting-agile-acceptance-testing-into-the-development-process/</a:t>
            </a:r>
            <a:r>
              <a:rPr lang="nl-BE" sz="2000" dirty="0" smtClean="0"/>
              <a:t> </a:t>
            </a:r>
            <a:endParaRPr lang="nl-BE" sz="2400" dirty="0" smtClean="0"/>
          </a:p>
          <a:p>
            <a:endParaRPr lang="nl-BE" dirty="0" smtClean="0"/>
          </a:p>
          <a:p>
            <a:r>
              <a:rPr lang="nl-BE" dirty="0" smtClean="0"/>
              <a:t>Yahoo Group</a:t>
            </a:r>
          </a:p>
          <a:p>
            <a:pPr lvl="1"/>
            <a:r>
              <a:rPr lang="en-US" sz="2400" dirty="0" smtClean="0">
                <a:hlinkClick r:id="rId7"/>
              </a:rPr>
              <a:t>http://tech.groups.yahoo.com/group/fitnesse/</a:t>
            </a:r>
            <a:r>
              <a:rPr lang="en-US" sz="2400" dirty="0" smtClean="0"/>
              <a:t> </a:t>
            </a:r>
            <a:endParaRPr lang="nl-BE" dirty="0" smtClean="0"/>
          </a:p>
          <a:p>
            <a:endParaRPr lang="nl-BE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Resources</a:t>
            </a:r>
            <a:endParaRPr lang="nl-B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951356" y="1094408"/>
            <a:ext cx="1357322" cy="1730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429520" y="1077228"/>
            <a:ext cx="1374932" cy="1785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214678" y="1071546"/>
            <a:ext cx="1357322" cy="1782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572000" y="1044025"/>
            <a:ext cx="1285884" cy="1844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857356" y="1071545"/>
            <a:ext cx="1357322" cy="1782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313" y="1785938"/>
            <a:ext cx="4071937" cy="317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3 Suites in Fitnesse</a:t>
            </a:r>
          </a:p>
          <a:p>
            <a:endParaRPr lang="nl-BE" dirty="0" smtClean="0"/>
          </a:p>
          <a:p>
            <a:pPr lvl="1"/>
            <a:r>
              <a:rPr lang="nl-BE" dirty="0" smtClean="0"/>
              <a:t>Prepared Test Suite – tests for next iterations</a:t>
            </a:r>
          </a:p>
          <a:p>
            <a:pPr lvl="1"/>
            <a:r>
              <a:rPr lang="nl-BE" dirty="0" smtClean="0"/>
              <a:t>Work In Progress – doesn’t break the build</a:t>
            </a:r>
          </a:p>
          <a:p>
            <a:pPr lvl="1"/>
            <a:r>
              <a:rPr lang="nl-BE" dirty="0" smtClean="0"/>
              <a:t>Acceptance Suite – breaks the build!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Organising FitNesse: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90" y="2767015"/>
            <a:ext cx="301942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DoFixture:</a:t>
            </a:r>
            <a:endParaRPr lang="nl-BE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143108" y="2214554"/>
            <a:ext cx="1928826" cy="642942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0034" y="1119830"/>
            <a:ext cx="4312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own test language</a:t>
            </a:r>
            <a:endParaRPr lang="nl-B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643042" y="3714752"/>
            <a:ext cx="1500198" cy="114300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3036083" y="4036223"/>
            <a:ext cx="1143008" cy="500066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26" idx="2"/>
          </p:cNvCxnSpPr>
          <p:nvPr/>
        </p:nvCxnSpPr>
        <p:spPr>
          <a:xfrm rot="16200000" flipH="1">
            <a:off x="3755220" y="2897972"/>
            <a:ext cx="1000132" cy="2776567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143372" y="3714752"/>
            <a:ext cx="3000396" cy="107157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43174" y="1857364"/>
            <a:ext cx="30670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28794" y="5286388"/>
            <a:ext cx="59721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28794" y="4929198"/>
            <a:ext cx="58674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ColumnFixture: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2428868"/>
            <a:ext cx="56769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 flipV="1">
            <a:off x="2071670" y="2000240"/>
            <a:ext cx="928694" cy="500066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1802" y="1785926"/>
            <a:ext cx="37814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00298" y="4286256"/>
            <a:ext cx="30003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 rot="16200000" flipH="1">
            <a:off x="1393009" y="3393281"/>
            <a:ext cx="1357322" cy="71438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00298" y="4572008"/>
            <a:ext cx="32575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Straight Arrow Connector 14"/>
          <p:cNvCxnSpPr/>
          <p:nvPr/>
        </p:nvCxnSpPr>
        <p:spPr>
          <a:xfrm rot="16200000" flipH="1">
            <a:off x="1857356" y="3357562"/>
            <a:ext cx="1071570" cy="500066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00298" y="4857760"/>
            <a:ext cx="206692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9" name="Straight Arrow Connector 28"/>
          <p:cNvCxnSpPr/>
          <p:nvPr/>
        </p:nvCxnSpPr>
        <p:spPr>
          <a:xfrm rot="16200000" flipH="1">
            <a:off x="2678893" y="3464719"/>
            <a:ext cx="1071570" cy="285752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00298" y="5092405"/>
            <a:ext cx="33051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3" name="Straight Arrow Connector 32"/>
          <p:cNvCxnSpPr/>
          <p:nvPr/>
        </p:nvCxnSpPr>
        <p:spPr>
          <a:xfrm rot="5400000">
            <a:off x="3250397" y="3607595"/>
            <a:ext cx="1071570" cy="158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857620" y="2786058"/>
            <a:ext cx="285752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572132" y="5572140"/>
            <a:ext cx="2952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0" name="Elbow Connector 39"/>
          <p:cNvCxnSpPr>
            <a:stCxn id="36" idx="6"/>
          </p:cNvCxnSpPr>
          <p:nvPr/>
        </p:nvCxnSpPr>
        <p:spPr>
          <a:xfrm>
            <a:off x="4143372" y="2928934"/>
            <a:ext cx="2928958" cy="2571768"/>
          </a:xfrm>
          <a:prstGeom prst="bentConnector3">
            <a:avLst>
              <a:gd name="adj1" fmla="val 99858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39"/>
          <p:cNvCxnSpPr/>
          <p:nvPr/>
        </p:nvCxnSpPr>
        <p:spPr>
          <a:xfrm rot="16200000" flipH="1">
            <a:off x="6250793" y="4179099"/>
            <a:ext cx="2214578" cy="428628"/>
          </a:xfrm>
          <a:prstGeom prst="bentConnector3">
            <a:avLst>
              <a:gd name="adj1" fmla="val -534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39"/>
          <p:cNvCxnSpPr/>
          <p:nvPr/>
        </p:nvCxnSpPr>
        <p:spPr>
          <a:xfrm rot="16200000" flipH="1">
            <a:off x="6286512" y="4429132"/>
            <a:ext cx="1928826" cy="214314"/>
          </a:xfrm>
          <a:prstGeom prst="bentConnector3">
            <a:avLst>
              <a:gd name="adj1" fmla="val -237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00034" y="1119830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values Easily</a:t>
            </a:r>
            <a:endParaRPr lang="nl-B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RowFixture:</a:t>
            </a:r>
            <a:endParaRPr lang="nl-BE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643174" y="2428868"/>
            <a:ext cx="1143008" cy="42862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0034" y="1119830"/>
            <a:ext cx="3472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Batch comparisons</a:t>
            </a:r>
            <a:endParaRPr lang="nl-B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643174" y="3929066"/>
            <a:ext cx="1071570" cy="71438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76" y="2786058"/>
            <a:ext cx="313372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86116" y="2143116"/>
            <a:ext cx="40005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57620" y="4500570"/>
            <a:ext cx="32385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14942" y="3143248"/>
            <a:ext cx="36576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8" name="Straight Arrow Connector 17"/>
          <p:cNvCxnSpPr/>
          <p:nvPr/>
        </p:nvCxnSpPr>
        <p:spPr>
          <a:xfrm>
            <a:off x="4429124" y="3286124"/>
            <a:ext cx="714380" cy="158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/>
            <a:r>
              <a:rPr lang="nl-BE" b="1" i="1" dirty="0" smtClean="0"/>
              <a:t>Introduction </a:t>
            </a:r>
            <a:r>
              <a:rPr lang="nl-BE" b="1" i="1" dirty="0" smtClean="0"/>
              <a:t>(</a:t>
            </a:r>
            <a:r>
              <a:rPr lang="nl-BE" b="1" i="1" dirty="0" smtClean="0"/>
              <a:t>10</a:t>
            </a:r>
            <a:r>
              <a:rPr lang="nl-BE" b="1" i="1" dirty="0" smtClean="0"/>
              <a:t>’)</a:t>
            </a:r>
            <a:endParaRPr lang="nl-BE" b="1" i="1" dirty="0" smtClean="0"/>
          </a:p>
          <a:p>
            <a:pPr marL="624078" indent="-514350">
              <a:buNone/>
            </a:pPr>
            <a:endParaRPr lang="nl-BE" i="1" dirty="0" smtClean="0"/>
          </a:p>
          <a:p>
            <a:pPr marL="624078" indent="-514350"/>
            <a:r>
              <a:rPr lang="nl-BE" dirty="0" smtClean="0"/>
              <a:t>Iteration 1 </a:t>
            </a:r>
            <a:r>
              <a:rPr lang="nl-BE" dirty="0" smtClean="0"/>
              <a:t>(35’)</a:t>
            </a:r>
            <a:endParaRPr lang="nl-BE" dirty="0" smtClean="0"/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Iteration 2 </a:t>
            </a:r>
            <a:r>
              <a:rPr lang="nl-BE" dirty="0" smtClean="0"/>
              <a:t>(35’)</a:t>
            </a:r>
            <a:endParaRPr lang="nl-BE" dirty="0" smtClean="0"/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What’s in it for you? (5’)</a:t>
            </a:r>
          </a:p>
          <a:p>
            <a:pPr marL="624078" indent="-514350"/>
            <a:endParaRPr lang="nl-BE" dirty="0" smtClean="0"/>
          </a:p>
          <a:p>
            <a:pPr marL="624078" indent="-514350"/>
            <a:r>
              <a:rPr lang="nl-BE" dirty="0" smtClean="0"/>
              <a:t>Retrospective (5</a:t>
            </a:r>
            <a:r>
              <a:rPr lang="nl-BE" dirty="0" smtClean="0"/>
              <a:t>’)</a:t>
            </a:r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l-BE" sz="3600" dirty="0" smtClean="0"/>
              <a:t>Agile Acceptance Testing with Fitnesse</a:t>
            </a:r>
            <a:endParaRPr lang="nl-BE" sz="3600" dirty="0"/>
          </a:p>
        </p:txBody>
      </p:sp>
      <p:pic>
        <p:nvPicPr>
          <p:cNvPr id="5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DoFixture:</a:t>
            </a:r>
            <a:endParaRPr lang="nl-BE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786050" y="2214554"/>
            <a:ext cx="1285884" cy="857256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0034" y="1119830"/>
            <a:ext cx="4312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own test language</a:t>
            </a:r>
            <a:endParaRPr lang="nl-B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36" y="1928802"/>
            <a:ext cx="40862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>
            <a:off x="1428728" y="3857628"/>
            <a:ext cx="1928826" cy="1000132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143108" y="3929066"/>
            <a:ext cx="2000264" cy="928694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000364" y="3929066"/>
            <a:ext cx="3500462" cy="928694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286116" y="3929066"/>
            <a:ext cx="2000264" cy="928694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0100" y="2857496"/>
            <a:ext cx="27146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71736" y="4929198"/>
            <a:ext cx="46101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" name="Straight Arrow Connector 24"/>
          <p:cNvCxnSpPr/>
          <p:nvPr/>
        </p:nvCxnSpPr>
        <p:spPr>
          <a:xfrm rot="5400000">
            <a:off x="3036083" y="4321975"/>
            <a:ext cx="1000132" cy="7143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nl-BE" dirty="0" smtClean="0"/>
              <a:t>Mr W. Fall, CEO of BDUF Development:</a:t>
            </a:r>
          </a:p>
          <a:p>
            <a:pPr>
              <a:buNone/>
            </a:pPr>
            <a:endParaRPr lang="nl-BE" dirty="0" smtClean="0"/>
          </a:p>
          <a:p>
            <a:pPr>
              <a:buNone/>
            </a:pPr>
            <a:r>
              <a:rPr lang="nl-BE" i="1" dirty="0" smtClean="0"/>
              <a:t>“Our developers are working 14 hours a day to get our latest project delivered on time.”</a:t>
            </a:r>
          </a:p>
          <a:p>
            <a:pPr>
              <a:buNone/>
            </a:pPr>
            <a:endParaRPr lang="nl-BE" i="1" dirty="0" smtClean="0"/>
          </a:p>
          <a:p>
            <a:pPr>
              <a:buNone/>
            </a:pPr>
            <a:r>
              <a:rPr lang="nl-BE" i="1" dirty="0" smtClean="0"/>
              <a:t>“We need an application where they can order pizza’s, beverages, snacks,... as their </a:t>
            </a:r>
            <a:r>
              <a:rPr lang="nl-BE" i="1" smtClean="0"/>
              <a:t>evening dinner! </a:t>
            </a:r>
            <a:r>
              <a:rPr lang="nl-BE" i="1" dirty="0" smtClean="0"/>
              <a:t>So they can work longer!” 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 wonderful opportunity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We agree with Mr W. Fall to make a very basic implementation and put it into production as soon as possible.</a:t>
            </a:r>
          </a:p>
          <a:p>
            <a:endParaRPr lang="nl-BE" dirty="0" smtClean="0"/>
          </a:p>
          <a:p>
            <a:r>
              <a:rPr lang="nl-BE" dirty="0" smtClean="0"/>
              <a:t>A little sketch </a:t>
            </a:r>
            <a:r>
              <a:rPr lang="nl-BE" dirty="0" smtClean="0">
                <a:sym typeface="Wingdings" pitchFamily="2" charset="2"/>
              </a:rPr>
              <a:t></a:t>
            </a:r>
            <a:endParaRPr lang="nl-BE" dirty="0" smtClean="0"/>
          </a:p>
          <a:p>
            <a:endParaRPr lang="nl-BE" dirty="0" smtClean="0"/>
          </a:p>
          <a:p>
            <a:pPr lvl="1"/>
            <a:endParaRPr lang="nl-BE" dirty="0" smtClean="0"/>
          </a:p>
          <a:p>
            <a:endParaRPr lang="nl-B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An agile Approach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Manage Users &amp; Credits</a:t>
            </a:r>
            <a:endParaRPr lang="nl-BE" dirty="0"/>
          </a:p>
        </p:txBody>
      </p:sp>
      <p:sp>
        <p:nvSpPr>
          <p:cNvPr id="8" name="Right Arrow 7"/>
          <p:cNvSpPr/>
          <p:nvPr/>
        </p:nvSpPr>
        <p:spPr>
          <a:xfrm rot="2643152">
            <a:off x="4291287" y="2315835"/>
            <a:ext cx="785818" cy="71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121" y="1214422"/>
            <a:ext cx="3762375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43372" y="3143248"/>
            <a:ext cx="481965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Order a snack &amp; show orders</a:t>
            </a:r>
            <a:endParaRPr lang="nl-BE" dirty="0"/>
          </a:p>
        </p:txBody>
      </p:sp>
      <p:sp>
        <p:nvSpPr>
          <p:cNvPr id="9" name="Right Arrow 8"/>
          <p:cNvSpPr/>
          <p:nvPr/>
        </p:nvSpPr>
        <p:spPr>
          <a:xfrm rot="2643152">
            <a:off x="4281208" y="2887339"/>
            <a:ext cx="785818" cy="71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1285860"/>
            <a:ext cx="3552825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3504" y="3143248"/>
            <a:ext cx="3786214" cy="3582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We define a product backlog with estimated user stories for planning purposes.</a:t>
            </a:r>
          </a:p>
          <a:p>
            <a:endParaRPr lang="nl-BE" dirty="0" smtClean="0"/>
          </a:p>
          <a:p>
            <a:r>
              <a:rPr lang="nl-BE" dirty="0" smtClean="0"/>
              <a:t>We prioritize the product backlog together with Mr W. Fall.</a:t>
            </a:r>
          </a:p>
          <a:p>
            <a:endParaRPr lang="nl-BE" dirty="0" smtClean="0"/>
          </a:p>
          <a:p>
            <a:r>
              <a:rPr lang="nl-BE" dirty="0" smtClean="0"/>
              <a:t>An agreement is made to develop </a:t>
            </a:r>
            <a:r>
              <a:rPr lang="nl-BE" dirty="0" smtClean="0"/>
              <a:t>user </a:t>
            </a:r>
            <a:r>
              <a:rPr lang="nl-BE" dirty="0" smtClean="0"/>
              <a:t>stories in the </a:t>
            </a:r>
            <a:r>
              <a:rPr lang="nl-BE" dirty="0" smtClean="0"/>
              <a:t>2 iterations.</a:t>
            </a:r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pPr lvl="1"/>
            <a:endParaRPr lang="nl-BE" dirty="0" smtClean="0"/>
          </a:p>
          <a:p>
            <a:endParaRPr lang="nl-B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An agile Approach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24078" indent="-514350"/>
            <a:r>
              <a:rPr lang="nl-BE" dirty="0" smtClean="0"/>
              <a:t>Introduction &amp; Specification Workshop (25’)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Setup Fitnesse (10’)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b="1" i="1" dirty="0" smtClean="0"/>
              <a:t>Iteration 1 (25’)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Iteration 2 (20’)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What’s in it for you? (5’)</a:t>
            </a:r>
          </a:p>
          <a:p>
            <a:pPr marL="624078" indent="-514350"/>
            <a:endParaRPr lang="nl-BE" dirty="0" smtClean="0"/>
          </a:p>
          <a:p>
            <a:pPr marL="624078" indent="-514350"/>
            <a:r>
              <a:rPr lang="nl-BE" dirty="0" smtClean="0"/>
              <a:t>Retrospective (5’)</a:t>
            </a:r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l-BE" sz="3600" dirty="0" smtClean="0"/>
              <a:t>Agile Acceptance Testing with Fitnesse</a:t>
            </a:r>
            <a:endParaRPr lang="nl-BE" sz="3600" dirty="0"/>
          </a:p>
        </p:txBody>
      </p:sp>
      <p:pic>
        <p:nvPicPr>
          <p:cNvPr id="5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2556</TotalTime>
  <Words>1353</Words>
  <Application>Microsoft Office PowerPoint</Application>
  <PresentationFormat>On-screen Show (4:3)</PresentationFormat>
  <Paragraphs>312</Paragraphs>
  <Slides>30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Concourse</vt:lpstr>
      <vt:lpstr>Agile Acceptance Testing with Fitnesse</vt:lpstr>
      <vt:lpstr>Agile Acceptance Testing with Fitnesse</vt:lpstr>
      <vt:lpstr>Agile Acceptance Testing with Fitnesse</vt:lpstr>
      <vt:lpstr>A wonderful opportunity</vt:lpstr>
      <vt:lpstr>An agile Approach</vt:lpstr>
      <vt:lpstr>Manage Users &amp; Credits</vt:lpstr>
      <vt:lpstr>Order a snack &amp; show orders</vt:lpstr>
      <vt:lpstr>An agile Approach</vt:lpstr>
      <vt:lpstr>Agile Acceptance Testing with Fitnesse</vt:lpstr>
      <vt:lpstr>Slide 10</vt:lpstr>
      <vt:lpstr>Specification Workshop (5’)</vt:lpstr>
      <vt:lpstr>Executable specifications</vt:lpstr>
      <vt:lpstr>Implement iteration 1 tests...</vt:lpstr>
      <vt:lpstr>Agile Acceptance Testing with Fitnesse</vt:lpstr>
      <vt:lpstr>Slide 15</vt:lpstr>
      <vt:lpstr>Specification Workshop (5’)</vt:lpstr>
      <vt:lpstr>Implement iteration 2 tests...</vt:lpstr>
      <vt:lpstr>Agile Acceptance Testing with Fitnesse</vt:lpstr>
      <vt:lpstr>What’s in it for you? ScrumMaster / Product Owner</vt:lpstr>
      <vt:lpstr>What’s in it for you? Developer</vt:lpstr>
      <vt:lpstr>What’s in it for you? Tester / Business Analist</vt:lpstr>
      <vt:lpstr>Did you notice?</vt:lpstr>
      <vt:lpstr>“Involve different roles for the best results”</vt:lpstr>
      <vt:lpstr>Resources</vt:lpstr>
      <vt:lpstr>Slide 25</vt:lpstr>
      <vt:lpstr>Organising FitNesse:</vt:lpstr>
      <vt:lpstr>DoFixture:</vt:lpstr>
      <vt:lpstr>ColumnFixture:</vt:lpstr>
      <vt:lpstr>RowFixture:</vt:lpstr>
      <vt:lpstr>DoFixture: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Acceptance Testing with Fitnesse</dc:title>
  <dc:creator>Mestdach Pascal</dc:creator>
  <cp:lastModifiedBy>Mestdach Pascal</cp:lastModifiedBy>
  <cp:revision>324</cp:revision>
  <dcterms:created xsi:type="dcterms:W3CDTF">2009-03-27T18:44:00Z</dcterms:created>
  <dcterms:modified xsi:type="dcterms:W3CDTF">2009-10-24T10:16:19Z</dcterms:modified>
</cp:coreProperties>
</file>