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3" r:id="rId3"/>
    <p:sldId id="258" r:id="rId4"/>
    <p:sldId id="272" r:id="rId5"/>
    <p:sldId id="259" r:id="rId6"/>
    <p:sldId id="282" r:id="rId7"/>
    <p:sldId id="283" r:id="rId8"/>
    <p:sldId id="304" r:id="rId9"/>
    <p:sldId id="260" r:id="rId10"/>
    <p:sldId id="262" r:id="rId11"/>
    <p:sldId id="257" r:id="rId12"/>
    <p:sldId id="307" r:id="rId13"/>
    <p:sldId id="298" r:id="rId14"/>
    <p:sldId id="305" r:id="rId15"/>
    <p:sldId id="261" r:id="rId16"/>
    <p:sldId id="302" r:id="rId17"/>
    <p:sldId id="303" r:id="rId18"/>
    <p:sldId id="306" r:id="rId19"/>
    <p:sldId id="269" r:id="rId20"/>
    <p:sldId id="270" r:id="rId21"/>
    <p:sldId id="271" r:id="rId22"/>
    <p:sldId id="265" r:id="rId23"/>
    <p:sldId id="264" r:id="rId24"/>
    <p:sldId id="308" r:id="rId25"/>
    <p:sldId id="268" r:id="rId26"/>
    <p:sldId id="301" r:id="rId27"/>
    <p:sldId id="280" r:id="rId28"/>
    <p:sldId id="299" r:id="rId29"/>
    <p:sldId id="300" r:id="rId30"/>
  </p:sldIdLst>
  <p:sldSz cx="9144000" cy="6858000" type="screen4x3"/>
  <p:notesSz cx="6797675" cy="987425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5563" autoAdjust="0"/>
  </p:normalViewPr>
  <p:slideViewPr>
    <p:cSldViewPr>
      <p:cViewPr>
        <p:scale>
          <a:sx n="66" d="100"/>
          <a:sy n="66" d="100"/>
        </p:scale>
        <p:origin x="-23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5" y="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52524-4858-4B26-B945-9A6E6F77C137}" type="datetimeFigureOut">
              <a:rPr lang="nl-BE" smtClean="0"/>
              <a:pPr/>
              <a:t>26/04/2010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6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5" y="9379560"/>
            <a:ext cx="2945955" cy="493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EC152-7AC3-4268-91B3-ED3369D28F16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F0785E-033A-43CD-AF7D-1A09C6890A39}" type="datetimeFigureOut">
              <a:rPr lang="nl-BE" smtClean="0"/>
              <a:pPr/>
              <a:t>26/04/2010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2" y="9378825"/>
            <a:ext cx="2945659" cy="4937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b="1" dirty="0" smtClean="0"/>
              <a:t>Start</a:t>
            </a:r>
            <a:r>
              <a:rPr lang="nl-BE" b="1" baseline="0" dirty="0" smtClean="0"/>
              <a:t> XpDays timer: 90’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baseline="0" dirty="0" smtClean="0"/>
              <a:t>Specification Workshop:</a:t>
            </a:r>
          </a:p>
          <a:p>
            <a:r>
              <a:rPr lang="nl-BE" u="none" baseline="0" dirty="0" smtClean="0"/>
              <a:t>- Quickly make groups of 4 people.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 Hand the index card of the first user story to each group.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 On the flip chart, write the template </a:t>
            </a:r>
            <a:r>
              <a:rPr lang="nl-BE" b="1" u="none" baseline="0" dirty="0" smtClean="0"/>
              <a:t>Given – When – Then </a:t>
            </a:r>
          </a:p>
          <a:p>
            <a:pPr>
              <a:buFontTx/>
              <a:buChar char="-"/>
            </a:pPr>
            <a:r>
              <a:rPr lang="nl-BE" b="1" u="none" baseline="0" dirty="0" smtClean="0"/>
              <a:t> </a:t>
            </a:r>
            <a:r>
              <a:rPr lang="nl-BE" b="0" u="none" baseline="0" dirty="0" smtClean="0"/>
              <a:t>On the flip chart, give them also a kick-start example, so they know what’s expected from them</a:t>
            </a:r>
            <a:endParaRPr lang="nl-BE" b="1" u="none" baseline="0" dirty="0" smtClean="0"/>
          </a:p>
          <a:p>
            <a:pPr lvl="1">
              <a:buFontTx/>
              <a:buNone/>
            </a:pPr>
            <a:r>
              <a:rPr lang="nl-BE" b="1" u="none" baseline="0" dirty="0" smtClean="0"/>
              <a:t>Title:</a:t>
            </a:r>
            <a:r>
              <a:rPr lang="nl-BE" b="0" u="none" baseline="0" dirty="0" smtClean="0"/>
              <a:t> Order a snack for a user with enough credit</a:t>
            </a:r>
          </a:p>
          <a:p>
            <a:pPr lvl="1">
              <a:buFontTx/>
              <a:buNone/>
            </a:pPr>
            <a:r>
              <a:rPr lang="nl-BE" b="1" u="none" baseline="0" dirty="0" smtClean="0"/>
              <a:t>Given:</a:t>
            </a:r>
            <a:r>
              <a:rPr lang="nl-BE" b="0" u="none" baseline="0" dirty="0" smtClean="0"/>
              <a:t> Joe is a user with €10 credit. Pizza Hawai is a snack costing €5,3.</a:t>
            </a:r>
          </a:p>
          <a:p>
            <a:pPr lvl="1">
              <a:buFontTx/>
              <a:buNone/>
            </a:pPr>
            <a:r>
              <a:rPr lang="nl-BE" b="1" u="none" baseline="0" dirty="0" smtClean="0"/>
              <a:t>When:</a:t>
            </a:r>
            <a:r>
              <a:rPr lang="nl-BE" b="0" u="none" baseline="0" dirty="0" smtClean="0"/>
              <a:t> Joe orders a Pizza Hawai.</a:t>
            </a:r>
          </a:p>
          <a:p>
            <a:pPr lvl="1">
              <a:buFontTx/>
              <a:buNone/>
            </a:pPr>
            <a:r>
              <a:rPr lang="nl-BE" b="1" u="none" baseline="0" dirty="0" smtClean="0"/>
              <a:t>Then: </a:t>
            </a:r>
            <a:r>
              <a:rPr lang="nl-BE" b="0" u="none" baseline="0" dirty="0" smtClean="0"/>
              <a:t>His order appears on the Todays Orders list, and his credit is now €4,7. </a:t>
            </a:r>
            <a:endParaRPr lang="nl-BE" b="1" u="none" baseline="0" dirty="0" smtClean="0"/>
          </a:p>
          <a:p>
            <a:pPr lvl="1">
              <a:buFontTx/>
              <a:buNone/>
            </a:pPr>
            <a:endParaRPr lang="nl-BE" b="0" u="non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dirty="0" smtClean="0"/>
              <a:t> Groups get </a:t>
            </a:r>
            <a:r>
              <a:rPr lang="nl-BE" baseline="0" dirty="0" smtClean="0"/>
              <a:t>A4 paper and pens to write down their real world examples.</a:t>
            </a:r>
          </a:p>
          <a:p>
            <a:pPr>
              <a:buFontTx/>
              <a:buChar char="-"/>
            </a:pPr>
            <a:endParaRPr lang="nl-BE" b="1" u="none" baseline="0" dirty="0" smtClean="0"/>
          </a:p>
          <a:p>
            <a:pPr>
              <a:buFontTx/>
              <a:buNone/>
            </a:pPr>
            <a:r>
              <a:rPr lang="nl-BE" b="0" u="sng" baseline="0" dirty="0" smtClean="0"/>
              <a:t>Projection Screens: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Pascal shows this slide</a:t>
            </a:r>
          </a:p>
          <a:p>
            <a:pPr>
              <a:buFontTx/>
              <a:buChar char="-"/>
            </a:pPr>
            <a:r>
              <a:rPr lang="nl-BE" baseline="0" dirty="0" smtClean="0"/>
              <a:t>Michel starts a ZoomIt countdown timer of 5minutes ( after explaination and the groups are made)</a:t>
            </a:r>
          </a:p>
          <a:p>
            <a:pPr>
              <a:buFontTx/>
              <a:buNone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pPr defTabSz="966612">
              <a:defRPr/>
            </a:pPr>
            <a:endParaRPr lang="nl-BE" dirty="0" smtClean="0"/>
          </a:p>
          <a:p>
            <a:pPr defTabSz="966612">
              <a:defRPr/>
            </a:pPr>
            <a:r>
              <a:rPr lang="nl-BE" dirty="0" smtClean="0"/>
              <a:t>Elaborate -&gt; to describe more in detail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Our Business Case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nl-BE" u="sng" baseline="0" dirty="0" smtClean="0"/>
              <a:t>To get started, we will implement the example we wrote on the flipchart.</a:t>
            </a:r>
          </a:p>
          <a:p>
            <a:pPr>
              <a:buFontTx/>
              <a:buNone/>
            </a:pPr>
            <a:r>
              <a:rPr lang="nl-BE" b="1" u="none" baseline="0" dirty="0" smtClean="0"/>
              <a:t>Title:</a:t>
            </a:r>
            <a:r>
              <a:rPr lang="nl-BE" b="0" u="none" baseline="0" dirty="0" smtClean="0"/>
              <a:t> Order a snack for a user with enough credit</a:t>
            </a:r>
          </a:p>
          <a:p>
            <a:pPr>
              <a:buFontTx/>
              <a:buNone/>
            </a:pPr>
            <a:r>
              <a:rPr lang="nl-BE" b="1" u="none" baseline="0" dirty="0" smtClean="0"/>
              <a:t>Given:</a:t>
            </a:r>
            <a:r>
              <a:rPr lang="nl-BE" b="0" u="none" baseline="0" dirty="0" smtClean="0"/>
              <a:t> Joe is a user with €10 credit. Pizza Hawai is a snack costing €5,3.</a:t>
            </a:r>
          </a:p>
          <a:p>
            <a:pPr>
              <a:buFontTx/>
              <a:buNone/>
            </a:pPr>
            <a:r>
              <a:rPr lang="nl-BE" b="1" u="none" baseline="0" dirty="0" smtClean="0"/>
              <a:t>When:</a:t>
            </a:r>
            <a:r>
              <a:rPr lang="nl-BE" b="0" u="none" baseline="0" dirty="0" smtClean="0"/>
              <a:t> Joe orders a Pizza Hawai.</a:t>
            </a:r>
          </a:p>
          <a:p>
            <a:pPr>
              <a:buFontTx/>
              <a:buNone/>
            </a:pPr>
            <a:r>
              <a:rPr lang="nl-BE" b="1" u="none" baseline="0" dirty="0" smtClean="0"/>
              <a:t>Then: </a:t>
            </a:r>
            <a:r>
              <a:rPr lang="nl-BE" b="0" u="none" baseline="0" dirty="0" smtClean="0"/>
              <a:t>His order appears on the Todays Orders list, and his credit is now €4,7. </a:t>
            </a:r>
            <a:endParaRPr lang="nl-BE" b="1" u="none" baseline="0" dirty="0" smtClean="0"/>
          </a:p>
          <a:p>
            <a:pPr>
              <a:buFontTx/>
              <a:buNone/>
            </a:pPr>
            <a:endParaRPr lang="nl-BE" u="sng" baseline="0" dirty="0" smtClean="0"/>
          </a:p>
          <a:p>
            <a:pPr>
              <a:buFontTx/>
              <a:buNone/>
            </a:pPr>
            <a:r>
              <a:rPr lang="nl-BE" baseline="0" dirty="0" smtClean="0"/>
              <a:t>For the second example, you can propose one from your Specification Workshop, and come pair with us, to implement it.</a:t>
            </a:r>
          </a:p>
          <a:p>
            <a:pPr>
              <a:buFontTx/>
              <a:buNone/>
            </a:pPr>
            <a:endParaRPr lang="nl-BE" baseline="0" dirty="0" smtClean="0"/>
          </a:p>
          <a:p>
            <a:pPr>
              <a:buFontTx/>
              <a:buNone/>
            </a:pPr>
            <a:r>
              <a:rPr lang="nl-BE" u="sng" baseline="0" dirty="0" smtClean="0"/>
              <a:t>Get a real world example from one of the groups (untill we run out of time):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Who thought about ordering a snack for a user which hasn’t enough credit?</a:t>
            </a:r>
          </a:p>
          <a:p>
            <a:pPr>
              <a:buFontTx/>
              <a:buChar char="-"/>
            </a:pPr>
            <a:r>
              <a:rPr lang="nl-BE" dirty="0" smtClean="0"/>
              <a:t>Write</a:t>
            </a:r>
            <a:r>
              <a:rPr lang="nl-BE" baseline="0" dirty="0" smtClean="0"/>
              <a:t> / Clarify the example on the flip chart for the others</a:t>
            </a:r>
          </a:p>
          <a:p>
            <a:pPr>
              <a:buFontTx/>
              <a:buChar char="-"/>
            </a:pPr>
            <a:r>
              <a:rPr lang="nl-BE" baseline="0" dirty="0" smtClean="0"/>
              <a:t>Who would like to pair up with us to implement this example?</a:t>
            </a:r>
            <a:endParaRPr lang="nl-BE" dirty="0" smtClean="0"/>
          </a:p>
          <a:p>
            <a:pPr>
              <a:buFontTx/>
              <a:buNone/>
            </a:pPr>
            <a:endParaRPr lang="nl-BE" b="0" dirty="0" smtClean="0"/>
          </a:p>
          <a:p>
            <a:pPr>
              <a:buFontTx/>
              <a:buNone/>
            </a:pPr>
            <a:r>
              <a:rPr lang="nl-BE" b="0" u="sng" dirty="0" smtClean="0"/>
              <a:t>At</a:t>
            </a:r>
            <a:r>
              <a:rPr lang="nl-BE" b="0" u="sng" baseline="0" dirty="0" smtClean="0"/>
              <a:t> the end of the iteration, ask the audience if they accept the second test?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Is the credit checked for this user?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Is the todays orders list checked?</a:t>
            </a:r>
          </a:p>
          <a:p>
            <a:pPr>
              <a:buFontTx/>
              <a:buChar char="-"/>
            </a:pPr>
            <a:endParaRPr lang="nl-BE" b="0" u="none" dirty="0" smtClean="0"/>
          </a:p>
          <a:p>
            <a:r>
              <a:rPr lang="nl-BE" u="sng" baseline="0" dirty="0" smtClean="0"/>
              <a:t>Technical:</a:t>
            </a:r>
          </a:p>
          <a:p>
            <a:r>
              <a:rPr lang="nl-BE" baseline="0" dirty="0" smtClean="0"/>
              <a:t>Use SetUp to Import Namespaces.</a:t>
            </a:r>
          </a:p>
          <a:p>
            <a:r>
              <a:rPr lang="nl-BE" baseline="0" dirty="0" smtClean="0"/>
              <a:t>Explain DoFixture</a:t>
            </a:r>
          </a:p>
          <a:p>
            <a:r>
              <a:rPr lang="nl-BE" baseline="0" dirty="0" smtClean="0"/>
              <a:t>Explain ColumnFixture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="1" dirty="0" smtClean="0"/>
              <a:t>Start iteration timer: 35’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baseline="0" dirty="0" smtClean="0"/>
              <a:t>Specification Workshop:</a:t>
            </a:r>
          </a:p>
          <a:p>
            <a:r>
              <a:rPr lang="nl-BE" u="none" baseline="0" dirty="0" smtClean="0"/>
              <a:t>- Same groups as 1st iteration.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 Hand the index card of the second user story to each group.</a:t>
            </a:r>
          </a:p>
          <a:p>
            <a:pPr>
              <a:buFontTx/>
              <a:buChar char="-"/>
            </a:pPr>
            <a:r>
              <a:rPr lang="nl-BE" b="1" u="none" baseline="0" dirty="0" smtClean="0"/>
              <a:t> No kick start example this time, they know the purpose.</a:t>
            </a:r>
          </a:p>
          <a:p>
            <a:pPr>
              <a:buFontTx/>
              <a:buChar char="-"/>
            </a:pPr>
            <a:endParaRPr lang="nl-BE" b="1" u="none" baseline="0" dirty="0" smtClean="0"/>
          </a:p>
          <a:p>
            <a:pPr>
              <a:buFontTx/>
              <a:buNone/>
            </a:pPr>
            <a:r>
              <a:rPr lang="nl-BE" b="0" u="sng" baseline="0" dirty="0" smtClean="0"/>
              <a:t>Projection Screens: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Pascal shows this slide</a:t>
            </a:r>
          </a:p>
          <a:p>
            <a:pPr>
              <a:buFontTx/>
              <a:buChar char="-"/>
            </a:pPr>
            <a:r>
              <a:rPr lang="nl-BE" baseline="0" dirty="0" smtClean="0"/>
              <a:t>Michel starts a ZoomIt countdown timer of 5minutes ( after explaination and the groups are made)</a:t>
            </a:r>
          </a:p>
          <a:p>
            <a:pPr>
              <a:buFontTx/>
              <a:buNone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u="sng" baseline="0" dirty="0" smtClean="0"/>
              <a:t>Optional: Finish first iteration, did the PO’s accept?:</a:t>
            </a:r>
          </a:p>
          <a:p>
            <a:pPr>
              <a:buFontTx/>
              <a:buChar char="-"/>
            </a:pPr>
            <a:r>
              <a:rPr lang="nl-BE" dirty="0" smtClean="0"/>
              <a:t>First</a:t>
            </a:r>
            <a:r>
              <a:rPr lang="nl-BE" baseline="0" dirty="0" smtClean="0"/>
              <a:t> complete the second test for Ordering for Users with enough credit.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Get Todays orders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Check Users credit</a:t>
            </a:r>
          </a:p>
          <a:p>
            <a:pPr lvl="0">
              <a:buFontTx/>
              <a:buChar char="-"/>
            </a:pPr>
            <a:r>
              <a:rPr lang="nl-BE" u="none" baseline="0" dirty="0" smtClean="0"/>
              <a:t> </a:t>
            </a:r>
            <a:r>
              <a:rPr lang="nl-BE" baseline="0" dirty="0" smtClean="0"/>
              <a:t>Then organize FitNesse into 3 suites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Move both tests after acceptance by PO to the AcceptanceSuite.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Write new tests in the WorkInProgressSuite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u="none" baseline="0" dirty="0" smtClean="0"/>
          </a:p>
          <a:p>
            <a:pPr>
              <a:buFontTx/>
              <a:buNone/>
            </a:pPr>
            <a:r>
              <a:rPr lang="nl-BE" u="sng" baseline="0" dirty="0" smtClean="0"/>
              <a:t>Get a real world example from one of the groups (untill we run out of time):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Who thought about adding credits for a new user? / Who thought about the check that credits can’t be negative?</a:t>
            </a:r>
          </a:p>
          <a:p>
            <a:pPr>
              <a:buFontTx/>
              <a:buChar char="-"/>
            </a:pPr>
            <a:r>
              <a:rPr lang="nl-BE" dirty="0" smtClean="0"/>
              <a:t>Write</a:t>
            </a:r>
            <a:r>
              <a:rPr lang="nl-BE" baseline="0" dirty="0" smtClean="0"/>
              <a:t> / Clarify the example on the flip chart for the others.</a:t>
            </a:r>
          </a:p>
          <a:p>
            <a:pPr>
              <a:buFontTx/>
              <a:buChar char="-"/>
            </a:pPr>
            <a:r>
              <a:rPr lang="nl-BE" baseline="0" dirty="0" smtClean="0"/>
              <a:t>Who would like to pair up with us to implement this example?</a:t>
            </a:r>
            <a:endParaRPr lang="nl-BE" dirty="0" smtClean="0"/>
          </a:p>
          <a:p>
            <a:pPr>
              <a:buFontTx/>
              <a:buNone/>
            </a:pPr>
            <a:endParaRPr lang="nl-BE" b="0" dirty="0" smtClean="0"/>
          </a:p>
          <a:p>
            <a:r>
              <a:rPr lang="nl-BE" u="sng" baseline="0" dirty="0" smtClean="0"/>
              <a:t>Technical:</a:t>
            </a:r>
          </a:p>
          <a:p>
            <a:r>
              <a:rPr lang="nl-BE" u="none" baseline="0" dirty="0" smtClean="0"/>
              <a:t>Show debugging options: Fitnesse.WaitASecond, GFlags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Explain ColumnFixture</a:t>
            </a:r>
            <a:endParaRPr lang="nl-BE" u="sng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 smtClean="0"/>
              <a:t>Explain RowFixture</a:t>
            </a:r>
          </a:p>
          <a:p>
            <a:r>
              <a:rPr lang="nl-BE" baseline="0" dirty="0" smtClean="0"/>
              <a:t>Explain DoFixture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Hand-out this as a reference A5 @ the end of the session.</a:t>
            </a:r>
          </a:p>
          <a:p>
            <a:endParaRPr lang="nl-B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Introduce ourselves &amp; our firms.</a:t>
            </a:r>
          </a:p>
          <a:p>
            <a:endParaRPr lang="nl-BE" dirty="0" smtClean="0"/>
          </a:p>
          <a:p>
            <a:r>
              <a:rPr lang="nl-BE" b="1" u="sng" dirty="0" smtClean="0"/>
              <a:t>Ihc Group:</a:t>
            </a:r>
            <a:endParaRPr lang="nl-BE" b="1" u="sng" baseline="0" dirty="0" smtClean="0"/>
          </a:p>
          <a:p>
            <a:r>
              <a:rPr lang="nl-BE" baseline="0" dirty="0" smtClean="0"/>
              <a:t>The Ihc Group is delivering ICT solutions for more than 60 Belgian Hospitals. At time of speaking, we run 7 agile teams and have about 3 years experience in Agile Software Development.</a:t>
            </a:r>
          </a:p>
          <a:p>
            <a:endParaRPr lang="nl-BE" dirty="0" smtClean="0"/>
          </a:p>
          <a:p>
            <a:r>
              <a:rPr lang="nl-BE" b="1" u="sng" dirty="0" smtClean="0"/>
              <a:t>Pascal: Solution</a:t>
            </a:r>
            <a:r>
              <a:rPr lang="nl-BE" b="1" u="sng" baseline="0" dirty="0" smtClean="0"/>
              <a:t> Architect</a:t>
            </a:r>
          </a:p>
          <a:p>
            <a:pPr>
              <a:buFontTx/>
              <a:buChar char="-"/>
            </a:pPr>
            <a:r>
              <a:rPr lang="nl-BE" baseline="0" dirty="0" smtClean="0"/>
              <a:t>Participating in our agile teams helping to deliver business value for our customers</a:t>
            </a:r>
          </a:p>
          <a:p>
            <a:pPr>
              <a:buFontTx/>
              <a:buChar char="-"/>
            </a:pPr>
            <a:r>
              <a:rPr lang="nl-BE" baseline="0" dirty="0" smtClean="0"/>
              <a:t>Evangelizing Agile practices</a:t>
            </a:r>
          </a:p>
          <a:p>
            <a:pPr>
              <a:buFontTx/>
              <a:buChar char="-"/>
            </a:pPr>
            <a:r>
              <a:rPr lang="nl-BE" baseline="0" dirty="0" smtClean="0"/>
              <a:t>Communicating the architecture, tools, standards and design principles to be used</a:t>
            </a:r>
          </a:p>
          <a:p>
            <a:pPr>
              <a:buFontTx/>
              <a:buChar char="-"/>
            </a:pPr>
            <a:r>
              <a:rPr lang="nl-BE" baseline="0" dirty="0" smtClean="0"/>
              <a:t>Work in Micosoft.Net environment since its inception in 2002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Download this slidedeck also from google code, url</a:t>
            </a:r>
            <a:r>
              <a:rPr lang="nl-BE" baseline="0" dirty="0" smtClean="0"/>
              <a:t> is on </a:t>
            </a:r>
            <a:r>
              <a:rPr lang="nl-BE" dirty="0" smtClean="0"/>
              <a:t>the hand-outs.</a:t>
            </a:r>
          </a:p>
          <a:p>
            <a:r>
              <a:rPr lang="nl-BE" dirty="0" smtClean="0"/>
              <a:t>If</a:t>
            </a:r>
            <a:r>
              <a:rPr lang="nl-BE" baseline="0" dirty="0" smtClean="0"/>
              <a:t> you have any questions, our e-mail addresses are on the hand-outs to.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Ask for feedback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Failing tests added to accepted ones. A</a:t>
            </a:r>
            <a:r>
              <a:rPr lang="nl-BE" baseline="0" dirty="0" smtClean="0"/>
              <a:t>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="1" u="sng" baseline="0" dirty="0" smtClean="0"/>
              <a:t>Ask the Audience: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baseline="0" dirty="0" smtClean="0"/>
              <a:t>Add User John with credits...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Check credits for User John is 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29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 90 mins</a:t>
            </a:r>
          </a:p>
          <a:p>
            <a:endParaRPr lang="nl-BE" dirty="0" smtClean="0"/>
          </a:p>
          <a:p>
            <a:r>
              <a:rPr lang="nl-BE" dirty="0" smtClean="0"/>
              <a:t>Don’t mind the timers we might use</a:t>
            </a:r>
            <a:r>
              <a:rPr lang="nl-BE" baseline="0" dirty="0" smtClean="0"/>
              <a:t> </a:t>
            </a:r>
            <a:r>
              <a:rPr lang="nl-BE" dirty="0" smtClean="0"/>
              <a:t>to help 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Our Business Case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‘Developer’ wants to order</a:t>
            </a:r>
            <a:r>
              <a:rPr lang="nl-BE" baseline="0" dirty="0" smtClean="0"/>
              <a:t> a sandwich.</a:t>
            </a:r>
          </a:p>
          <a:p>
            <a:r>
              <a:rPr lang="nl-BE" baseline="0" dirty="0" smtClean="0"/>
              <a:t>Joe gives €10 to Nancy, who logs on and adds the credits to Joe’s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logs on and orders a Club Sandwich and a Tiramisu. </a:t>
            </a:r>
          </a:p>
          <a:p>
            <a:r>
              <a:rPr lang="nl-BE" dirty="0" smtClean="0"/>
              <a:t>He has €2 credit left.</a:t>
            </a:r>
          </a:p>
          <a:p>
            <a:r>
              <a:rPr lang="nl-BE" dirty="0" smtClean="0"/>
              <a:t>Nancy logs on again to print Today’s Orders.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b="1" u="none" baseline="0" dirty="0" smtClean="0"/>
              <a:t>Start Iteration Timer: 35’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none" baseline="0" dirty="0" smtClean="0"/>
              <a:t>In iteration 1, we will implement the first user story.</a:t>
            </a:r>
          </a:p>
          <a:p>
            <a:endParaRPr lang="nl-BE" u="sng" baseline="0" dirty="0" smtClean="0"/>
          </a:p>
          <a:p>
            <a:r>
              <a:rPr lang="nl-BE" u="sng" baseline="0" dirty="0" smtClean="0"/>
              <a:t>The user story will appear on our task board in this nice layout: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The user story itself described on top (</a:t>
            </a:r>
            <a:r>
              <a:rPr lang="nl-BE" b="1" u="none" baseline="0" dirty="0" smtClean="0"/>
              <a:t>as a – I want – because)</a:t>
            </a:r>
            <a:endParaRPr lang="nl-BE" b="0" u="none" baseline="0" dirty="0" smtClean="0"/>
          </a:p>
          <a:p>
            <a:pPr>
              <a:buFontTx/>
              <a:buChar char="-"/>
            </a:pPr>
            <a:r>
              <a:rPr lang="nl-BE" b="0" u="none" baseline="0" dirty="0" smtClean="0"/>
              <a:t>The customer described how he wants to see a demo of the functionality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The acceptance criteria are defined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The story is estimated in size (storypoints) and in business value. The combination of those define the priority.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Backlog Id for the backend planning system.</a:t>
            </a:r>
          </a:p>
          <a:p>
            <a:pPr>
              <a:buFontTx/>
              <a:buChar char="-"/>
            </a:pPr>
            <a:r>
              <a:rPr lang="nl-BE" b="0" u="none" baseline="0" dirty="0" smtClean="0"/>
              <a:t>DoD checkbox where the team can check if the Definition-of-Done is met for this user story.</a:t>
            </a:r>
            <a:endParaRPr lang="nl-BE" u="none" baseline="0" dirty="0" smtClean="0"/>
          </a:p>
          <a:p>
            <a:endParaRPr lang="nl-BE" u="sng" baseline="0" dirty="0" smtClean="0"/>
          </a:p>
          <a:p>
            <a:r>
              <a:rPr lang="nl-BE" u="sng" baseline="0" dirty="0" smtClean="0"/>
              <a:t>Iteration flow: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Specification Workshop</a:t>
            </a:r>
          </a:p>
          <a:p>
            <a:pPr>
              <a:buFontTx/>
              <a:buChar char="-"/>
            </a:pPr>
            <a:r>
              <a:rPr lang="nl-BE" u="none" baseline="0" dirty="0" smtClean="0"/>
              <a:t>Implementation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26/04/2010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26/04/2010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26/04/2010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26/04/2010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26/04/2010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26/04/2010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26/04/2010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26/04/2010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26/04/2010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26/04/2010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26/04/2010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26/04/2010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itnesse.org/FitNesse.UserGuide.AcceptanceTes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http://fitnesse.org/FitNesse.UserGuide.OneMinuteDescription" TargetMode="External"/><Relationship Id="rId4" Type="http://schemas.openxmlformats.org/officeDocument/2006/relationships/hyperlink" Target="http://fitnesse.org/FitNesse.UserGuide.TwoMinuteExampl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pascal.mestdach@infohos.be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://www.linkedin.com/in/michelgrootjans" TargetMode="External"/><Relationship Id="rId7" Type="http://schemas.openxmlformats.org/officeDocument/2006/relationships/hyperlink" Target="http://pascalmestdach.blogspot.com/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pascalmestdach" TargetMode="External"/><Relationship Id="rId11" Type="http://schemas.openxmlformats.org/officeDocument/2006/relationships/image" Target="../media/image2.jpeg"/><Relationship Id="rId5" Type="http://schemas.openxmlformats.org/officeDocument/2006/relationships/hyperlink" Target="mailto:michel.grootjans@ilean.be" TargetMode="External"/><Relationship Id="rId15" Type="http://schemas.openxmlformats.org/officeDocument/2006/relationships/image" Target="../media/image6.jpeg"/><Relationship Id="rId10" Type="http://schemas.openxmlformats.org/officeDocument/2006/relationships/hyperlink" Target="http://agileacceptancetesting.googlecode.com/svn/trunk" TargetMode="External"/><Relationship Id="rId4" Type="http://schemas.openxmlformats.org/officeDocument/2006/relationships/hyperlink" Target="http://geekswithblogs.net/alternativedotnet/" TargetMode="External"/><Relationship Id="rId9" Type="http://schemas.openxmlformats.org/officeDocument/2006/relationships/hyperlink" Target="http://code.google.com/p/agileacceptancetesting/" TargetMode="External"/><Relationship Id="rId1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tech.groups.yahoo.com/group/fitnesse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fitnesse.org/" TargetMode="External"/><Relationship Id="rId7" Type="http://schemas.openxmlformats.org/officeDocument/2006/relationships/hyperlink" Target="http://gojko.net/2008/09/17/fitting-agile-acceptance-testing-into-the-development-process/" TargetMode="Externa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better.com/blogs/ian_cooper/archive/2008/10/13/fitnesse-and-the-three-way.aspx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://gojko.net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sourceforge.net/projects/fitlibrary/" TargetMode="External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story!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(5’)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3357562"/>
            <a:ext cx="2000264" cy="26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cap="small" dirty="0" err="1" smtClean="0"/>
              <a:t>FitNesse</a:t>
            </a:r>
            <a:r>
              <a:rPr lang="en-US" b="1" cap="small" dirty="0" smtClean="0"/>
              <a:t> is a software development collaboration tool</a:t>
            </a:r>
          </a:p>
          <a:p>
            <a:pPr lvl="3">
              <a:buFont typeface="Arial" pitchFamily="34" charset="0"/>
              <a:buChar char="•"/>
            </a:pPr>
            <a:r>
              <a:rPr lang="en-US" dirty="0" err="1" smtClean="0"/>
              <a:t>FitNesse</a:t>
            </a:r>
            <a:r>
              <a:rPr lang="en-US" dirty="0" smtClean="0"/>
              <a:t> enables customers, testers, and programmers to </a:t>
            </a:r>
            <a:r>
              <a:rPr lang="en-US" b="1" dirty="0" smtClean="0"/>
              <a:t>learn what their software should do</a:t>
            </a:r>
            <a:r>
              <a:rPr lang="en-US" dirty="0" smtClean="0"/>
              <a:t>, and to automatically compare that to </a:t>
            </a:r>
            <a:r>
              <a:rPr lang="en-US" b="1" dirty="0" smtClean="0"/>
              <a:t>what it actually does do</a:t>
            </a:r>
            <a:r>
              <a:rPr lang="en-US" dirty="0" smtClean="0"/>
              <a:t>. It compares customers' expectations to actual results.</a:t>
            </a:r>
            <a:endParaRPr lang="en-US" b="1" cap="small" dirty="0" smtClean="0"/>
          </a:p>
          <a:p>
            <a:r>
              <a:rPr lang="en-US" b="1" cap="small" dirty="0" err="1" smtClean="0"/>
              <a:t>FitNesse</a:t>
            </a:r>
            <a:r>
              <a:rPr lang="en-US" b="1" cap="small" dirty="0" smtClean="0"/>
              <a:t> is a software testing tool.</a:t>
            </a:r>
          </a:p>
          <a:p>
            <a:pPr lvl="3"/>
            <a:r>
              <a:rPr lang="en-US" dirty="0" smtClean="0"/>
              <a:t>Collaboratively define </a:t>
            </a:r>
            <a:r>
              <a:rPr lang="en-US" dirty="0" smtClean="0">
                <a:hlinkClick r:id="rId3" action="ppaction://hlinkfile"/>
              </a:rPr>
              <a:t>Acceptance Tests</a:t>
            </a:r>
            <a:r>
              <a:rPr lang="en-US" dirty="0" smtClean="0"/>
              <a:t> -- web pages containing simple tables of inputs and expected outputs.</a:t>
            </a:r>
          </a:p>
          <a:p>
            <a:pPr lvl="3"/>
            <a:r>
              <a:rPr lang="en-US" dirty="0" smtClean="0"/>
              <a:t>Run those tests and see the results (see </a:t>
            </a:r>
            <a:r>
              <a:rPr lang="en-US" dirty="0" smtClean="0">
                <a:hlinkClick r:id="rId4" action="ppaction://hlinkfile"/>
              </a:rPr>
              <a:t>Two Minute Example</a:t>
            </a:r>
            <a:r>
              <a:rPr lang="en-US" dirty="0" smtClean="0"/>
              <a:t>).</a:t>
            </a:r>
          </a:p>
          <a:p>
            <a:r>
              <a:rPr lang="nl-BE" b="1" cap="small" dirty="0" smtClean="0"/>
              <a:t>FitNesse is a wiki.</a:t>
            </a:r>
            <a:endParaRPr lang="en-US" b="1" cap="small" dirty="0" smtClean="0"/>
          </a:p>
          <a:p>
            <a:r>
              <a:rPr lang="en-US" b="1" cap="small" dirty="0" err="1" smtClean="0"/>
              <a:t>FitNesse</a:t>
            </a:r>
            <a:r>
              <a:rPr lang="en-US" b="1" cap="small" dirty="0" smtClean="0"/>
              <a:t> is a web server.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What is FitNesse?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71702" y="5988626"/>
            <a:ext cx="742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5"/>
              </a:rPr>
              <a:t>http://fitnesse.org/FitNesse.UserGuide.OneMinuteDescription</a:t>
            </a:r>
            <a:endParaRPr lang="nl-BE" dirty="0"/>
          </a:p>
        </p:txBody>
      </p:sp>
      <p:pic>
        <p:nvPicPr>
          <p:cNvPr id="5" name="Picture 4" descr="FitNesseLogoMedium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58052" y="214290"/>
            <a:ext cx="1800228" cy="1800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iteration 1 tests...</a:t>
            </a:r>
            <a:endParaRPr lang="nl-BE" dirty="0"/>
          </a:p>
        </p:txBody>
      </p:sp>
      <p:pic>
        <p:nvPicPr>
          <p:cNvPr id="3074" name="Picture 2" descr="C:\Users\pascmest\AppData\Local\Microsoft\Windows\Temporary Internet Files\Content.IE5\VFDMXW0G\MCj044172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43116"/>
            <a:ext cx="3714776" cy="3714776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643570" y="4714884"/>
            <a:ext cx="1143008" cy="92868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30</a:t>
            </a:r>
            <a:r>
              <a:rPr kumimoji="0" lang="nl-B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’</a:t>
            </a:r>
            <a:endParaRPr kumimoji="0" lang="nl-B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28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809528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(5’)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iteration 2 tests...</a:t>
            </a:r>
            <a:endParaRPr lang="nl-BE" dirty="0"/>
          </a:p>
        </p:txBody>
      </p:sp>
      <p:pic>
        <p:nvPicPr>
          <p:cNvPr id="3" name="Picture 2" descr="C:\Users\pascmest\AppData\Local\Microsoft\Windows\Temporary Internet Files\Content.IE5\VFDMXW0G\MCj044172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43116"/>
            <a:ext cx="3714776" cy="3714776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643570" y="4714884"/>
            <a:ext cx="1143008" cy="92868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30’</a:t>
            </a:r>
            <a:endParaRPr kumimoji="0" lang="nl-B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3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4"/>
              </a:rPr>
              <a:t>http://geekswithblogs.net/alternativedotnet/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michel.grootjans@ilean.be</a:t>
            </a:r>
            <a:endParaRPr lang="nl-BE" sz="1600" dirty="0" smtClean="0"/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6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7"/>
              </a:rPr>
              <a:t>http://pascalmestdach.blogspot.com/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8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  <a:r>
              <a:rPr lang="nl-BE" sz="1500" dirty="0" smtClean="0">
                <a:hlinkClick r:id="rId9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</a:t>
            </a:r>
            <a:r>
              <a:rPr lang="nl-BE" sz="1600" smtClean="0"/>
              <a:t>: </a:t>
            </a:r>
            <a:r>
              <a:rPr lang="nl-BE" sz="1400" smtClean="0">
                <a:hlinkClick r:id="rId10"/>
              </a:rPr>
              <a:t>http://</a:t>
            </a:r>
            <a:r>
              <a:rPr lang="nl-BE" sz="1400" dirty="0" smtClean="0">
                <a:hlinkClick r:id="rId10"/>
              </a:rPr>
              <a:t>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3564" y="1142984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72132" y="3071810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7366" y="1928802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202" y="3835230"/>
            <a:ext cx="785818" cy="211312"/>
          </a:xfrm>
          <a:prstGeom prst="rect">
            <a:avLst/>
          </a:prstGeom>
        </p:spPr>
      </p:pic>
      <p:pic>
        <p:nvPicPr>
          <p:cNvPr id="9" name="Picture 8" descr="1df7029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58016" y="3143248"/>
            <a:ext cx="1714512" cy="1285884"/>
          </a:xfrm>
          <a:prstGeom prst="rect">
            <a:avLst/>
          </a:prstGeom>
        </p:spPr>
      </p:pic>
      <p:pic>
        <p:nvPicPr>
          <p:cNvPr id="10" name="Picture 9" descr="Photo 9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8016" y="1214422"/>
            <a:ext cx="1714512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Involve different roles for the best results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3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5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6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pPr lvl="1"/>
            <a:r>
              <a:rPr lang="nl-BE" sz="2000" dirty="0" smtClean="0">
                <a:hlinkClick r:id="rId7"/>
              </a:rPr>
              <a:t>http://gojko.net/2008/09/17/fitting-agile-acceptance-testing-into-the-development-process/</a:t>
            </a:r>
            <a:r>
              <a:rPr lang="nl-BE" sz="2000" dirty="0" smtClean="0"/>
              <a:t> </a:t>
            </a:r>
            <a:endParaRPr lang="nl-BE" sz="2400" dirty="0" smtClean="0"/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8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>
          <a:xfrm>
            <a:off x="-214346" y="285728"/>
            <a:ext cx="2974996" cy="2621142"/>
            <a:chOff x="-214346" y="285728"/>
            <a:chExt cx="2974996" cy="2621142"/>
          </a:xfrm>
        </p:grpSpPr>
        <p:pic>
          <p:nvPicPr>
            <p:cNvPr id="7" name="Picture 6" descr="686memo_stick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4346" y="285728"/>
              <a:ext cx="2974996" cy="262114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21346941">
              <a:off x="609547" y="1257165"/>
              <a:ext cx="16033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dirty="0" smtClean="0"/>
                <a:t>What’s in</a:t>
              </a:r>
              <a:br>
                <a:rPr lang="nl-BE" sz="2400" dirty="0" smtClean="0"/>
              </a:br>
              <a:r>
                <a:rPr lang="nl-BE" sz="2400" dirty="0" smtClean="0"/>
                <a:t>it for me?</a:t>
              </a:r>
              <a:endParaRPr lang="nl-BE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21193017">
              <a:off x="1424259" y="586735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 smtClean="0"/>
                <a:t>4ME</a:t>
              </a:r>
              <a:endParaRPr lang="nl-BE" sz="1400" dirty="0" smtClean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6200000" flipH="1">
              <a:off x="1000100" y="785793"/>
              <a:ext cx="357190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214414" y="857232"/>
              <a:ext cx="1000132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6"/>
          <p:cNvGrpSpPr/>
          <p:nvPr/>
        </p:nvGrpSpPr>
        <p:grpSpPr>
          <a:xfrm>
            <a:off x="6169004" y="0"/>
            <a:ext cx="2974996" cy="2621142"/>
            <a:chOff x="-214346" y="285728"/>
            <a:chExt cx="2974996" cy="2621142"/>
          </a:xfrm>
        </p:grpSpPr>
        <p:pic>
          <p:nvPicPr>
            <p:cNvPr id="28" name="Picture 27" descr="686memo_stick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4346" y="285728"/>
              <a:ext cx="2974996" cy="262114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 rot="21346941">
              <a:off x="588706" y="1072499"/>
              <a:ext cx="164500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dirty="0" smtClean="0"/>
                <a:t>Will do</a:t>
              </a:r>
              <a:br>
                <a:rPr lang="nl-BE" sz="2400" dirty="0" smtClean="0"/>
              </a:br>
              <a:r>
                <a:rPr lang="nl-BE" sz="2400" dirty="0" smtClean="0"/>
                <a:t>tomorrow</a:t>
              </a:r>
              <a:br>
                <a:rPr lang="nl-BE" sz="2400" dirty="0" smtClean="0"/>
              </a:br>
              <a:r>
                <a:rPr lang="nl-BE" sz="2400" dirty="0" smtClean="0"/>
                <a:t>...</a:t>
              </a:r>
              <a:endParaRPr lang="nl-BE" sz="24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 rot="21193017">
              <a:off x="1203429" y="586735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 smtClean="0"/>
                <a:t>Tomorrow</a:t>
              </a:r>
              <a:endParaRPr lang="nl-BE" sz="1400" dirty="0" smtClean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16200000" flipH="1">
              <a:off x="974732" y="785770"/>
              <a:ext cx="357190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189046" y="857232"/>
              <a:ext cx="1025500" cy="142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3"/>
          <p:cNvGrpSpPr/>
          <p:nvPr/>
        </p:nvGrpSpPr>
        <p:grpSpPr>
          <a:xfrm>
            <a:off x="-357222" y="3000372"/>
            <a:ext cx="2974996" cy="2621142"/>
            <a:chOff x="-214346" y="285728"/>
            <a:chExt cx="2974996" cy="2621142"/>
          </a:xfrm>
        </p:grpSpPr>
        <p:pic>
          <p:nvPicPr>
            <p:cNvPr id="35" name="Picture 34" descr="686memo_stick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4346" y="285728"/>
              <a:ext cx="2974996" cy="262114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 rot="21346941">
              <a:off x="683284" y="1257165"/>
              <a:ext cx="14558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dirty="0" smtClean="0"/>
                <a:t>What’s</a:t>
              </a:r>
              <a:br>
                <a:rPr lang="nl-BE" sz="2400" dirty="0" smtClean="0"/>
              </a:br>
              <a:r>
                <a:rPr lang="nl-BE" sz="2400" dirty="0" smtClean="0"/>
                <a:t>Missing?</a:t>
              </a:r>
              <a:endParaRPr lang="nl-BE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21193017">
              <a:off x="1422468" y="62050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 smtClean="0"/>
                <a:t>Missing</a:t>
              </a:r>
              <a:endParaRPr lang="nl-BE" sz="1400" dirty="0" smtClean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16200000" flipH="1">
              <a:off x="1321571" y="750075"/>
              <a:ext cx="285752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500166" y="857232"/>
              <a:ext cx="714380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767015"/>
            <a:ext cx="30194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43108" y="2214554"/>
            <a:ext cx="1928826" cy="64294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43042" y="3714752"/>
            <a:ext cx="1500198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3036083" y="4036223"/>
            <a:ext cx="1143008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26" idx="2"/>
          </p:cNvCxnSpPr>
          <p:nvPr/>
        </p:nvCxnSpPr>
        <p:spPr>
          <a:xfrm rot="16200000" flipH="1">
            <a:off x="3755220" y="2897972"/>
            <a:ext cx="1000132" cy="2776567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43372" y="3714752"/>
            <a:ext cx="300039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1857364"/>
            <a:ext cx="3067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5286388"/>
            <a:ext cx="5972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4929198"/>
            <a:ext cx="58674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428728" y="3857628"/>
            <a:ext cx="1928826" cy="100013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43108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00364" y="3929066"/>
            <a:ext cx="3500462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86116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857496"/>
            <a:ext cx="27146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4929198"/>
            <a:ext cx="46101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rot="5400000">
            <a:off x="3036083" y="4321975"/>
            <a:ext cx="1000132" cy="7143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b="1" i="1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</a:t>
            </a:r>
            <a:r>
              <a:rPr lang="nl-BE" i="1" smtClean="0"/>
              <a:t>evening dinner! </a:t>
            </a:r>
            <a:r>
              <a:rPr lang="nl-BE" i="1" dirty="0" smtClean="0"/>
              <a:t>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endParaRPr lang="nl-BE" dirty="0" smtClean="0"/>
          </a:p>
          <a:p>
            <a:r>
              <a:rPr lang="nl-BE" dirty="0" smtClean="0"/>
              <a:t>A little sketch </a:t>
            </a:r>
            <a:r>
              <a:rPr lang="nl-BE" dirty="0" smtClean="0">
                <a:sym typeface="Wingdings" pitchFamily="2" charset="2"/>
              </a:rPr>
              <a:t></a:t>
            </a:r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sp>
        <p:nvSpPr>
          <p:cNvPr id="8" name="Right Arrow 7"/>
          <p:cNvSpPr/>
          <p:nvPr/>
        </p:nvSpPr>
        <p:spPr>
          <a:xfrm rot="2643152">
            <a:off x="4291287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1" y="1214422"/>
            <a:ext cx="37623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19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0"/>
            <a:ext cx="355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143248"/>
            <a:ext cx="3786214" cy="358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b="1" i="1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39832"/>
            <a:ext cx="8001056" cy="513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3037</TotalTime>
  <Words>1832</Words>
  <Application>Microsoft Office PowerPoint</Application>
  <PresentationFormat>On-screen Show (4:3)</PresentationFormat>
  <Paragraphs>347</Paragraphs>
  <Slides>29</Slides>
  <Notes>28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Agile Acceptance Testing with Fitnesse</vt:lpstr>
      <vt:lpstr>Agile Acceptance Testing with Fitnesse</vt:lpstr>
      <vt:lpstr>Agile Acceptance Testing with Fitnesse</vt:lpstr>
      <vt:lpstr>A wonderful opportunity</vt:lpstr>
      <vt:lpstr>An agile Approach</vt:lpstr>
      <vt:lpstr>Manage Users &amp; Credits</vt:lpstr>
      <vt:lpstr>Order a snack &amp; show orders</vt:lpstr>
      <vt:lpstr>Agile Acceptance Testing with Fitnesse</vt:lpstr>
      <vt:lpstr>Slide 9</vt:lpstr>
      <vt:lpstr>Specification Workshop (5’)</vt:lpstr>
      <vt:lpstr>Executable specifications</vt:lpstr>
      <vt:lpstr>What is FitNesse?</vt:lpstr>
      <vt:lpstr>Implement iteration 1 tests...</vt:lpstr>
      <vt:lpstr>Agile Acceptance Testing with Fitnesse</vt:lpstr>
      <vt:lpstr>Slide 15</vt:lpstr>
      <vt:lpstr>Specification Workshop (5’)</vt:lpstr>
      <vt:lpstr>Implement iteration 2 tests...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Involve different roles for the best results</vt:lpstr>
      <vt:lpstr>Resources</vt:lpstr>
      <vt:lpstr>Slide 24</vt:lpstr>
      <vt:lpstr>Organising FitNesse:</vt:lpstr>
      <vt:lpstr>DoFixture:</vt:lpstr>
      <vt:lpstr>ColumnFixture:</vt:lpstr>
      <vt:lpstr>RowFixture:</vt:lpstr>
      <vt:lpstr>DoFixture: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392</cp:revision>
  <dcterms:created xsi:type="dcterms:W3CDTF">2009-03-27T18:44:00Z</dcterms:created>
  <dcterms:modified xsi:type="dcterms:W3CDTF">2010-04-26T09:36:14Z</dcterms:modified>
</cp:coreProperties>
</file>