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2"/>
  </p:notesMasterIdLst>
  <p:sldIdLst>
    <p:sldId id="256" r:id="rId2"/>
    <p:sldId id="263" r:id="rId3"/>
    <p:sldId id="258" r:id="rId4"/>
    <p:sldId id="272" r:id="rId5"/>
    <p:sldId id="259" r:id="rId6"/>
    <p:sldId id="282" r:id="rId7"/>
    <p:sldId id="283" r:id="rId8"/>
    <p:sldId id="290" r:id="rId9"/>
    <p:sldId id="260" r:id="rId10"/>
    <p:sldId id="261" r:id="rId11"/>
    <p:sldId id="262" r:id="rId12"/>
    <p:sldId id="265" r:id="rId13"/>
    <p:sldId id="257" r:id="rId14"/>
    <p:sldId id="275" r:id="rId15"/>
    <p:sldId id="291" r:id="rId16"/>
    <p:sldId id="292" r:id="rId17"/>
    <p:sldId id="293" r:id="rId18"/>
    <p:sldId id="279" r:id="rId19"/>
    <p:sldId id="280" r:id="rId20"/>
    <p:sldId id="287" r:id="rId21"/>
    <p:sldId id="278" r:id="rId22"/>
    <p:sldId id="286" r:id="rId23"/>
    <p:sldId id="268" r:id="rId24"/>
    <p:sldId id="288" r:id="rId25"/>
    <p:sldId id="269" r:id="rId26"/>
    <p:sldId id="270" r:id="rId27"/>
    <p:sldId id="271" r:id="rId28"/>
    <p:sldId id="289" r:id="rId29"/>
    <p:sldId id="264" r:id="rId30"/>
    <p:sldId id="285" r:id="rId31"/>
  </p:sldIdLst>
  <p:sldSz cx="9144000" cy="6858000" type="screen4x3"/>
  <p:notesSz cx="7315200" cy="96012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60211" autoAdjust="0"/>
  </p:normalViewPr>
  <p:slideViewPr>
    <p:cSldViewPr>
      <p:cViewPr>
        <p:scale>
          <a:sx n="75" d="100"/>
          <a:sy n="75" d="100"/>
        </p:scale>
        <p:origin x="-19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8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8F0785E-033A-43CD-AF7D-1A09C6890A39}" type="datetimeFigureOut">
              <a:rPr lang="nl-BE" smtClean="0"/>
              <a:pPr/>
              <a:t>02/06/2009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95F721D-B08F-41E9-83C2-423A43044BB2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49580/how-do-i-add-fitnesse-pages-to-version-contro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15</a:t>
            </a:fld>
            <a:endParaRPr lang="nl-B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hlinkClick r:id="rId3"/>
              </a:rPr>
              <a:t>http://stackoverflow.com/questions/249580/how-do-i-add-fitnesse-pages-to-version-control</a:t>
            </a:r>
            <a:r>
              <a:rPr lang="nl-BE" dirty="0" smtClean="0"/>
              <a:t> </a:t>
            </a: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17</a:t>
            </a:fld>
            <a:endParaRPr lang="nl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1</a:t>
            </a:r>
            <a:r>
              <a:rPr lang="nl-BE" baseline="30000" dirty="0" smtClean="0"/>
              <a:t>e</a:t>
            </a:r>
            <a:r>
              <a:rPr lang="nl-BE" dirty="0" smtClean="0"/>
              <a:t> test: Snack order</a:t>
            </a:r>
            <a:r>
              <a:rPr lang="nl-BE" baseline="0" dirty="0" smtClean="0"/>
              <a:t> zonder credit, credit toevoegen, snack orderen (columnFixture)</a:t>
            </a:r>
          </a:p>
          <a:p>
            <a:r>
              <a:rPr lang="nl-BE" baseline="0" dirty="0" smtClean="0"/>
              <a:t>2</a:t>
            </a:r>
            <a:r>
              <a:rPr lang="nl-BE" baseline="30000" dirty="0" smtClean="0"/>
              <a:t>e</a:t>
            </a:r>
            <a:r>
              <a:rPr lang="nl-BE" baseline="0" dirty="0" smtClean="0"/>
              <a:t> test: current orders opvragen (blanco) – order plaatsen (hergebruik bovenste fixture) – orders opvragen (rowfixture &amp; setup: orders leegmaken+credits op 0)</a:t>
            </a:r>
          </a:p>
          <a:p>
            <a:r>
              <a:rPr lang="nl-BE" baseline="0" dirty="0" smtClean="0"/>
              <a:t>Acceptatie door PO (iteratie gedaan)</a:t>
            </a:r>
          </a:p>
          <a:p>
            <a:r>
              <a:rPr lang="nl-BE" dirty="0" smtClean="0"/>
              <a:t>3</a:t>
            </a:r>
            <a:r>
              <a:rPr lang="nl-BE" baseline="30000" dirty="0" smtClean="0"/>
              <a:t>e</a:t>
            </a:r>
            <a:r>
              <a:rPr lang="nl-BE" dirty="0" smtClean="0"/>
              <a:t> test:</a:t>
            </a:r>
            <a:r>
              <a:rPr lang="nl-BE" baseline="0" dirty="0" smtClean="0"/>
              <a:t> credits afchecken, user credit geven, snack order, check credit (</a:t>
            </a:r>
            <a:r>
              <a:rPr lang="nl-BE" sz="1300" dirty="0" smtClean="0"/>
              <a:t>DoFixture)</a:t>
            </a:r>
            <a:endParaRPr lang="nl-BE" baseline="0" dirty="0" smtClean="0"/>
          </a:p>
          <a:p>
            <a:pPr defTabSz="966612">
              <a:defRPr/>
            </a:pPr>
            <a:r>
              <a:rPr lang="nl-BE" baseline="0" dirty="0" smtClean="0"/>
              <a:t>Structuur in Wiki? Geaccepteerde testen falen? Move naar acceptance suite.</a:t>
            </a:r>
          </a:p>
          <a:p>
            <a:r>
              <a:rPr lang="nl-BE" dirty="0" smtClean="0"/>
              <a:t>Integratie van Agile</a:t>
            </a:r>
            <a:r>
              <a:rPr lang="nl-BE" baseline="0" dirty="0" smtClean="0"/>
              <a:t> Acceptance Testing in iteratie.</a:t>
            </a:r>
          </a:p>
          <a:p>
            <a:r>
              <a:rPr lang="nl-BE" baseline="0" dirty="0" smtClean="0"/>
              <a:t>4</a:t>
            </a:r>
            <a:r>
              <a:rPr lang="nl-BE" baseline="30000" dirty="0" smtClean="0"/>
              <a:t>e</a:t>
            </a:r>
            <a:r>
              <a:rPr lang="nl-BE" baseline="0" dirty="0" smtClean="0"/>
              <a:t> test: inloggen van een user (ActionFixture)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18</a:t>
            </a:fld>
            <a:endParaRPr lang="nl-B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19</a:t>
            </a:fld>
            <a:endParaRPr lang="nl-B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20</a:t>
            </a:fld>
            <a:endParaRPr lang="nl-B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Automated</a:t>
            </a:r>
            <a:r>
              <a:rPr lang="nl-BE" baseline="0" dirty="0" smtClean="0"/>
              <a:t> Build (vroeger-&gt; op einde iteratie)</a:t>
            </a:r>
          </a:p>
          <a:p>
            <a:r>
              <a:rPr lang="nl-BE" baseline="0" dirty="0" smtClean="0"/>
              <a:t>CI Environment (evt te schrappen)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21</a:t>
            </a:fld>
            <a:endParaRPr lang="nl-B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22</a:t>
            </a:fld>
            <a:endParaRPr lang="nl-B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BE" dirty="0" smtClean="0"/>
              <a:t>Rode</a:t>
            </a:r>
            <a:r>
              <a:rPr lang="nl-BE" baseline="0" dirty="0" smtClean="0"/>
              <a:t> testen toevoegen aan groenen</a:t>
            </a:r>
          </a:p>
          <a:p>
            <a:pPr>
              <a:buFontTx/>
              <a:buChar char="-"/>
            </a:pPr>
            <a:r>
              <a:rPr lang="nl-BE" baseline="0" dirty="0" smtClean="0"/>
              <a:t>Groenen zijn geaccepteerd – alarm! Awereness!</a:t>
            </a:r>
          </a:p>
          <a:p>
            <a:pPr>
              <a:buFontTx/>
              <a:buChar char="-"/>
            </a:pPr>
            <a:r>
              <a:rPr lang="nl-BE" baseline="0" dirty="0" smtClean="0"/>
              <a:t>Build should fail by regression tests, not by Work In Progress.</a:t>
            </a:r>
          </a:p>
          <a:p>
            <a:pPr>
              <a:buFontTx/>
              <a:buChar char="-"/>
            </a:pPr>
            <a:r>
              <a:rPr lang="nl-BE" baseline="0" dirty="0" smtClean="0"/>
              <a:t>Should we demo build integration? Ask the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23</a:t>
            </a:fld>
            <a:endParaRPr lang="nl-B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Automated</a:t>
            </a:r>
            <a:r>
              <a:rPr lang="nl-BE" baseline="0" dirty="0" smtClean="0"/>
              <a:t> Build (vroeger-&gt; op einde iteratie)</a:t>
            </a:r>
          </a:p>
          <a:p>
            <a:r>
              <a:rPr lang="nl-BE" baseline="0" dirty="0" smtClean="0"/>
              <a:t>CI Environment (evt te schrappen)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24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Basic implementation -&gt; sketch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25</a:t>
            </a:fld>
            <a:endParaRPr lang="nl-B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26</a:t>
            </a:fld>
            <a:endParaRPr lang="nl-B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27</a:t>
            </a:fld>
            <a:endParaRPr lang="nl-B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28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6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7</a:t>
            </a:fld>
            <a:endParaRPr 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Basic implementation -&gt; sketch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nl-BE" u="sng" dirty="0" smtClean="0"/>
              <a:t>Praktische zaken: </a:t>
            </a:r>
          </a:p>
          <a:p>
            <a:r>
              <a:rPr lang="nl-BE" u="none" dirty="0" smtClean="0"/>
              <a:t>-</a:t>
            </a:r>
            <a:r>
              <a:rPr lang="nl-BE" u="none" baseline="0" dirty="0" smtClean="0"/>
              <a:t>Vooraleer we beginnen aan deze korte workshop vragen we wie er straks mee wil coderen op zijn eigen laptop. </a:t>
            </a:r>
          </a:p>
          <a:p>
            <a:r>
              <a:rPr lang="nl-BE" u="none" baseline="0" dirty="0" smtClean="0"/>
              <a:t>-Deze personen vragen we hun laptop nu op te starten en de inhoud van de share te kopiëren naar hun laptop.</a:t>
            </a:r>
          </a:p>
          <a:p>
            <a:r>
              <a:rPr lang="nl-BE" u="none" baseline="0" dirty="0" smtClean="0"/>
              <a:t>	</a:t>
            </a:r>
            <a:endParaRPr lang="nl-BE" u="sng" baseline="0" dirty="0" smtClean="0"/>
          </a:p>
          <a:p>
            <a:r>
              <a:rPr lang="nl-BE" u="sng" baseline="0" dirty="0" smtClean="0"/>
              <a:t>De workshop zelf:</a:t>
            </a:r>
          </a:p>
          <a:p>
            <a:r>
              <a:rPr lang="nl-BE" u="none" baseline="0" dirty="0" smtClean="0"/>
              <a:t>-Verdelen van de aanwezigen in groepjes van 5. (heterogeen)</a:t>
            </a:r>
            <a:endParaRPr lang="nl-BE" u="none" dirty="0" smtClean="0"/>
          </a:p>
          <a:p>
            <a:pPr>
              <a:buFontTx/>
              <a:buChar char="-"/>
            </a:pPr>
            <a:r>
              <a:rPr lang="nl-BE" dirty="0" smtClean="0"/>
              <a:t>We delen een index card van beide stories uit </a:t>
            </a:r>
            <a:r>
              <a:rPr lang="nl-BE" baseline="0" dirty="0" smtClean="0"/>
              <a:t>aan elk groepje.</a:t>
            </a:r>
          </a:p>
          <a:p>
            <a:pPr>
              <a:buFontTx/>
              <a:buChar char="-"/>
            </a:pPr>
            <a:r>
              <a:rPr lang="nl-BE" baseline="0" dirty="0" smtClean="0"/>
              <a:t>We delen ook een voorbeeld uit zodanig dat de deelnemers weten wat van hun verwacht wordt.</a:t>
            </a:r>
          </a:p>
          <a:p>
            <a:pPr>
              <a:buFontTx/>
              <a:buChar char="-"/>
            </a:pPr>
            <a:r>
              <a:rPr lang="nl-BE" baseline="0" dirty="0" smtClean="0"/>
              <a:t>Op het ene scherm laten we deze slide zien. (ook uitprinten en uitdelen voor iLean -&gt; 1 projector)</a:t>
            </a:r>
          </a:p>
          <a:p>
            <a:pPr>
              <a:buFontTx/>
              <a:buChar char="-"/>
            </a:pPr>
            <a:r>
              <a:rPr lang="nl-BE" baseline="0" dirty="0" smtClean="0"/>
              <a:t>Op de andere starten we de countdown timer van ZoomIt om 10 minuten wanneer de uitleg gedaan is en de groepjes gemaakt zijn.</a:t>
            </a:r>
          </a:p>
          <a:p>
            <a:pPr>
              <a:buFontTx/>
              <a:buChar char="-"/>
            </a:pPr>
            <a:r>
              <a:rPr lang="nl-BE" dirty="0" smtClean="0"/>
              <a:t>De</a:t>
            </a:r>
            <a:r>
              <a:rPr lang="nl-BE" baseline="0" dirty="0" smtClean="0"/>
              <a:t> mensen krijgen A4 papier en stiften ter beschikking om hun real world voorbeelden te noteren.</a:t>
            </a:r>
          </a:p>
          <a:p>
            <a:pPr>
              <a:buFontTx/>
              <a:buChar char="-"/>
            </a:pPr>
            <a:endParaRPr lang="nl-BE" baseline="0" dirty="0" smtClean="0"/>
          </a:p>
          <a:p>
            <a:r>
              <a:rPr lang="en-US" sz="1300" u="sng" dirty="0" smtClean="0"/>
              <a:t>Some good questions to kick it off:</a:t>
            </a:r>
          </a:p>
          <a:p>
            <a:r>
              <a:rPr lang="en-US" sz="1300" dirty="0" smtClean="0"/>
              <a:t>- How do we verify that this thing we are going to write is implemented </a:t>
            </a:r>
            <a:r>
              <a:rPr lang="nl-BE" sz="1300" b="1" dirty="0" smtClean="0"/>
              <a:t>completely and correctly?</a:t>
            </a:r>
          </a:p>
          <a:p>
            <a:pPr>
              <a:buFontTx/>
              <a:buChar char="-"/>
            </a:pPr>
            <a:r>
              <a:rPr lang="en-US" sz="1300" dirty="0" smtClean="0"/>
              <a:t> Can you give us a few </a:t>
            </a:r>
            <a:r>
              <a:rPr lang="en-US" sz="1300" b="1" dirty="0" smtClean="0"/>
              <a:t>examples?</a:t>
            </a:r>
          </a:p>
          <a:p>
            <a:pPr>
              <a:buFontTx/>
              <a:buChar char="-"/>
            </a:pPr>
            <a:r>
              <a:rPr lang="en-US" sz="1300" dirty="0" smtClean="0"/>
              <a:t> Pretend it's magic and it's already delivered – </a:t>
            </a:r>
            <a:r>
              <a:rPr lang="en-US" sz="1300" b="1" dirty="0" smtClean="0"/>
              <a:t>how would you test it?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nl-BE" dirty="0" smtClean="0"/>
              <a:t>Lets turn those examples into executable specifications to verify that we have build the right code.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14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02/06/2009</a:t>
            </a:fld>
            <a:endParaRPr lang="nl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02/06/2009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02/06/2009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02/06/2009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02/06/2009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02/06/2009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02/06/2009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02/06/2009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02/06/2009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02/06/2009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02/06/2009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02/06/2009</a:t>
            </a:fld>
            <a:endParaRPr lang="nl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ceptancetesting.info/the-book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fitnesse.org/FitNesseDevelopment.DownLoa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://developers.sun.com/downloads/top.jsp" TargetMode="External"/><Relationship Id="rId4" Type="http://schemas.openxmlformats.org/officeDocument/2006/relationships/hyperlink" Target="http://sourceforge.net/projects/fitnessedotnet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/?edi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pascal.mestdach@infohos.be" TargetMode="External"/><Relationship Id="rId13" Type="http://schemas.openxmlformats.org/officeDocument/2006/relationships/image" Target="../media/image4.png"/><Relationship Id="rId3" Type="http://schemas.openxmlformats.org/officeDocument/2006/relationships/hyperlink" Target="http://www.linkedin.com/in/michelgrootjans" TargetMode="External"/><Relationship Id="rId7" Type="http://schemas.openxmlformats.org/officeDocument/2006/relationships/hyperlink" Target="http://pascalmestdach.blogspot.com/" TargetMode="Externa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nkedin.com/in/pascalmestdach" TargetMode="External"/><Relationship Id="rId11" Type="http://schemas.openxmlformats.org/officeDocument/2006/relationships/image" Target="../media/image2.jpeg"/><Relationship Id="rId5" Type="http://schemas.openxmlformats.org/officeDocument/2006/relationships/hyperlink" Target="mailto:michel.grootjans@ilean.be" TargetMode="External"/><Relationship Id="rId15" Type="http://schemas.openxmlformats.org/officeDocument/2006/relationships/image" Target="../media/image6.jpeg"/><Relationship Id="rId10" Type="http://schemas.openxmlformats.org/officeDocument/2006/relationships/hyperlink" Target="https://agileacceptancetesting.googlecode.com/svn/trunk" TargetMode="External"/><Relationship Id="rId4" Type="http://schemas.openxmlformats.org/officeDocument/2006/relationships/hyperlink" Target="http://geekswithblogs.net/alternativedotnet/" TargetMode="External"/><Relationship Id="rId9" Type="http://schemas.openxmlformats.org/officeDocument/2006/relationships/hyperlink" Target="http://code.google.com/p/agileacceptancetesting/" TargetMode="External"/><Relationship Id="rId1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ojko.net/2008/09/17/fitting-agile-acceptance-testing-into-the-development-process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://sourceforge.net/projects/fitlibrary/" TargetMode="External"/><Relationship Id="rId7" Type="http://schemas.openxmlformats.org/officeDocument/2006/relationships/image" Target="../media/image31.png"/><Relationship Id="rId2" Type="http://schemas.openxmlformats.org/officeDocument/2006/relationships/hyperlink" Target="http://fitnes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ch.groups.yahoo.com/group/fitnesse/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://codebetter.com/blogs/ian_cooper/archive/2008/10/13/fitnesse-and-the-three-way.aspx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gojko.net/" TargetMode="External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Agile Acceptance Testing with Fitnesse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672414" cy="119970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Michel Grootjans</a:t>
            </a:r>
          </a:p>
          <a:p>
            <a:pPr lvl="0"/>
            <a:r>
              <a:rPr lang="en-US" dirty="0" smtClean="0"/>
              <a:t>Pascal Mestdach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1472" y="428604"/>
            <a:ext cx="8143932" cy="528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737" y="449868"/>
            <a:ext cx="8072494" cy="522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u="sng" dirty="0" smtClean="0"/>
              <a:t>Goal:</a:t>
            </a:r>
            <a:r>
              <a:rPr lang="nl-BE" dirty="0" smtClean="0"/>
              <a:t> Nail down the scope of the user stories with real world examples, which we all agree on.</a:t>
            </a:r>
          </a:p>
          <a:p>
            <a:endParaRPr lang="nl-BE" dirty="0" smtClean="0"/>
          </a:p>
          <a:p>
            <a:r>
              <a:rPr lang="nl-BE" dirty="0" smtClean="0"/>
              <a:t>Workshop Outputs:</a:t>
            </a:r>
          </a:p>
          <a:p>
            <a:pPr lvl="1"/>
            <a:r>
              <a:rPr lang="en-US" dirty="0" smtClean="0"/>
              <a:t>Enough realistic examples to start working</a:t>
            </a:r>
          </a:p>
          <a:p>
            <a:pPr lvl="1"/>
            <a:r>
              <a:rPr lang="en-US" dirty="0" smtClean="0"/>
              <a:t>Shared understanding of the domain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Some tips:</a:t>
            </a:r>
          </a:p>
          <a:p>
            <a:pPr lvl="1"/>
            <a:r>
              <a:rPr lang="nl-BE" dirty="0" smtClean="0"/>
              <a:t>Involve the whole team</a:t>
            </a:r>
          </a:p>
          <a:p>
            <a:pPr lvl="1"/>
            <a:r>
              <a:rPr lang="nl-BE" dirty="0" smtClean="0"/>
              <a:t>Don’t over complicate things</a:t>
            </a:r>
          </a:p>
          <a:p>
            <a:pPr lvl="1"/>
            <a:r>
              <a:rPr lang="en-US" dirty="0" smtClean="0"/>
              <a:t>Also identify edge cases and negative paths</a:t>
            </a:r>
          </a:p>
          <a:p>
            <a:pPr lvl="1"/>
            <a:r>
              <a:rPr lang="en-US" dirty="0" smtClean="0"/>
              <a:t>Stay focused on the user story</a:t>
            </a:r>
          </a:p>
          <a:p>
            <a:pPr lvl="1"/>
            <a:r>
              <a:rPr lang="nl-BE" dirty="0" smtClean="0"/>
              <a:t>Describe what, not how</a:t>
            </a:r>
          </a:p>
          <a:p>
            <a:pPr lvl="1"/>
            <a:r>
              <a:rPr lang="nl-BE" dirty="0" smtClean="0"/>
              <a:t>Communicate intent, explain why</a:t>
            </a:r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Specification Workshop (10’)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714744" y="6488668"/>
            <a:ext cx="5429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smtClean="0">
                <a:hlinkClick r:id="rId3"/>
              </a:rPr>
              <a:t>http://www.acceptancetesting.info/the-book/</a:t>
            </a:r>
            <a:r>
              <a:rPr lang="nl-BE" dirty="0" smtClean="0"/>
              <a:t>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Realistic examples make us think harder</a:t>
            </a:r>
            <a:endParaRPr lang="nl-BE" dirty="0" smtClean="0"/>
          </a:p>
          <a:p>
            <a:endParaRPr lang="nl-BE" dirty="0" smtClean="0"/>
          </a:p>
          <a:p>
            <a:r>
              <a:rPr lang="en-US" b="1" dirty="0" smtClean="0"/>
              <a:t>Customers</a:t>
            </a:r>
            <a:r>
              <a:rPr lang="en-US" dirty="0" smtClean="0"/>
              <a:t> or functional analysts typically think about the happy path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en-US" b="1" dirty="0" smtClean="0"/>
              <a:t>Developers</a:t>
            </a:r>
            <a:r>
              <a:rPr lang="en-US" dirty="0" smtClean="0"/>
              <a:t> focus on edge cases and alternative scenarios</a:t>
            </a:r>
          </a:p>
          <a:p>
            <a:endParaRPr lang="en-US" dirty="0" smtClean="0"/>
          </a:p>
          <a:p>
            <a:r>
              <a:rPr lang="en-US" b="1" dirty="0" smtClean="0"/>
              <a:t>Testers</a:t>
            </a:r>
            <a:r>
              <a:rPr lang="en-US" dirty="0" smtClean="0"/>
              <a:t> want to break / cheat the system</a:t>
            </a:r>
          </a:p>
          <a:p>
            <a:endParaRPr lang="en-US" dirty="0" smtClean="0"/>
          </a:p>
          <a:p>
            <a:r>
              <a:rPr lang="nl-BE" i="1" dirty="0" smtClean="0"/>
              <a:t>So, Involve the whole team!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Did you notice?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76630"/>
          </a:xfrm>
        </p:spPr>
        <p:txBody>
          <a:bodyPr>
            <a:normAutofit/>
          </a:bodyPr>
          <a:lstStyle/>
          <a:p>
            <a:r>
              <a:rPr lang="nl-BE" dirty="0" smtClean="0"/>
              <a:t>Scope of the user story is nailed down with  real world examples</a:t>
            </a:r>
          </a:p>
          <a:p>
            <a:endParaRPr lang="nl-BE" dirty="0" smtClean="0"/>
          </a:p>
          <a:p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Welcome FitNesse!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Executable specifications</a:t>
            </a:r>
            <a:endParaRPr lang="nl-BE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2654344"/>
            <a:ext cx="6429420" cy="270348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Setup Fitnesse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1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Iteration 2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What’s in it for you?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80110" lvl="1" indent="-514350"/>
            <a:endParaRPr lang="nl-BE" i="1" dirty="0" smtClean="0"/>
          </a:p>
          <a:p>
            <a:pPr marL="624078" indent="-514350"/>
            <a:r>
              <a:rPr lang="nl-BE" dirty="0" smtClean="0"/>
              <a:t>Latest version of FitNesse</a:t>
            </a:r>
          </a:p>
          <a:p>
            <a:pPr marL="880110" lvl="1" indent="-514350"/>
            <a:r>
              <a:rPr lang="en-US" sz="2000" u="sng" dirty="0" smtClean="0">
                <a:hlinkClick r:id="rId3"/>
              </a:rPr>
              <a:t>http://fitnesse.org/FitNesseDevelopment.DownLoad</a:t>
            </a:r>
            <a:endParaRPr lang="en-US" sz="2000" u="sng" dirty="0" smtClean="0"/>
          </a:p>
          <a:p>
            <a:pPr marL="880110" lvl="1" indent="-514350"/>
            <a:r>
              <a:rPr lang="en-US" sz="2000" dirty="0" smtClean="0"/>
              <a:t>Unzip into a directory of your choice (</a:t>
            </a:r>
            <a:r>
              <a:rPr lang="en-US" sz="2000" dirty="0" err="1" smtClean="0"/>
              <a:t>f.e</a:t>
            </a:r>
            <a:r>
              <a:rPr lang="en-US" sz="2000" dirty="0" smtClean="0"/>
              <a:t>. d:\Fitnesse)</a:t>
            </a:r>
          </a:p>
          <a:p>
            <a:pPr marL="624078" indent="-514350">
              <a:buNone/>
            </a:pPr>
            <a:endParaRPr lang="nl-BE" dirty="0" smtClean="0"/>
          </a:p>
          <a:p>
            <a:pPr marL="624078" indent="-514350"/>
            <a:r>
              <a:rPr lang="nl-BE" dirty="0" smtClean="0"/>
              <a:t>.Net 2.0 testrunner</a:t>
            </a:r>
          </a:p>
          <a:p>
            <a:pPr marL="880110" lvl="1" indent="-514350"/>
            <a:r>
              <a:rPr lang="en-US" sz="2000" u="sng" dirty="0" smtClean="0">
                <a:hlinkClick r:id="rId4"/>
              </a:rPr>
              <a:t>http://sourceforge.net/projects/fitnessedotnet/</a:t>
            </a:r>
            <a:endParaRPr lang="en-US" sz="2000" u="sng" dirty="0" smtClean="0"/>
          </a:p>
          <a:p>
            <a:pPr marL="880110" lvl="1" indent="-514350"/>
            <a:r>
              <a:rPr lang="en-US" sz="2000" dirty="0" smtClean="0"/>
              <a:t>Unzip to d:\Fitnesse\Dotnet2</a:t>
            </a:r>
            <a:endParaRPr lang="nl-BE" sz="2000" dirty="0" smtClean="0"/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Java Runtime Environment</a:t>
            </a:r>
          </a:p>
          <a:p>
            <a:pPr marL="880110" lvl="1" indent="-514350"/>
            <a:r>
              <a:rPr lang="nl-BE" sz="2000" dirty="0" smtClean="0">
                <a:hlinkClick r:id="rId5"/>
              </a:rPr>
              <a:t>http://developers.sun.com/downloads/top.jsp</a:t>
            </a:r>
            <a:endParaRPr lang="nl-BE" sz="2000" dirty="0" smtClean="0"/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FitNesse Setup (1/3)</a:t>
            </a:r>
            <a:r>
              <a:rPr lang="nl-BE" sz="3600" dirty="0" smtClean="0"/>
              <a:t/>
            </a:r>
            <a:br>
              <a:rPr lang="nl-BE" sz="3600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Getting the sources</a:t>
            </a:r>
            <a:endParaRPr lang="nl-BE" sz="3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3834" y="241436"/>
            <a:ext cx="1237258" cy="125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034" y="241436"/>
            <a:ext cx="1237258" cy="125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80110" lvl="1" indent="-514350"/>
            <a:endParaRPr lang="nl-BE" i="1" dirty="0" smtClean="0"/>
          </a:p>
          <a:p>
            <a:pPr marL="624078" indent="-514350"/>
            <a:r>
              <a:rPr lang="nl-BE" dirty="0" smtClean="0"/>
              <a:t>Customize port FitNesse is running on</a:t>
            </a:r>
          </a:p>
          <a:p>
            <a:pPr marL="624078" indent="-514350"/>
            <a:r>
              <a:rPr lang="nl-BE" dirty="0" smtClean="0"/>
              <a:t>Location of java.exe</a:t>
            </a:r>
          </a:p>
          <a:p>
            <a:pPr marL="624078" indent="-514350"/>
            <a:r>
              <a:rPr lang="nl-BE" dirty="0" smtClean="0"/>
              <a:t>Optional: disable versioning system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run.bat:</a:t>
            </a:r>
          </a:p>
          <a:p>
            <a:pPr marL="880110" lvl="1" indent="-514350"/>
            <a:r>
              <a:rPr lang="en-US" sz="1600" b="1" dirty="0" err="1" smtClean="0"/>
              <a:t>jre</a:t>
            </a:r>
            <a:r>
              <a:rPr lang="en-US" sz="1600" b="1" dirty="0" smtClean="0"/>
              <a:t>\bin\</a:t>
            </a:r>
            <a:r>
              <a:rPr lang="en-US" sz="1600" dirty="0" smtClean="0"/>
              <a:t>java -jar fitnesse.jar %1 %2 %3 %4 %5 </a:t>
            </a:r>
            <a:r>
              <a:rPr lang="en-US" sz="1600" b="1" dirty="0" smtClean="0"/>
              <a:t>-p 8888 –e 0</a:t>
            </a:r>
          </a:p>
          <a:p>
            <a:pPr marL="880110" lvl="1" indent="-514350"/>
            <a:endParaRPr lang="en-US" sz="1600" b="1" dirty="0" smtClean="0"/>
          </a:p>
          <a:p>
            <a:pPr marL="624078" indent="-514350"/>
            <a:r>
              <a:rPr lang="nl-BE" dirty="0" smtClean="0"/>
              <a:t>stop.bat:</a:t>
            </a:r>
          </a:p>
          <a:p>
            <a:pPr marL="880110" lvl="1" indent="-514350"/>
            <a:r>
              <a:rPr lang="en-US" sz="1600" b="1" dirty="0" err="1" smtClean="0"/>
              <a:t>jre</a:t>
            </a:r>
            <a:r>
              <a:rPr lang="en-US" sz="1600" b="1" dirty="0" smtClean="0"/>
              <a:t>\bin\</a:t>
            </a:r>
            <a:r>
              <a:rPr lang="en-US" sz="1600" dirty="0" smtClean="0"/>
              <a:t>java -cp fitnesse.jar </a:t>
            </a:r>
            <a:r>
              <a:rPr lang="en-US" sz="1600" dirty="0" err="1" smtClean="0"/>
              <a:t>fitnesse.Shutdown</a:t>
            </a:r>
            <a:r>
              <a:rPr lang="en-US" sz="1600" dirty="0" smtClean="0"/>
              <a:t> %1 %2 %3 %4 %5 –</a:t>
            </a:r>
            <a:r>
              <a:rPr lang="en-US" sz="1600" b="1" dirty="0" smtClean="0"/>
              <a:t>p 8888</a:t>
            </a:r>
            <a:endParaRPr lang="nl-BE" sz="1600" dirty="0" smtClean="0"/>
          </a:p>
          <a:p>
            <a:pPr marL="624078" indent="-514350"/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FitNesse Setup (2/3)</a:t>
            </a:r>
            <a:r>
              <a:rPr lang="nl-BE" sz="3600" dirty="0" smtClean="0"/>
              <a:t/>
            </a:r>
            <a:br>
              <a:rPr lang="nl-BE" sz="3600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Custmize run.bat / stop.bat</a:t>
            </a:r>
            <a:endParaRPr lang="nl-BE" sz="3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241436"/>
            <a:ext cx="1237258" cy="125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41436"/>
            <a:ext cx="1237258" cy="125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80110" lvl="1" indent="-514350"/>
            <a:endParaRPr lang="nl-BE" i="1" dirty="0" smtClean="0"/>
          </a:p>
          <a:p>
            <a:pPr marL="624078" indent="-514350"/>
            <a:r>
              <a:rPr lang="en-US" u="sng" dirty="0" smtClean="0">
                <a:hlinkClick r:id="rId3"/>
              </a:rPr>
              <a:t>http://localhost:888/?edit</a:t>
            </a:r>
            <a:endParaRPr lang="nl-BE" dirty="0" smtClean="0"/>
          </a:p>
          <a:p>
            <a:pPr marL="624078" indent="-514350"/>
            <a:endParaRPr lang="nl-BE" dirty="0" smtClean="0"/>
          </a:p>
          <a:p>
            <a:r>
              <a:rPr lang="en-US" dirty="0" smtClean="0"/>
              <a:t>!path classes</a:t>
            </a:r>
            <a:endParaRPr lang="nl-BE" dirty="0" smtClean="0"/>
          </a:p>
          <a:p>
            <a:pPr>
              <a:buNone/>
            </a:pPr>
            <a:r>
              <a:rPr lang="en-US" dirty="0" smtClean="0"/>
              <a:t>	!path fitnesse.jar</a:t>
            </a:r>
            <a:endParaRPr lang="nl-BE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nl-BE" dirty="0" smtClean="0"/>
          </a:p>
          <a:p>
            <a:pPr>
              <a:buNone/>
            </a:pPr>
            <a:r>
              <a:rPr lang="en-US" b="1" dirty="0" smtClean="0"/>
              <a:t>	!path dotnet2\*.dll </a:t>
            </a:r>
            <a:endParaRPr lang="nl-BE" dirty="0" smtClean="0"/>
          </a:p>
          <a:p>
            <a:pPr>
              <a:buNone/>
            </a:pPr>
            <a:r>
              <a:rPr lang="en-US" b="1" dirty="0" smtClean="0"/>
              <a:t>	!define COMMAND_PATTERN {%m %p} </a:t>
            </a:r>
            <a:br>
              <a:rPr lang="en-US" b="1" dirty="0" smtClean="0"/>
            </a:br>
            <a:r>
              <a:rPr lang="en-US" b="1" dirty="0" smtClean="0"/>
              <a:t>!define TEST_RUNNER {dotnet2\FitServer.exe} </a:t>
            </a:r>
            <a:br>
              <a:rPr lang="en-US" b="1" dirty="0" smtClean="0"/>
            </a:br>
            <a:r>
              <a:rPr lang="en-US" b="1" dirty="0" smtClean="0"/>
              <a:t>!define PATH_SEPARATOR {;}</a:t>
            </a:r>
            <a:endParaRPr lang="nl-BE" dirty="0" smtClean="0"/>
          </a:p>
          <a:p>
            <a:pPr marL="624078" indent="-514350"/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FitNesse Setup (3/3)</a:t>
            </a:r>
            <a:r>
              <a:rPr lang="nl-BE" sz="3600" dirty="0" smtClean="0"/>
              <a:t/>
            </a:r>
            <a:br>
              <a:rPr lang="nl-BE" sz="3600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Custmize Root page</a:t>
            </a:r>
            <a:endParaRPr lang="nl-BE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241436"/>
            <a:ext cx="1237258" cy="125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241436"/>
            <a:ext cx="1237258" cy="125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dirty="0" smtClean="0"/>
              <a:t>Specification Workshop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Setup Fitnesse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Iteration 1</a:t>
            </a:r>
          </a:p>
          <a:p>
            <a:pPr marL="624078" indent="-514350"/>
            <a:endParaRPr lang="nl-BE" b="1" i="1" dirty="0" smtClean="0"/>
          </a:p>
          <a:p>
            <a:pPr marL="624078" indent="-514350"/>
            <a:r>
              <a:rPr lang="nl-BE" dirty="0" smtClean="0"/>
              <a:t>Iteration 2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What’s in it for you?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ColumnFixture: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2428868"/>
            <a:ext cx="56769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2071670" y="2000240"/>
            <a:ext cx="928694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1785926"/>
            <a:ext cx="3781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0298" y="4286256"/>
            <a:ext cx="30003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rot="16200000" flipH="1">
            <a:off x="1393009" y="3393281"/>
            <a:ext cx="1357322" cy="71438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00298" y="4572008"/>
            <a:ext cx="32575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16200000" flipH="1">
            <a:off x="1857356" y="3357562"/>
            <a:ext cx="1071570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00298" y="4857760"/>
            <a:ext cx="20669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9" name="Straight Arrow Connector 28"/>
          <p:cNvCxnSpPr/>
          <p:nvPr/>
        </p:nvCxnSpPr>
        <p:spPr>
          <a:xfrm rot="16200000" flipH="1">
            <a:off x="2678893" y="3464719"/>
            <a:ext cx="1071570" cy="285752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00298" y="5092405"/>
            <a:ext cx="33051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" name="Straight Arrow Connector 32"/>
          <p:cNvCxnSpPr/>
          <p:nvPr/>
        </p:nvCxnSpPr>
        <p:spPr>
          <a:xfrm rot="5400000">
            <a:off x="3250397" y="3607595"/>
            <a:ext cx="1071570" cy="15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57620" y="2786058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72132" y="5572140"/>
            <a:ext cx="2952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0" name="Elbow Connector 39"/>
          <p:cNvCxnSpPr>
            <a:stCxn id="36" idx="6"/>
          </p:cNvCxnSpPr>
          <p:nvPr/>
        </p:nvCxnSpPr>
        <p:spPr>
          <a:xfrm>
            <a:off x="4143372" y="2928934"/>
            <a:ext cx="2928958" cy="2571768"/>
          </a:xfrm>
          <a:prstGeom prst="bentConnector3">
            <a:avLst>
              <a:gd name="adj1" fmla="val 99858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39"/>
          <p:cNvCxnSpPr/>
          <p:nvPr/>
        </p:nvCxnSpPr>
        <p:spPr>
          <a:xfrm rot="16200000" flipH="1">
            <a:off x="6250793" y="4179099"/>
            <a:ext cx="2214578" cy="428628"/>
          </a:xfrm>
          <a:prstGeom prst="bentConnector3">
            <a:avLst>
              <a:gd name="adj1" fmla="val -534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39"/>
          <p:cNvCxnSpPr/>
          <p:nvPr/>
        </p:nvCxnSpPr>
        <p:spPr>
          <a:xfrm rot="16200000" flipH="1">
            <a:off x="6286512" y="4429132"/>
            <a:ext cx="1928826" cy="214314"/>
          </a:xfrm>
          <a:prstGeom prst="bentConnector3">
            <a:avLst>
              <a:gd name="adj1" fmla="val -23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0034" y="111983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values Easily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864307"/>
          </a:xfrm>
        </p:spPr>
        <p:txBody>
          <a:bodyPr>
            <a:normAutofit lnSpcReduction="10000"/>
          </a:bodyPr>
          <a:lstStyle/>
          <a:p>
            <a:r>
              <a:rPr lang="nl-BE" dirty="0" smtClean="0"/>
              <a:t>Michel Grootjans</a:t>
            </a:r>
          </a:p>
          <a:p>
            <a:pPr lvl="1"/>
            <a:r>
              <a:rPr lang="nl-BE" dirty="0" smtClean="0"/>
              <a:t>Enterprise Architect </a:t>
            </a:r>
          </a:p>
          <a:p>
            <a:pPr lvl="1"/>
            <a:r>
              <a:rPr lang="nl-BE" sz="1600" dirty="0" smtClean="0">
                <a:hlinkClick r:id="rId3"/>
              </a:rPr>
              <a:t>             </a:t>
            </a:r>
            <a:r>
              <a:rPr lang="nl-BE" sz="1600" dirty="0" smtClean="0">
                <a:hlinkClick r:id="rId3"/>
              </a:rPr>
              <a:t>http</a:t>
            </a:r>
            <a:r>
              <a:rPr lang="nl-BE" sz="1600" dirty="0" smtClean="0">
                <a:hlinkClick r:id="rId3"/>
              </a:rPr>
              <a:t>://</a:t>
            </a:r>
            <a:r>
              <a:rPr lang="nl-BE" sz="1600" dirty="0" smtClean="0">
                <a:hlinkClick r:id="rId3"/>
              </a:rPr>
              <a:t>www.linkedin.com/in/michelgrootjans</a:t>
            </a:r>
            <a:endParaRPr lang="nl-BE" sz="1600" dirty="0" smtClean="0"/>
          </a:p>
          <a:p>
            <a:pPr lvl="1"/>
            <a:r>
              <a:rPr lang="nl-BE" sz="1600" dirty="0" smtClean="0"/>
              <a:t>Blog: </a:t>
            </a:r>
            <a:r>
              <a:rPr lang="nl-BE" sz="1600" dirty="0" smtClean="0">
                <a:hlinkClick r:id="rId4"/>
              </a:rPr>
              <a:t>http://geekswithblogs.net/alternativedotnet</a:t>
            </a:r>
            <a:r>
              <a:rPr lang="nl-BE" sz="1600" dirty="0" smtClean="0">
                <a:hlinkClick r:id="rId4"/>
              </a:rPr>
              <a:t>/</a:t>
            </a:r>
            <a:r>
              <a:rPr lang="nl-BE" sz="1600" dirty="0" smtClean="0"/>
              <a:t> </a:t>
            </a:r>
            <a:endParaRPr lang="nl-BE" sz="1600" dirty="0" smtClean="0"/>
          </a:p>
          <a:p>
            <a:pPr lvl="1"/>
            <a:r>
              <a:rPr lang="nl-BE" sz="1600" dirty="0" smtClean="0">
                <a:hlinkClick r:id="rId5"/>
              </a:rPr>
              <a:t>michel.grootjans@ilean.be</a:t>
            </a:r>
            <a:endParaRPr lang="nl-BE" sz="1600" dirty="0" smtClean="0"/>
          </a:p>
          <a:p>
            <a:pPr lvl="1">
              <a:buNone/>
            </a:pPr>
            <a:endParaRPr lang="nl-BE" dirty="0" smtClean="0"/>
          </a:p>
          <a:p>
            <a:r>
              <a:rPr lang="nl-BE" dirty="0" smtClean="0"/>
              <a:t>Pascal Mestdach</a:t>
            </a:r>
          </a:p>
          <a:p>
            <a:pPr lvl="1"/>
            <a:r>
              <a:rPr lang="nl-BE" dirty="0" smtClean="0"/>
              <a:t>Solution Architect</a:t>
            </a:r>
          </a:p>
          <a:p>
            <a:pPr lvl="1"/>
            <a:r>
              <a:rPr lang="nl-BE" sz="1600" dirty="0" smtClean="0">
                <a:hlinkClick r:id="rId6"/>
              </a:rPr>
              <a:t>             </a:t>
            </a:r>
            <a:r>
              <a:rPr lang="nl-BE" sz="1600" dirty="0" smtClean="0">
                <a:hlinkClick r:id="rId6"/>
              </a:rPr>
              <a:t>http</a:t>
            </a:r>
            <a:r>
              <a:rPr lang="nl-BE" sz="1600" dirty="0" smtClean="0">
                <a:hlinkClick r:id="rId6"/>
              </a:rPr>
              <a:t>://www.linkedin.com/in/pascalmestdach</a:t>
            </a:r>
            <a:r>
              <a:rPr lang="nl-BE" sz="1600" dirty="0" smtClean="0"/>
              <a:t> </a:t>
            </a:r>
            <a:endParaRPr lang="nl-BE" sz="1600" dirty="0" smtClean="0"/>
          </a:p>
          <a:p>
            <a:pPr lvl="1"/>
            <a:r>
              <a:rPr lang="nl-BE" sz="1600" dirty="0" smtClean="0"/>
              <a:t>Blog: </a:t>
            </a:r>
            <a:r>
              <a:rPr lang="nl-BE" sz="1600" dirty="0" smtClean="0">
                <a:hlinkClick r:id="rId7"/>
              </a:rPr>
              <a:t>http</a:t>
            </a:r>
            <a:r>
              <a:rPr lang="nl-BE" sz="1600" dirty="0" smtClean="0">
                <a:hlinkClick r:id="rId7"/>
              </a:rPr>
              <a:t>://pascalmestdach.blogspot.com</a:t>
            </a:r>
            <a:r>
              <a:rPr lang="nl-BE" sz="1600" dirty="0" smtClean="0">
                <a:hlinkClick r:id="rId7"/>
              </a:rPr>
              <a:t>/</a:t>
            </a:r>
            <a:r>
              <a:rPr lang="nl-BE" sz="1600" dirty="0" smtClean="0"/>
              <a:t> </a:t>
            </a:r>
            <a:endParaRPr lang="nl-BE" sz="1600" dirty="0" smtClean="0"/>
          </a:p>
          <a:p>
            <a:pPr lvl="1"/>
            <a:r>
              <a:rPr lang="nl-BE" sz="1600" dirty="0" smtClean="0">
                <a:hlinkClick r:id="rId8"/>
              </a:rPr>
              <a:t>pascal.mestdach@infohos.be</a:t>
            </a:r>
          </a:p>
          <a:p>
            <a:pPr lvl="1">
              <a:buNone/>
            </a:pPr>
            <a:endParaRPr lang="nl-BE" sz="1600" dirty="0" smtClean="0"/>
          </a:p>
          <a:p>
            <a:r>
              <a:rPr lang="nl-BE" dirty="0" smtClean="0"/>
              <a:t>Download material:</a:t>
            </a:r>
          </a:p>
          <a:p>
            <a:pPr lvl="1"/>
            <a:r>
              <a:rPr lang="nl-BE" sz="1700" dirty="0" smtClean="0"/>
              <a:t>On google code: </a:t>
            </a:r>
            <a:r>
              <a:rPr lang="nl-BE" sz="1500" dirty="0" smtClean="0">
                <a:hlinkClick r:id="rId9"/>
              </a:rPr>
              <a:t>http</a:t>
            </a:r>
            <a:r>
              <a:rPr lang="nl-BE" sz="1500" dirty="0" smtClean="0">
                <a:hlinkClick r:id="rId9"/>
              </a:rPr>
              <a:t>://code.google.com/p/agileacceptancetesting/</a:t>
            </a:r>
            <a:r>
              <a:rPr lang="nl-BE" sz="1500" dirty="0" smtClean="0"/>
              <a:t> </a:t>
            </a:r>
          </a:p>
          <a:p>
            <a:pPr lvl="1"/>
            <a:r>
              <a:rPr lang="nl-BE" sz="1600" dirty="0" smtClean="0"/>
              <a:t>Checkout in svn: </a:t>
            </a:r>
            <a:r>
              <a:rPr lang="nl-BE" sz="1400" dirty="0" smtClean="0">
                <a:hlinkClick r:id="rId10"/>
              </a:rPr>
              <a:t>https</a:t>
            </a:r>
            <a:r>
              <a:rPr lang="nl-BE" sz="1400" dirty="0" smtClean="0">
                <a:hlinkClick r:id="rId10"/>
              </a:rPr>
              <a:t>://agileacceptancetesting.googlecode.com/svn/trunk</a:t>
            </a:r>
            <a:r>
              <a:rPr lang="nl-BE" sz="1400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nl-BE" sz="3200" dirty="0" smtClean="0"/>
              <a:t>Agile Acceptance Testing with Fitnesse</a:t>
            </a:r>
            <a:endParaRPr lang="nl-BE" sz="3200" dirty="0"/>
          </a:p>
        </p:txBody>
      </p:sp>
      <p:pic>
        <p:nvPicPr>
          <p:cNvPr id="5" name="Picture 4" descr="iLean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43564" y="1142984"/>
            <a:ext cx="1028700" cy="704850"/>
          </a:xfrm>
          <a:prstGeom prst="rect">
            <a:avLst/>
          </a:prstGeom>
        </p:spPr>
      </p:pic>
      <p:pic>
        <p:nvPicPr>
          <p:cNvPr id="6" name="Picture 5" descr="Ihc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572132" y="3071810"/>
            <a:ext cx="942981" cy="642942"/>
          </a:xfrm>
          <a:prstGeom prst="rect">
            <a:avLst/>
          </a:prstGeom>
        </p:spPr>
      </p:pic>
      <p:pic>
        <p:nvPicPr>
          <p:cNvPr id="7" name="Picture 6" descr="linkedI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87366" y="1928802"/>
            <a:ext cx="785818" cy="211312"/>
          </a:xfrm>
          <a:prstGeom prst="rect">
            <a:avLst/>
          </a:prstGeom>
        </p:spPr>
      </p:pic>
      <p:pic>
        <p:nvPicPr>
          <p:cNvPr id="8" name="Picture 7" descr="linkedI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66202" y="3835230"/>
            <a:ext cx="785818" cy="211312"/>
          </a:xfrm>
          <a:prstGeom prst="rect">
            <a:avLst/>
          </a:prstGeom>
        </p:spPr>
      </p:pic>
      <p:pic>
        <p:nvPicPr>
          <p:cNvPr id="9" name="Picture 8" descr="1df7029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858016" y="3143248"/>
            <a:ext cx="1714512" cy="1285884"/>
          </a:xfrm>
          <a:prstGeom prst="rect">
            <a:avLst/>
          </a:prstGeom>
        </p:spPr>
      </p:pic>
      <p:pic>
        <p:nvPicPr>
          <p:cNvPr id="10" name="Picture 9" descr="Photo 9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58016" y="1214422"/>
            <a:ext cx="1714512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RowFixture: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643174" y="2428868"/>
            <a:ext cx="1143008" cy="42862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3472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comparisons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43174" y="3929066"/>
            <a:ext cx="1071570" cy="71438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2786058"/>
            <a:ext cx="31337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16" y="2143116"/>
            <a:ext cx="40005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7620" y="4500570"/>
            <a:ext cx="32385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14942" y="3143248"/>
            <a:ext cx="3657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Arrow Connector 17"/>
          <p:cNvCxnSpPr/>
          <p:nvPr/>
        </p:nvCxnSpPr>
        <p:spPr>
          <a:xfrm>
            <a:off x="4429124" y="3286124"/>
            <a:ext cx="714380" cy="15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dirty="0" smtClean="0"/>
              <a:t>Specification Workshop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Setup Fitnesse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Iteration 1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Iteration 2</a:t>
            </a:r>
          </a:p>
          <a:p>
            <a:pPr marL="624078" indent="-514350"/>
            <a:endParaRPr lang="nl-BE" b="1" i="1" dirty="0" smtClean="0"/>
          </a:p>
          <a:p>
            <a:pPr marL="624078" indent="-514350"/>
            <a:r>
              <a:rPr lang="nl-BE" dirty="0" smtClean="0"/>
              <a:t>What’s in it for you?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sz="3200" dirty="0" smtClean="0"/>
              <a:t>Agile Acceptance Testing with Fitnesse</a:t>
            </a:r>
            <a:endParaRPr lang="nl-BE" sz="3200" dirty="0"/>
          </a:p>
        </p:txBody>
      </p:sp>
      <p:pic>
        <p:nvPicPr>
          <p:cNvPr id="4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786050" y="2214554"/>
            <a:ext cx="1285884" cy="85725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4312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own test language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3000372"/>
            <a:ext cx="21145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1736" y="1928802"/>
            <a:ext cx="4086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0232" y="4786322"/>
            <a:ext cx="55245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1643042" y="3571876"/>
            <a:ext cx="1571636" cy="114300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71736" y="3643314"/>
            <a:ext cx="1214446" cy="107157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000232" y="3643314"/>
            <a:ext cx="3286148" cy="107157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357554" y="3643314"/>
            <a:ext cx="3500462" cy="107157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3 Suites in Fitnesse</a:t>
            </a:r>
          </a:p>
          <a:p>
            <a:endParaRPr lang="nl-BE" dirty="0" smtClean="0"/>
          </a:p>
          <a:p>
            <a:pPr lvl="1"/>
            <a:r>
              <a:rPr lang="nl-BE" dirty="0" smtClean="0"/>
              <a:t>Prepared Test Suite – tests for next iterations</a:t>
            </a:r>
          </a:p>
          <a:p>
            <a:pPr lvl="1"/>
            <a:r>
              <a:rPr lang="nl-BE" dirty="0" smtClean="0"/>
              <a:t>Work In Progress – doesn’t break the build</a:t>
            </a:r>
          </a:p>
          <a:p>
            <a:pPr lvl="1"/>
            <a:r>
              <a:rPr lang="nl-BE" dirty="0" smtClean="0"/>
              <a:t>Acceptance Suite – breaks the build!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Organising FitNesse: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dirty="0" smtClean="0"/>
              <a:t>Specification Workshop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Setup Fitnesse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Iteration 1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Iteration 2</a:t>
            </a:r>
          </a:p>
          <a:p>
            <a:pPr marL="624078" indent="-514350"/>
            <a:endParaRPr lang="nl-BE" b="1" i="1" dirty="0" smtClean="0"/>
          </a:p>
          <a:p>
            <a:pPr marL="624078" indent="-514350"/>
            <a:r>
              <a:rPr lang="nl-BE" b="1" i="1" dirty="0" smtClean="0"/>
              <a:t>What’s in it for you?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sz="3200" dirty="0" smtClean="0"/>
              <a:t>Agile Acceptance Testing with Fitnesse</a:t>
            </a:r>
            <a:endParaRPr lang="nl-BE" sz="3200" dirty="0"/>
          </a:p>
        </p:txBody>
      </p:sp>
      <p:pic>
        <p:nvPicPr>
          <p:cNvPr id="4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Developers will actually read the specifications</a:t>
            </a:r>
          </a:p>
          <a:p>
            <a:endParaRPr lang="en-US" dirty="0" smtClean="0"/>
          </a:p>
          <a:p>
            <a:r>
              <a:rPr lang="en-US" dirty="0" smtClean="0"/>
              <a:t>They will understand the stuff correctly</a:t>
            </a:r>
          </a:p>
          <a:p>
            <a:endParaRPr lang="en-US" dirty="0" smtClean="0"/>
          </a:p>
          <a:p>
            <a:r>
              <a:rPr lang="en-US" dirty="0" smtClean="0"/>
              <a:t>They will not skip parts of the spec</a:t>
            </a:r>
          </a:p>
          <a:p>
            <a:endParaRPr lang="en-US" dirty="0" smtClean="0"/>
          </a:p>
          <a:p>
            <a:r>
              <a:rPr lang="en-US" dirty="0" smtClean="0"/>
              <a:t>You can track the development progress</a:t>
            </a:r>
          </a:p>
          <a:p>
            <a:endParaRPr lang="en-US" dirty="0" smtClean="0"/>
          </a:p>
          <a:p>
            <a:r>
              <a:rPr lang="en-US" dirty="0" smtClean="0"/>
              <a:t>Save time on acceptance/smoke testing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ScrumMaster / Product Owner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Requirements will be unambiguous and without functional gaps</a:t>
            </a:r>
          </a:p>
          <a:p>
            <a:endParaRPr lang="en-US" dirty="0" smtClean="0"/>
          </a:p>
          <a:p>
            <a:r>
              <a:rPr lang="en-GB" dirty="0" smtClean="0"/>
              <a:t>Business analysts will really understand those special cases you mentioned</a:t>
            </a:r>
          </a:p>
          <a:p>
            <a:endParaRPr lang="en-US" dirty="0" smtClean="0"/>
          </a:p>
          <a:p>
            <a:r>
              <a:rPr lang="en-GB" dirty="0" smtClean="0"/>
              <a:t>You will have automated tests to guide development</a:t>
            </a:r>
          </a:p>
          <a:p>
            <a:endParaRPr lang="en-US" dirty="0" smtClean="0"/>
          </a:p>
          <a:p>
            <a:r>
              <a:rPr lang="en-GB" dirty="0" smtClean="0"/>
              <a:t>It will be easier to take-over and hand-over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Developer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Finally stop those guys from making the same mistakes over and over</a:t>
            </a:r>
          </a:p>
          <a:p>
            <a:endParaRPr lang="en-US" dirty="0" smtClean="0"/>
          </a:p>
          <a:p>
            <a:r>
              <a:rPr lang="en-GB" dirty="0" smtClean="0"/>
              <a:t>Avoid doing the same stuff all the time</a:t>
            </a:r>
          </a:p>
          <a:p>
            <a:endParaRPr lang="en-US" dirty="0" smtClean="0"/>
          </a:p>
          <a:p>
            <a:r>
              <a:rPr lang="en-GB" dirty="0" smtClean="0"/>
              <a:t>Build quality in from the start</a:t>
            </a:r>
          </a:p>
          <a:p>
            <a:endParaRPr lang="en-US" dirty="0" smtClean="0"/>
          </a:p>
          <a:p>
            <a:r>
              <a:rPr lang="en-GB" dirty="0" smtClean="0"/>
              <a:t>Verify business rules by a click on a button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Tester / Business Analist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Iteration Flow (just a suggestion)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5213" y="1346200"/>
            <a:ext cx="7088187" cy="421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928926" y="5854503"/>
            <a:ext cx="6143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smtClean="0">
                <a:hlinkClick r:id="rId4"/>
              </a:rPr>
              <a:t>http://gojko.net/2008/09/17/fitting-agile-acceptance-testing-into-the-development-process/</a:t>
            </a:r>
            <a:r>
              <a:rPr lang="nl-BE" dirty="0" smtClean="0"/>
              <a:t>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792869"/>
          </a:xfrm>
        </p:spPr>
        <p:txBody>
          <a:bodyPr>
            <a:normAutofit fontScale="85000" lnSpcReduction="20000"/>
          </a:bodyPr>
          <a:lstStyle/>
          <a:p>
            <a:r>
              <a:rPr lang="nl-BE" dirty="0" smtClean="0"/>
              <a:t>Books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On the web</a:t>
            </a:r>
          </a:p>
          <a:p>
            <a:pPr lvl="1"/>
            <a:r>
              <a:rPr lang="nl-BE" dirty="0" smtClean="0">
                <a:hlinkClick r:id="rId2"/>
              </a:rPr>
              <a:t>http://fitnesse.org/</a:t>
            </a:r>
            <a:r>
              <a:rPr lang="nl-BE" dirty="0" smtClean="0"/>
              <a:t> </a:t>
            </a:r>
          </a:p>
          <a:p>
            <a:pPr lvl="1"/>
            <a:r>
              <a:rPr lang="en-US" sz="2400" dirty="0" smtClean="0">
                <a:hlinkClick r:id="rId3"/>
              </a:rPr>
              <a:t>http://sourceforge.net/projects/fitlibrary/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>
                <a:hlinkClick r:id="rId4"/>
              </a:rPr>
              <a:t>http://gojko.net/</a:t>
            </a:r>
            <a:r>
              <a:rPr lang="en-US" sz="2400" dirty="0" smtClean="0"/>
              <a:t>    </a:t>
            </a:r>
          </a:p>
          <a:p>
            <a:pPr lvl="1"/>
            <a:r>
              <a:rPr lang="nl-BE" sz="2400" dirty="0" smtClean="0">
                <a:hlinkClick r:id="rId5"/>
              </a:rPr>
              <a:t>http://codebetter.com/blogs/ian_cooper/archive/2008/10/13/fitnesse-and-the-three-way.aspx</a:t>
            </a:r>
            <a:r>
              <a:rPr lang="nl-BE" sz="2400" dirty="0" smtClean="0"/>
              <a:t> </a:t>
            </a:r>
          </a:p>
          <a:p>
            <a:endParaRPr lang="nl-BE" dirty="0" smtClean="0"/>
          </a:p>
          <a:p>
            <a:r>
              <a:rPr lang="nl-BE" dirty="0" smtClean="0"/>
              <a:t>Yahoo Group</a:t>
            </a:r>
          </a:p>
          <a:p>
            <a:pPr lvl="1"/>
            <a:r>
              <a:rPr lang="en-US" sz="2400" dirty="0" smtClean="0">
                <a:hlinkClick r:id="rId6"/>
              </a:rPr>
              <a:t>http://tech.groups.yahoo.com/group/fitnesse/</a:t>
            </a:r>
            <a:r>
              <a:rPr lang="en-US" sz="2400" dirty="0" smtClean="0"/>
              <a:t> </a:t>
            </a:r>
            <a:endParaRPr lang="nl-BE" dirty="0" smtClean="0"/>
          </a:p>
          <a:p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51356" y="1094408"/>
            <a:ext cx="1357322" cy="173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29520" y="1077228"/>
            <a:ext cx="1374932" cy="1785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14678" y="1071546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1044025"/>
            <a:ext cx="1285884" cy="184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57356" y="1071545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/>
            <a:r>
              <a:rPr lang="nl-BE" b="1" i="1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Setup Fitnesse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1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2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What’s in it for you?</a:t>
            </a:r>
            <a:endParaRPr lang="nl-BE" i="1" dirty="0" smtClean="0"/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Questions?</a:t>
            </a:r>
            <a:endParaRPr lang="nl-BE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313" y="1785938"/>
            <a:ext cx="4071937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BE" dirty="0" smtClean="0"/>
              <a:t>Mr W. Fall, CEO of BDUF Development:</a:t>
            </a:r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r>
              <a:rPr lang="nl-BE" i="1" dirty="0" smtClean="0"/>
              <a:t>“Our developers are working 14 hours a day to get our latest project delivered on time.”</a:t>
            </a:r>
          </a:p>
          <a:p>
            <a:pPr>
              <a:buNone/>
            </a:pPr>
            <a:endParaRPr lang="nl-BE" i="1" dirty="0" smtClean="0"/>
          </a:p>
          <a:p>
            <a:pPr>
              <a:buNone/>
            </a:pPr>
            <a:r>
              <a:rPr lang="nl-BE" i="1" dirty="0" smtClean="0"/>
              <a:t>“We need an application where they can order pizza’s, beverages, snacks,... as their </a:t>
            </a:r>
            <a:r>
              <a:rPr lang="nl-BE" i="1" smtClean="0"/>
              <a:t>evening dinner! </a:t>
            </a:r>
            <a:r>
              <a:rPr lang="nl-BE" i="1" dirty="0" smtClean="0"/>
              <a:t>So they can work longer!”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 wonderful opportunity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 agree with Mr W. Fall to make a very basic implementation and put it into production as soon as possible.</a:t>
            </a:r>
          </a:p>
          <a:p>
            <a:endParaRPr lang="nl-BE" dirty="0" smtClean="0"/>
          </a:p>
          <a:p>
            <a:r>
              <a:rPr lang="nl-BE" dirty="0" smtClean="0"/>
              <a:t>A little sketch </a:t>
            </a:r>
            <a:r>
              <a:rPr lang="nl-BE" dirty="0" smtClean="0">
                <a:sym typeface="Wingdings" pitchFamily="2" charset="2"/>
              </a:rPr>
              <a:t></a:t>
            </a:r>
            <a:endParaRPr lang="nl-BE" dirty="0" smtClean="0"/>
          </a:p>
          <a:p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An agile Approach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Manage Users &amp; Credits</a:t>
            </a:r>
            <a:endParaRPr lang="nl-BE" dirty="0"/>
          </a:p>
        </p:txBody>
      </p:sp>
      <p:sp>
        <p:nvSpPr>
          <p:cNvPr id="8" name="Right Arrow 7"/>
          <p:cNvSpPr/>
          <p:nvPr/>
        </p:nvSpPr>
        <p:spPr>
          <a:xfrm rot="2643152">
            <a:off x="4291287" y="2315835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21" y="1214422"/>
            <a:ext cx="376237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72" y="3143248"/>
            <a:ext cx="48196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Order a snack &amp; show orders</a:t>
            </a:r>
            <a:endParaRPr lang="nl-BE" dirty="0"/>
          </a:p>
        </p:txBody>
      </p:sp>
      <p:sp>
        <p:nvSpPr>
          <p:cNvPr id="9" name="Right Arrow 8"/>
          <p:cNvSpPr/>
          <p:nvPr/>
        </p:nvSpPr>
        <p:spPr>
          <a:xfrm rot="2643152">
            <a:off x="4281208" y="2887339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285860"/>
            <a:ext cx="35528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4" y="3143248"/>
            <a:ext cx="3786214" cy="3582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 define a product backlog with estimated user stories for planning purposes.</a:t>
            </a:r>
          </a:p>
          <a:p>
            <a:endParaRPr lang="nl-BE" dirty="0" smtClean="0"/>
          </a:p>
          <a:p>
            <a:r>
              <a:rPr lang="nl-BE" dirty="0" smtClean="0"/>
              <a:t>We prioritize the product backlog together with Mr W. Fall.</a:t>
            </a:r>
          </a:p>
          <a:p>
            <a:endParaRPr lang="nl-BE" dirty="0" smtClean="0"/>
          </a:p>
          <a:p>
            <a:r>
              <a:rPr lang="nl-BE" dirty="0" smtClean="0"/>
              <a:t>An agreement is made to develop following user stories in the first iteration of 2 weeks:</a:t>
            </a:r>
          </a:p>
          <a:p>
            <a:endParaRPr lang="nl-BE" dirty="0" smtClean="0"/>
          </a:p>
          <a:p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An agile Approach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10" y="428604"/>
            <a:ext cx="8072494" cy="521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174" y="449869"/>
            <a:ext cx="7977293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2232</TotalTime>
  <Words>1026</Words>
  <Application>Microsoft Office PowerPoint</Application>
  <PresentationFormat>On-screen Show (4:3)</PresentationFormat>
  <Paragraphs>274</Paragraphs>
  <Slides>30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Concourse</vt:lpstr>
      <vt:lpstr>Agile Acceptance Testing with Fitnesse</vt:lpstr>
      <vt:lpstr>Agile Acceptance Testing with Fitnesse</vt:lpstr>
      <vt:lpstr>Agile Acceptance Testing with Fitnesse</vt:lpstr>
      <vt:lpstr>A wonderful opportunity</vt:lpstr>
      <vt:lpstr>An agile Approach</vt:lpstr>
      <vt:lpstr>Manage Users &amp; Credits</vt:lpstr>
      <vt:lpstr>Order a snack &amp; show orders</vt:lpstr>
      <vt:lpstr>An agile Approach</vt:lpstr>
      <vt:lpstr>Slide 9</vt:lpstr>
      <vt:lpstr>Slide 10</vt:lpstr>
      <vt:lpstr>Specification Workshop (10’)</vt:lpstr>
      <vt:lpstr>Did you notice?</vt:lpstr>
      <vt:lpstr>Executable specifications</vt:lpstr>
      <vt:lpstr>Agile Acceptance Testing with Fitnesse</vt:lpstr>
      <vt:lpstr>FitNesse Setup (1/3) Getting the sources</vt:lpstr>
      <vt:lpstr>FitNesse Setup (2/3) Custmize run.bat / stop.bat</vt:lpstr>
      <vt:lpstr>FitNesse Setup (3/3) Custmize Root page</vt:lpstr>
      <vt:lpstr>Agile Acceptance Testing with Fitnesse</vt:lpstr>
      <vt:lpstr>ColumnFixture:</vt:lpstr>
      <vt:lpstr>RowFixture:</vt:lpstr>
      <vt:lpstr>Agile Acceptance Testing with Fitnesse</vt:lpstr>
      <vt:lpstr>DoFixture:</vt:lpstr>
      <vt:lpstr>Organising FitNesse:</vt:lpstr>
      <vt:lpstr>Agile Acceptance Testing with Fitnesse</vt:lpstr>
      <vt:lpstr>What’s in it for you? ScrumMaster / Product Owner</vt:lpstr>
      <vt:lpstr>What’s in it for you? Developer</vt:lpstr>
      <vt:lpstr>What’s in it for you? Tester / Business Analist</vt:lpstr>
      <vt:lpstr>Iteration Flow (just a suggestion)</vt:lpstr>
      <vt:lpstr>Resources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Acceptance Testing with Fitnesse</dc:title>
  <dc:creator>Mestdach Pascal</dc:creator>
  <cp:lastModifiedBy>Mestdach Pascal</cp:lastModifiedBy>
  <cp:revision>242</cp:revision>
  <dcterms:created xsi:type="dcterms:W3CDTF">2009-03-27T18:44:00Z</dcterms:created>
  <dcterms:modified xsi:type="dcterms:W3CDTF">2009-06-02T06:02:39Z</dcterms:modified>
</cp:coreProperties>
</file>