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58" r:id="rId3"/>
    <p:sldId id="272" r:id="rId4"/>
    <p:sldId id="259" r:id="rId5"/>
    <p:sldId id="260" r:id="rId6"/>
    <p:sldId id="261" r:id="rId7"/>
    <p:sldId id="262" r:id="rId8"/>
    <p:sldId id="265" r:id="rId9"/>
    <p:sldId id="257" r:id="rId10"/>
    <p:sldId id="275" r:id="rId11"/>
    <p:sldId id="279" r:id="rId12"/>
    <p:sldId id="277" r:id="rId13"/>
    <p:sldId id="280" r:id="rId14"/>
    <p:sldId id="269" r:id="rId15"/>
    <p:sldId id="270" r:id="rId16"/>
    <p:sldId id="271" r:id="rId17"/>
    <p:sldId id="278" r:id="rId18"/>
    <p:sldId id="268" r:id="rId19"/>
    <p:sldId id="264" r:id="rId20"/>
    <p:sldId id="263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706" autoAdjust="0"/>
  </p:normalViewPr>
  <p:slideViewPr>
    <p:cSldViewPr>
      <p:cViewPr varScale="1">
        <p:scale>
          <a:sx n="86" d="100"/>
          <a:sy n="86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785E-033A-43CD-AF7D-1A09C6890A39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721D-B08F-41E9-83C2-423A43044BB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u="sng" dirty="0" smtClean="0"/>
              <a:t>Praktische zaken: </a:t>
            </a:r>
          </a:p>
          <a:p>
            <a:r>
              <a:rPr lang="nl-BE" u="none" dirty="0" smtClean="0"/>
              <a:t>-</a:t>
            </a:r>
            <a:r>
              <a:rPr lang="nl-BE" u="none" baseline="0" dirty="0" smtClean="0"/>
              <a:t>Vooraleer we beginnen aan deze korte workshop vragen we wie er straks mee wil coderen op zijn eigen laptop. </a:t>
            </a:r>
          </a:p>
          <a:p>
            <a:r>
              <a:rPr lang="nl-BE" u="none" baseline="0" dirty="0" smtClean="0"/>
              <a:t>	Deze personen vragen we hun laptop nu op te starten. </a:t>
            </a:r>
          </a:p>
          <a:p>
            <a:r>
              <a:rPr lang="nl-BE" u="none" baseline="0" dirty="0" smtClean="0"/>
              <a:t>	Tijdens deze 10 minuten zullen we even rondgaan bij deze personen met een USB-stick met de nodige source files.</a:t>
            </a:r>
          </a:p>
          <a:p>
            <a:r>
              <a:rPr lang="nl-BE" u="none" dirty="0" smtClean="0"/>
              <a:t>	We vermelden erbij dat alle source sowieso</a:t>
            </a:r>
            <a:r>
              <a:rPr lang="nl-BE" u="none" baseline="0" dirty="0" smtClean="0"/>
              <a:t> nadien zal beschikbaar zijn.</a:t>
            </a:r>
          </a:p>
          <a:p>
            <a:endParaRPr lang="nl-BE" u="sng" baseline="0" dirty="0" smtClean="0"/>
          </a:p>
          <a:p>
            <a:r>
              <a:rPr lang="nl-BE" u="sng" baseline="0" dirty="0" smtClean="0"/>
              <a:t>De workshop zelf:</a:t>
            </a:r>
            <a:endParaRPr lang="nl-BE" u="sng" dirty="0" smtClean="0"/>
          </a:p>
          <a:p>
            <a:pPr>
              <a:buFontTx/>
              <a:buChar char="-"/>
            </a:pPr>
            <a:r>
              <a:rPr lang="nl-BE" dirty="0" smtClean="0"/>
              <a:t>We delen een index card van de eerste story uit </a:t>
            </a:r>
            <a:r>
              <a:rPr lang="nl-BE" baseline="0" dirty="0" smtClean="0"/>
              <a:t>aan elk groepje.</a:t>
            </a:r>
          </a:p>
          <a:p>
            <a:pPr>
              <a:buFontTx/>
              <a:buChar char="-"/>
            </a:pPr>
            <a:r>
              <a:rPr lang="nl-BE" baseline="0" dirty="0" smtClean="0"/>
              <a:t>Misschien moeten we ook een voorbeeldje van een real world example uitdelen, zodanig dat de mensen weten wat van hun verwacht wordt.</a:t>
            </a:r>
          </a:p>
          <a:p>
            <a:pPr>
              <a:buFontTx/>
              <a:buChar char="-"/>
            </a:pPr>
            <a:r>
              <a:rPr lang="nl-BE" baseline="0" dirty="0" smtClean="0"/>
              <a:t>Op het ene scherm laten we deze slide zien.</a:t>
            </a:r>
          </a:p>
          <a:p>
            <a:pPr>
              <a:buFontTx/>
              <a:buChar char="-"/>
            </a:pPr>
            <a:r>
              <a:rPr lang="nl-BE" baseline="0" dirty="0" smtClean="0"/>
              <a:t>Op de andere starten we de countdown timer van ZoomIt om 10 minuten wanneer de uitleg gedaan is en de groepjes gemaakt zijn.</a:t>
            </a:r>
          </a:p>
          <a:p>
            <a:pPr>
              <a:buFontTx/>
              <a:buChar char="-"/>
            </a:pPr>
            <a:r>
              <a:rPr lang="nl-BE" dirty="0" smtClean="0"/>
              <a:t>De</a:t>
            </a:r>
            <a:r>
              <a:rPr lang="nl-BE" baseline="0" dirty="0" smtClean="0"/>
              <a:t> mensen krijgen A4 papier en stiften ter beschikking om hun real world voorbeelden te noteren.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Prerequisites:</a:t>
            </a:r>
          </a:p>
          <a:p>
            <a:r>
              <a:rPr lang="nl-BE" dirty="0" smtClean="0"/>
              <a:t>	- install asp.net mvc</a:t>
            </a:r>
          </a:p>
          <a:p>
            <a:r>
              <a:rPr lang="nl-BE" dirty="0" smtClean="0"/>
              <a:t>	-</a:t>
            </a:r>
            <a:r>
              <a:rPr lang="nl-BE" baseline="0" dirty="0" smtClean="0"/>
              <a:t> java runtime</a:t>
            </a:r>
          </a:p>
          <a:p>
            <a:r>
              <a:rPr lang="nl-BE" baseline="0" dirty="0" smtClean="0"/>
              <a:t>	- visual studio 2008</a:t>
            </a:r>
          </a:p>
          <a:p>
            <a:endParaRPr lang="nl-BE" dirty="0" smtClean="0"/>
          </a:p>
          <a:p>
            <a:r>
              <a:rPr lang="nl-BE" dirty="0" smtClean="0"/>
              <a:t>Misschien moeten we een hands-on lab voorzien waarbij stap voor stap</a:t>
            </a:r>
            <a:r>
              <a:rPr lang="nl-BE" baseline="0" dirty="0" smtClean="0"/>
              <a:t> uitgelegd staat wat er dient te gebeuren.</a:t>
            </a:r>
          </a:p>
          <a:p>
            <a:r>
              <a:rPr lang="nl-BE" baseline="0" dirty="0" smtClean="0"/>
              <a:t>Dit kunnen we dan mee uitdelen.</a:t>
            </a:r>
          </a:p>
          <a:p>
            <a:pPr>
              <a:buFontTx/>
              <a:buChar char="-"/>
            </a:pPr>
            <a:endParaRPr lang="nl-BE" baseline="0" dirty="0" smtClean="0"/>
          </a:p>
          <a:p>
            <a:pPr>
              <a:buFontTx/>
              <a:buNone/>
            </a:pPr>
            <a:r>
              <a:rPr lang="nl-BE" baseline="0" dirty="0" smtClean="0"/>
              <a:t>Dit biedt tal van voordelen:</a:t>
            </a:r>
          </a:p>
          <a:p>
            <a:pPr>
              <a:buFontTx/>
              <a:buChar char="-"/>
            </a:pPr>
            <a:r>
              <a:rPr lang="nl-BE" baseline="0" dirty="0" smtClean="0"/>
              <a:t> Voor onszelf hebben we een leidraad.</a:t>
            </a:r>
          </a:p>
          <a:p>
            <a:pPr>
              <a:buFontTx/>
              <a:buChar char="-"/>
            </a:pPr>
            <a:r>
              <a:rPr lang="nl-BE" baseline="0" dirty="0" smtClean="0"/>
              <a:t> De aanwezigen kunnen dit later nog eens overdoen indien ze dit wensen</a:t>
            </a:r>
          </a:p>
          <a:p>
            <a:pPr>
              <a:buFontTx/>
              <a:buChar char="-"/>
            </a:pPr>
            <a:r>
              <a:rPr lang="nl-BE" baseline="0" dirty="0" smtClean="0"/>
              <a:t> Mensen die niet mee coderen kunnen toch mee volgen</a:t>
            </a:r>
          </a:p>
          <a:p>
            <a:pPr>
              <a:buFontTx/>
              <a:buChar char="-"/>
            </a:pPr>
            <a:r>
              <a:rPr lang="nl-BE" baseline="0" dirty="0" smtClean="0"/>
              <a:t> ...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10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11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13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F721D-B08F-41E9-83C2-423A43044BB2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938823-3E05-40BA-BF51-A1BB5DC0A85F}" type="datetimeFigureOut">
              <a:rPr lang="nl-BE" smtClean="0"/>
              <a:pPr/>
              <a:t>22/04/2009</a:t>
            </a:fld>
            <a:endParaRPr lang="nl-B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90BB8A-8DF4-4C93-A4DF-44192F8D50C1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urceforge.net/projects/fitlibrary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fitnes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.groups.yahoo.com/group/fitnesse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codebetter.com/blogs/ian_cooper/archive/2008/10/13/fitnesse-and-the-three-way.aspx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gojko.net/fitnesse/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mailto:michel.grootjans@ilean.be" TargetMode="External"/><Relationship Id="rId7" Type="http://schemas.openxmlformats.org/officeDocument/2006/relationships/hyperlink" Target="https://agileacceptancetesting.googlecode.com/svn/trunk" TargetMode="External"/><Relationship Id="rId2" Type="http://schemas.openxmlformats.org/officeDocument/2006/relationships/hyperlink" Target="http://www.linkedin.com/in/michelgrootj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agileacceptancetesting/" TargetMode="External"/><Relationship Id="rId5" Type="http://schemas.openxmlformats.org/officeDocument/2006/relationships/hyperlink" Target="mailto:pascal.mestdach@infohos.be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linkedin.com/in/pascalmestdach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 Acceptance Testing with Fitnesse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672414" cy="119970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Michel Grootjans</a:t>
            </a:r>
          </a:p>
          <a:p>
            <a:pPr lvl="0"/>
            <a:r>
              <a:rPr lang="en-US" dirty="0" smtClean="0"/>
              <a:t>Pascal Mestdach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Setup Fitnesse &amp; demo application</a:t>
            </a:r>
          </a:p>
          <a:p>
            <a:pPr marL="880110" lvl="1" indent="-514350"/>
            <a:r>
              <a:rPr lang="nl-BE" b="1" dirty="0" smtClean="0"/>
              <a:t>Setup Fitnesse from the zip download</a:t>
            </a:r>
          </a:p>
          <a:p>
            <a:pPr marL="880110" lvl="1" indent="-514350"/>
            <a:r>
              <a:rPr lang="nl-BE" b="1" dirty="0" smtClean="0"/>
              <a:t>Introduce and compile the demo application</a:t>
            </a:r>
            <a:endParaRPr lang="nl-BE" b="1" i="1" dirty="0" smtClean="0"/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Mike Cohn’s testing piramid</a:t>
            </a:r>
          </a:p>
          <a:p>
            <a:pPr lvl="1"/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Unit Tests vs Acceptance Tests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Write gluecode for prepared tests</a:t>
            </a:r>
          </a:p>
          <a:p>
            <a:endParaRPr lang="nl-BE" dirty="0" smtClean="0">
              <a:solidFill>
                <a:srgbClr val="FF0000"/>
              </a:solidFill>
            </a:endParaRPr>
          </a:p>
          <a:p>
            <a:r>
              <a:rPr lang="nl-BE" dirty="0" smtClean="0">
                <a:solidFill>
                  <a:srgbClr val="FF0000"/>
                </a:solidFill>
              </a:rPr>
              <a:t>Types of fixtures to use: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RowFixture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ColumnFixture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DoFixture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ActionFixture</a:t>
            </a:r>
          </a:p>
          <a:p>
            <a:pPr lvl="1"/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Implement Acceptance Tests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Developers will actually read the specifications</a:t>
            </a:r>
          </a:p>
          <a:p>
            <a:endParaRPr lang="en-US" dirty="0" smtClean="0"/>
          </a:p>
          <a:p>
            <a:r>
              <a:rPr lang="en-US" dirty="0" smtClean="0"/>
              <a:t>They will understood the stuff correctly</a:t>
            </a:r>
          </a:p>
          <a:p>
            <a:endParaRPr lang="en-US" dirty="0" smtClean="0"/>
          </a:p>
          <a:p>
            <a:r>
              <a:rPr lang="en-US" dirty="0" smtClean="0"/>
              <a:t>They will not skip parts of the spec</a:t>
            </a:r>
          </a:p>
          <a:p>
            <a:endParaRPr lang="en-US" dirty="0" smtClean="0"/>
          </a:p>
          <a:p>
            <a:r>
              <a:rPr lang="en-US" dirty="0" smtClean="0"/>
              <a:t>You can track the development progress</a:t>
            </a:r>
          </a:p>
          <a:p>
            <a:endParaRPr lang="en-US" dirty="0" smtClean="0"/>
          </a:p>
          <a:p>
            <a:r>
              <a:rPr lang="en-US" dirty="0" smtClean="0"/>
              <a:t>Save time on acceptance/smoke testing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ScrumMaster / Product Owner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Requirements will be unambiguous and without functional gaps</a:t>
            </a:r>
          </a:p>
          <a:p>
            <a:endParaRPr lang="en-US" dirty="0" smtClean="0"/>
          </a:p>
          <a:p>
            <a:r>
              <a:rPr lang="en-GB" dirty="0" smtClean="0"/>
              <a:t>Business analysts will really understand those special cases you mentioned</a:t>
            </a:r>
          </a:p>
          <a:p>
            <a:endParaRPr lang="en-US" dirty="0" smtClean="0"/>
          </a:p>
          <a:p>
            <a:r>
              <a:rPr lang="en-GB" dirty="0" smtClean="0"/>
              <a:t>You will have automated tests to guide development</a:t>
            </a:r>
          </a:p>
          <a:p>
            <a:endParaRPr lang="en-US" dirty="0" smtClean="0"/>
          </a:p>
          <a:p>
            <a:r>
              <a:rPr lang="en-GB" dirty="0" smtClean="0"/>
              <a:t>It will be easier to take-over and hand-over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Developer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Finally stop those guys from making the same mistakes over and over</a:t>
            </a:r>
          </a:p>
          <a:p>
            <a:endParaRPr lang="en-US" dirty="0" smtClean="0"/>
          </a:p>
          <a:p>
            <a:r>
              <a:rPr lang="en-GB" dirty="0" smtClean="0"/>
              <a:t>Avoid doing the same stuff all the time</a:t>
            </a:r>
          </a:p>
          <a:p>
            <a:endParaRPr lang="en-US" dirty="0" smtClean="0"/>
          </a:p>
          <a:p>
            <a:r>
              <a:rPr lang="en-GB" dirty="0" smtClean="0"/>
              <a:t>Build quality in from the start</a:t>
            </a:r>
          </a:p>
          <a:p>
            <a:endParaRPr lang="en-US" dirty="0" smtClean="0"/>
          </a:p>
          <a:p>
            <a:r>
              <a:rPr lang="en-GB" dirty="0" smtClean="0"/>
              <a:t>Verify business rules by a click on a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BE" dirty="0" smtClean="0"/>
              <a:t>What’s in it for you?</a:t>
            </a:r>
            <a:br>
              <a:rPr lang="nl-BE" dirty="0" smtClean="0"/>
            </a:br>
            <a:r>
              <a:rPr lang="nl-BE" sz="3600" dirty="0" smtClean="0">
                <a:solidFill>
                  <a:schemeClr val="bg2">
                    <a:lumMod val="50000"/>
                  </a:schemeClr>
                </a:solidFill>
              </a:rPr>
              <a:t>Tester / Business Analist</a:t>
            </a:r>
            <a:endParaRPr lang="nl-BE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nl-BE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b="1" i="1" dirty="0" smtClean="0"/>
              <a:t>Continuous Integration 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dirty="0" smtClean="0"/>
              <a:t>Agile Acceptance Testing with Fitnesse</a:t>
            </a:r>
            <a:endParaRPr lang="nl-BE" sz="3200" dirty="0"/>
          </a:p>
        </p:txBody>
      </p:sp>
      <p:pic>
        <p:nvPicPr>
          <p:cNvPr id="4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2 Suites in Fitnesse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Work In Progress – doesn’t break the build</a:t>
            </a:r>
          </a:p>
          <a:p>
            <a:pPr lvl="1"/>
            <a:r>
              <a:rPr lang="nl-BE" dirty="0" smtClean="0"/>
              <a:t>Acceptance Suite – breaks the build!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Continuous Integration: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Books</a:t>
            </a:r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On the web</a:t>
            </a:r>
          </a:p>
          <a:p>
            <a:pPr lvl="1"/>
            <a:r>
              <a:rPr lang="nl-BE" dirty="0" smtClean="0">
                <a:hlinkClick r:id="rId2"/>
              </a:rPr>
              <a:t>http://fitnesse.org/</a:t>
            </a:r>
            <a:r>
              <a:rPr lang="nl-BE" dirty="0" smtClean="0"/>
              <a:t> </a:t>
            </a:r>
          </a:p>
          <a:p>
            <a:pPr lvl="1"/>
            <a:r>
              <a:rPr lang="en-US" sz="2400" dirty="0" smtClean="0">
                <a:hlinkClick r:id="rId3"/>
              </a:rPr>
              <a:t>http://sourceforge.net/projects/fitlibrary/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>
                <a:hlinkClick r:id="rId4"/>
              </a:rPr>
              <a:t>http://gojko.net/fitnesse/</a:t>
            </a:r>
            <a:r>
              <a:rPr lang="en-US" sz="2400" dirty="0" smtClean="0"/>
              <a:t>   </a:t>
            </a:r>
          </a:p>
          <a:p>
            <a:pPr lvl="1"/>
            <a:r>
              <a:rPr lang="nl-BE" sz="2400" dirty="0" smtClean="0">
                <a:hlinkClick r:id="rId5"/>
              </a:rPr>
              <a:t>http://codebetter.com/blogs/ian_cooper/archive/2008/10/13/fitnesse-and-the-three-way.aspx</a:t>
            </a:r>
            <a:r>
              <a:rPr lang="nl-BE" sz="2400" dirty="0" smtClean="0"/>
              <a:t> </a:t>
            </a:r>
          </a:p>
          <a:p>
            <a:endParaRPr lang="nl-BE" dirty="0" smtClean="0"/>
          </a:p>
          <a:p>
            <a:r>
              <a:rPr lang="nl-BE" dirty="0" smtClean="0"/>
              <a:t>Yahoo Group</a:t>
            </a:r>
          </a:p>
          <a:p>
            <a:pPr lvl="1"/>
            <a:r>
              <a:rPr lang="en-US" sz="2400" dirty="0" smtClean="0">
                <a:hlinkClick r:id="rId6"/>
              </a:rPr>
              <a:t>http://tech.groups.yahoo.com/group/fitnesse/</a:t>
            </a:r>
            <a:r>
              <a:rPr lang="en-US" sz="2400" dirty="0" smtClean="0"/>
              <a:t> 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51356" y="1094408"/>
            <a:ext cx="1357322" cy="173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29520" y="1077228"/>
            <a:ext cx="1374932" cy="17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14678" y="1071546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044025"/>
            <a:ext cx="1285884" cy="18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57356" y="1071545"/>
            <a:ext cx="1357322" cy="178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/>
            <a:r>
              <a:rPr lang="nl-BE" b="1" i="1" dirty="0" smtClean="0"/>
              <a:t>Specification Workshop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Setup Fitnesse &amp; demo application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Implement Acceptance Tests</a:t>
            </a:r>
          </a:p>
          <a:p>
            <a:pPr marL="624078" indent="-514350"/>
            <a:endParaRPr lang="nl-BE" i="1" dirty="0" smtClean="0"/>
          </a:p>
          <a:p>
            <a:pPr marL="624078" indent="-514350"/>
            <a:r>
              <a:rPr lang="nl-BE" i="1" dirty="0" smtClean="0"/>
              <a:t>Continuous Integration</a:t>
            </a:r>
          </a:p>
          <a:p>
            <a:pPr marL="624078" indent="-514350"/>
            <a:endParaRPr lang="nl-B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smtClean="0"/>
              <a:t>Agile Acceptance Testing with Fitnesse</a:t>
            </a:r>
            <a:endParaRPr lang="nl-BE" sz="3600" dirty="0"/>
          </a:p>
        </p:txBody>
      </p:sp>
      <p:pic>
        <p:nvPicPr>
          <p:cNvPr id="5" name="Picture 2" descr="C:\Users\pascmest\AppData\Local\Microsoft\Windows\Temporary Internet Files\Content.IE5\R67MQFYW\MPj040539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3545" y="4214818"/>
            <a:ext cx="3700487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Michel Grootjans</a:t>
            </a:r>
          </a:p>
          <a:p>
            <a:pPr lvl="1"/>
            <a:r>
              <a:rPr lang="nl-BE" dirty="0" smtClean="0"/>
              <a:t>Enterprise Architect </a:t>
            </a:r>
          </a:p>
          <a:p>
            <a:pPr lvl="1"/>
            <a:r>
              <a:rPr lang="nl-BE" sz="1600" dirty="0" smtClean="0">
                <a:hlinkClick r:id="rId2"/>
              </a:rPr>
              <a:t>             http://www.linkedin.com/in/michelgrootjans</a:t>
            </a:r>
            <a:endParaRPr lang="nl-BE" sz="1600" dirty="0" smtClean="0"/>
          </a:p>
          <a:p>
            <a:pPr lvl="1"/>
            <a:r>
              <a:rPr lang="nl-BE" sz="1600" dirty="0" smtClean="0">
                <a:hlinkClick r:id="rId3"/>
              </a:rPr>
              <a:t>michel.grootjans@ilean.be</a:t>
            </a:r>
            <a:r>
              <a:rPr lang="nl-BE" sz="1600" dirty="0" smtClean="0"/>
              <a:t>	 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Pascal Mestdach</a:t>
            </a:r>
          </a:p>
          <a:p>
            <a:pPr lvl="1"/>
            <a:r>
              <a:rPr lang="nl-BE" dirty="0" smtClean="0"/>
              <a:t>Solution Architect</a:t>
            </a:r>
          </a:p>
          <a:p>
            <a:pPr lvl="1"/>
            <a:r>
              <a:rPr lang="nl-BE" sz="1600" dirty="0" smtClean="0">
                <a:hlinkClick r:id="rId4"/>
              </a:rPr>
              <a:t>             http://www.linkedin.com/in/pascalmestdach</a:t>
            </a:r>
            <a:r>
              <a:rPr lang="nl-BE" sz="1600" dirty="0" smtClean="0"/>
              <a:t> </a:t>
            </a:r>
          </a:p>
          <a:p>
            <a:pPr lvl="1"/>
            <a:r>
              <a:rPr lang="nl-BE" sz="1600" dirty="0" smtClean="0">
                <a:hlinkClick r:id="rId5"/>
              </a:rPr>
              <a:t>pascal.mestdach@infohos.be</a:t>
            </a:r>
          </a:p>
          <a:p>
            <a:pPr lvl="1">
              <a:buNone/>
            </a:pPr>
            <a:endParaRPr lang="nl-BE" sz="1600" dirty="0" smtClean="0"/>
          </a:p>
          <a:p>
            <a:r>
              <a:rPr lang="nl-BE" dirty="0" smtClean="0"/>
              <a:t>Download material:</a:t>
            </a:r>
          </a:p>
          <a:p>
            <a:pPr lvl="1"/>
            <a:r>
              <a:rPr lang="nl-BE" sz="1700" dirty="0" smtClean="0"/>
              <a:t>On google code: </a:t>
            </a:r>
          </a:p>
          <a:p>
            <a:pPr lvl="2"/>
            <a:r>
              <a:rPr lang="nl-BE" sz="1500" dirty="0" smtClean="0">
                <a:hlinkClick r:id="rId6"/>
              </a:rPr>
              <a:t>http://code.google.com/p/agileacceptancetesting/</a:t>
            </a:r>
            <a:r>
              <a:rPr lang="nl-BE" sz="1500" dirty="0" smtClean="0"/>
              <a:t> </a:t>
            </a:r>
          </a:p>
          <a:p>
            <a:pPr lvl="1"/>
            <a:r>
              <a:rPr lang="nl-BE" sz="1600" dirty="0" smtClean="0"/>
              <a:t>Checkout in svn: </a:t>
            </a:r>
          </a:p>
          <a:p>
            <a:pPr lvl="2"/>
            <a:r>
              <a:rPr lang="nl-BE" sz="1400" dirty="0" smtClean="0">
                <a:hlinkClick r:id="rId7"/>
              </a:rPr>
              <a:t>https://agileacceptancetesting.googlecode.com/svn/trunk</a:t>
            </a:r>
            <a:r>
              <a:rPr lang="nl-BE" sz="1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Presenters</a:t>
            </a:r>
            <a:endParaRPr lang="nl-BE" dirty="0"/>
          </a:p>
        </p:txBody>
      </p:sp>
      <p:pic>
        <p:nvPicPr>
          <p:cNvPr id="5" name="Picture 4" descr="iLean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4" y="1428736"/>
            <a:ext cx="1028700" cy="704850"/>
          </a:xfrm>
          <a:prstGeom prst="rect">
            <a:avLst/>
          </a:prstGeom>
        </p:spPr>
      </p:pic>
      <p:pic>
        <p:nvPicPr>
          <p:cNvPr id="6" name="Picture 5" descr="Ihc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217" y="3000372"/>
            <a:ext cx="942981" cy="642942"/>
          </a:xfrm>
          <a:prstGeom prst="rect">
            <a:avLst/>
          </a:prstGeom>
        </p:spPr>
      </p:pic>
      <p:pic>
        <p:nvPicPr>
          <p:cNvPr id="7" name="Picture 6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7366" y="2214554"/>
            <a:ext cx="785818" cy="211312"/>
          </a:xfrm>
          <a:prstGeom prst="rect">
            <a:avLst/>
          </a:prstGeom>
        </p:spPr>
      </p:pic>
      <p:pic>
        <p:nvPicPr>
          <p:cNvPr id="8" name="Picture 7" descr="linked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8902" y="3750264"/>
            <a:ext cx="785818" cy="2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Mr W. Fall, CEO of BDUF Development:</a:t>
            </a:r>
          </a:p>
          <a:p>
            <a:pPr>
              <a:buNone/>
            </a:pPr>
            <a:endParaRPr lang="nl-BE" dirty="0" smtClean="0"/>
          </a:p>
          <a:p>
            <a:pPr>
              <a:buNone/>
            </a:pPr>
            <a:r>
              <a:rPr lang="nl-BE" i="1" dirty="0" smtClean="0"/>
              <a:t>“Our developers are working 14 hours a day to get our latest project delivered on time.”</a:t>
            </a:r>
          </a:p>
          <a:p>
            <a:pPr>
              <a:buNone/>
            </a:pPr>
            <a:endParaRPr lang="nl-BE" i="1" dirty="0" smtClean="0"/>
          </a:p>
          <a:p>
            <a:pPr>
              <a:buNone/>
            </a:pPr>
            <a:r>
              <a:rPr lang="nl-BE" i="1" dirty="0" smtClean="0"/>
              <a:t>“We need an application where they can order pizza’s, beverages, snacks,... as their evening lunch! So they can </a:t>
            </a:r>
            <a:r>
              <a:rPr lang="nl-BE" i="1" smtClean="0"/>
              <a:t>work longer</a:t>
            </a:r>
            <a:r>
              <a:rPr lang="nl-BE" i="1" dirty="0" smtClean="0"/>
              <a:t>!”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 wonderful opportunity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We agree with Mr W. Fall to make a very basic implementation and put it into production as soon as possible.</a:t>
            </a:r>
          </a:p>
          <a:p>
            <a:pPr lvl="1">
              <a:buNone/>
            </a:pPr>
            <a:endParaRPr lang="nl-BE" dirty="0" smtClean="0"/>
          </a:p>
          <a:p>
            <a:r>
              <a:rPr lang="nl-BE" dirty="0" smtClean="0"/>
              <a:t>We define a product backlog with estimated user stories for planning purposes.</a:t>
            </a:r>
          </a:p>
          <a:p>
            <a:endParaRPr lang="nl-BE" dirty="0" smtClean="0"/>
          </a:p>
          <a:p>
            <a:r>
              <a:rPr lang="nl-BE" dirty="0" smtClean="0"/>
              <a:t>We prioritize the product backlog together with Mr W. Fall.</a:t>
            </a:r>
          </a:p>
          <a:p>
            <a:endParaRPr lang="nl-BE" dirty="0" smtClean="0"/>
          </a:p>
          <a:p>
            <a:r>
              <a:rPr lang="nl-BE" dirty="0" smtClean="0"/>
              <a:t>An agreement is made to develop following user stories in the first iteration of 2 weeks:</a:t>
            </a:r>
          </a:p>
          <a:p>
            <a:endParaRPr lang="nl-BE" dirty="0" smtClean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An agile Approach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2910" y="428604"/>
            <a:ext cx="8001056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4"/>
            <a:ext cx="7929575" cy="515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71472" y="428604"/>
            <a:ext cx="8072494" cy="5214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4"/>
            <a:ext cx="8001056" cy="515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u="sng" dirty="0" smtClean="0"/>
              <a:t>Goal:</a:t>
            </a:r>
            <a:r>
              <a:rPr lang="nl-BE" dirty="0" smtClean="0"/>
              <a:t> Nail down the scope of the user story with real world examples, which we all agree on.</a:t>
            </a:r>
          </a:p>
          <a:p>
            <a:endParaRPr lang="nl-BE" dirty="0" smtClean="0"/>
          </a:p>
          <a:p>
            <a:r>
              <a:rPr lang="nl-BE" dirty="0" smtClean="0"/>
              <a:t>Collaborate in groups of 5 people to:</a:t>
            </a:r>
          </a:p>
          <a:p>
            <a:pPr lvl="1"/>
            <a:r>
              <a:rPr lang="nl-BE" dirty="0" smtClean="0"/>
              <a:t>Specify real world examples for the first user story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Some tips:</a:t>
            </a:r>
          </a:p>
          <a:p>
            <a:pPr lvl="1"/>
            <a:r>
              <a:rPr lang="nl-BE" dirty="0" smtClean="0"/>
              <a:t>Involve the whole team</a:t>
            </a:r>
          </a:p>
          <a:p>
            <a:pPr lvl="1"/>
            <a:r>
              <a:rPr lang="nl-BE" dirty="0" smtClean="0"/>
              <a:t>Don’t over complicate things</a:t>
            </a:r>
          </a:p>
          <a:p>
            <a:pPr lvl="1"/>
            <a:r>
              <a:rPr lang="en-US" dirty="0" smtClean="0"/>
              <a:t>Also identify edge cases and negative paths</a:t>
            </a:r>
          </a:p>
          <a:p>
            <a:pPr lvl="1"/>
            <a:r>
              <a:rPr lang="en-US" dirty="0" smtClean="0"/>
              <a:t>Stay focused on the user story</a:t>
            </a:r>
          </a:p>
          <a:p>
            <a:pPr lvl="1"/>
            <a:r>
              <a:rPr lang="nl-BE" dirty="0" smtClean="0"/>
              <a:t>Describe what, not how</a:t>
            </a:r>
          </a:p>
          <a:p>
            <a:pPr>
              <a:buNone/>
            </a:pPr>
            <a:endParaRPr lang="nl-BE" dirty="0" smtClean="0"/>
          </a:p>
          <a:p>
            <a:endParaRPr lang="nl-B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Specification Workshop (10’)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Realistic examples make us think harder</a:t>
            </a:r>
            <a:endParaRPr lang="nl-BE" dirty="0" smtClean="0"/>
          </a:p>
          <a:p>
            <a:endParaRPr lang="nl-BE" dirty="0" smtClean="0"/>
          </a:p>
          <a:p>
            <a:r>
              <a:rPr lang="en-US" b="1" dirty="0" smtClean="0"/>
              <a:t>Customers</a:t>
            </a:r>
            <a:r>
              <a:rPr lang="en-US" dirty="0" smtClean="0"/>
              <a:t> or functional analysts typically think about the happy path</a:t>
            </a:r>
            <a:endParaRPr lang="nl-BE" dirty="0" smtClean="0"/>
          </a:p>
          <a:p>
            <a:pPr lvl="1"/>
            <a:endParaRPr lang="nl-BE" dirty="0" smtClean="0"/>
          </a:p>
          <a:p>
            <a:r>
              <a:rPr lang="en-US" b="1" dirty="0" smtClean="0"/>
              <a:t>Developers</a:t>
            </a:r>
            <a:r>
              <a:rPr lang="en-US" dirty="0" smtClean="0"/>
              <a:t> focus on edge cases and alternative scenarios</a:t>
            </a:r>
          </a:p>
          <a:p>
            <a:endParaRPr lang="en-US" dirty="0" smtClean="0"/>
          </a:p>
          <a:p>
            <a:r>
              <a:rPr lang="en-US" b="1" dirty="0" smtClean="0"/>
              <a:t>Testers</a:t>
            </a:r>
            <a:r>
              <a:rPr lang="en-US" dirty="0" smtClean="0"/>
              <a:t> want to break / cheat the system</a:t>
            </a:r>
          </a:p>
          <a:p>
            <a:endParaRPr lang="en-US" dirty="0" smtClean="0"/>
          </a:p>
          <a:p>
            <a:r>
              <a:rPr lang="nl-BE" i="1" dirty="0" smtClean="0"/>
              <a:t>So, Involve the whole team!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Did you notice?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Scope of the user story is nailed down</a:t>
            </a:r>
          </a:p>
          <a:p>
            <a:endParaRPr lang="nl-BE" dirty="0" smtClean="0"/>
          </a:p>
          <a:p>
            <a:r>
              <a:rPr lang="nl-BE" dirty="0" smtClean="0"/>
              <a:t>We have real world examples how the user story should work</a:t>
            </a:r>
          </a:p>
          <a:p>
            <a:endParaRPr lang="nl-BE" dirty="0" smtClean="0"/>
          </a:p>
          <a:p>
            <a:r>
              <a:rPr lang="nl-BE" dirty="0" smtClean="0"/>
              <a:t>Lets turn those examples into executable specifications to verify </a:t>
            </a:r>
            <a:r>
              <a:rPr lang="nl-BE" smtClean="0"/>
              <a:t>that </a:t>
            </a:r>
            <a:r>
              <a:rPr lang="nl-BE" smtClean="0"/>
              <a:t>we </a:t>
            </a:r>
            <a:r>
              <a:rPr lang="nl-BE" dirty="0" smtClean="0"/>
              <a:t>have build the wright code.</a:t>
            </a:r>
          </a:p>
          <a:p>
            <a:endParaRPr lang="nl-BE" dirty="0" smtClean="0"/>
          </a:p>
          <a:p>
            <a:r>
              <a:rPr lang="nl-BE" dirty="0" smtClean="0"/>
              <a:t>Welcome Fitnesse!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Executable specifications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767</TotalTime>
  <Words>612</Words>
  <Application>Microsoft Office PowerPoint</Application>
  <PresentationFormat>On-screen Show (4:3)</PresentationFormat>
  <Paragraphs>192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Agile Acceptance Testing with Fitnesse</vt:lpstr>
      <vt:lpstr>Agile Acceptance Testing with Fitnesse</vt:lpstr>
      <vt:lpstr>A wonderful opportunity</vt:lpstr>
      <vt:lpstr>An agile Approach</vt:lpstr>
      <vt:lpstr>Slide 5</vt:lpstr>
      <vt:lpstr>Slide 6</vt:lpstr>
      <vt:lpstr>Specification Workshop (10’)</vt:lpstr>
      <vt:lpstr>Did you notice?</vt:lpstr>
      <vt:lpstr>Executable specifications</vt:lpstr>
      <vt:lpstr>Agile Acceptance Testing with Fitnesse</vt:lpstr>
      <vt:lpstr>Agile Acceptance Testing with Fitnesse</vt:lpstr>
      <vt:lpstr>Unit Tests vs Acceptance Tests</vt:lpstr>
      <vt:lpstr>Implement Acceptance Tests</vt:lpstr>
      <vt:lpstr>What’s in it for you? ScrumMaster / Product Owner</vt:lpstr>
      <vt:lpstr>What’s in it for you? Developer</vt:lpstr>
      <vt:lpstr>What’s in it for you? Tester / Business Analist</vt:lpstr>
      <vt:lpstr>Agile Acceptance Testing with Fitnesse</vt:lpstr>
      <vt:lpstr>Continuous Integration:</vt:lpstr>
      <vt:lpstr>Resources</vt:lpstr>
      <vt:lpstr>Presenters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Acceptance Testing with Fitnesse</dc:title>
  <dc:creator>Mestdach Pascal</dc:creator>
  <cp:lastModifiedBy>Mestdach Pascal</cp:lastModifiedBy>
  <cp:revision>100</cp:revision>
  <dcterms:created xsi:type="dcterms:W3CDTF">2009-03-27T18:44:00Z</dcterms:created>
  <dcterms:modified xsi:type="dcterms:W3CDTF">2009-04-22T19:25:02Z</dcterms:modified>
</cp:coreProperties>
</file>