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3"/>
  </p:notesMasterIdLst>
  <p:sldIdLst>
    <p:sldId id="256" r:id="rId2"/>
    <p:sldId id="258" r:id="rId3"/>
    <p:sldId id="267" r:id="rId4"/>
    <p:sldId id="310" r:id="rId5"/>
    <p:sldId id="301" r:id="rId6"/>
    <p:sldId id="308" r:id="rId7"/>
    <p:sldId id="274" r:id="rId8"/>
    <p:sldId id="300" r:id="rId9"/>
    <p:sldId id="303" r:id="rId10"/>
    <p:sldId id="304" r:id="rId11"/>
    <p:sldId id="305" r:id="rId12"/>
    <p:sldId id="306" r:id="rId13"/>
    <p:sldId id="307" r:id="rId14"/>
    <p:sldId id="268" r:id="rId15"/>
    <p:sldId id="275" r:id="rId16"/>
    <p:sldId id="276" r:id="rId17"/>
    <p:sldId id="290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97" r:id="rId29"/>
    <p:sldId id="296" r:id="rId30"/>
    <p:sldId id="287" r:id="rId31"/>
    <p:sldId id="294" r:id="rId32"/>
    <p:sldId id="288" r:id="rId33"/>
    <p:sldId id="271" r:id="rId34"/>
    <p:sldId id="289" r:id="rId35"/>
    <p:sldId id="273" r:id="rId36"/>
    <p:sldId id="272" r:id="rId37"/>
    <p:sldId id="259" r:id="rId38"/>
    <p:sldId id="299" r:id="rId39"/>
    <p:sldId id="262" r:id="rId40"/>
    <p:sldId id="263" r:id="rId41"/>
    <p:sldId id="261" r:id="rId42"/>
    <p:sldId id="291" r:id="rId43"/>
    <p:sldId id="295" r:id="rId44"/>
    <p:sldId id="302" r:id="rId45"/>
    <p:sldId id="260" r:id="rId46"/>
    <p:sldId id="264" r:id="rId47"/>
    <p:sldId id="266" r:id="rId48"/>
    <p:sldId id="298" r:id="rId49"/>
    <p:sldId id="292" r:id="rId50"/>
    <p:sldId id="293" r:id="rId51"/>
    <p:sldId id="265" r:id="rId5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4C9B8-6328-46AB-891C-9D1E039C743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C3E20D6-6EFD-4D68-91E1-B33D6F30463F}">
      <dgm:prSet phldrT="[Text]"/>
      <dgm:spPr/>
      <dgm:t>
        <a:bodyPr/>
        <a:lstStyle/>
        <a:p>
          <a:r>
            <a:rPr lang="nl-BE" dirty="0" smtClean="0"/>
            <a:t>1</a:t>
          </a:r>
          <a:endParaRPr lang="nl-BE" dirty="0"/>
        </a:p>
      </dgm:t>
    </dgm:pt>
    <dgm:pt modelId="{A2BC83A8-FF72-4060-9488-EADB11F300F6}" type="parTrans" cxnId="{DBFBA2D8-89A2-4E2B-9170-47BD9A4C24EB}">
      <dgm:prSet/>
      <dgm:spPr/>
      <dgm:t>
        <a:bodyPr/>
        <a:lstStyle/>
        <a:p>
          <a:endParaRPr lang="nl-BE"/>
        </a:p>
      </dgm:t>
    </dgm:pt>
    <dgm:pt modelId="{DE80E42F-6974-4CCA-88A9-0DEFF65803D9}" type="sibTrans" cxnId="{DBFBA2D8-89A2-4E2B-9170-47BD9A4C24EB}">
      <dgm:prSet/>
      <dgm:spPr/>
      <dgm:t>
        <a:bodyPr/>
        <a:lstStyle/>
        <a:p>
          <a:endParaRPr lang="nl-BE"/>
        </a:p>
      </dgm:t>
    </dgm:pt>
    <dgm:pt modelId="{0E668584-0EA9-4412-BAB0-693C84D4B9FE}">
      <dgm:prSet phldrT="[Text]"/>
      <dgm:spPr/>
      <dgm:t>
        <a:bodyPr/>
        <a:lstStyle/>
        <a:p>
          <a:r>
            <a:rPr lang="nl-BE" dirty="0" smtClean="0"/>
            <a:t>2</a:t>
          </a:r>
          <a:endParaRPr lang="nl-BE" dirty="0"/>
        </a:p>
      </dgm:t>
    </dgm:pt>
    <dgm:pt modelId="{1D6C2B28-4E54-4DC9-9806-3D53CA45E579}" type="parTrans" cxnId="{867BCD46-F122-4287-BC29-21431C6EAD4F}">
      <dgm:prSet/>
      <dgm:spPr/>
      <dgm:t>
        <a:bodyPr/>
        <a:lstStyle/>
        <a:p>
          <a:endParaRPr lang="nl-BE"/>
        </a:p>
      </dgm:t>
    </dgm:pt>
    <dgm:pt modelId="{74EBE246-AEF2-4C91-879D-A4983C7CB657}" type="sibTrans" cxnId="{867BCD46-F122-4287-BC29-21431C6EAD4F}">
      <dgm:prSet/>
      <dgm:spPr/>
      <dgm:t>
        <a:bodyPr/>
        <a:lstStyle/>
        <a:p>
          <a:endParaRPr lang="nl-BE"/>
        </a:p>
      </dgm:t>
    </dgm:pt>
    <dgm:pt modelId="{01668FF4-B4DF-4F9D-83F8-D3D73144B34E}">
      <dgm:prSet phldrT="[Text]"/>
      <dgm:spPr/>
      <dgm:t>
        <a:bodyPr/>
        <a:lstStyle/>
        <a:p>
          <a:r>
            <a:rPr lang="nl-BE" dirty="0" smtClean="0"/>
            <a:t>3</a:t>
          </a:r>
          <a:endParaRPr lang="nl-BE" dirty="0"/>
        </a:p>
      </dgm:t>
    </dgm:pt>
    <dgm:pt modelId="{F96B5043-DB04-451F-9C95-A1461F65F9CE}" type="parTrans" cxnId="{B900D33A-5544-40A9-8C06-CF68830E2B7B}">
      <dgm:prSet/>
      <dgm:spPr/>
      <dgm:t>
        <a:bodyPr/>
        <a:lstStyle/>
        <a:p>
          <a:endParaRPr lang="nl-BE"/>
        </a:p>
      </dgm:t>
    </dgm:pt>
    <dgm:pt modelId="{1C615DEB-A3A9-4470-B1A3-53ACBC52970F}" type="sibTrans" cxnId="{B900D33A-5544-40A9-8C06-CF68830E2B7B}">
      <dgm:prSet/>
      <dgm:spPr/>
      <dgm:t>
        <a:bodyPr/>
        <a:lstStyle/>
        <a:p>
          <a:endParaRPr lang="nl-BE"/>
        </a:p>
      </dgm:t>
    </dgm:pt>
    <dgm:pt modelId="{ED66797A-AEAF-480F-9197-3F5934797FAB}">
      <dgm:prSet phldrT="[Text]"/>
      <dgm:spPr/>
      <dgm:t>
        <a:bodyPr/>
        <a:lstStyle/>
        <a:p>
          <a:r>
            <a:rPr lang="nl-BE" dirty="0" smtClean="0"/>
            <a:t>7</a:t>
          </a:r>
          <a:endParaRPr lang="nl-BE" dirty="0"/>
        </a:p>
      </dgm:t>
    </dgm:pt>
    <dgm:pt modelId="{09E14EF7-73ED-4EAC-A5C6-095774EAEE8C}" type="parTrans" cxnId="{31EB67C9-B9B4-4FC5-B003-33C23F444981}">
      <dgm:prSet/>
      <dgm:spPr/>
      <dgm:t>
        <a:bodyPr/>
        <a:lstStyle/>
        <a:p>
          <a:endParaRPr lang="nl-BE"/>
        </a:p>
      </dgm:t>
    </dgm:pt>
    <dgm:pt modelId="{CF6DDD91-923C-4B40-9ED2-7F7F855A539A}" type="sibTrans" cxnId="{31EB67C9-B9B4-4FC5-B003-33C23F444981}">
      <dgm:prSet/>
      <dgm:spPr/>
      <dgm:t>
        <a:bodyPr/>
        <a:lstStyle/>
        <a:p>
          <a:endParaRPr lang="nl-BE"/>
        </a:p>
      </dgm:t>
    </dgm:pt>
    <dgm:pt modelId="{040DC868-4984-4087-A2F5-25587DD9432E}">
      <dgm:prSet phldrT="[Text]"/>
      <dgm:spPr/>
      <dgm:t>
        <a:bodyPr/>
        <a:lstStyle/>
        <a:p>
          <a:r>
            <a:rPr lang="nl-BE" dirty="0" smtClean="0"/>
            <a:t>4</a:t>
          </a:r>
          <a:endParaRPr lang="nl-BE" dirty="0"/>
        </a:p>
      </dgm:t>
    </dgm:pt>
    <dgm:pt modelId="{C0F5490C-37D0-4508-BD13-1BDF29B2EBC9}" type="parTrans" cxnId="{EE062E15-63D5-4C42-9957-2EF14D96D84D}">
      <dgm:prSet/>
      <dgm:spPr/>
      <dgm:t>
        <a:bodyPr/>
        <a:lstStyle/>
        <a:p>
          <a:endParaRPr lang="nl-BE"/>
        </a:p>
      </dgm:t>
    </dgm:pt>
    <dgm:pt modelId="{B77DA254-BF43-4763-84BB-8FE89B21788F}" type="sibTrans" cxnId="{EE062E15-63D5-4C42-9957-2EF14D96D84D}">
      <dgm:prSet/>
      <dgm:spPr/>
      <dgm:t>
        <a:bodyPr/>
        <a:lstStyle/>
        <a:p>
          <a:endParaRPr lang="nl-BE"/>
        </a:p>
      </dgm:t>
    </dgm:pt>
    <dgm:pt modelId="{15A848F9-0FB9-47BC-8490-C604A7985CFD}">
      <dgm:prSet phldrT="[Text]"/>
      <dgm:spPr/>
      <dgm:t>
        <a:bodyPr/>
        <a:lstStyle/>
        <a:p>
          <a:r>
            <a:rPr lang="nl-BE" dirty="0" smtClean="0"/>
            <a:t>5</a:t>
          </a:r>
          <a:endParaRPr lang="nl-BE" dirty="0"/>
        </a:p>
      </dgm:t>
    </dgm:pt>
    <dgm:pt modelId="{0188C010-DE25-49B3-A331-371C5D20E0C0}" type="parTrans" cxnId="{C26549C2-4FD1-47F3-BAF1-3A3E2F23D243}">
      <dgm:prSet/>
      <dgm:spPr/>
      <dgm:t>
        <a:bodyPr/>
        <a:lstStyle/>
        <a:p>
          <a:endParaRPr lang="nl-BE"/>
        </a:p>
      </dgm:t>
    </dgm:pt>
    <dgm:pt modelId="{CE8FA19A-C6A6-4B2F-8D18-736DFD303D9E}" type="sibTrans" cxnId="{C26549C2-4FD1-47F3-BAF1-3A3E2F23D243}">
      <dgm:prSet/>
      <dgm:spPr/>
      <dgm:t>
        <a:bodyPr/>
        <a:lstStyle/>
        <a:p>
          <a:endParaRPr lang="nl-BE"/>
        </a:p>
      </dgm:t>
    </dgm:pt>
    <dgm:pt modelId="{8B9C8922-CB06-47A7-93CC-4F714E1D6E14}">
      <dgm:prSet phldrT="[Text]"/>
      <dgm:spPr/>
      <dgm:t>
        <a:bodyPr/>
        <a:lstStyle/>
        <a:p>
          <a:r>
            <a:rPr lang="nl-BE" dirty="0" smtClean="0"/>
            <a:t>6</a:t>
          </a:r>
          <a:endParaRPr lang="nl-BE" dirty="0"/>
        </a:p>
      </dgm:t>
    </dgm:pt>
    <dgm:pt modelId="{AB403968-4AF7-47C6-BFF6-7355CBAEAD9F}" type="parTrans" cxnId="{6A2C8861-663B-4B5D-BE2B-13A8D423B961}">
      <dgm:prSet/>
      <dgm:spPr/>
      <dgm:t>
        <a:bodyPr/>
        <a:lstStyle/>
        <a:p>
          <a:endParaRPr lang="nl-BE"/>
        </a:p>
      </dgm:t>
    </dgm:pt>
    <dgm:pt modelId="{D48767AA-546E-4654-B178-34D15A970364}" type="sibTrans" cxnId="{6A2C8861-663B-4B5D-BE2B-13A8D423B961}">
      <dgm:prSet/>
      <dgm:spPr/>
      <dgm:t>
        <a:bodyPr/>
        <a:lstStyle/>
        <a:p>
          <a:endParaRPr lang="nl-BE"/>
        </a:p>
      </dgm:t>
    </dgm:pt>
    <dgm:pt modelId="{0043538A-DD6D-4B10-B3F2-A063E418D00A}" type="pres">
      <dgm:prSet presAssocID="{AEB4C9B8-6328-46AB-891C-9D1E039C743F}" presName="CompostProcess" presStyleCnt="0">
        <dgm:presLayoutVars>
          <dgm:dir/>
          <dgm:resizeHandles val="exact"/>
        </dgm:presLayoutVars>
      </dgm:prSet>
      <dgm:spPr/>
    </dgm:pt>
    <dgm:pt modelId="{994C5083-25B3-439C-A992-77DD64014CA7}" type="pres">
      <dgm:prSet presAssocID="{AEB4C9B8-6328-46AB-891C-9D1E039C743F}" presName="arrow" presStyleLbl="bgShp" presStyleIdx="0" presStyleCnt="1" custLinFactNeighborY="1923"/>
      <dgm:spPr/>
    </dgm:pt>
    <dgm:pt modelId="{DBA65CD5-95B1-4357-B7BE-EF3E845BFE9B}" type="pres">
      <dgm:prSet presAssocID="{AEB4C9B8-6328-46AB-891C-9D1E039C743F}" presName="linearProcess" presStyleCnt="0"/>
      <dgm:spPr/>
    </dgm:pt>
    <dgm:pt modelId="{E2060893-81A3-4481-84E3-58BA974C518A}" type="pres">
      <dgm:prSet presAssocID="{AC3E20D6-6EFD-4D68-91E1-B33D6F30463F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81EF881B-FFA4-4EA9-84E6-345DD6D58CDD}" type="pres">
      <dgm:prSet presAssocID="{DE80E42F-6974-4CCA-88A9-0DEFF65803D9}" presName="sibTrans" presStyleCnt="0"/>
      <dgm:spPr/>
    </dgm:pt>
    <dgm:pt modelId="{26F0CC06-D58F-4DE5-A65A-081E64AF9CE1}" type="pres">
      <dgm:prSet presAssocID="{0E668584-0EA9-4412-BAB0-693C84D4B9FE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ADD884AD-0E60-451D-A3B0-5D43F3322073}" type="pres">
      <dgm:prSet presAssocID="{74EBE246-AEF2-4C91-879D-A4983C7CB657}" presName="sibTrans" presStyleCnt="0"/>
      <dgm:spPr/>
    </dgm:pt>
    <dgm:pt modelId="{9455021A-9C28-4879-89B9-6838FB8A37DB}" type="pres">
      <dgm:prSet presAssocID="{01668FF4-B4DF-4F9D-83F8-D3D73144B34E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7433DD2-97D0-4C96-A905-C85E7B8F70F8}" type="pres">
      <dgm:prSet presAssocID="{1C615DEB-A3A9-4470-B1A3-53ACBC52970F}" presName="sibTrans" presStyleCnt="0"/>
      <dgm:spPr/>
    </dgm:pt>
    <dgm:pt modelId="{6F5E4B1D-0279-4303-875E-073ED8967BF7}" type="pres">
      <dgm:prSet presAssocID="{040DC868-4984-4087-A2F5-25587DD9432E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E3F16CB5-19A7-4406-9973-5767300398C9}" type="pres">
      <dgm:prSet presAssocID="{B77DA254-BF43-4763-84BB-8FE89B21788F}" presName="sibTrans" presStyleCnt="0"/>
      <dgm:spPr/>
    </dgm:pt>
    <dgm:pt modelId="{46BCA3D3-ACA2-4BAF-8382-3EC026D5089E}" type="pres">
      <dgm:prSet presAssocID="{15A848F9-0FB9-47BC-8490-C604A7985CFD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28988C35-4AE6-471A-B55F-C3188D42B44C}" type="pres">
      <dgm:prSet presAssocID="{CE8FA19A-C6A6-4B2F-8D18-736DFD303D9E}" presName="sibTrans" presStyleCnt="0"/>
      <dgm:spPr/>
    </dgm:pt>
    <dgm:pt modelId="{2C4D6C56-6827-488A-A64A-F153EFD6EF97}" type="pres">
      <dgm:prSet presAssocID="{8B9C8922-CB06-47A7-93CC-4F714E1D6E14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  <dgm:pt modelId="{89296730-97C9-4C1B-9ABC-6623472744E7}" type="pres">
      <dgm:prSet presAssocID="{D48767AA-546E-4654-B178-34D15A970364}" presName="sibTrans" presStyleCnt="0"/>
      <dgm:spPr/>
    </dgm:pt>
    <dgm:pt modelId="{3D345B9C-75CE-40AA-9415-D474068084FA}" type="pres">
      <dgm:prSet presAssocID="{ED66797A-AEAF-480F-9197-3F5934797FAB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nl-BE"/>
        </a:p>
      </dgm:t>
    </dgm:pt>
  </dgm:ptLst>
  <dgm:cxnLst>
    <dgm:cxn modelId="{867BCD46-F122-4287-BC29-21431C6EAD4F}" srcId="{AEB4C9B8-6328-46AB-891C-9D1E039C743F}" destId="{0E668584-0EA9-4412-BAB0-693C84D4B9FE}" srcOrd="1" destOrd="0" parTransId="{1D6C2B28-4E54-4DC9-9806-3D53CA45E579}" sibTransId="{74EBE246-AEF2-4C91-879D-A4983C7CB657}"/>
    <dgm:cxn modelId="{B900D33A-5544-40A9-8C06-CF68830E2B7B}" srcId="{AEB4C9B8-6328-46AB-891C-9D1E039C743F}" destId="{01668FF4-B4DF-4F9D-83F8-D3D73144B34E}" srcOrd="2" destOrd="0" parTransId="{F96B5043-DB04-451F-9C95-A1461F65F9CE}" sibTransId="{1C615DEB-A3A9-4470-B1A3-53ACBC52970F}"/>
    <dgm:cxn modelId="{BBB7C385-C03E-49BB-AD6C-7CC4D48D7C40}" type="presOf" srcId="{0E668584-0EA9-4412-BAB0-693C84D4B9FE}" destId="{26F0CC06-D58F-4DE5-A65A-081E64AF9CE1}" srcOrd="0" destOrd="0" presId="urn:microsoft.com/office/officeart/2005/8/layout/hProcess9"/>
    <dgm:cxn modelId="{2616098D-8714-406F-B7F6-0C252982ED78}" type="presOf" srcId="{040DC868-4984-4087-A2F5-25587DD9432E}" destId="{6F5E4B1D-0279-4303-875E-073ED8967BF7}" srcOrd="0" destOrd="0" presId="urn:microsoft.com/office/officeart/2005/8/layout/hProcess9"/>
    <dgm:cxn modelId="{CD146948-FB5F-486D-BD3A-D34364E4B7CC}" type="presOf" srcId="{AC3E20D6-6EFD-4D68-91E1-B33D6F30463F}" destId="{E2060893-81A3-4481-84E3-58BA974C518A}" srcOrd="0" destOrd="0" presId="urn:microsoft.com/office/officeart/2005/8/layout/hProcess9"/>
    <dgm:cxn modelId="{EA6A07E7-596C-467B-AAF1-BABE31167885}" type="presOf" srcId="{15A848F9-0FB9-47BC-8490-C604A7985CFD}" destId="{46BCA3D3-ACA2-4BAF-8382-3EC026D5089E}" srcOrd="0" destOrd="0" presId="urn:microsoft.com/office/officeart/2005/8/layout/hProcess9"/>
    <dgm:cxn modelId="{6A2C8861-663B-4B5D-BE2B-13A8D423B961}" srcId="{AEB4C9B8-6328-46AB-891C-9D1E039C743F}" destId="{8B9C8922-CB06-47A7-93CC-4F714E1D6E14}" srcOrd="5" destOrd="0" parTransId="{AB403968-4AF7-47C6-BFF6-7355CBAEAD9F}" sibTransId="{D48767AA-546E-4654-B178-34D15A970364}"/>
    <dgm:cxn modelId="{EE062E15-63D5-4C42-9957-2EF14D96D84D}" srcId="{AEB4C9B8-6328-46AB-891C-9D1E039C743F}" destId="{040DC868-4984-4087-A2F5-25587DD9432E}" srcOrd="3" destOrd="0" parTransId="{C0F5490C-37D0-4508-BD13-1BDF29B2EBC9}" sibTransId="{B77DA254-BF43-4763-84BB-8FE89B21788F}"/>
    <dgm:cxn modelId="{31EB67C9-B9B4-4FC5-B003-33C23F444981}" srcId="{AEB4C9B8-6328-46AB-891C-9D1E039C743F}" destId="{ED66797A-AEAF-480F-9197-3F5934797FAB}" srcOrd="6" destOrd="0" parTransId="{09E14EF7-73ED-4EAC-A5C6-095774EAEE8C}" sibTransId="{CF6DDD91-923C-4B40-9ED2-7F7F855A539A}"/>
    <dgm:cxn modelId="{DBFBA2D8-89A2-4E2B-9170-47BD9A4C24EB}" srcId="{AEB4C9B8-6328-46AB-891C-9D1E039C743F}" destId="{AC3E20D6-6EFD-4D68-91E1-B33D6F30463F}" srcOrd="0" destOrd="0" parTransId="{A2BC83A8-FF72-4060-9488-EADB11F300F6}" sibTransId="{DE80E42F-6974-4CCA-88A9-0DEFF65803D9}"/>
    <dgm:cxn modelId="{C26549C2-4FD1-47F3-BAF1-3A3E2F23D243}" srcId="{AEB4C9B8-6328-46AB-891C-9D1E039C743F}" destId="{15A848F9-0FB9-47BC-8490-C604A7985CFD}" srcOrd="4" destOrd="0" parTransId="{0188C010-DE25-49B3-A331-371C5D20E0C0}" sibTransId="{CE8FA19A-C6A6-4B2F-8D18-736DFD303D9E}"/>
    <dgm:cxn modelId="{9EA7692C-B17D-4961-8949-30DA052E6445}" type="presOf" srcId="{01668FF4-B4DF-4F9D-83F8-D3D73144B34E}" destId="{9455021A-9C28-4879-89B9-6838FB8A37DB}" srcOrd="0" destOrd="0" presId="urn:microsoft.com/office/officeart/2005/8/layout/hProcess9"/>
    <dgm:cxn modelId="{1EEACC19-7232-4C0B-84C2-E5A492DECE02}" type="presOf" srcId="{ED66797A-AEAF-480F-9197-3F5934797FAB}" destId="{3D345B9C-75CE-40AA-9415-D474068084FA}" srcOrd="0" destOrd="0" presId="urn:microsoft.com/office/officeart/2005/8/layout/hProcess9"/>
    <dgm:cxn modelId="{F0170694-1DA9-45B0-B9A2-E9AE32940476}" type="presOf" srcId="{8B9C8922-CB06-47A7-93CC-4F714E1D6E14}" destId="{2C4D6C56-6827-488A-A64A-F153EFD6EF97}" srcOrd="0" destOrd="0" presId="urn:microsoft.com/office/officeart/2005/8/layout/hProcess9"/>
    <dgm:cxn modelId="{EAA2794E-9CBA-4EBD-A377-7246C36245AD}" type="presOf" srcId="{AEB4C9B8-6328-46AB-891C-9D1E039C743F}" destId="{0043538A-DD6D-4B10-B3F2-A063E418D00A}" srcOrd="0" destOrd="0" presId="urn:microsoft.com/office/officeart/2005/8/layout/hProcess9"/>
    <dgm:cxn modelId="{35F888AF-D2D6-44F2-AEEF-47B3199B143F}" type="presParOf" srcId="{0043538A-DD6D-4B10-B3F2-A063E418D00A}" destId="{994C5083-25B3-439C-A992-77DD64014CA7}" srcOrd="0" destOrd="0" presId="urn:microsoft.com/office/officeart/2005/8/layout/hProcess9"/>
    <dgm:cxn modelId="{568C6201-0172-4B7B-BF71-76DF58325881}" type="presParOf" srcId="{0043538A-DD6D-4B10-B3F2-A063E418D00A}" destId="{DBA65CD5-95B1-4357-B7BE-EF3E845BFE9B}" srcOrd="1" destOrd="0" presId="urn:microsoft.com/office/officeart/2005/8/layout/hProcess9"/>
    <dgm:cxn modelId="{D4E03589-7BD2-406B-8D1E-6154C5F2645A}" type="presParOf" srcId="{DBA65CD5-95B1-4357-B7BE-EF3E845BFE9B}" destId="{E2060893-81A3-4481-84E3-58BA974C518A}" srcOrd="0" destOrd="0" presId="urn:microsoft.com/office/officeart/2005/8/layout/hProcess9"/>
    <dgm:cxn modelId="{9C163C10-C780-40BB-8FA2-A4E62BACED26}" type="presParOf" srcId="{DBA65CD5-95B1-4357-B7BE-EF3E845BFE9B}" destId="{81EF881B-FFA4-4EA9-84E6-345DD6D58CDD}" srcOrd="1" destOrd="0" presId="urn:microsoft.com/office/officeart/2005/8/layout/hProcess9"/>
    <dgm:cxn modelId="{6552E737-B396-43CF-AD0C-D9AACB1B60B6}" type="presParOf" srcId="{DBA65CD5-95B1-4357-B7BE-EF3E845BFE9B}" destId="{26F0CC06-D58F-4DE5-A65A-081E64AF9CE1}" srcOrd="2" destOrd="0" presId="urn:microsoft.com/office/officeart/2005/8/layout/hProcess9"/>
    <dgm:cxn modelId="{3F8BC4FE-2EB1-4E9C-B6DF-065D3AA63CEB}" type="presParOf" srcId="{DBA65CD5-95B1-4357-B7BE-EF3E845BFE9B}" destId="{ADD884AD-0E60-451D-A3B0-5D43F3322073}" srcOrd="3" destOrd="0" presId="urn:microsoft.com/office/officeart/2005/8/layout/hProcess9"/>
    <dgm:cxn modelId="{7D48B347-80FA-4AB8-A99A-6A938D355E5E}" type="presParOf" srcId="{DBA65CD5-95B1-4357-B7BE-EF3E845BFE9B}" destId="{9455021A-9C28-4879-89B9-6838FB8A37DB}" srcOrd="4" destOrd="0" presId="urn:microsoft.com/office/officeart/2005/8/layout/hProcess9"/>
    <dgm:cxn modelId="{57623C66-D43E-46BB-A3A4-C6F5567EA81D}" type="presParOf" srcId="{DBA65CD5-95B1-4357-B7BE-EF3E845BFE9B}" destId="{27433DD2-97D0-4C96-A905-C85E7B8F70F8}" srcOrd="5" destOrd="0" presId="urn:microsoft.com/office/officeart/2005/8/layout/hProcess9"/>
    <dgm:cxn modelId="{A40E4E4F-2D9E-47AB-A4C3-BBC120C2C7EC}" type="presParOf" srcId="{DBA65CD5-95B1-4357-B7BE-EF3E845BFE9B}" destId="{6F5E4B1D-0279-4303-875E-073ED8967BF7}" srcOrd="6" destOrd="0" presId="urn:microsoft.com/office/officeart/2005/8/layout/hProcess9"/>
    <dgm:cxn modelId="{13F4DB67-9A9D-4213-9A66-AD9B5A25A9B4}" type="presParOf" srcId="{DBA65CD5-95B1-4357-B7BE-EF3E845BFE9B}" destId="{E3F16CB5-19A7-4406-9973-5767300398C9}" srcOrd="7" destOrd="0" presId="urn:microsoft.com/office/officeart/2005/8/layout/hProcess9"/>
    <dgm:cxn modelId="{BFB0AA6A-12A6-422A-848D-3483D6D05989}" type="presParOf" srcId="{DBA65CD5-95B1-4357-B7BE-EF3E845BFE9B}" destId="{46BCA3D3-ACA2-4BAF-8382-3EC026D5089E}" srcOrd="8" destOrd="0" presId="urn:microsoft.com/office/officeart/2005/8/layout/hProcess9"/>
    <dgm:cxn modelId="{DC1890BF-3B76-454D-A843-EB84B5B4F64A}" type="presParOf" srcId="{DBA65CD5-95B1-4357-B7BE-EF3E845BFE9B}" destId="{28988C35-4AE6-471A-B55F-C3188D42B44C}" srcOrd="9" destOrd="0" presId="urn:microsoft.com/office/officeart/2005/8/layout/hProcess9"/>
    <dgm:cxn modelId="{1A100E47-F1CC-4167-9A45-195B64FFF6E4}" type="presParOf" srcId="{DBA65CD5-95B1-4357-B7BE-EF3E845BFE9B}" destId="{2C4D6C56-6827-488A-A64A-F153EFD6EF97}" srcOrd="10" destOrd="0" presId="urn:microsoft.com/office/officeart/2005/8/layout/hProcess9"/>
    <dgm:cxn modelId="{63BE9E79-411E-4257-A371-97563927CB7D}" type="presParOf" srcId="{DBA65CD5-95B1-4357-B7BE-EF3E845BFE9B}" destId="{89296730-97C9-4C1B-9ABC-6623472744E7}" srcOrd="11" destOrd="0" presId="urn:microsoft.com/office/officeart/2005/8/layout/hProcess9"/>
    <dgm:cxn modelId="{91376F34-E999-45D4-8643-556CF4DC3513}" type="presParOf" srcId="{DBA65CD5-95B1-4357-B7BE-EF3E845BFE9B}" destId="{3D345B9C-75CE-40AA-9415-D474068084FA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4C5083-25B3-439C-A992-77DD64014CA7}">
      <dsp:nvSpPr>
        <dsp:cNvPr id="0" name=""/>
        <dsp:cNvSpPr/>
      </dsp:nvSpPr>
      <dsp:spPr>
        <a:xfrm>
          <a:off x="659013" y="0"/>
          <a:ext cx="7468815" cy="3714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60893-81A3-4481-84E3-58BA974C518A}">
      <dsp:nvSpPr>
        <dsp:cNvPr id="0" name=""/>
        <dsp:cNvSpPr/>
      </dsp:nvSpPr>
      <dsp:spPr>
        <a:xfrm>
          <a:off x="1716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1</a:t>
          </a:r>
          <a:endParaRPr lang="nl-BE" sz="6200" kern="1200" dirty="0"/>
        </a:p>
      </dsp:txBody>
      <dsp:txXfrm>
        <a:off x="1716" y="1114432"/>
        <a:ext cx="1097926" cy="1485910"/>
      </dsp:txXfrm>
    </dsp:sp>
    <dsp:sp modelId="{26F0CC06-D58F-4DE5-A65A-081E64AF9CE1}">
      <dsp:nvSpPr>
        <dsp:cNvPr id="0" name=""/>
        <dsp:cNvSpPr/>
      </dsp:nvSpPr>
      <dsp:spPr>
        <a:xfrm>
          <a:off x="1282630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2</a:t>
          </a:r>
          <a:endParaRPr lang="nl-BE" sz="6200" kern="1200" dirty="0"/>
        </a:p>
      </dsp:txBody>
      <dsp:txXfrm>
        <a:off x="1282630" y="1114432"/>
        <a:ext cx="1097926" cy="1485910"/>
      </dsp:txXfrm>
    </dsp:sp>
    <dsp:sp modelId="{9455021A-9C28-4879-89B9-6838FB8A37DB}">
      <dsp:nvSpPr>
        <dsp:cNvPr id="0" name=""/>
        <dsp:cNvSpPr/>
      </dsp:nvSpPr>
      <dsp:spPr>
        <a:xfrm>
          <a:off x="2563543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3</a:t>
          </a:r>
          <a:endParaRPr lang="nl-BE" sz="6200" kern="1200" dirty="0"/>
        </a:p>
      </dsp:txBody>
      <dsp:txXfrm>
        <a:off x="2563543" y="1114432"/>
        <a:ext cx="1097926" cy="1485910"/>
      </dsp:txXfrm>
    </dsp:sp>
    <dsp:sp modelId="{6F5E4B1D-0279-4303-875E-073ED8967BF7}">
      <dsp:nvSpPr>
        <dsp:cNvPr id="0" name=""/>
        <dsp:cNvSpPr/>
      </dsp:nvSpPr>
      <dsp:spPr>
        <a:xfrm>
          <a:off x="3844457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4</a:t>
          </a:r>
          <a:endParaRPr lang="nl-BE" sz="6200" kern="1200" dirty="0"/>
        </a:p>
      </dsp:txBody>
      <dsp:txXfrm>
        <a:off x="3844457" y="1114432"/>
        <a:ext cx="1097926" cy="1485910"/>
      </dsp:txXfrm>
    </dsp:sp>
    <dsp:sp modelId="{46BCA3D3-ACA2-4BAF-8382-3EC026D5089E}">
      <dsp:nvSpPr>
        <dsp:cNvPr id="0" name=""/>
        <dsp:cNvSpPr/>
      </dsp:nvSpPr>
      <dsp:spPr>
        <a:xfrm>
          <a:off x="5125371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5</a:t>
          </a:r>
          <a:endParaRPr lang="nl-BE" sz="6200" kern="1200" dirty="0"/>
        </a:p>
      </dsp:txBody>
      <dsp:txXfrm>
        <a:off x="5125371" y="1114432"/>
        <a:ext cx="1097926" cy="1485910"/>
      </dsp:txXfrm>
    </dsp:sp>
    <dsp:sp modelId="{2C4D6C56-6827-488A-A64A-F153EFD6EF97}">
      <dsp:nvSpPr>
        <dsp:cNvPr id="0" name=""/>
        <dsp:cNvSpPr/>
      </dsp:nvSpPr>
      <dsp:spPr>
        <a:xfrm>
          <a:off x="6406285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6</a:t>
          </a:r>
          <a:endParaRPr lang="nl-BE" sz="6200" kern="1200" dirty="0"/>
        </a:p>
      </dsp:txBody>
      <dsp:txXfrm>
        <a:off x="6406285" y="1114432"/>
        <a:ext cx="1097926" cy="1485910"/>
      </dsp:txXfrm>
    </dsp:sp>
    <dsp:sp modelId="{3D345B9C-75CE-40AA-9415-D474068084FA}">
      <dsp:nvSpPr>
        <dsp:cNvPr id="0" name=""/>
        <dsp:cNvSpPr/>
      </dsp:nvSpPr>
      <dsp:spPr>
        <a:xfrm>
          <a:off x="7687199" y="1114432"/>
          <a:ext cx="1097926" cy="14859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6200" kern="1200" dirty="0" smtClean="0"/>
            <a:t>7</a:t>
          </a:r>
          <a:endParaRPr lang="nl-BE" sz="6200" kern="1200" dirty="0"/>
        </a:p>
      </dsp:txBody>
      <dsp:txXfrm>
        <a:off x="7687199" y="1114432"/>
        <a:ext cx="1097926" cy="1485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50FAD-B5D7-4742-83AA-C96DB35FA15F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C396C-A719-4D1E-8795-78689271D53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19</a:t>
            </a:fld>
            <a:endParaRPr 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20</a:t>
            </a:fld>
            <a:endParaRPr 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21</a:t>
            </a:fld>
            <a:endParaRPr lang="nl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22</a:t>
            </a:fld>
            <a:endParaRPr lang="nl-B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23</a:t>
            </a:fld>
            <a:endParaRPr lang="nl-B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24</a:t>
            </a:fld>
            <a:endParaRPr lang="nl-B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25</a:t>
            </a:fld>
            <a:endParaRPr lang="nl-B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26</a:t>
            </a:fld>
            <a:endParaRPr lang="nl-B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27</a:t>
            </a:fld>
            <a:endParaRPr lang="nl-B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28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</a:t>
            </a:fld>
            <a:endParaRPr lang="nl-B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29</a:t>
            </a:fld>
            <a:endParaRPr lang="nl-B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30</a:t>
            </a:fld>
            <a:endParaRPr lang="nl-B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31</a:t>
            </a:fld>
            <a:endParaRPr lang="nl-B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32</a:t>
            </a:fld>
            <a:endParaRPr lang="nl-B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33</a:t>
            </a:fld>
            <a:endParaRPr lang="nl-B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34</a:t>
            </a:fld>
            <a:endParaRPr lang="nl-B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35</a:t>
            </a:fld>
            <a:endParaRPr lang="nl-B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36</a:t>
            </a:fld>
            <a:endParaRPr lang="nl-B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37</a:t>
            </a:fld>
            <a:endParaRPr lang="nl-B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38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</a:t>
            </a:fld>
            <a:endParaRPr lang="nl-B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39</a:t>
            </a:fld>
            <a:endParaRPr lang="nl-B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40</a:t>
            </a:fld>
            <a:endParaRPr lang="nl-B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41</a:t>
            </a:fld>
            <a:endParaRPr lang="nl-B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42</a:t>
            </a:fld>
            <a:endParaRPr lang="nl-B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43</a:t>
            </a:fld>
            <a:endParaRPr lang="nl-B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45</a:t>
            </a:fld>
            <a:endParaRPr lang="nl-B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46</a:t>
            </a:fld>
            <a:endParaRPr lang="nl-B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47</a:t>
            </a:fld>
            <a:endParaRPr lang="nl-B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49</a:t>
            </a:fld>
            <a:endParaRPr lang="nl-B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50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7</a:t>
            </a:fld>
            <a:endParaRPr lang="nl-B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51</a:t>
            </a:fld>
            <a:endParaRPr 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14</a:t>
            </a:fld>
            <a:endParaRPr 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15</a:t>
            </a:fld>
            <a:endParaRPr 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16</a:t>
            </a:fld>
            <a:endParaRPr 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17</a:t>
            </a:fld>
            <a:endParaRPr 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C396C-A719-4D1E-8795-78689271D538}" type="slidenum">
              <a:rPr lang="nl-BE" smtClean="0"/>
              <a:pPr/>
              <a:t>18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nl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nl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03135C-B3A5-4C8F-9BDF-DD6294263837}" type="datetimeFigureOut">
              <a:rPr lang="nl-BE" smtClean="0"/>
              <a:pPr/>
              <a:t>23/06/2009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55C7C95-325E-4DDB-B701-81A0A7236872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fitnesse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perprototyping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Lessons</a:t>
            </a:r>
            <a:r>
              <a:rPr lang="nl-BE" dirty="0" smtClean="0"/>
              <a:t> </a:t>
            </a:r>
            <a:r>
              <a:rPr lang="nl-BE" dirty="0" err="1" smtClean="0"/>
              <a:t>Learned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Project DKV Zorgverzekering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5500702"/>
            <a:ext cx="178802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7429520" y="5500702"/>
          <a:ext cx="1214446" cy="824089"/>
        </p:xfrm>
        <a:graphic>
          <a:graphicData uri="http://schemas.openxmlformats.org/presentationml/2006/ole">
            <p:oleObj spid="_x0000_s2051" name="Acrobat Document" r:id="rId5" imgW="7827480" imgH="5302440" progId="AcroExch.Document.7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1440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08"/>
            <a:ext cx="9144000" cy="38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 eerste sprint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Samen met de klant (Koen, Valerie):</a:t>
            </a:r>
          </a:p>
          <a:p>
            <a:pPr lvl="1"/>
            <a:r>
              <a:rPr lang="nl-BE" dirty="0" smtClean="0"/>
              <a:t>Welke functionaliteiten worden er verwacht?</a:t>
            </a:r>
          </a:p>
          <a:p>
            <a:pPr lvl="1"/>
            <a:r>
              <a:rPr lang="nl-BE" dirty="0" smtClean="0"/>
              <a:t>Welke zijn de wettelijke vereisten?</a:t>
            </a:r>
          </a:p>
          <a:p>
            <a:pPr lvl="1"/>
            <a:r>
              <a:rPr lang="nl-BE" dirty="0" smtClean="0"/>
              <a:t>Welke zijn de belangrijkste prioriteiten?</a:t>
            </a:r>
          </a:p>
          <a:p>
            <a:endParaRPr lang="nl-BE" dirty="0" smtClean="0"/>
          </a:p>
          <a:p>
            <a:r>
              <a:rPr lang="nl-BE" dirty="0" smtClean="0"/>
              <a:t>Gevolg: eerste versie van de product backlog: </a:t>
            </a:r>
          </a:p>
          <a:p>
            <a:pPr lvl="1"/>
            <a:r>
              <a:rPr lang="nl-BE" dirty="0" smtClean="0"/>
              <a:t>64 </a:t>
            </a:r>
            <a:r>
              <a:rPr lang="nl-BE" dirty="0" err="1" smtClean="0"/>
              <a:t>Epic</a:t>
            </a:r>
            <a:r>
              <a:rPr lang="nl-BE" dirty="0" smtClean="0"/>
              <a:t> </a:t>
            </a:r>
            <a:r>
              <a:rPr lang="nl-BE" dirty="0" err="1" smtClean="0"/>
              <a:t>stories</a:t>
            </a:r>
            <a:endParaRPr lang="nl-BE" dirty="0" smtClean="0"/>
          </a:p>
          <a:p>
            <a:pPr lvl="1"/>
            <a:r>
              <a:rPr lang="nl-BE" dirty="0" smtClean="0"/>
              <a:t>Zeer algemene prioriteiten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6357950" y="4214818"/>
            <a:ext cx="1643074" cy="8572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 werkdag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 eerste sprint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642918"/>
            <a:ext cx="882151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 eerste sprint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Samen met het Team:</a:t>
            </a:r>
          </a:p>
          <a:p>
            <a:pPr lvl="1"/>
            <a:r>
              <a:rPr lang="nl-BE" dirty="0" smtClean="0"/>
              <a:t>Eerste high level inschattingen</a:t>
            </a:r>
          </a:p>
          <a:p>
            <a:pPr lvl="1"/>
            <a:r>
              <a:rPr lang="nl-BE" dirty="0" smtClean="0"/>
              <a:t>Inschatting van een optimistische en pessimistische velocity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Een eerste project plan</a:t>
            </a:r>
          </a:p>
          <a:p>
            <a:endParaRPr lang="nl-BE" dirty="0"/>
          </a:p>
        </p:txBody>
      </p:sp>
      <p:sp>
        <p:nvSpPr>
          <p:cNvPr id="4" name="Rectangular Callout 3"/>
          <p:cNvSpPr/>
          <p:nvPr/>
        </p:nvSpPr>
        <p:spPr>
          <a:xfrm>
            <a:off x="6357950" y="4214818"/>
            <a:ext cx="1643074" cy="8572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 werkdag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 de eerste sprint</a:t>
            </a:r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5763"/>
            <a:ext cx="9125883" cy="418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1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Bij de planning:</a:t>
            </a:r>
          </a:p>
          <a:p>
            <a:pPr lvl="1"/>
            <a:r>
              <a:rPr lang="nl-BE" dirty="0" smtClean="0"/>
              <a:t>Verder inschatten van </a:t>
            </a:r>
            <a:r>
              <a:rPr lang="nl-BE" dirty="0" err="1" smtClean="0"/>
              <a:t>stories</a:t>
            </a:r>
            <a:endParaRPr lang="nl-BE" dirty="0" smtClean="0"/>
          </a:p>
          <a:p>
            <a:pPr lvl="1"/>
            <a:r>
              <a:rPr lang="nl-BE" dirty="0" smtClean="0"/>
              <a:t>Herinschatting van de minimum en maximum velocity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4" name="Rectangular Callout 3"/>
          <p:cNvSpPr/>
          <p:nvPr/>
        </p:nvSpPr>
        <p:spPr>
          <a:xfrm>
            <a:off x="6357950" y="4214818"/>
            <a:ext cx="1643074" cy="8572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 werkdag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8860" y="2714620"/>
            <a:ext cx="4429156" cy="2857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2" name="Down Arrow Callout 11"/>
          <p:cNvSpPr/>
          <p:nvPr/>
        </p:nvSpPr>
        <p:spPr>
          <a:xfrm>
            <a:off x="2428860" y="1571612"/>
            <a:ext cx="4429156" cy="1571636"/>
          </a:xfrm>
          <a:prstGeom prst="down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7467600" cy="1143000"/>
          </a:xfrm>
        </p:spPr>
        <p:txBody>
          <a:bodyPr/>
          <a:lstStyle/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2857488" y="1643050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Flowchart: Multidocument 5"/>
          <p:cNvSpPr/>
          <p:nvPr/>
        </p:nvSpPr>
        <p:spPr>
          <a:xfrm>
            <a:off x="4000496" y="1643050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Flowchart: Multidocument 7"/>
          <p:cNvSpPr/>
          <p:nvPr/>
        </p:nvSpPr>
        <p:spPr>
          <a:xfrm>
            <a:off x="5000628" y="1643050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lowchart: Multidocument 8"/>
          <p:cNvSpPr/>
          <p:nvPr/>
        </p:nvSpPr>
        <p:spPr>
          <a:xfrm>
            <a:off x="6072198" y="1643050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Flowchart: Multidocument 9"/>
          <p:cNvSpPr/>
          <p:nvPr/>
        </p:nvSpPr>
        <p:spPr>
          <a:xfrm>
            <a:off x="3786182" y="6000768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Flowchart: Multidocument 10"/>
          <p:cNvSpPr/>
          <p:nvPr/>
        </p:nvSpPr>
        <p:spPr>
          <a:xfrm>
            <a:off x="5072066" y="6000768"/>
            <a:ext cx="571504" cy="785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Down Arrow 13"/>
          <p:cNvSpPr/>
          <p:nvPr/>
        </p:nvSpPr>
        <p:spPr>
          <a:xfrm>
            <a:off x="3643306" y="5357826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Down Arrow 14"/>
          <p:cNvSpPr/>
          <p:nvPr/>
        </p:nvSpPr>
        <p:spPr>
          <a:xfrm>
            <a:off x="4929190" y="5357826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TextBox 44"/>
          <p:cNvSpPr txBox="1"/>
          <p:nvPr/>
        </p:nvSpPr>
        <p:spPr>
          <a:xfrm>
            <a:off x="7000892" y="1785926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/>
              <a:t>Inputs</a:t>
            </a:r>
            <a:endParaRPr lang="nl-BE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3714752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Oplossing</a:t>
            </a:r>
            <a:endParaRPr lang="nl-BE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7072330" y="6072206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/>
              <a:t>Outputs</a:t>
            </a:r>
            <a:endParaRPr lang="nl-BE" sz="2400" dirty="0"/>
          </a:p>
        </p:txBody>
      </p:sp>
      <p:sp>
        <p:nvSpPr>
          <p:cNvPr id="48" name="Right Arrow Callout 47"/>
          <p:cNvSpPr/>
          <p:nvPr/>
        </p:nvSpPr>
        <p:spPr>
          <a:xfrm>
            <a:off x="428596" y="1571612"/>
            <a:ext cx="2357454" cy="1000132"/>
          </a:xfrm>
          <a:prstGeom prst="rightArrowCallout">
            <a:avLst>
              <a:gd name="adj1" fmla="val 27431"/>
              <a:gd name="adj2" fmla="val 34724"/>
              <a:gd name="adj3" fmla="val 29080"/>
              <a:gd name="adj4" fmla="val 806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Smiley Face 48"/>
          <p:cNvSpPr/>
          <p:nvPr/>
        </p:nvSpPr>
        <p:spPr>
          <a:xfrm>
            <a:off x="571472" y="1714488"/>
            <a:ext cx="642942" cy="6429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Smiley Face 49"/>
          <p:cNvSpPr/>
          <p:nvPr/>
        </p:nvSpPr>
        <p:spPr>
          <a:xfrm>
            <a:off x="1428728" y="1714488"/>
            <a:ext cx="642942" cy="6429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TextBox 50"/>
          <p:cNvSpPr txBox="1"/>
          <p:nvPr/>
        </p:nvSpPr>
        <p:spPr>
          <a:xfrm>
            <a:off x="428596" y="264318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Gebruikers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45" grpId="0"/>
      <p:bldP spid="46" grpId="0"/>
      <p:bldP spid="47" grpId="0"/>
      <p:bldP spid="48" grpId="0" animBg="1"/>
      <p:bldP spid="49" grpId="0" animBg="1"/>
      <p:bldP spid="50" grpId="0" animBg="1"/>
      <p:bldP spid="51" grpId="0"/>
      <p:bldP spid="5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project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BE" dirty="0" smtClean="0"/>
              <a:t>DKV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De Zorgverzekering</a:t>
            </a:r>
          </a:p>
          <a:p>
            <a:pPr lvl="1">
              <a:lnSpc>
                <a:spcPct val="150000"/>
              </a:lnSpc>
            </a:pPr>
            <a:r>
              <a:rPr lang="nl-BE" dirty="0" smtClean="0"/>
              <a:t>Wettelijk en aanvullend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Expertisesysteem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Betalingen en Rapportering overheid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/>
          <p:cNvSpPr/>
          <p:nvPr/>
        </p:nvSpPr>
        <p:spPr>
          <a:xfrm>
            <a:off x="5429256" y="4457720"/>
            <a:ext cx="1337457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Betaling</a:t>
            </a:r>
          </a:p>
          <a:p>
            <a:pPr algn="ctr"/>
            <a:r>
              <a:rPr lang="nl-BE" dirty="0" smtClean="0"/>
              <a:t>Residentiële zorg</a:t>
            </a:r>
            <a:endParaRPr lang="nl-BE" dirty="0"/>
          </a:p>
        </p:txBody>
      </p:sp>
      <p:sp>
        <p:nvSpPr>
          <p:cNvPr id="10" name="Flowchart: Document 9"/>
          <p:cNvSpPr/>
          <p:nvPr/>
        </p:nvSpPr>
        <p:spPr>
          <a:xfrm>
            <a:off x="714348" y="4572008"/>
            <a:ext cx="1143008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M-bestand</a:t>
            </a:r>
            <a:endParaRPr lang="nl-BE" dirty="0"/>
          </a:p>
        </p:txBody>
      </p:sp>
      <p:sp>
        <p:nvSpPr>
          <p:cNvPr id="9" name="Flowchart: Document 8"/>
          <p:cNvSpPr/>
          <p:nvPr/>
        </p:nvSpPr>
        <p:spPr>
          <a:xfrm>
            <a:off x="1714480" y="4357694"/>
            <a:ext cx="1162873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D-bestand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2004" y="1814514"/>
            <a:ext cx="8153400" cy="614354"/>
          </a:xfrm>
        </p:spPr>
        <p:txBody>
          <a:bodyPr/>
          <a:lstStyle/>
          <a:p>
            <a:r>
              <a:rPr lang="nl-BE" dirty="0" smtClean="0"/>
              <a:t>Bepaal eerst de belangrijkste output</a:t>
            </a:r>
          </a:p>
        </p:txBody>
      </p:sp>
      <p:sp>
        <p:nvSpPr>
          <p:cNvPr id="6" name="Down Arrow 5"/>
          <p:cNvSpPr/>
          <p:nvPr/>
        </p:nvSpPr>
        <p:spPr>
          <a:xfrm>
            <a:off x="3020229" y="3357562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Down Arrow 6"/>
          <p:cNvSpPr/>
          <p:nvPr/>
        </p:nvSpPr>
        <p:spPr>
          <a:xfrm>
            <a:off x="4306113" y="3357562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Flowchart: Document 7"/>
          <p:cNvSpPr/>
          <p:nvPr/>
        </p:nvSpPr>
        <p:spPr>
          <a:xfrm>
            <a:off x="2786050" y="4143380"/>
            <a:ext cx="1162873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B-bestand</a:t>
            </a:r>
            <a:endParaRPr lang="nl-BE" dirty="0"/>
          </a:p>
        </p:txBody>
      </p:sp>
      <p:sp>
        <p:nvSpPr>
          <p:cNvPr id="11" name="Flowchart: Document 10"/>
          <p:cNvSpPr/>
          <p:nvPr/>
        </p:nvSpPr>
        <p:spPr>
          <a:xfrm>
            <a:off x="4306112" y="4143380"/>
            <a:ext cx="1266020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Betaling</a:t>
            </a:r>
          </a:p>
          <a:p>
            <a:pPr algn="ctr"/>
            <a:r>
              <a:rPr lang="nl-BE" dirty="0" smtClean="0"/>
              <a:t>thuiszorg</a:t>
            </a:r>
            <a:endParaRPr lang="nl-BE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71472" y="2386018"/>
            <a:ext cx="8153400" cy="6143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nl-BE" sz="2400" dirty="0" smtClean="0"/>
              <a:t>Geef prioriteiten aan de andere </a:t>
            </a:r>
            <a:r>
              <a:rPr lang="nl-BE" sz="2400" dirty="0" err="1" smtClean="0"/>
              <a:t>outputs</a:t>
            </a:r>
            <a:endParaRPr lang="nl-BE" sz="2400" dirty="0" smtClean="0"/>
          </a:p>
        </p:txBody>
      </p:sp>
      <p:sp>
        <p:nvSpPr>
          <p:cNvPr id="15" name="12-Point Star 14"/>
          <p:cNvSpPr/>
          <p:nvPr/>
        </p:nvSpPr>
        <p:spPr>
          <a:xfrm>
            <a:off x="3071802" y="4929198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16" name="12-Point Star 15"/>
          <p:cNvSpPr/>
          <p:nvPr/>
        </p:nvSpPr>
        <p:spPr>
          <a:xfrm>
            <a:off x="2071670" y="5143512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4</a:t>
            </a:r>
            <a:endParaRPr lang="nl-BE" dirty="0"/>
          </a:p>
        </p:txBody>
      </p:sp>
      <p:sp>
        <p:nvSpPr>
          <p:cNvPr id="17" name="12-Point Star 16"/>
          <p:cNvSpPr/>
          <p:nvPr/>
        </p:nvSpPr>
        <p:spPr>
          <a:xfrm>
            <a:off x="928662" y="5357826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5</a:t>
            </a:r>
            <a:endParaRPr lang="nl-BE" dirty="0"/>
          </a:p>
        </p:txBody>
      </p:sp>
      <p:sp>
        <p:nvSpPr>
          <p:cNvPr id="18" name="12-Point Star 17"/>
          <p:cNvSpPr/>
          <p:nvPr/>
        </p:nvSpPr>
        <p:spPr>
          <a:xfrm>
            <a:off x="4572000" y="4886348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2</a:t>
            </a:r>
            <a:endParaRPr lang="nl-BE" dirty="0"/>
          </a:p>
        </p:txBody>
      </p:sp>
      <p:sp>
        <p:nvSpPr>
          <p:cNvPr id="19" name="12-Point Star 18"/>
          <p:cNvSpPr/>
          <p:nvPr/>
        </p:nvSpPr>
        <p:spPr>
          <a:xfrm>
            <a:off x="5786446" y="5243538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3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3" grpId="0" build="p"/>
      <p:bldP spid="6" grpId="0" animBg="1"/>
      <p:bldP spid="7" grpId="0" animBg="1"/>
      <p:bldP spid="8" grpId="0" animBg="1"/>
      <p:bldP spid="11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lowchart: Document 25"/>
          <p:cNvSpPr/>
          <p:nvPr/>
        </p:nvSpPr>
        <p:spPr>
          <a:xfrm>
            <a:off x="2928926" y="5429288"/>
            <a:ext cx="1214446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Verleng-ing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20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60"/>
            <a:ext cx="8153400" cy="614354"/>
          </a:xfrm>
        </p:spPr>
        <p:txBody>
          <a:bodyPr>
            <a:noAutofit/>
          </a:bodyPr>
          <a:lstStyle/>
          <a:p>
            <a:r>
              <a:rPr lang="nl-BE" dirty="0" smtClean="0"/>
              <a:t>Duid de </a:t>
            </a:r>
            <a:r>
              <a:rPr lang="nl-BE" dirty="0" err="1" smtClean="0"/>
              <a:t>inputs</a:t>
            </a:r>
            <a:r>
              <a:rPr lang="nl-BE" dirty="0" smtClean="0"/>
              <a:t> aan die leiden tot de belangrijkste output</a:t>
            </a:r>
          </a:p>
        </p:txBody>
      </p:sp>
      <p:sp>
        <p:nvSpPr>
          <p:cNvPr id="11" name="Flowchart: Multidocument 10"/>
          <p:cNvSpPr/>
          <p:nvPr/>
        </p:nvSpPr>
        <p:spPr>
          <a:xfrm>
            <a:off x="2786050" y="3714776"/>
            <a:ext cx="1643074" cy="15716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Verzoeken</a:t>
            </a:r>
            <a:endParaRPr lang="nl-BE" dirty="0"/>
          </a:p>
        </p:txBody>
      </p:sp>
      <p:sp>
        <p:nvSpPr>
          <p:cNvPr id="15" name="Right Arrow Callout 14"/>
          <p:cNvSpPr/>
          <p:nvPr/>
        </p:nvSpPr>
        <p:spPr>
          <a:xfrm>
            <a:off x="357158" y="4071966"/>
            <a:ext cx="2357454" cy="1000132"/>
          </a:xfrm>
          <a:prstGeom prst="rightArrowCallout">
            <a:avLst>
              <a:gd name="adj1" fmla="val 27431"/>
              <a:gd name="adj2" fmla="val 34724"/>
              <a:gd name="adj3" fmla="val 29080"/>
              <a:gd name="adj4" fmla="val 806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miley Face 15"/>
          <p:cNvSpPr/>
          <p:nvPr/>
        </p:nvSpPr>
        <p:spPr>
          <a:xfrm>
            <a:off x="500034" y="4214842"/>
            <a:ext cx="642942" cy="6429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Smiley Face 16"/>
          <p:cNvSpPr/>
          <p:nvPr/>
        </p:nvSpPr>
        <p:spPr>
          <a:xfrm>
            <a:off x="1357290" y="4214842"/>
            <a:ext cx="642942" cy="64294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Flowchart: Multidocument 17"/>
          <p:cNvSpPr/>
          <p:nvPr/>
        </p:nvSpPr>
        <p:spPr>
          <a:xfrm>
            <a:off x="4643438" y="3714752"/>
            <a:ext cx="1428760" cy="15716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Facturen</a:t>
            </a:r>
            <a:endParaRPr lang="nl-BE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6215074" y="3714776"/>
            <a:ext cx="1428760" cy="157163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Lijsten overheid</a:t>
            </a:r>
            <a:endParaRPr lang="nl-BE" dirty="0"/>
          </a:p>
        </p:txBody>
      </p:sp>
      <p:sp>
        <p:nvSpPr>
          <p:cNvPr id="21" name="12-Point Star 20"/>
          <p:cNvSpPr/>
          <p:nvPr/>
        </p:nvSpPr>
        <p:spPr>
          <a:xfrm>
            <a:off x="3143240" y="4857760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1</a:t>
            </a:r>
            <a:endParaRPr lang="nl-BE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76252" y="2243166"/>
            <a:ext cx="8153400" cy="6143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nl-BE" sz="2400" dirty="0" smtClean="0"/>
              <a:t>Splits de input op in verschillende gevallen</a:t>
            </a:r>
          </a:p>
        </p:txBody>
      </p:sp>
      <p:sp>
        <p:nvSpPr>
          <p:cNvPr id="23" name="Flowchart: Document 22"/>
          <p:cNvSpPr/>
          <p:nvPr/>
        </p:nvSpPr>
        <p:spPr>
          <a:xfrm>
            <a:off x="214282" y="5429288"/>
            <a:ext cx="1285884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Aanvraag</a:t>
            </a:r>
          </a:p>
          <a:p>
            <a:pPr algn="ctr"/>
            <a:r>
              <a:rPr lang="nl-BE" dirty="0" smtClean="0"/>
              <a:t>thuiszorg</a:t>
            </a:r>
            <a:endParaRPr lang="nl-BE" dirty="0"/>
          </a:p>
        </p:txBody>
      </p:sp>
      <p:sp>
        <p:nvSpPr>
          <p:cNvPr id="25" name="Flowchart: Document 24"/>
          <p:cNvSpPr/>
          <p:nvPr/>
        </p:nvSpPr>
        <p:spPr>
          <a:xfrm>
            <a:off x="1571604" y="5429288"/>
            <a:ext cx="1285884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Aanvraag</a:t>
            </a:r>
          </a:p>
          <a:p>
            <a:pPr algn="ctr"/>
            <a:r>
              <a:rPr lang="nl-BE" dirty="0" smtClean="0"/>
              <a:t>Residentiële zorg</a:t>
            </a:r>
            <a:endParaRPr lang="nl-BE" dirty="0"/>
          </a:p>
        </p:txBody>
      </p:sp>
      <p:sp>
        <p:nvSpPr>
          <p:cNvPr id="27" name="Flowchart: Document 26"/>
          <p:cNvSpPr/>
          <p:nvPr/>
        </p:nvSpPr>
        <p:spPr>
          <a:xfrm>
            <a:off x="4214810" y="5429288"/>
            <a:ext cx="1214446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Herzien-ing</a:t>
            </a:r>
            <a:endParaRPr lang="nl-BE" dirty="0"/>
          </a:p>
        </p:txBody>
      </p:sp>
      <p:sp>
        <p:nvSpPr>
          <p:cNvPr id="28" name="Flowchart: Document 27"/>
          <p:cNvSpPr/>
          <p:nvPr/>
        </p:nvSpPr>
        <p:spPr>
          <a:xfrm>
            <a:off x="5500694" y="5429288"/>
            <a:ext cx="1214446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Wijzig-ing</a:t>
            </a:r>
            <a:endParaRPr lang="nl-BE" dirty="0" smtClean="0"/>
          </a:p>
          <a:p>
            <a:pPr algn="ctr"/>
            <a:r>
              <a:rPr lang="nl-BE" dirty="0" err="1" smtClean="0"/>
              <a:t>Zorg-vorm</a:t>
            </a:r>
            <a:endParaRPr lang="nl-BE" dirty="0"/>
          </a:p>
        </p:txBody>
      </p:sp>
      <p:sp>
        <p:nvSpPr>
          <p:cNvPr id="29" name="Flowchart: Document 28"/>
          <p:cNvSpPr/>
          <p:nvPr/>
        </p:nvSpPr>
        <p:spPr>
          <a:xfrm>
            <a:off x="6858016" y="5429288"/>
            <a:ext cx="1285884" cy="121444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Controle</a:t>
            </a:r>
            <a:endParaRPr lang="nl-BE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76252" y="2671794"/>
            <a:ext cx="8153400" cy="8286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nl-BE" sz="2400" dirty="0" smtClean="0"/>
              <a:t>Duid het meest typische geval aan en geef de andere gevallen een prioriteit </a:t>
            </a:r>
          </a:p>
        </p:txBody>
      </p:sp>
      <p:sp>
        <p:nvSpPr>
          <p:cNvPr id="31" name="12-Point Star 30"/>
          <p:cNvSpPr/>
          <p:nvPr/>
        </p:nvSpPr>
        <p:spPr>
          <a:xfrm>
            <a:off x="500034" y="6072206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A</a:t>
            </a:r>
            <a:endParaRPr lang="nl-BE" dirty="0"/>
          </a:p>
        </p:txBody>
      </p:sp>
      <p:sp>
        <p:nvSpPr>
          <p:cNvPr id="32" name="12-Point Star 31"/>
          <p:cNvSpPr/>
          <p:nvPr/>
        </p:nvSpPr>
        <p:spPr>
          <a:xfrm>
            <a:off x="1857356" y="6072206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</a:t>
            </a:r>
            <a:endParaRPr lang="nl-BE" dirty="0"/>
          </a:p>
        </p:txBody>
      </p:sp>
      <p:sp>
        <p:nvSpPr>
          <p:cNvPr id="33" name="12-Point Star 32"/>
          <p:cNvSpPr/>
          <p:nvPr/>
        </p:nvSpPr>
        <p:spPr>
          <a:xfrm>
            <a:off x="3143240" y="6072206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</a:t>
            </a:r>
            <a:endParaRPr lang="nl-BE" dirty="0"/>
          </a:p>
        </p:txBody>
      </p:sp>
      <p:sp>
        <p:nvSpPr>
          <p:cNvPr id="34" name="12-Point Star 33"/>
          <p:cNvSpPr/>
          <p:nvPr/>
        </p:nvSpPr>
        <p:spPr>
          <a:xfrm>
            <a:off x="4500562" y="6072206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D</a:t>
            </a:r>
            <a:endParaRPr lang="nl-BE" dirty="0"/>
          </a:p>
        </p:txBody>
      </p:sp>
      <p:sp>
        <p:nvSpPr>
          <p:cNvPr id="35" name="12-Point Star 34"/>
          <p:cNvSpPr/>
          <p:nvPr/>
        </p:nvSpPr>
        <p:spPr>
          <a:xfrm>
            <a:off x="5786446" y="6072206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E</a:t>
            </a:r>
            <a:endParaRPr lang="nl-BE" dirty="0"/>
          </a:p>
        </p:txBody>
      </p:sp>
      <p:sp>
        <p:nvSpPr>
          <p:cNvPr id="36" name="12-Point Star 35"/>
          <p:cNvSpPr/>
          <p:nvPr/>
        </p:nvSpPr>
        <p:spPr>
          <a:xfrm>
            <a:off x="7143768" y="6072206"/>
            <a:ext cx="714380" cy="714380"/>
          </a:xfrm>
          <a:prstGeom prst="star1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0" grpId="0" build="p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build="p"/>
      <p:bldP spid="23" grpId="0" animBg="1"/>
      <p:bldP spid="25" grpId="0" animBg="1"/>
      <p:bldP spid="27" grpId="0" animBg="1"/>
      <p:bldP spid="28" grpId="0" animBg="1"/>
      <p:bldP spid="29" grpId="0" animBg="1"/>
      <p:bldP spid="30" grpId="0" build="p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 to end thinking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457324"/>
            <a:ext cx="8153400" cy="971544"/>
          </a:xfrm>
        </p:spPr>
        <p:txBody>
          <a:bodyPr>
            <a:normAutofit/>
          </a:bodyPr>
          <a:lstStyle/>
          <a:p>
            <a:r>
              <a:rPr lang="nl-BE" dirty="0" smtClean="0"/>
              <a:t>Identificeer het kortste pad van input geval A naar de belangrijkste output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87420" y="3429000"/>
            <a:ext cx="3714776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45072" y="428625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Oplossing</a:t>
            </a:r>
            <a:endParaRPr lang="nl-BE" sz="2400" dirty="0"/>
          </a:p>
        </p:txBody>
      </p:sp>
      <p:sp>
        <p:nvSpPr>
          <p:cNvPr id="6" name="Flowchart: Document 5"/>
          <p:cNvSpPr/>
          <p:nvPr/>
        </p:nvSpPr>
        <p:spPr>
          <a:xfrm>
            <a:off x="458858" y="2428868"/>
            <a:ext cx="928694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Aanvraag</a:t>
            </a:r>
          </a:p>
          <a:p>
            <a:pPr algn="ctr"/>
            <a:r>
              <a:rPr lang="nl-BE" sz="1200" dirty="0" smtClean="0"/>
              <a:t>thuiszorg</a:t>
            </a:r>
            <a:endParaRPr lang="nl-BE" sz="1200" dirty="0"/>
          </a:p>
        </p:txBody>
      </p:sp>
      <p:sp>
        <p:nvSpPr>
          <p:cNvPr id="9" name="Flowchart: Document 8"/>
          <p:cNvSpPr/>
          <p:nvPr/>
        </p:nvSpPr>
        <p:spPr>
          <a:xfrm>
            <a:off x="3244940" y="5643578"/>
            <a:ext cx="857256" cy="9286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 smtClean="0"/>
              <a:t>B-bestand</a:t>
            </a:r>
            <a:endParaRPr lang="nl-BE" sz="1200" dirty="0"/>
          </a:p>
        </p:txBody>
      </p:sp>
      <p:cxnSp>
        <p:nvCxnSpPr>
          <p:cNvPr id="11" name="Elbow Connector 10"/>
          <p:cNvCxnSpPr>
            <a:stCxn id="6" idx="2"/>
            <a:endCxn id="9" idx="0"/>
          </p:cNvCxnSpPr>
          <p:nvPr/>
        </p:nvCxnSpPr>
        <p:spPr>
          <a:xfrm rot="16200000" flipH="1">
            <a:off x="1091322" y="3061332"/>
            <a:ext cx="2414128" cy="2750363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530428" y="2285992"/>
            <a:ext cx="7010392" cy="9715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nl-BE" sz="2400" dirty="0" smtClean="0"/>
              <a:t>Vereenvoudig en blijf vereenvoudigen! (</a:t>
            </a:r>
            <a:r>
              <a:rPr lang="nl-BE" sz="2400" b="1" dirty="0" err="1" smtClean="0"/>
              <a:t>stripping</a:t>
            </a:r>
            <a:r>
              <a:rPr lang="nl-BE" sz="2400" dirty="0" smtClean="0"/>
              <a:t>)</a:t>
            </a:r>
            <a:endParaRPr lang="nl-BE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245072" y="3100398"/>
            <a:ext cx="4438624" cy="9715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nl-BE" sz="2400" dirty="0" smtClean="0"/>
              <a:t>Dit is de eerste user story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 animBg="1"/>
      <p:bldP spid="9" grpId="0" animBg="1"/>
      <p:bldP spid="13" grpId="0" build="p"/>
      <p:bldP spid="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End tot end thinking</a:t>
            </a:r>
            <a:endParaRPr lang="nl-BE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419128" y="1528762"/>
            <a:ext cx="8153400" cy="971544"/>
          </a:xfrm>
        </p:spPr>
        <p:txBody>
          <a:bodyPr>
            <a:normAutofit/>
          </a:bodyPr>
          <a:lstStyle/>
          <a:p>
            <a:r>
              <a:rPr lang="nl-BE" dirty="0" smtClean="0"/>
              <a:t>Herhaal dit proces voor elk inputgeval en elke output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449390" y="3500438"/>
            <a:ext cx="3714776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Flowchart: Document 4"/>
          <p:cNvSpPr/>
          <p:nvPr/>
        </p:nvSpPr>
        <p:spPr>
          <a:xfrm>
            <a:off x="520828" y="2500306"/>
            <a:ext cx="928694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Aanvraag</a:t>
            </a:r>
          </a:p>
          <a:p>
            <a:pPr algn="ctr"/>
            <a:r>
              <a:rPr lang="nl-BE" sz="1200" dirty="0" smtClean="0"/>
              <a:t>Residentiële zorg</a:t>
            </a:r>
            <a:endParaRPr lang="nl-BE" sz="1200" dirty="0"/>
          </a:p>
        </p:txBody>
      </p:sp>
      <p:sp>
        <p:nvSpPr>
          <p:cNvPr id="6" name="Flowchart: Document 5"/>
          <p:cNvSpPr/>
          <p:nvPr/>
        </p:nvSpPr>
        <p:spPr>
          <a:xfrm>
            <a:off x="3306910" y="5715016"/>
            <a:ext cx="857256" cy="92869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 smtClean="0"/>
              <a:t>B-bestand</a:t>
            </a:r>
            <a:endParaRPr lang="nl-BE" sz="1200" dirty="0"/>
          </a:p>
        </p:txBody>
      </p:sp>
      <p:cxnSp>
        <p:nvCxnSpPr>
          <p:cNvPr id="7" name="Elbow Connector 6"/>
          <p:cNvCxnSpPr>
            <a:stCxn id="5" idx="2"/>
            <a:endCxn id="6" idx="0"/>
          </p:cNvCxnSpPr>
          <p:nvPr/>
        </p:nvCxnSpPr>
        <p:spPr>
          <a:xfrm rot="16200000" flipH="1">
            <a:off x="1153292" y="3132770"/>
            <a:ext cx="2414128" cy="2750363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ocument 7"/>
          <p:cNvSpPr/>
          <p:nvPr/>
        </p:nvSpPr>
        <p:spPr>
          <a:xfrm>
            <a:off x="1663836" y="2500306"/>
            <a:ext cx="1000132" cy="85725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smtClean="0"/>
              <a:t>Verlenging</a:t>
            </a:r>
            <a:endParaRPr lang="nl-BE" sz="1200" dirty="0"/>
          </a:p>
        </p:txBody>
      </p:sp>
      <p:cxnSp>
        <p:nvCxnSpPr>
          <p:cNvPr id="9" name="Elbow Connector 8"/>
          <p:cNvCxnSpPr>
            <a:stCxn id="8" idx="2"/>
            <a:endCxn id="6" idx="0"/>
          </p:cNvCxnSpPr>
          <p:nvPr/>
        </p:nvCxnSpPr>
        <p:spPr>
          <a:xfrm rot="16200000" flipH="1">
            <a:off x="1742656" y="3722134"/>
            <a:ext cx="2414128" cy="1571636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3071802" y="2143116"/>
            <a:ext cx="5378644" cy="92869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lang="nl-BE" sz="2400" dirty="0" smtClean="0"/>
              <a:t>Gevolg: duidelijke user </a:t>
            </a:r>
            <a:r>
              <a:rPr lang="nl-BE" sz="2400" dirty="0" err="1" smtClean="0"/>
              <a:t>stories</a:t>
            </a:r>
            <a:r>
              <a:rPr lang="nl-BE" sz="2400" dirty="0" smtClean="0"/>
              <a:t> in volgorde van prioriteit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 animBg="1"/>
      <p:bldP spid="5" grpId="0" animBg="1"/>
      <p:bldP spid="6" grpId="0" animBg="1"/>
      <p:bldP spid="8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1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dirty="0" smtClean="0"/>
              <a:t>RESULTAAT</a:t>
            </a:r>
          </a:p>
          <a:p>
            <a:r>
              <a:rPr lang="nl-BE" dirty="0" smtClean="0"/>
              <a:t>Sprint 1 (demo en retrospective)</a:t>
            </a:r>
          </a:p>
          <a:p>
            <a:pPr lvl="1"/>
            <a:r>
              <a:rPr lang="nl-BE" dirty="0" smtClean="0"/>
              <a:t>Team was zeer onzeker over de snelheid (</a:t>
            </a:r>
            <a:r>
              <a:rPr lang="nl-BE" dirty="0" err="1" smtClean="0"/>
              <a:t>velocity</a:t>
            </a:r>
            <a:r>
              <a:rPr lang="nl-BE" dirty="0" smtClean="0"/>
              <a:t>)</a:t>
            </a:r>
          </a:p>
          <a:p>
            <a:pPr lvl="1"/>
            <a:r>
              <a:rPr lang="nl-BE" dirty="0" smtClean="0"/>
              <a:t>Klant was onzeker over het budget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Oplossingen</a:t>
            </a:r>
          </a:p>
          <a:p>
            <a:pPr lvl="1"/>
            <a:r>
              <a:rPr lang="nl-BE" dirty="0" smtClean="0"/>
              <a:t>dimensies onderscheiden</a:t>
            </a:r>
          </a:p>
          <a:p>
            <a:pPr lvl="1"/>
            <a:r>
              <a:rPr lang="nl-BE" dirty="0" err="1" smtClean="0"/>
              <a:t>stories</a:t>
            </a:r>
            <a:r>
              <a:rPr lang="nl-BE" dirty="0" smtClean="0"/>
              <a:t> </a:t>
            </a:r>
            <a:r>
              <a:rPr lang="nl-BE" dirty="0" err="1" smtClean="0"/>
              <a:t>herprioritiseren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Werken op dimensies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De “duivelse” driehoek</a:t>
            </a:r>
          </a:p>
          <a:p>
            <a:pPr lvl="1"/>
            <a:r>
              <a:rPr lang="nl-BE" dirty="0" smtClean="0"/>
              <a:t>Kwaliteit van een project wordt bepaald door drie factoren</a:t>
            </a:r>
            <a:endParaRPr lang="nl-BE" dirty="0"/>
          </a:p>
        </p:txBody>
      </p:sp>
      <p:sp>
        <p:nvSpPr>
          <p:cNvPr id="4" name="Isosceles Triangle 3"/>
          <p:cNvSpPr/>
          <p:nvPr/>
        </p:nvSpPr>
        <p:spPr>
          <a:xfrm>
            <a:off x="2500298" y="2500306"/>
            <a:ext cx="4320000" cy="3600000"/>
          </a:xfrm>
          <a:prstGeom prst="triangle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8069880">
            <a:off x="2847034" y="3718307"/>
            <a:ext cx="97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Tijd</a:t>
            </a:r>
            <a:endParaRPr lang="nl-BE" sz="2800" b="1" dirty="0"/>
          </a:p>
        </p:txBody>
      </p:sp>
      <p:sp>
        <p:nvSpPr>
          <p:cNvPr id="7" name="TextBox 6"/>
          <p:cNvSpPr txBox="1"/>
          <p:nvPr/>
        </p:nvSpPr>
        <p:spPr>
          <a:xfrm rot="3470157">
            <a:off x="5095463" y="3767371"/>
            <a:ext cx="17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Kosten</a:t>
            </a:r>
            <a:endParaRPr lang="nl-BE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29058" y="6191904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Scope</a:t>
            </a:r>
            <a:endParaRPr lang="nl-BE" sz="2800" b="1" dirty="0"/>
          </a:p>
        </p:txBody>
      </p:sp>
      <p:sp>
        <p:nvSpPr>
          <p:cNvPr id="10" name="Right Arrow 9"/>
          <p:cNvSpPr/>
          <p:nvPr/>
        </p:nvSpPr>
        <p:spPr>
          <a:xfrm rot="19773357">
            <a:off x="4860639" y="4051806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ight Arrow 10"/>
          <p:cNvSpPr/>
          <p:nvPr/>
        </p:nvSpPr>
        <p:spPr>
          <a:xfrm rot="5400000">
            <a:off x="4250529" y="5179231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ight Arrow 11"/>
          <p:cNvSpPr/>
          <p:nvPr/>
        </p:nvSpPr>
        <p:spPr>
          <a:xfrm rot="12652408">
            <a:off x="3641314" y="4050544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643306" y="4691730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Kwaliteit</a:t>
            </a:r>
            <a:endParaRPr lang="nl-B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10" grpId="3" animBg="1"/>
      <p:bldP spid="11" grpId="3" animBg="1"/>
      <p:bldP spid="12" grpId="3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Werken op dimensies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1 of 2 factoren liggen meestal vast</a:t>
            </a:r>
          </a:p>
          <a:p>
            <a:pPr lvl="1"/>
            <a:r>
              <a:rPr lang="nl-BE" dirty="0" smtClean="0"/>
              <a:t>In dit project was het budget en de tijd beperkt</a:t>
            </a:r>
          </a:p>
          <a:p>
            <a:endParaRPr lang="nl-BE" dirty="0" smtClean="0"/>
          </a:p>
          <a:p>
            <a:r>
              <a:rPr lang="nl-BE" dirty="0" smtClean="0"/>
              <a:t>Gevolg: werken aan de scope</a:t>
            </a:r>
          </a:p>
          <a:p>
            <a:pPr lvl="1"/>
            <a:r>
              <a:rPr lang="nl-BE" dirty="0" smtClean="0"/>
              <a:t>Herbekijken van prioriteiten van user </a:t>
            </a:r>
            <a:r>
              <a:rPr lang="nl-BE" dirty="0" err="1" smtClean="0"/>
              <a:t>stories</a:t>
            </a:r>
            <a:endParaRPr lang="nl-BE" dirty="0" smtClean="0"/>
          </a:p>
          <a:p>
            <a:pPr lvl="1"/>
            <a:r>
              <a:rPr lang="nl-BE" dirty="0" smtClean="0"/>
              <a:t>Werken op de dimensies van user </a:t>
            </a:r>
            <a:r>
              <a:rPr lang="nl-BE" dirty="0" err="1" smtClean="0"/>
              <a:t>stories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Werken op dimensies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2920" y="1530484"/>
            <a:ext cx="8183880" cy="4898912"/>
          </a:xfrm>
        </p:spPr>
        <p:txBody>
          <a:bodyPr>
            <a:normAutofit/>
          </a:bodyPr>
          <a:lstStyle/>
          <a:p>
            <a:r>
              <a:rPr lang="nl-BE" dirty="0" smtClean="0"/>
              <a:t>Werken aan de dimensies deden we door: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Meerdere output en input ‘gevallen’ te onderscheiden per story.</a:t>
            </a:r>
          </a:p>
          <a:p>
            <a:pPr lvl="1"/>
            <a:r>
              <a:rPr lang="nl-BE" dirty="0" smtClean="0"/>
              <a:t>De weg van input naar output in te korten</a:t>
            </a:r>
          </a:p>
          <a:p>
            <a:pPr lvl="1"/>
            <a:r>
              <a:rPr lang="nl-BE" dirty="0" smtClean="0"/>
              <a:t>User </a:t>
            </a:r>
            <a:r>
              <a:rPr lang="nl-BE" dirty="0" err="1" smtClean="0"/>
              <a:t>stories</a:t>
            </a:r>
            <a:r>
              <a:rPr lang="nl-BE" dirty="0" smtClean="0"/>
              <a:t> blijven vereenvoudigen</a:t>
            </a:r>
          </a:p>
          <a:p>
            <a:pPr lvl="2"/>
            <a:r>
              <a:rPr lang="nl-BE" dirty="0" err="1" smtClean="0"/>
              <a:t>Validaties</a:t>
            </a:r>
            <a:r>
              <a:rPr lang="nl-BE" dirty="0" smtClean="0"/>
              <a:t> beperken</a:t>
            </a:r>
          </a:p>
          <a:p>
            <a:pPr lvl="2"/>
            <a:r>
              <a:rPr lang="nl-BE" dirty="0" smtClean="0"/>
              <a:t>Uitzonderingen als afzonderlijke </a:t>
            </a:r>
            <a:r>
              <a:rPr lang="nl-BE" dirty="0" err="1" smtClean="0"/>
              <a:t>stories</a:t>
            </a:r>
            <a:r>
              <a:rPr lang="nl-BE" dirty="0" smtClean="0"/>
              <a:t> opnemen, en afzonderlijk </a:t>
            </a:r>
            <a:r>
              <a:rPr lang="nl-BE" dirty="0" err="1" smtClean="0"/>
              <a:t>prioritiseren</a:t>
            </a:r>
            <a:r>
              <a:rPr lang="nl-BE" dirty="0" smtClean="0"/>
              <a:t>.</a:t>
            </a:r>
          </a:p>
          <a:p>
            <a:pPr lvl="2"/>
            <a:endParaRPr lang="nl-BE" dirty="0" smtClean="0"/>
          </a:p>
          <a:p>
            <a:r>
              <a:rPr lang="nl-BE" dirty="0" smtClean="0"/>
              <a:t>Gevolg: een set “</a:t>
            </a:r>
            <a:r>
              <a:rPr lang="nl-BE" dirty="0" err="1" smtClean="0"/>
              <a:t>Naked</a:t>
            </a:r>
            <a:r>
              <a:rPr lang="nl-BE" dirty="0" smtClean="0"/>
              <a:t> </a:t>
            </a:r>
            <a:r>
              <a:rPr lang="nl-BE" dirty="0" err="1" smtClean="0"/>
              <a:t>Stories</a:t>
            </a:r>
            <a:r>
              <a:rPr lang="nl-BE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Werken op dimensies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4400" y="1673360"/>
            <a:ext cx="8183880" cy="4898912"/>
          </a:xfrm>
        </p:spPr>
        <p:txBody>
          <a:bodyPr>
            <a:normAutofit/>
          </a:bodyPr>
          <a:lstStyle/>
          <a:p>
            <a:r>
              <a:rPr lang="nl-BE" dirty="0" smtClean="0"/>
              <a:t>Stripping = meer waardevolle software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Doe eerst wat meer waarde heeft</a:t>
            </a:r>
          </a:p>
          <a:p>
            <a:pPr lvl="1"/>
            <a:r>
              <a:rPr lang="nl-BE" dirty="0" smtClean="0"/>
              <a:t>Doe later wat minder waarde heeft</a:t>
            </a:r>
          </a:p>
          <a:p>
            <a:pPr lvl="1">
              <a:buNone/>
            </a:pPr>
            <a:endParaRPr lang="nl-BE" dirty="0" smtClean="0"/>
          </a:p>
          <a:p>
            <a:pPr>
              <a:buNone/>
            </a:pPr>
            <a:r>
              <a:rPr lang="nl-BE" dirty="0" smtClean="0">
                <a:sym typeface="Symbol"/>
              </a:rPr>
              <a:t></a:t>
            </a:r>
            <a:r>
              <a:rPr lang="nl-BE" dirty="0" smtClean="0"/>
              <a:t> Wij leverden deze sprint meer waarde op dan initieel verwacht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Werken op dimensies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57818" y="4572008"/>
            <a:ext cx="3571900" cy="20044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nl-BE" sz="2400" dirty="0" err="1" smtClean="0">
                <a:solidFill>
                  <a:schemeClr val="accent1">
                    <a:lumMod val="75000"/>
                  </a:schemeClr>
                </a:solidFill>
              </a:rPr>
              <a:t>Stripped</a:t>
            </a:r>
            <a:r>
              <a:rPr lang="nl-BE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sz="2400" dirty="0" err="1" smtClean="0">
                <a:solidFill>
                  <a:schemeClr val="accent1">
                    <a:lumMod val="75000"/>
                  </a:schemeClr>
                </a:solidFill>
              </a:rPr>
              <a:t>dimensions</a:t>
            </a:r>
            <a:r>
              <a:rPr lang="nl-BE" sz="24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GUI</a:t>
            </a:r>
          </a:p>
          <a:p>
            <a:pPr>
              <a:buFont typeface="Arial" pitchFamily="34" charset="0"/>
              <a:buChar char="•"/>
            </a:pPr>
            <a:r>
              <a:rPr lang="nl-BE" sz="2400" dirty="0" err="1" smtClean="0"/>
              <a:t>Validations</a:t>
            </a:r>
            <a:endParaRPr lang="nl-BE" sz="2400" dirty="0" smtClean="0"/>
          </a:p>
          <a:p>
            <a:pPr>
              <a:buFont typeface="Arial" pitchFamily="34" charset="0"/>
              <a:buChar char="•"/>
            </a:pPr>
            <a:r>
              <a:rPr lang="nl-BE" sz="2400" dirty="0" err="1" smtClean="0"/>
              <a:t>Wizards</a:t>
            </a:r>
            <a:r>
              <a:rPr lang="nl-BE" sz="2400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nl-BE" sz="2400" dirty="0" smtClean="0"/>
              <a:t>“</a:t>
            </a:r>
            <a:r>
              <a:rPr lang="nl-BE" sz="2400" dirty="0" err="1" smtClean="0"/>
              <a:t>yes</a:t>
            </a:r>
            <a:r>
              <a:rPr lang="nl-BE" sz="2400" dirty="0" smtClean="0"/>
              <a:t> </a:t>
            </a:r>
            <a:r>
              <a:rPr lang="nl-BE" sz="2400" dirty="0" err="1" smtClean="0"/>
              <a:t>it</a:t>
            </a:r>
            <a:r>
              <a:rPr lang="nl-BE" sz="2400" dirty="0" smtClean="0"/>
              <a:t> </a:t>
            </a:r>
            <a:r>
              <a:rPr lang="nl-BE" sz="2400" dirty="0" err="1" smtClean="0"/>
              <a:t>can</a:t>
            </a:r>
            <a:r>
              <a:rPr lang="nl-BE" sz="2400" dirty="0" smtClean="0"/>
              <a:t>” </a:t>
            </a:r>
            <a:r>
              <a:rPr lang="nl-BE" sz="2400" dirty="0" err="1" smtClean="0"/>
              <a:t>stories</a:t>
            </a:r>
            <a:endParaRPr lang="nl-BE" sz="2400" dirty="0" smtClean="0"/>
          </a:p>
        </p:txBody>
      </p:sp>
      <p:sp>
        <p:nvSpPr>
          <p:cNvPr id="17" name="Rectangle 32"/>
          <p:cNvSpPr>
            <a:spLocks noChangeArrowheads="1"/>
          </p:cNvSpPr>
          <p:nvPr/>
        </p:nvSpPr>
        <p:spPr bwMode="auto">
          <a:xfrm>
            <a:off x="5313368" y="1327562"/>
            <a:ext cx="773392" cy="24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7" rIns="91437" anchor="ctr"/>
          <a:lstStyle/>
          <a:p>
            <a:pPr algn="l"/>
            <a:endParaRPr lang="nl-BE" sz="2500" dirty="0"/>
          </a:p>
        </p:txBody>
      </p:sp>
      <p:sp>
        <p:nvSpPr>
          <p:cNvPr id="18" name="Up-Down Arrow 35"/>
          <p:cNvSpPr>
            <a:spLocks noChangeArrowheads="1"/>
          </p:cNvSpPr>
          <p:nvPr/>
        </p:nvSpPr>
        <p:spPr bwMode="auto">
          <a:xfrm rot="6017383">
            <a:off x="4366236" y="5068494"/>
            <a:ext cx="665442" cy="1153737"/>
          </a:xfrm>
          <a:prstGeom prst="upDownArrow">
            <a:avLst>
              <a:gd name="adj1" fmla="val 50000"/>
              <a:gd name="adj2" fmla="val 50010"/>
            </a:avLst>
          </a:prstGeom>
          <a:blipFill dpi="0" rotWithShape="0">
            <a:blip r:embed="rId3" cstate="print"/>
            <a:srcRect/>
            <a:tile tx="0" ty="0" sx="100000" sy="100000" flip="none" algn="tl"/>
          </a:blipFill>
          <a:ln w="25400" algn="ctr">
            <a:noFill/>
            <a:round/>
            <a:headEnd/>
            <a:tailEnd/>
          </a:ln>
        </p:spPr>
        <p:txBody>
          <a:bodyPr/>
          <a:lstStyle/>
          <a:p>
            <a:endParaRPr lang="nl-BE"/>
          </a:p>
        </p:txBody>
      </p:sp>
      <p:sp>
        <p:nvSpPr>
          <p:cNvPr id="19" name="Isosceles Triangle 18"/>
          <p:cNvSpPr/>
          <p:nvPr/>
        </p:nvSpPr>
        <p:spPr>
          <a:xfrm>
            <a:off x="500034" y="1571612"/>
            <a:ext cx="4320000" cy="3600000"/>
          </a:xfrm>
          <a:prstGeom prst="triangle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 rot="18069880">
            <a:off x="846770" y="2789613"/>
            <a:ext cx="971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Tijd</a:t>
            </a:r>
            <a:endParaRPr lang="nl-BE" sz="2800" b="1" dirty="0"/>
          </a:p>
        </p:txBody>
      </p:sp>
      <p:sp>
        <p:nvSpPr>
          <p:cNvPr id="21" name="TextBox 20"/>
          <p:cNvSpPr txBox="1"/>
          <p:nvPr/>
        </p:nvSpPr>
        <p:spPr>
          <a:xfrm rot="3470157">
            <a:off x="3095199" y="2838677"/>
            <a:ext cx="1763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Kosten</a:t>
            </a:r>
            <a:endParaRPr lang="nl-BE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142976" y="5263210"/>
            <a:ext cx="321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“</a:t>
            </a:r>
            <a:r>
              <a:rPr lang="nl-BE" sz="2800" b="1" dirty="0" err="1" smtClean="0">
                <a:solidFill>
                  <a:schemeClr val="accent1">
                    <a:lumMod val="75000"/>
                  </a:schemeClr>
                </a:solidFill>
              </a:rPr>
              <a:t>Naked</a:t>
            </a:r>
            <a:r>
              <a:rPr lang="nl-BE" sz="2800" b="1" dirty="0" smtClean="0"/>
              <a:t>” Scope</a:t>
            </a:r>
            <a:endParaRPr lang="nl-BE" sz="2800" b="1" dirty="0"/>
          </a:p>
        </p:txBody>
      </p:sp>
      <p:sp>
        <p:nvSpPr>
          <p:cNvPr id="23" name="Right Arrow 22"/>
          <p:cNvSpPr/>
          <p:nvPr/>
        </p:nvSpPr>
        <p:spPr>
          <a:xfrm rot="19773357">
            <a:off x="2860375" y="3123112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ight Arrow 23"/>
          <p:cNvSpPr/>
          <p:nvPr/>
        </p:nvSpPr>
        <p:spPr>
          <a:xfrm rot="5400000">
            <a:off x="2250265" y="4250537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ight Arrow 24"/>
          <p:cNvSpPr/>
          <p:nvPr/>
        </p:nvSpPr>
        <p:spPr>
          <a:xfrm rot="12652408">
            <a:off x="1641050" y="3121850"/>
            <a:ext cx="857256" cy="785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/>
          <p:cNvSpPr txBox="1"/>
          <p:nvPr/>
        </p:nvSpPr>
        <p:spPr>
          <a:xfrm>
            <a:off x="1643042" y="3763036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Kwaliteit</a:t>
            </a:r>
            <a:endParaRPr lang="nl-BE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Probleemstelling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71612"/>
            <a:ext cx="8183880" cy="475603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nl-BE" dirty="0" smtClean="0"/>
              <a:t>Wijzigingen wetgeving Wettelijke zorgverzekering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Oude programma gaf problemen bij betalingen en bij rapportage aan de overheid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Audit issues</a:t>
            </a:r>
          </a:p>
          <a:p>
            <a:pPr>
              <a:lnSpc>
                <a:spcPct val="150000"/>
              </a:lnSpc>
            </a:pPr>
            <a:endParaRPr lang="nl-BE" dirty="0" smtClean="0"/>
          </a:p>
          <a:p>
            <a:pPr>
              <a:lnSpc>
                <a:spcPct val="150000"/>
              </a:lnSpc>
            </a:pPr>
            <a:r>
              <a:rPr lang="nl-BE" dirty="0" smtClean="0"/>
              <a:t>Geen capaciteit binnen interne ICT afdeling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Beperkt budget: 200.000€</a:t>
            </a:r>
          </a:p>
          <a:p>
            <a:pPr>
              <a:lnSpc>
                <a:spcPct val="150000"/>
              </a:lnSpc>
            </a:pPr>
            <a:r>
              <a:rPr lang="nl-BE" dirty="0" smtClean="0"/>
              <a:t>Duidelijk doel, maar geen analyse of details beschikbaar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Herbekijken van prioriteiten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Prioriteit en Business </a:t>
            </a:r>
            <a:r>
              <a:rPr lang="nl-BE" dirty="0" err="1" smtClean="0"/>
              <a:t>Value</a:t>
            </a:r>
            <a:endParaRPr lang="nl-BE" dirty="0" smtClean="0"/>
          </a:p>
          <a:p>
            <a:pPr lvl="1"/>
            <a:r>
              <a:rPr lang="nl-BE" dirty="0" smtClean="0"/>
              <a:t>Soms abstracte begrippen</a:t>
            </a:r>
          </a:p>
          <a:p>
            <a:pPr lvl="1"/>
            <a:r>
              <a:rPr lang="nl-BE" dirty="0" smtClean="0"/>
              <a:t>User stories niet altijd gemakkelijk om te ‘ordenen’</a:t>
            </a:r>
          </a:p>
          <a:p>
            <a:pPr lvl="1"/>
            <a:endParaRPr lang="nl-BE" dirty="0" smtClean="0"/>
          </a:p>
          <a:p>
            <a:r>
              <a:rPr lang="nl-BE" dirty="0" err="1" smtClean="0"/>
              <a:t>MoSCoW</a:t>
            </a:r>
            <a:r>
              <a:rPr lang="nl-BE" dirty="0" smtClean="0"/>
              <a:t> principe als hulpmiddel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2910" y="3500438"/>
            <a:ext cx="578647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nl-BE" sz="29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ust have</a:t>
            </a:r>
            <a:endParaRPr kumimoji="0" lang="nl-B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910" y="3929066"/>
            <a:ext cx="578647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nl-BE" sz="29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nl-BE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hould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</a:t>
            </a:r>
            <a:endParaRPr kumimoji="0" lang="nl-B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42910" y="4357694"/>
            <a:ext cx="578647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nl-BE" sz="29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nl-BE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ould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have</a:t>
            </a:r>
            <a:endParaRPr kumimoji="0" lang="nl-B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2910" y="4786322"/>
            <a:ext cx="5786478" cy="571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kumimoji="0" lang="nl-BE" sz="2900" b="0" i="0" u="sng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nl-BE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ould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l-BE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</a:t>
            </a:r>
            <a:r>
              <a:rPr kumimoji="0" lang="nl-BE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have</a:t>
            </a:r>
            <a:endParaRPr kumimoji="0" lang="nl-BE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Herbekijken van prioriteiten</a:t>
            </a:r>
            <a:endParaRPr lang="nl-B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0"/>
            <a:ext cx="8985316" cy="5363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Bij de realisatie van sprint 2:</a:t>
            </a:r>
          </a:p>
          <a:p>
            <a:endParaRPr lang="nl-BE" dirty="0" smtClean="0"/>
          </a:p>
          <a:p>
            <a:pPr lvl="1"/>
            <a:r>
              <a:rPr lang="nl-BE" dirty="0" smtClean="0"/>
              <a:t>Snelheid was VEEL beter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Team en klant hadden:</a:t>
            </a:r>
          </a:p>
          <a:p>
            <a:pPr lvl="2"/>
            <a:r>
              <a:rPr lang="nl-BE" dirty="0" smtClean="0"/>
              <a:t>beter inzicht in de product </a:t>
            </a:r>
            <a:r>
              <a:rPr lang="nl-BE" dirty="0" err="1" smtClean="0"/>
              <a:t>backlog</a:t>
            </a:r>
            <a:endParaRPr lang="nl-BE" dirty="0" smtClean="0"/>
          </a:p>
          <a:p>
            <a:pPr lvl="2"/>
            <a:r>
              <a:rPr lang="nl-BE" dirty="0" smtClean="0"/>
              <a:t>meer betrokkenheid bij de werking: alle extra’s werden voortaan afzonderlijk geëvalueerd op hun waarde (geen “blinde” vragen)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4400" y="1387608"/>
            <a:ext cx="8183880" cy="4898912"/>
          </a:xfrm>
        </p:spPr>
        <p:txBody>
          <a:bodyPr>
            <a:normAutofit/>
          </a:bodyPr>
          <a:lstStyle/>
          <a:p>
            <a:r>
              <a:rPr lang="nl-BE" dirty="0" smtClean="0"/>
              <a:t>Ook een impact op het Scrum team:</a:t>
            </a:r>
          </a:p>
          <a:p>
            <a:pPr>
              <a:buNone/>
            </a:pPr>
            <a:r>
              <a:rPr lang="nl-BE" dirty="0" smtClean="0"/>
              <a:t>	onderscheid tussen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Taken met een 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lage prioriteit </a:t>
            </a:r>
            <a:r>
              <a:rPr lang="nl-BE" dirty="0" smtClean="0"/>
              <a:t>(alles kan GOED blijven lopen zonder dit”)</a:t>
            </a:r>
          </a:p>
          <a:p>
            <a:pPr lvl="1">
              <a:buNone/>
            </a:pPr>
            <a:r>
              <a:rPr lang="nl-BE" i="1" dirty="0" smtClean="0">
                <a:solidFill>
                  <a:srgbClr val="FF0000"/>
                </a:solidFill>
              </a:rPr>
              <a:t>	</a:t>
            </a:r>
            <a:r>
              <a:rPr lang="nl-BE" i="1" dirty="0" smtClean="0">
                <a:solidFill>
                  <a:schemeClr val="accent1">
                    <a:lumMod val="75000"/>
                  </a:schemeClr>
                </a:solidFill>
              </a:rPr>
              <a:t>Onderaan</a:t>
            </a:r>
            <a:r>
              <a:rPr lang="nl-BE" dirty="0" smtClean="0"/>
              <a:t> het Kanban bord (= “dit doen we als er tijd is aan het einde van de sprint”)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Taken met een 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hoge prioriteit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>
                <a:solidFill>
                  <a:schemeClr val="accent1">
                    <a:lumMod val="75000"/>
                  </a:schemeClr>
                </a:solidFill>
              </a:rPr>
              <a:t>Bovenaan</a:t>
            </a:r>
            <a:r>
              <a:rPr lang="nl-BE" dirty="0" smtClean="0"/>
              <a:t> het Kanban bord (= “dit doen we eerst”)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" y="300060"/>
            <a:ext cx="9144000" cy="627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2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2920" y="1428736"/>
            <a:ext cx="8183880" cy="4898912"/>
          </a:xfrm>
        </p:spPr>
        <p:txBody>
          <a:bodyPr>
            <a:normAutofit/>
          </a:bodyPr>
          <a:lstStyle/>
          <a:p>
            <a:r>
              <a:rPr lang="nl-BE" dirty="0" smtClean="0"/>
              <a:t>Onverwacht bijverschijnsel</a:t>
            </a:r>
          </a:p>
          <a:p>
            <a:pPr lvl="1"/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Grootte van de stories was gewijzigd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door het “strippen”, gewijzigde stories waren niet opnieuw ingeschat</a:t>
            </a:r>
          </a:p>
          <a:p>
            <a:pPr lvl="1"/>
            <a:r>
              <a:rPr lang="nl-BE" dirty="0" smtClean="0"/>
              <a:t>Nieuwe stories van een zelfde grootte als oude “gestripte” stories duurden langer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Oplossing: 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niets </a:t>
            </a:r>
          </a:p>
          <a:p>
            <a:pPr lvl="1">
              <a:buNone/>
            </a:pPr>
            <a:r>
              <a:rPr lang="nl-BE" dirty="0" smtClean="0"/>
              <a:t>“oude” stories waren al uitgefaseerd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Sprint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Demo &amp; Retrospectieve:</a:t>
            </a:r>
          </a:p>
          <a:p>
            <a:pPr lvl="1"/>
            <a:r>
              <a:rPr lang="nl-BE" dirty="0" smtClean="0"/>
              <a:t>Nood aan meer duidelijkheid in de </a:t>
            </a:r>
            <a:r>
              <a:rPr lang="nl-BE" dirty="0" err="1" smtClean="0"/>
              <a:t>stories</a:t>
            </a:r>
            <a:endParaRPr lang="nl-BE" dirty="0" smtClean="0"/>
          </a:p>
          <a:p>
            <a:pPr lvl="1"/>
            <a:r>
              <a:rPr lang="nl-BE" dirty="0" smtClean="0"/>
              <a:t>Nood om </a:t>
            </a:r>
            <a:r>
              <a:rPr lang="nl-BE" i="1" dirty="0" smtClean="0">
                <a:solidFill>
                  <a:schemeClr val="accent1">
                    <a:lumMod val="75000"/>
                  </a:schemeClr>
                </a:solidFill>
              </a:rPr>
              <a:t>vroeger</a:t>
            </a:r>
            <a:r>
              <a:rPr lang="nl-BE" dirty="0" smtClean="0"/>
              <a:t> de dimensies van een story te kunnen onderscheiden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Oplossing: meer intensief gebruik van </a:t>
            </a:r>
            <a:r>
              <a:rPr lang="nl-BE" dirty="0" err="1" smtClean="0">
                <a:solidFill>
                  <a:schemeClr val="accent1">
                    <a:lumMod val="75000"/>
                  </a:schemeClr>
                </a:solidFill>
              </a:rPr>
              <a:t>FitNesse</a:t>
            </a:r>
            <a:r>
              <a:rPr lang="nl-BE" dirty="0" smtClean="0">
                <a:solidFill>
                  <a:schemeClr val="accent1">
                    <a:lumMod val="75000"/>
                  </a:schemeClr>
                </a:solidFill>
              </a:rPr>
              <a:t> &amp; scenario’s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Scenario’s </a:t>
            </a:r>
            <a:br>
              <a:rPr lang="nl-BE" dirty="0" smtClean="0"/>
            </a:br>
            <a:r>
              <a:rPr lang="nl-BE" dirty="0" smtClean="0"/>
              <a:t>= acceptatiecriteria van een user story</a:t>
            </a:r>
          </a:p>
          <a:p>
            <a:pPr>
              <a:buNone/>
            </a:pPr>
            <a:endParaRPr lang="nl-BE" dirty="0" smtClean="0"/>
          </a:p>
          <a:p>
            <a:pPr lvl="1"/>
            <a:r>
              <a:rPr lang="nl-BE" dirty="0" smtClean="0"/>
              <a:t>Werden vooraf doorgesproken met de klant</a:t>
            </a:r>
          </a:p>
          <a:p>
            <a:pPr lvl="1"/>
            <a:r>
              <a:rPr lang="nl-BE" dirty="0" smtClean="0"/>
              <a:t>Eenvoudig en eenduidig</a:t>
            </a:r>
          </a:p>
          <a:p>
            <a:pPr lvl="1"/>
            <a:r>
              <a:rPr lang="nl-BE" dirty="0" smtClean="0"/>
              <a:t>Één scenario = één geel briefje</a:t>
            </a:r>
          </a:p>
          <a:p>
            <a:pPr lvl="1"/>
            <a:r>
              <a:rPr lang="nl-BE" dirty="0" smtClean="0"/>
              <a:t>Vele gele briefjes per story mogelijk</a:t>
            </a:r>
          </a:p>
          <a:p>
            <a:pPr>
              <a:buNone/>
            </a:pPr>
            <a:endParaRPr lang="nl-BE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0034" y="12144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endParaRPr lang="nl-BE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0"/>
            <a:ext cx="67151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30484"/>
            <a:ext cx="8183880" cy="4756036"/>
          </a:xfrm>
        </p:spPr>
        <p:txBody>
          <a:bodyPr>
            <a:normAutofit/>
          </a:bodyPr>
          <a:lstStyle/>
          <a:p>
            <a:r>
              <a:rPr lang="nl-BE" dirty="0" err="1" smtClean="0"/>
              <a:t>FitNesse</a:t>
            </a:r>
            <a:r>
              <a:rPr lang="nl-BE" dirty="0" smtClean="0"/>
              <a:t> is</a:t>
            </a:r>
          </a:p>
          <a:p>
            <a:pPr lvl="1"/>
            <a:r>
              <a:rPr lang="nl-BE" dirty="0" smtClean="0"/>
              <a:t>Een tool om samen in team software te ontwikkelen</a:t>
            </a:r>
          </a:p>
          <a:p>
            <a:pPr lvl="1"/>
            <a:r>
              <a:rPr lang="nl-BE" dirty="0" smtClean="0"/>
              <a:t>Een tool om software te testen</a:t>
            </a:r>
          </a:p>
          <a:p>
            <a:pPr lvl="1"/>
            <a:r>
              <a:rPr lang="nl-BE" dirty="0" smtClean="0"/>
              <a:t>Een </a:t>
            </a:r>
            <a:r>
              <a:rPr lang="nl-BE" dirty="0" err="1" smtClean="0"/>
              <a:t>wiki</a:t>
            </a:r>
            <a:endParaRPr lang="nl-BE" dirty="0" smtClean="0"/>
          </a:p>
          <a:p>
            <a:pPr lvl="1"/>
            <a:r>
              <a:rPr lang="nl-BE" dirty="0" smtClean="0"/>
              <a:t>Een </a:t>
            </a:r>
            <a:r>
              <a:rPr lang="nl-BE" dirty="0" err="1" smtClean="0"/>
              <a:t>web-server</a:t>
            </a:r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endParaRPr lang="nl-BE" dirty="0" smtClean="0"/>
          </a:p>
          <a:p>
            <a:r>
              <a:rPr lang="nl-BE" dirty="0" smtClean="0">
                <a:hlinkClick r:id="rId3"/>
              </a:rPr>
              <a:t>http://fitnesse.org</a:t>
            </a:r>
            <a:endParaRPr lang="nl-BE" dirty="0" smtClean="0"/>
          </a:p>
        </p:txBody>
      </p:sp>
      <p:pic>
        <p:nvPicPr>
          <p:cNvPr id="1026" name="Picture 2" descr="Adobe System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3574" y="2857496"/>
            <a:ext cx="543183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642918"/>
            <a:ext cx="9193197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endParaRPr lang="nl-BE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0"/>
            <a:ext cx="67151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endParaRPr lang="nl-BE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0"/>
            <a:ext cx="671514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  <a:endParaRPr lang="nl-B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537819"/>
            <a:ext cx="5929354" cy="524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500174"/>
            <a:ext cx="914400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FitNesse</a:t>
            </a:r>
            <a:r>
              <a:rPr lang="nl-BE" dirty="0" smtClean="0"/>
              <a:t> &amp; scenario’s</a:t>
            </a:r>
            <a:endParaRPr lang="nl-BE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885831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 </a:t>
            </a:r>
            <a:r>
              <a:rPr lang="nl-BE" dirty="0" err="1" smtClean="0"/>
              <a:t>prototyping</a:t>
            </a:r>
            <a:endParaRPr lang="nl-B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450738"/>
            <a:ext cx="7858180" cy="543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 </a:t>
            </a:r>
            <a:r>
              <a:rPr lang="nl-BE" dirty="0" err="1" smtClean="0"/>
              <a:t>prototyping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Wat is Paper </a:t>
            </a:r>
            <a:r>
              <a:rPr lang="nl-BE" dirty="0" err="1" smtClean="0"/>
              <a:t>prototyping</a:t>
            </a:r>
            <a:r>
              <a:rPr lang="nl-BE" dirty="0" smtClean="0"/>
              <a:t>?</a:t>
            </a:r>
          </a:p>
          <a:p>
            <a:pPr>
              <a:buNone/>
            </a:pPr>
            <a:r>
              <a:rPr lang="en-US" i="1" dirty="0" smtClean="0"/>
              <a:t>“Paper prototyping is a variation of usability testing where representative users perform realistic tasks by interacting with a paper version of the interface that is manipulated by a person ‘playing computer,’ who doesn’t explain how the interface is intended to work.“</a:t>
            </a:r>
          </a:p>
          <a:p>
            <a:pPr>
              <a:buNone/>
            </a:pPr>
            <a:endParaRPr lang="en-US" i="1" dirty="0" smtClean="0"/>
          </a:p>
          <a:p>
            <a:r>
              <a:rPr lang="nl-BE" dirty="0" smtClean="0">
                <a:hlinkClick r:id="rId3"/>
              </a:rPr>
              <a:t>http://www.paperprototyping.com</a:t>
            </a:r>
            <a:endParaRPr lang="nl-B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 </a:t>
            </a:r>
            <a:r>
              <a:rPr lang="nl-BE" dirty="0" err="1" smtClean="0"/>
              <a:t>prototyping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428736"/>
            <a:ext cx="8183880" cy="4613160"/>
          </a:xfrm>
        </p:spPr>
        <p:txBody>
          <a:bodyPr>
            <a:normAutofit/>
          </a:bodyPr>
          <a:lstStyle/>
          <a:p>
            <a:r>
              <a:rPr lang="en-US" dirty="0" err="1" smtClean="0"/>
              <a:t>Voordelen</a:t>
            </a:r>
            <a:endParaRPr lang="en-US" dirty="0" smtClean="0"/>
          </a:p>
          <a:p>
            <a:pPr lvl="1"/>
            <a:r>
              <a:rPr lang="en-US" dirty="0" err="1" smtClean="0"/>
              <a:t>Snelle</a:t>
            </a:r>
            <a:r>
              <a:rPr lang="en-US" dirty="0" smtClean="0"/>
              <a:t> </a:t>
            </a:r>
            <a:r>
              <a:rPr lang="en-US" dirty="0" err="1" smtClean="0"/>
              <a:t>manier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ontwerp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interface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komt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code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pas</a:t>
            </a:r>
          </a:p>
          <a:p>
            <a:pPr lvl="1"/>
            <a:r>
              <a:rPr lang="en-US" dirty="0" err="1" smtClean="0"/>
              <a:t>Problemen</a:t>
            </a:r>
            <a:r>
              <a:rPr lang="en-US" dirty="0" smtClean="0"/>
              <a:t> in de interface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gesignaleerd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lvl="1"/>
            <a:r>
              <a:rPr lang="en-US" dirty="0" smtClean="0"/>
              <a:t>De </a:t>
            </a:r>
            <a:r>
              <a:rPr lang="en-US" dirty="0" err="1" smtClean="0"/>
              <a:t>gebruikers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feedback </a:t>
            </a:r>
            <a:r>
              <a:rPr lang="en-US" dirty="0" err="1" smtClean="0"/>
              <a:t>geven</a:t>
            </a:r>
            <a:r>
              <a:rPr lang="en-US" dirty="0" smtClean="0"/>
              <a:t> </a:t>
            </a:r>
            <a:r>
              <a:rPr lang="en-US" dirty="0" err="1" smtClean="0"/>
              <a:t>vòòr</a:t>
            </a:r>
            <a:r>
              <a:rPr lang="en-US" dirty="0" smtClean="0"/>
              <a:t> de </a:t>
            </a:r>
            <a:r>
              <a:rPr lang="en-US" dirty="0" err="1" smtClean="0"/>
              <a:t>implementatie</a:t>
            </a:r>
            <a:endParaRPr lang="en-US" dirty="0" smtClean="0"/>
          </a:p>
          <a:p>
            <a:pPr lvl="1"/>
            <a:r>
              <a:rPr lang="en-US" dirty="0" err="1" smtClean="0"/>
              <a:t>Stimuleert</a:t>
            </a:r>
            <a:r>
              <a:rPr lang="en-US" dirty="0" smtClean="0"/>
              <a:t> het team tot </a:t>
            </a:r>
            <a:r>
              <a:rPr lang="en-US" dirty="0" err="1" smtClean="0"/>
              <a:t>actieve</a:t>
            </a:r>
            <a:r>
              <a:rPr lang="en-US" dirty="0" smtClean="0"/>
              <a:t> </a:t>
            </a:r>
            <a:r>
              <a:rPr lang="en-US" dirty="0" err="1" smtClean="0"/>
              <a:t>deelname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ontwerp</a:t>
            </a:r>
            <a:r>
              <a:rPr lang="en-US" dirty="0" smtClean="0"/>
              <a:t> </a:t>
            </a:r>
            <a:r>
              <a:rPr lang="en-US" dirty="0" err="1" smtClean="0"/>
              <a:t>ipate</a:t>
            </a:r>
            <a:r>
              <a:rPr lang="en-US" dirty="0" smtClean="0"/>
              <a:t> </a:t>
            </a:r>
            <a:r>
              <a:rPr lang="en-US" dirty="0" err="1" smtClean="0"/>
              <a:t>Stimuleert</a:t>
            </a:r>
            <a:r>
              <a:rPr lang="en-US" dirty="0" smtClean="0"/>
              <a:t> </a:t>
            </a:r>
            <a:r>
              <a:rPr lang="en-US" dirty="0" err="1" smtClean="0"/>
              <a:t>creativiteit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 </a:t>
            </a:r>
            <a:r>
              <a:rPr lang="nl-BE" dirty="0" err="1" smtClean="0"/>
              <a:t>prototyping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Nadelen</a:t>
            </a:r>
            <a:endParaRPr lang="en-US" dirty="0" smtClean="0"/>
          </a:p>
          <a:p>
            <a:pPr lvl="1"/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geen</a:t>
            </a:r>
            <a:r>
              <a:rPr lang="en-US" dirty="0" smtClean="0"/>
              <a:t> code </a:t>
            </a:r>
            <a:r>
              <a:rPr lang="en-US" dirty="0" err="1" smtClean="0"/>
              <a:t>geproduceerd</a:t>
            </a:r>
            <a:endParaRPr lang="en-US" dirty="0" smtClean="0"/>
          </a:p>
          <a:p>
            <a:pPr lvl="1"/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hiermee</a:t>
            </a:r>
            <a:r>
              <a:rPr lang="en-US" dirty="0" smtClean="0"/>
              <a:t> </a:t>
            </a:r>
            <a:r>
              <a:rPr lang="en-US" dirty="0" err="1" smtClean="0"/>
              <a:t>ontdekt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endParaRPr lang="en-US" dirty="0" smtClean="0"/>
          </a:p>
          <a:p>
            <a:pPr lvl="1"/>
            <a:r>
              <a:rPr lang="en-US" dirty="0" smtClean="0"/>
              <a:t>Kan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invloed</a:t>
            </a:r>
            <a:r>
              <a:rPr lang="en-US" dirty="0" smtClean="0"/>
              <a:t> </a:t>
            </a:r>
            <a:r>
              <a:rPr lang="en-US" dirty="0" err="1" smtClean="0"/>
              <a:t>hebben</a:t>
            </a:r>
            <a:r>
              <a:rPr lang="en-US" dirty="0" smtClean="0"/>
              <a:t> op hoe </a:t>
            </a:r>
            <a:r>
              <a:rPr lang="en-US" dirty="0" err="1" smtClean="0"/>
              <a:t>gebruikers</a:t>
            </a:r>
            <a:r>
              <a:rPr lang="en-US" dirty="0" smtClean="0"/>
              <a:t> </a:t>
            </a:r>
            <a:r>
              <a:rPr lang="en-US" dirty="0" err="1" smtClean="0"/>
              <a:t>omgaan</a:t>
            </a:r>
            <a:r>
              <a:rPr lang="en-US" dirty="0" smtClean="0"/>
              <a:t> met de interface</a:t>
            </a:r>
          </a:p>
          <a:p>
            <a:pPr lvl="1"/>
            <a:r>
              <a:rPr lang="en-US" dirty="0" err="1" smtClean="0"/>
              <a:t>Sommige</a:t>
            </a:r>
            <a:r>
              <a:rPr lang="en-US" dirty="0" smtClean="0"/>
              <a:t> teams </a:t>
            </a:r>
            <a:r>
              <a:rPr lang="en-US" dirty="0" err="1" smtClean="0"/>
              <a:t>hebben</a:t>
            </a:r>
            <a:r>
              <a:rPr lang="en-US" dirty="0" smtClean="0"/>
              <a:t> de </a:t>
            </a:r>
            <a:r>
              <a:rPr lang="en-US" dirty="0" err="1" smtClean="0"/>
              <a:t>schrik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ze</a:t>
            </a:r>
            <a:r>
              <a:rPr lang="en-US" dirty="0" smtClean="0"/>
              <a:t> </a:t>
            </a:r>
            <a:r>
              <a:rPr lang="en-US" dirty="0" err="1" smtClean="0"/>
              <a:t>onprofessioneel</a:t>
            </a:r>
            <a:r>
              <a:rPr lang="en-US" dirty="0" smtClean="0"/>
              <a:t> </a:t>
            </a:r>
            <a:r>
              <a:rPr lang="en-US" dirty="0" err="1" smtClean="0"/>
              <a:t>overkomen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endParaRPr lang="en-US" dirty="0" smtClean="0"/>
          </a:p>
          <a:p>
            <a:pPr lvl="1"/>
            <a:r>
              <a:rPr lang="en-US" dirty="0" err="1" smtClean="0"/>
              <a:t>Werkt</a:t>
            </a:r>
            <a:r>
              <a:rPr lang="en-US" dirty="0" smtClean="0"/>
              <a:t> </a:t>
            </a:r>
            <a:r>
              <a:rPr lang="en-US" dirty="0" err="1" smtClean="0"/>
              <a:t>beter</a:t>
            </a:r>
            <a:r>
              <a:rPr lang="en-US" dirty="0" smtClean="0"/>
              <a:t> in </a:t>
            </a:r>
            <a:r>
              <a:rPr lang="en-US" dirty="0" err="1" smtClean="0"/>
              <a:t>sommige</a:t>
            </a:r>
            <a:r>
              <a:rPr lang="en-US" dirty="0" smtClean="0"/>
              <a:t> </a:t>
            </a:r>
            <a:r>
              <a:rPr lang="en-US" dirty="0" err="1" smtClean="0"/>
              <a:t>situaties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in </a:t>
            </a:r>
            <a:r>
              <a:rPr lang="en-US" dirty="0" err="1" smtClean="0"/>
              <a:t>andere</a:t>
            </a:r>
            <a:endParaRPr lang="nl-BE" dirty="0" smtClean="0"/>
          </a:p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684" y="285728"/>
            <a:ext cx="9186716" cy="5995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Samenstelling Team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1571612"/>
            <a:ext cx="7467600" cy="4873752"/>
          </a:xfrm>
        </p:spPr>
        <p:txBody>
          <a:bodyPr/>
          <a:lstStyle/>
          <a:p>
            <a:r>
              <a:rPr lang="nl-BE" dirty="0" smtClean="0"/>
              <a:t>Project Manager: Jef Cumps</a:t>
            </a:r>
          </a:p>
          <a:p>
            <a:endParaRPr lang="nl-BE" dirty="0" smtClean="0"/>
          </a:p>
          <a:p>
            <a:r>
              <a:rPr lang="nl-BE" dirty="0" smtClean="0"/>
              <a:t>Scrum </a:t>
            </a:r>
            <a:r>
              <a:rPr lang="nl-BE" dirty="0" err="1" smtClean="0"/>
              <a:t>Master</a:t>
            </a:r>
            <a:r>
              <a:rPr lang="nl-BE" dirty="0" smtClean="0"/>
              <a:t>: Peter </a:t>
            </a:r>
            <a:r>
              <a:rPr lang="nl-BE" dirty="0" smtClean="0"/>
              <a:t>Janssens</a:t>
            </a:r>
          </a:p>
          <a:p>
            <a:endParaRPr lang="nl-BE" dirty="0" smtClean="0"/>
          </a:p>
          <a:p>
            <a:r>
              <a:rPr lang="nl-BE" dirty="0" smtClean="0"/>
              <a:t>Product </a:t>
            </a:r>
            <a:r>
              <a:rPr lang="nl-BE" dirty="0" err="1" smtClean="0"/>
              <a:t>Owner</a:t>
            </a:r>
            <a:r>
              <a:rPr lang="nl-BE" dirty="0" smtClean="0"/>
              <a:t>: Pieter-Jan </a:t>
            </a:r>
            <a:r>
              <a:rPr lang="nl-BE" dirty="0" smtClean="0"/>
              <a:t>Maesen</a:t>
            </a:r>
          </a:p>
          <a:p>
            <a:endParaRPr lang="nl-BE" dirty="0" smtClean="0"/>
          </a:p>
          <a:p>
            <a:r>
              <a:rPr lang="nl-BE" dirty="0" err="1" smtClean="0"/>
              <a:t>Developers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Coach: Michel </a:t>
            </a:r>
            <a:r>
              <a:rPr lang="nl-BE" dirty="0" smtClean="0"/>
              <a:t>Grootjans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Ronald Anthonissen</a:t>
            </a:r>
          </a:p>
          <a:p>
            <a:pPr lvl="1"/>
            <a:r>
              <a:rPr lang="nl-BE" dirty="0" smtClean="0"/>
              <a:t>Tom Van Cauwenberghe</a:t>
            </a:r>
          </a:p>
          <a:p>
            <a:pPr>
              <a:buNone/>
            </a:pPr>
            <a:endParaRPr lang="nl-BE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60" y="1643050"/>
            <a:ext cx="1857388" cy="107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5074" y="3214686"/>
            <a:ext cx="1457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4486287"/>
            <a:ext cx="21526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38900" y="5143512"/>
            <a:ext cx="1905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Paper </a:t>
            </a:r>
            <a:r>
              <a:rPr lang="nl-BE" dirty="0" err="1" smtClean="0"/>
              <a:t>prototyping</a:t>
            </a:r>
            <a:endParaRPr lang="nl-BE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Vragen 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982813" y="2287968"/>
            <a:ext cx="323226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???</a:t>
            </a:r>
            <a:endParaRPr lang="en-US" sz="9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143032" y="-1143001"/>
            <a:ext cx="6858000" cy="914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Tijdslijn</a:t>
            </a:r>
            <a:endParaRPr lang="nl-BE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214314" y="2143116"/>
          <a:ext cx="8786842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/>
          <p:cNvSpPr txBox="1"/>
          <p:nvPr/>
        </p:nvSpPr>
        <p:spPr>
          <a:xfrm rot="18320962">
            <a:off x="-319137" y="2322719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2 maart</a:t>
            </a:r>
            <a:endParaRPr lang="nl-BE" sz="2400" dirty="0"/>
          </a:p>
        </p:txBody>
      </p:sp>
      <p:sp>
        <p:nvSpPr>
          <p:cNvPr id="23" name="TextBox 22"/>
          <p:cNvSpPr txBox="1"/>
          <p:nvPr/>
        </p:nvSpPr>
        <p:spPr>
          <a:xfrm rot="18320962">
            <a:off x="895310" y="2322719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16 maart</a:t>
            </a:r>
            <a:endParaRPr lang="nl-BE" sz="2400" dirty="0"/>
          </a:p>
        </p:txBody>
      </p:sp>
      <p:sp>
        <p:nvSpPr>
          <p:cNvPr id="24" name="TextBox 23"/>
          <p:cNvSpPr txBox="1"/>
          <p:nvPr/>
        </p:nvSpPr>
        <p:spPr>
          <a:xfrm rot="18320962">
            <a:off x="2181192" y="2322719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30 maart</a:t>
            </a:r>
            <a:endParaRPr lang="nl-BE" sz="2400" dirty="0"/>
          </a:p>
        </p:txBody>
      </p:sp>
      <p:sp>
        <p:nvSpPr>
          <p:cNvPr id="25" name="TextBox 24"/>
          <p:cNvSpPr txBox="1"/>
          <p:nvPr/>
        </p:nvSpPr>
        <p:spPr>
          <a:xfrm rot="18320962">
            <a:off x="3446926" y="2322719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13 april</a:t>
            </a:r>
            <a:endParaRPr lang="nl-BE" sz="2400" dirty="0"/>
          </a:p>
        </p:txBody>
      </p:sp>
      <p:sp>
        <p:nvSpPr>
          <p:cNvPr id="26" name="TextBox 25"/>
          <p:cNvSpPr txBox="1"/>
          <p:nvPr/>
        </p:nvSpPr>
        <p:spPr>
          <a:xfrm rot="18320962">
            <a:off x="4732810" y="2322719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24 april</a:t>
            </a:r>
            <a:endParaRPr lang="nl-BE" sz="2400" dirty="0"/>
          </a:p>
        </p:txBody>
      </p:sp>
      <p:sp>
        <p:nvSpPr>
          <p:cNvPr id="27" name="TextBox 26"/>
          <p:cNvSpPr txBox="1"/>
          <p:nvPr/>
        </p:nvSpPr>
        <p:spPr>
          <a:xfrm rot="18320962">
            <a:off x="5967374" y="2322719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11 mei</a:t>
            </a:r>
            <a:endParaRPr lang="nl-BE" sz="2400" dirty="0"/>
          </a:p>
        </p:txBody>
      </p:sp>
      <p:sp>
        <p:nvSpPr>
          <p:cNvPr id="28" name="TextBox 27"/>
          <p:cNvSpPr txBox="1"/>
          <p:nvPr/>
        </p:nvSpPr>
        <p:spPr>
          <a:xfrm rot="18320962">
            <a:off x="7253259" y="2322719"/>
            <a:ext cx="172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/>
              <a:t>26 mei</a:t>
            </a:r>
            <a:endParaRPr lang="nl-B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En toch een succes…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smtClean="0"/>
              <a:t>Met het nieuwe expertisesysteem kan DKV:</a:t>
            </a:r>
          </a:p>
          <a:p>
            <a:pPr lvl="1"/>
            <a:r>
              <a:rPr lang="nl-BE" dirty="0" smtClean="0"/>
              <a:t>Dossier van de zorgverzekering verwerken</a:t>
            </a:r>
          </a:p>
          <a:p>
            <a:pPr lvl="1"/>
            <a:r>
              <a:rPr lang="nl-BE" dirty="0" smtClean="0"/>
              <a:t>Betalingen doen</a:t>
            </a:r>
          </a:p>
          <a:p>
            <a:pPr lvl="1"/>
            <a:r>
              <a:rPr lang="nl-BE" dirty="0" smtClean="0"/>
              <a:t>Rapportage aan de overheid</a:t>
            </a:r>
          </a:p>
          <a:p>
            <a:pPr lvl="1"/>
            <a:endParaRPr lang="nl-BE" dirty="0" smtClean="0"/>
          </a:p>
          <a:p>
            <a:r>
              <a:rPr lang="nl-BE" dirty="0" smtClean="0"/>
              <a:t>Ook </a:t>
            </a:r>
            <a:r>
              <a:rPr lang="nl-BE" dirty="0" err="1" smtClean="0"/>
              <a:t>financiëel</a:t>
            </a:r>
            <a:r>
              <a:rPr lang="nl-BE" dirty="0" smtClean="0"/>
              <a:t> een succes:</a:t>
            </a:r>
          </a:p>
          <a:p>
            <a:pPr lvl="1"/>
            <a:r>
              <a:rPr lang="nl-BE" dirty="0" smtClean="0"/>
              <a:t>De omzet was 194.000 €</a:t>
            </a:r>
          </a:p>
          <a:p>
            <a:pPr lvl="1"/>
            <a:r>
              <a:rPr lang="nl-BE" dirty="0" smtClean="0"/>
              <a:t>De marge voor Cronos was 42.700€ (22% van de omzet)</a:t>
            </a:r>
          </a:p>
          <a:p>
            <a:pPr lvl="1"/>
            <a:r>
              <a:rPr lang="nl-BE" dirty="0" smtClean="0"/>
              <a:t>300 gepresteerde dagen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2284</TotalTime>
  <Words>1016</Words>
  <Application>Microsoft Office PowerPoint</Application>
  <PresentationFormat>On-screen Show (4:3)</PresentationFormat>
  <Paragraphs>313</Paragraphs>
  <Slides>51</Slides>
  <Notes>40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Oriel</vt:lpstr>
      <vt:lpstr>Acrobat Document</vt:lpstr>
      <vt:lpstr>Lessons Learned</vt:lpstr>
      <vt:lpstr>Het project</vt:lpstr>
      <vt:lpstr>Probleemstelling</vt:lpstr>
      <vt:lpstr>Slide 4</vt:lpstr>
      <vt:lpstr>Samenstelling Team</vt:lpstr>
      <vt:lpstr>Slide 6</vt:lpstr>
      <vt:lpstr>Tijdslijn</vt:lpstr>
      <vt:lpstr>En toch een succes…</vt:lpstr>
      <vt:lpstr>Slide 9</vt:lpstr>
      <vt:lpstr>Slide 10</vt:lpstr>
      <vt:lpstr>Slide 11</vt:lpstr>
      <vt:lpstr>Slide 12</vt:lpstr>
      <vt:lpstr>Slide 13</vt:lpstr>
      <vt:lpstr>Voor de eerste sprint</vt:lpstr>
      <vt:lpstr>Voor de eerste sprint</vt:lpstr>
      <vt:lpstr>Voor de eerste sprint</vt:lpstr>
      <vt:lpstr>Voor de eerste sprint</vt:lpstr>
      <vt:lpstr>Sprint 1</vt:lpstr>
      <vt:lpstr>End to end thinking</vt:lpstr>
      <vt:lpstr>End to end thinking</vt:lpstr>
      <vt:lpstr>End to end thinking</vt:lpstr>
      <vt:lpstr>End to end thinking</vt:lpstr>
      <vt:lpstr>End tot end thinking</vt:lpstr>
      <vt:lpstr>Sprint 1</vt:lpstr>
      <vt:lpstr>Werken op dimensies</vt:lpstr>
      <vt:lpstr>Werken op dimensies</vt:lpstr>
      <vt:lpstr>Werken op dimensies</vt:lpstr>
      <vt:lpstr>Werken op dimensies</vt:lpstr>
      <vt:lpstr>Werken op dimensies</vt:lpstr>
      <vt:lpstr>Herbekijken van prioriteiten</vt:lpstr>
      <vt:lpstr>Herbekijken van prioriteiten</vt:lpstr>
      <vt:lpstr>Sprint 2</vt:lpstr>
      <vt:lpstr>Sprint2</vt:lpstr>
      <vt:lpstr>Slide 34</vt:lpstr>
      <vt:lpstr>Sprint 2</vt:lpstr>
      <vt:lpstr>Sprint 3</vt:lpstr>
      <vt:lpstr>FitNesse &amp; scenario’s</vt:lpstr>
      <vt:lpstr>FitNesse</vt:lpstr>
      <vt:lpstr>FitNesse &amp; scenario’s</vt:lpstr>
      <vt:lpstr>FitNesse</vt:lpstr>
      <vt:lpstr>FitNesse</vt:lpstr>
      <vt:lpstr>FitNesse &amp; scenario’s</vt:lpstr>
      <vt:lpstr>Fitnesse &amp; scenario’s</vt:lpstr>
      <vt:lpstr>FitNesse &amp; scenario’s</vt:lpstr>
      <vt:lpstr>Paper prototyping</vt:lpstr>
      <vt:lpstr>Paper prototyping</vt:lpstr>
      <vt:lpstr>Paper prototyping</vt:lpstr>
      <vt:lpstr>Paper prototyping</vt:lpstr>
      <vt:lpstr>Slide 49</vt:lpstr>
      <vt:lpstr>Paper prototyping</vt:lpstr>
      <vt:lpstr>Vragen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Pieter-Jan Maesen</dc:creator>
  <cp:lastModifiedBy>Pieter-Jan Maesen</cp:lastModifiedBy>
  <cp:revision>212</cp:revision>
  <dcterms:created xsi:type="dcterms:W3CDTF">2009-06-15T12:15:09Z</dcterms:created>
  <dcterms:modified xsi:type="dcterms:W3CDTF">2009-06-23T15:05:35Z</dcterms:modified>
</cp:coreProperties>
</file>