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64" r:id="rId10"/>
    <p:sldId id="265" r:id="rId11"/>
    <p:sldId id="267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1" autoAdjust="0"/>
    <p:restoredTop sz="86386" autoAdjust="0"/>
  </p:normalViewPr>
  <p:slideViewPr>
    <p:cSldViewPr>
      <p:cViewPr varScale="1">
        <p:scale>
          <a:sx n="115" d="100"/>
          <a:sy n="115" d="100"/>
        </p:scale>
        <p:origin x="-86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1393-7E35-4018-BC05-EF5CF32CD707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900-B1F8-4025-BE3C-AA147044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69900-B1F8-4025-BE3C-AA14704478C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cts\workshops\dkv_lessons_learned\slides\Technical%20Session\accordion.avi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Technical lessons learned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Don’t try this at home kids!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Migratordotnet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 Specification by example</a:t>
            </a:r>
            <a:r>
              <a:rPr lang="nl-BE" baseline="0" dirty="0" smtClean="0"/>
              <a:t> FitNesse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TDD/BDD/AAA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Extension methods and lambda expressions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2976" y="1643050"/>
            <a:ext cx="70723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attest.Datum.</a:t>
            </a:r>
            <a:r>
              <a:rPr lang="en-US" sz="1600" b="1" dirty="0" err="1" smtClean="0">
                <a:latin typeface="Consolas" pitchFamily="49" charset="0"/>
              </a:rPr>
              <a:t>IsInTheFuture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nl-BE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nl-BE" sz="1400" dirty="0" smtClean="0">
                <a:latin typeface="Consolas" pitchFamily="49" charset="0"/>
              </a:rPr>
              <a:t> (attest.Datum.</a:t>
            </a:r>
            <a:r>
              <a:rPr lang="nl-BE" sz="1600" b="1" dirty="0" smtClean="0">
                <a:latin typeface="Consolas" pitchFamily="49" charset="0"/>
              </a:rPr>
              <a:t>IsBetween</a:t>
            </a:r>
            <a:r>
              <a:rPr lang="nl-BE" sz="1400" dirty="0" smtClean="0">
                <a:latin typeface="Consolas" pitchFamily="49" charset="0"/>
              </a:rPr>
              <a:t>(1.</a:t>
            </a:r>
            <a:r>
              <a:rPr lang="nl-BE" sz="1600" b="1" dirty="0" smtClean="0">
                <a:latin typeface="Consolas" pitchFamily="49" charset="0"/>
              </a:rPr>
              <a:t>Januari</a:t>
            </a:r>
            <a:r>
              <a:rPr lang="nl-BE" sz="1400" dirty="0" smtClean="0">
                <a:latin typeface="Consolas" pitchFamily="49" charset="0"/>
              </a:rPr>
              <a:t>(2009), 31.</a:t>
            </a:r>
            <a:r>
              <a:rPr lang="nl-BE" sz="1600" b="1" dirty="0" smtClean="0">
                <a:latin typeface="Consolas" pitchFamily="49" charset="0"/>
              </a:rPr>
              <a:t>December</a:t>
            </a:r>
            <a:r>
              <a:rPr lang="nl-BE" sz="1400" dirty="0" smtClean="0">
                <a:latin typeface="Consolas" pitchFamily="49" charset="0"/>
              </a:rPr>
              <a:t>(2009)))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When(repository)</a:t>
            </a:r>
          </a:p>
          <a:p>
            <a:r>
              <a:rPr lang="en-US" sz="1400" dirty="0" smtClean="0">
                <a:latin typeface="Consolas" pitchFamily="49" charset="0"/>
              </a:rPr>
              <a:t>	.</a:t>
            </a:r>
            <a:r>
              <a:rPr lang="en-US" sz="1400" dirty="0" err="1" smtClean="0">
                <a:latin typeface="Consolas" pitchFamily="49" charset="0"/>
              </a:rPr>
              <a:t>IsToldTo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r =&gt; </a:t>
            </a:r>
            <a:r>
              <a:rPr lang="en-US" sz="1600" b="1" dirty="0" err="1" smtClean="0">
                <a:latin typeface="Consolas" pitchFamily="49" charset="0"/>
              </a:rPr>
              <a:t>r.Get</a:t>
            </a:r>
            <a:r>
              <a:rPr lang="en-US" sz="1600" b="1" dirty="0" smtClean="0">
                <a:latin typeface="Consolas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</a:rPr>
              <a:t>Zorgbehoevende</a:t>
            </a:r>
            <a:r>
              <a:rPr lang="en-US" sz="1600" b="1" dirty="0" smtClean="0">
                <a:latin typeface="Consolas" pitchFamily="49" charset="0"/>
              </a:rPr>
              <a:t>&gt;(</a:t>
            </a:r>
            <a:r>
              <a:rPr lang="en-US" sz="1600" b="1" dirty="0" err="1" smtClean="0">
                <a:latin typeface="Consolas" pitchFamily="49" charset="0"/>
              </a:rPr>
              <a:t>zorgbehoevendeId</a:t>
            </a:r>
            <a:r>
              <a:rPr lang="en-US" sz="1600" b="1" dirty="0" smtClean="0">
                <a:latin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	.Return(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  <a:endParaRPr lang="nl-BE" sz="1400" dirty="0" smtClean="0">
              <a:latin typeface="Consolas" pitchFamily="49" charset="0"/>
            </a:endParaRPr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Subversion: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Subversion: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Subversion: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7147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Subversion: </a:t>
            </a:r>
            <a:r>
              <a:rPr lang="nl-BE" dirty="0" smtClean="0"/>
              <a:t>Perfect match!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Subversion: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14612" y="37147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571868" y="64121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1868" y="271462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571868" y="164305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Mapper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786182" y="641212"/>
            <a:ext cx="1143008" cy="48577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flow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1868" y="371475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Repository</a:t>
            </a:r>
          </a:p>
        </p:txBody>
      </p:sp>
      <p:sp>
        <p:nvSpPr>
          <p:cNvPr id="10" name="Can 9"/>
          <p:cNvSpPr/>
          <p:nvPr/>
        </p:nvSpPr>
        <p:spPr>
          <a:xfrm>
            <a:off x="3857620" y="4643446"/>
            <a:ext cx="914400" cy="787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DB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49" idx="0"/>
          </p:cNvCxnSpPr>
          <p:nvPr/>
        </p:nvCxnSpPr>
        <p:spPr>
          <a:xfrm rot="5400000">
            <a:off x="4099653" y="1420736"/>
            <a:ext cx="444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8" idx="0"/>
          </p:cNvCxnSpPr>
          <p:nvPr/>
        </p:nvCxnSpPr>
        <p:spPr>
          <a:xfrm rot="5400000">
            <a:off x="4100506" y="3493291"/>
            <a:ext cx="4429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  <a:endCxn id="10" idx="1"/>
          </p:cNvCxnSpPr>
          <p:nvPr/>
        </p:nvCxnSpPr>
        <p:spPr>
          <a:xfrm rot="5400000">
            <a:off x="4132652" y="4454131"/>
            <a:ext cx="371484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49" idx="2"/>
          </p:cNvCxnSpPr>
          <p:nvPr/>
        </p:nvCxnSpPr>
        <p:spPr>
          <a:xfrm rot="5400000" flipH="1" flipV="1">
            <a:off x="4064787" y="2457440"/>
            <a:ext cx="5143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871914" y="1784220"/>
            <a:ext cx="91440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3927360"/>
            <a:ext cx="914400" cy="48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53" name="Up Arrow 52"/>
          <p:cNvSpPr/>
          <p:nvPr/>
        </p:nvSpPr>
        <p:spPr>
          <a:xfrm>
            <a:off x="4071934" y="4213112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data</a:t>
            </a:r>
            <a:endParaRPr lang="en-US" sz="1200" dirty="0"/>
          </a:p>
        </p:txBody>
      </p:sp>
      <p:sp>
        <p:nvSpPr>
          <p:cNvPr id="18" name="Folded Corner 17"/>
          <p:cNvSpPr/>
          <p:nvPr/>
        </p:nvSpPr>
        <p:spPr>
          <a:xfrm>
            <a:off x="3786182" y="641212"/>
            <a:ext cx="1143008" cy="50006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GET Request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4071934" y="784088"/>
            <a:ext cx="484632" cy="13355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44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5E-6 -0.1384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843 L -2.5E-6 -0.296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629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" grpId="0" animBg="1"/>
      <p:bldP spid="4" grpId="2" animBg="1"/>
      <p:bldP spid="4" grpId="3" animBg="1"/>
      <p:bldP spid="5" grpId="0" animBg="1"/>
      <p:bldP spid="5" grpId="1" animBg="1"/>
      <p:bldP spid="5" grpId="3" animBg="1"/>
      <p:bldP spid="5" grpId="4" animBg="1"/>
      <p:bldP spid="53" grpId="0" animBg="1"/>
      <p:bldP spid="53" grpId="1" animBg="1"/>
      <p:bldP spid="18" grpId="0" animBg="1"/>
      <p:bldP spid="18" grpId="1" animBg="1"/>
      <p:bldP spid="52" grpId="0" animBg="1"/>
      <p:bldP spid="52" grpId="1" animBg="1"/>
      <p:bldP spid="52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Subversion: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14612" y="37147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Subversion: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14612" y="37147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Subversion: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14612" y="37147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15074" y="571480"/>
            <a:ext cx="85953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43834" y="1540442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jQuery</a:t>
            </a:r>
            <a:endParaRPr lang="en-US" dirty="0"/>
          </a:p>
        </p:txBody>
      </p:sp>
      <p:pic>
        <p:nvPicPr>
          <p:cNvPr id="6" name="accordio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1357298"/>
            <a:ext cx="2514600" cy="40767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6286500" cy="2000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r="65358"/>
          <a:stretch>
            <a:fillRect/>
          </a:stretch>
        </p:blipFill>
        <p:spPr bwMode="auto">
          <a:xfrm>
            <a:off x="4500562" y="1909774"/>
            <a:ext cx="3867170" cy="3162300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3214678" y="1428736"/>
            <a:ext cx="214314" cy="3500462"/>
          </a:xfrm>
          <a:prstGeom prst="rightBrace">
            <a:avLst>
              <a:gd name="adj1" fmla="val 8333"/>
              <a:gd name="adj2" fmla="val 5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4214810" y="1909774"/>
            <a:ext cx="214314" cy="3143272"/>
          </a:xfrm>
          <a:prstGeom prst="leftBrace">
            <a:avLst>
              <a:gd name="adj1" fmla="val 8333"/>
              <a:gd name="adj2" fmla="val 50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71868" y="3500438"/>
            <a:ext cx="5715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13" grpId="0" animBg="1"/>
      <p:bldP spid="12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388" y="714356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714356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714356"/>
            <a:ext cx="86433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1071546"/>
            <a:ext cx="7500990" cy="314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nl-BE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071670" y="2000240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57488" y="2214554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15008" y="2857496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86578" y="3286124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57422" y="2214554"/>
            <a:ext cx="500066" cy="21431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7224" y="1071546"/>
            <a:ext cx="7429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</a:rPr>
              <a:t>ZorgbehoevendeController</a:t>
            </a:r>
            <a:r>
              <a:rPr lang="en-US" sz="1400" dirty="0" smtClean="0">
                <a:latin typeface="Consolas" pitchFamily="49" charset="0"/>
              </a:rPr>
              <a:t> : Controller</a:t>
            </a:r>
          </a:p>
          <a:p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Detail(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 id)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zorgbehoevendeService.GetZorgbehoevende</a:t>
            </a:r>
            <a:r>
              <a:rPr lang="en-US" sz="1400" dirty="0" smtClean="0">
                <a:latin typeface="Consolas" pitchFamily="49" charset="0"/>
              </a:rPr>
              <a:t>(id);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View(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Create(</a:t>
            </a:r>
            <a:r>
              <a:rPr lang="en-US" sz="1400" dirty="0" err="1" smtClean="0">
                <a:latin typeface="Consolas" pitchFamily="49" charset="0"/>
              </a:rPr>
              <a:t>ZorgbehoevendeDto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id = </a:t>
            </a:r>
            <a:r>
              <a:rPr lang="en-US" sz="1400" dirty="0" err="1" smtClean="0">
                <a:latin typeface="Consolas" pitchFamily="49" charset="0"/>
              </a:rPr>
              <a:t>zorgbehoevendeService.CreateZorgbehoevende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RedirectToAction</a:t>
            </a:r>
            <a:r>
              <a:rPr lang="en-US" sz="1400" dirty="0" smtClean="0">
                <a:latin typeface="Consolas" pitchFamily="49" charset="0"/>
              </a:rPr>
              <a:t>("Detail", </a:t>
            </a:r>
            <a:r>
              <a:rPr lang="en-US" sz="1400" dirty="0" err="1" smtClean="0">
                <a:latin typeface="Consolas" pitchFamily="49" charset="0"/>
              </a:rPr>
              <a:t>id.ToIdRoute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nl-BE" sz="1400" dirty="0" smtClean="0">
                <a:latin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585597"/>
            <a:ext cx="5500710" cy="2492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Memo : Entity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Datum{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protected set; 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public Memo(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date, string auteur,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    {</a:t>
            </a:r>
          </a:p>
          <a:p>
            <a:r>
              <a:rPr lang="en-US" sz="1200" dirty="0" smtClean="0">
                <a:latin typeface="Consolas" pitchFamily="49" charset="0"/>
              </a:rPr>
              <a:t>        Datum = date;</a:t>
            </a:r>
          </a:p>
          <a:p>
            <a:r>
              <a:rPr lang="en-US" sz="1200" dirty="0" smtClean="0">
                <a:latin typeface="Consolas" pitchFamily="49" charset="0"/>
              </a:rPr>
              <a:t>        Auteur = auteur;</a:t>
            </a:r>
          </a:p>
          <a:p>
            <a:r>
              <a:rPr lang="en-US" sz="1200" dirty="0" smtClean="0">
                <a:latin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496" y="2085795"/>
            <a:ext cx="45720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</a:t>
            </a:r>
            <a:r>
              <a:rPr lang="en-US" sz="1200" dirty="0" err="1" smtClean="0">
                <a:latin typeface="Consolas" pitchFamily="49" charset="0"/>
              </a:rPr>
              <a:t>ViewMemoDto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Datum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set;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679289" y="1121382"/>
            <a:ext cx="1285884" cy="642942"/>
          </a:xfrm>
          <a:prstGeom prst="bentArrow">
            <a:avLst>
              <a:gd name="adj1" fmla="val 25000"/>
              <a:gd name="adj2" fmla="val 28232"/>
              <a:gd name="adj3" fmla="val 25000"/>
              <a:gd name="adj4" fmla="val 450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3643314"/>
            <a:ext cx="80010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memos = </a:t>
            </a:r>
            <a:r>
              <a:rPr lang="en-US" dirty="0" err="1" smtClean="0">
                <a:latin typeface="Consolas" pitchFamily="49" charset="0"/>
              </a:rPr>
              <a:t>Map.These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user.Memos</a:t>
            </a:r>
            <a:r>
              <a:rPr lang="en-US" dirty="0" smtClean="0">
                <a:latin typeface="Consolas" pitchFamily="49" charset="0"/>
              </a:rPr>
              <a:t>).</a:t>
            </a:r>
            <a:r>
              <a:rPr lang="en-US" dirty="0" err="1" smtClean="0">
                <a:latin typeface="Consolas" pitchFamily="49" charset="0"/>
              </a:rPr>
              <a:t>ToAListOf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4429132"/>
            <a:ext cx="800105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&lt;Memo, 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</a:p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, string&gt;()</a:t>
            </a:r>
          </a:p>
          <a:p>
            <a:r>
              <a:rPr lang="en-US" dirty="0" smtClean="0">
                <a:latin typeface="Consolas" pitchFamily="49" charset="0"/>
              </a:rPr>
              <a:t>	.</a:t>
            </a:r>
            <a:r>
              <a:rPr lang="en-US" dirty="0" err="1" smtClean="0">
                <a:latin typeface="Consolas" pitchFamily="49" charset="0"/>
              </a:rPr>
              <a:t>ConvertUsing</a:t>
            </a:r>
            <a:r>
              <a:rPr lang="en-US" dirty="0" smtClean="0">
                <a:latin typeface="Consolas" pitchFamily="49" charset="0"/>
              </a:rPr>
              <a:t>(d =&gt; </a:t>
            </a:r>
            <a:r>
              <a:rPr lang="en-US" dirty="0" err="1" smtClean="0">
                <a:latin typeface="Consolas" pitchFamily="49" charset="0"/>
              </a:rPr>
              <a:t>d.ToScreenDate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  <p:bldP spid="6" grpId="0" animBg="1"/>
      <p:bldP spid="7" grpId="0" animBg="1"/>
      <p:bldP spid="7" grpId="1"/>
      <p:bldP spid="8" grpId="0" uiExpand="1" build="p" animBg="1"/>
      <p:bldP spid="8" grpId="1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</a:t>
            </a:r>
            <a:r>
              <a:rPr lang="nl-BE" dirty="0" smtClean="0"/>
              <a:t> </a:t>
            </a:r>
            <a:r>
              <a:rPr lang="nl-BE" dirty="0" smtClean="0"/>
              <a:t>Driven Design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90589"/>
            <a:ext cx="75723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09838"/>
            <a:ext cx="4562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coupling with Spring.net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694</TotalTime>
  <Words>340</Words>
  <Application>Microsoft Office PowerPoint</Application>
  <PresentationFormat>On-screen Show (4:3)</PresentationFormat>
  <Paragraphs>87</Paragraphs>
  <Slides>22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Aspect</vt:lpstr>
      <vt:lpstr>Technical lessons learned</vt:lpstr>
      <vt:lpstr>Application flow</vt:lpstr>
      <vt:lpstr>UI: jQuery</vt:lpstr>
      <vt:lpstr>UI: Microsoft’s MVC</vt:lpstr>
      <vt:lpstr>Domain: Mapping</vt:lpstr>
      <vt:lpstr>Domain Driven Design</vt:lpstr>
      <vt:lpstr>Domain: Validation with attributes</vt:lpstr>
      <vt:lpstr>Domain: Loose coupling with Spring.net</vt:lpstr>
      <vt:lpstr>Data: Nhibernate</vt:lpstr>
      <vt:lpstr>Data: Migratordotnet</vt:lpstr>
      <vt:lpstr>Practices: Specification by example FitNesse</vt:lpstr>
      <vt:lpstr>Practices: TDD/BDD/AAA</vt:lpstr>
      <vt:lpstr>Practices: Pair Programming</vt:lpstr>
      <vt:lpstr>Practices: Readability</vt:lpstr>
      <vt:lpstr>ALM: TeamCity with Subversion: Perfect match!</vt:lpstr>
      <vt:lpstr>ALM: TeamCity with Subversion: Perfect match!</vt:lpstr>
      <vt:lpstr>ALM: TeamCity with Subversion: Perfect match!</vt:lpstr>
      <vt:lpstr>ALM: TeamCity with Subversion: Perfect match!</vt:lpstr>
      <vt:lpstr>ALM: TeamCity with Subversion: Perfect match!</vt:lpstr>
      <vt:lpstr>ALM: TeamCity with Subversion: Perfect match!</vt:lpstr>
      <vt:lpstr>ALM: TeamCity with Subversion: Perfect match!</vt:lpstr>
      <vt:lpstr>ALM: TeamCity with Subversion: Perfect match!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44</cp:revision>
  <dcterms:created xsi:type="dcterms:W3CDTF">2009-05-22T14:28:36Z</dcterms:created>
  <dcterms:modified xsi:type="dcterms:W3CDTF">2009-06-16T12:16:42Z</dcterms:modified>
</cp:coreProperties>
</file>