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89" r:id="rId3"/>
    <p:sldId id="266" r:id="rId4"/>
    <p:sldId id="267" r:id="rId5"/>
    <p:sldId id="277" r:id="rId6"/>
    <p:sldId id="292" r:id="rId7"/>
    <p:sldId id="268" r:id="rId8"/>
    <p:sldId id="270" r:id="rId9"/>
    <p:sldId id="285" r:id="rId10"/>
    <p:sldId id="257" r:id="rId11"/>
    <p:sldId id="286" r:id="rId12"/>
    <p:sldId id="259" r:id="rId13"/>
    <p:sldId id="258" r:id="rId14"/>
    <p:sldId id="287" r:id="rId15"/>
    <p:sldId id="262" r:id="rId16"/>
    <p:sldId id="269" r:id="rId17"/>
    <p:sldId id="263" r:id="rId18"/>
    <p:sldId id="261" r:id="rId19"/>
    <p:sldId id="288" r:id="rId20"/>
    <p:sldId id="264" r:id="rId21"/>
    <p:sldId id="278" r:id="rId22"/>
    <p:sldId id="265" r:id="rId23"/>
    <p:sldId id="293" r:id="rId24"/>
    <p:sldId id="294" r:id="rId25"/>
    <p:sldId id="295" r:id="rId26"/>
    <p:sldId id="296" r:id="rId27"/>
    <p:sldId id="297" r:id="rId28"/>
    <p:sldId id="290" r:id="rId29"/>
    <p:sldId id="279" r:id="rId30"/>
    <p:sldId id="280" r:id="rId31"/>
    <p:sldId id="281" r:id="rId32"/>
    <p:sldId id="282" r:id="rId33"/>
    <p:sldId id="283" r:id="rId34"/>
    <p:sldId id="284" r:id="rId35"/>
    <p:sldId id="291" r:id="rId36"/>
    <p:sldId id="271" r:id="rId37"/>
    <p:sldId id="272" r:id="rId38"/>
    <p:sldId id="273" r:id="rId39"/>
    <p:sldId id="274" r:id="rId40"/>
    <p:sldId id="275" r:id="rId41"/>
    <p:sldId id="27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9" autoAdjust="0"/>
    <p:restoredTop sz="86325" autoAdjust="0"/>
  </p:normalViewPr>
  <p:slideViewPr>
    <p:cSldViewPr>
      <p:cViewPr varScale="1">
        <p:scale>
          <a:sx n="115" d="100"/>
          <a:sy n="115" d="100"/>
        </p:scale>
        <p:origin x="-15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40883-753C-434A-B712-B7C5D0C8D11F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CE9D7CDE-DC94-4EA5-8603-4A55F3E6A119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Arrange</a:t>
          </a:r>
          <a:endParaRPr lang="en-US" dirty="0"/>
        </a:p>
      </dgm:t>
    </dgm:pt>
    <dgm:pt modelId="{6397F7C7-58BA-4343-B754-7B41C76308DC}" type="parTrans" cxnId="{DD16D3DA-ED59-44B3-88D1-681A8C092CFE}">
      <dgm:prSet/>
      <dgm:spPr/>
      <dgm:t>
        <a:bodyPr/>
        <a:lstStyle/>
        <a:p>
          <a:endParaRPr lang="en-US"/>
        </a:p>
      </dgm:t>
    </dgm:pt>
    <dgm:pt modelId="{CF7A7CEF-7A15-45C1-95A8-E0276DA924E7}" type="sibTrans" cxnId="{DD16D3DA-ED59-44B3-88D1-681A8C092CFE}">
      <dgm:prSet/>
      <dgm:spPr/>
      <dgm:t>
        <a:bodyPr/>
        <a:lstStyle/>
        <a:p>
          <a:endParaRPr lang="en-US"/>
        </a:p>
      </dgm:t>
    </dgm:pt>
    <dgm:pt modelId="{5F9D996F-EF28-4174-BF32-29B926E5347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Act</a:t>
          </a:r>
          <a:endParaRPr lang="en-US" dirty="0"/>
        </a:p>
      </dgm:t>
    </dgm:pt>
    <dgm:pt modelId="{D5348966-5707-4963-8E2D-61A3710FDE19}" type="parTrans" cxnId="{88B3BB65-9313-4888-978B-8E250EFCDD2B}">
      <dgm:prSet/>
      <dgm:spPr/>
      <dgm:t>
        <a:bodyPr/>
        <a:lstStyle/>
        <a:p>
          <a:endParaRPr lang="en-US"/>
        </a:p>
      </dgm:t>
    </dgm:pt>
    <dgm:pt modelId="{1C632A32-A814-4042-9B49-0495A2F7F114}" type="sibTrans" cxnId="{88B3BB65-9313-4888-978B-8E250EFCDD2B}">
      <dgm:prSet/>
      <dgm:spPr/>
      <dgm:t>
        <a:bodyPr/>
        <a:lstStyle/>
        <a:p>
          <a:endParaRPr lang="en-US"/>
        </a:p>
      </dgm:t>
    </dgm:pt>
    <dgm:pt modelId="{9D8B25C3-377F-4E50-BBA0-CC0D8F3AA586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nl-BE" dirty="0" smtClean="0"/>
            <a:t>Assert</a:t>
          </a:r>
          <a:endParaRPr lang="en-US" dirty="0"/>
        </a:p>
      </dgm:t>
    </dgm:pt>
    <dgm:pt modelId="{12EEC106-29B8-4A65-BCFE-AA6AFC2015DE}" type="parTrans" cxnId="{09EE3F67-1BAE-428E-B9EB-F57868743560}">
      <dgm:prSet/>
      <dgm:spPr/>
      <dgm:t>
        <a:bodyPr/>
        <a:lstStyle/>
        <a:p>
          <a:endParaRPr lang="en-US"/>
        </a:p>
      </dgm:t>
    </dgm:pt>
    <dgm:pt modelId="{D07611FB-97F9-4C14-B23C-72EC32D71BE7}" type="sibTrans" cxnId="{09EE3F67-1BAE-428E-B9EB-F57868743560}">
      <dgm:prSet/>
      <dgm:spPr/>
      <dgm:t>
        <a:bodyPr/>
        <a:lstStyle/>
        <a:p>
          <a:endParaRPr lang="en-US"/>
        </a:p>
      </dgm:t>
    </dgm:pt>
    <dgm:pt modelId="{FEDE4C23-C66E-457D-BA8D-5122959B1A2B}" type="pres">
      <dgm:prSet presAssocID="{EB940883-753C-434A-B712-B7C5D0C8D11F}" presName="linearFlow" presStyleCnt="0">
        <dgm:presLayoutVars>
          <dgm:resizeHandles val="exact"/>
        </dgm:presLayoutVars>
      </dgm:prSet>
      <dgm:spPr/>
    </dgm:pt>
    <dgm:pt modelId="{9629D33E-D607-4A05-9B6C-868902AC687F}" type="pres">
      <dgm:prSet presAssocID="{CE9D7CDE-DC94-4EA5-8603-4A55F3E6A1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F3B6D-FDF9-419F-A781-331EA23B71F1}" type="pres">
      <dgm:prSet presAssocID="{CF7A7CEF-7A15-45C1-95A8-E0276DA924E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DFC4A97-59FE-48DB-9B6A-5EDF6E675B4A}" type="pres">
      <dgm:prSet presAssocID="{CF7A7CEF-7A15-45C1-95A8-E0276DA924E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9880EC2-139B-4C7C-8BBF-A9B4C6FD0AA6}" type="pres">
      <dgm:prSet presAssocID="{5F9D996F-EF28-4174-BF32-29B926E534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4E673-D0DD-4CE6-9A75-393B44221371}" type="pres">
      <dgm:prSet presAssocID="{1C632A32-A814-4042-9B49-0495A2F7F11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AB342D6-9A03-40F5-9688-F1A7F4E2B07D}" type="pres">
      <dgm:prSet presAssocID="{1C632A32-A814-4042-9B49-0495A2F7F11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3E35E453-631E-4471-B37A-C4702BC05C3C}" type="pres">
      <dgm:prSet presAssocID="{9D8B25C3-377F-4E50-BBA0-CC0D8F3AA58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61E3FA-B20C-45D7-971C-BEA6B0A64EF3}" type="presOf" srcId="{CF7A7CEF-7A15-45C1-95A8-E0276DA924E7}" destId="{9DFC4A97-59FE-48DB-9B6A-5EDF6E675B4A}" srcOrd="1" destOrd="0" presId="urn:microsoft.com/office/officeart/2005/8/layout/process2"/>
    <dgm:cxn modelId="{B83D83FF-B878-400F-84AB-078ABE7F9261}" type="presOf" srcId="{CF7A7CEF-7A15-45C1-95A8-E0276DA924E7}" destId="{E73F3B6D-FDF9-419F-A781-331EA23B71F1}" srcOrd="0" destOrd="0" presId="urn:microsoft.com/office/officeart/2005/8/layout/process2"/>
    <dgm:cxn modelId="{FE3CFA12-A777-4456-AB21-F5B7D3698F49}" type="presOf" srcId="{5F9D996F-EF28-4174-BF32-29B926E53477}" destId="{B9880EC2-139B-4C7C-8BBF-A9B4C6FD0AA6}" srcOrd="0" destOrd="0" presId="urn:microsoft.com/office/officeart/2005/8/layout/process2"/>
    <dgm:cxn modelId="{DD16D3DA-ED59-44B3-88D1-681A8C092CFE}" srcId="{EB940883-753C-434A-B712-B7C5D0C8D11F}" destId="{CE9D7CDE-DC94-4EA5-8603-4A55F3E6A119}" srcOrd="0" destOrd="0" parTransId="{6397F7C7-58BA-4343-B754-7B41C76308DC}" sibTransId="{CF7A7CEF-7A15-45C1-95A8-E0276DA924E7}"/>
    <dgm:cxn modelId="{AF41BBCC-3562-4F44-825E-43AC1562DF23}" type="presOf" srcId="{CE9D7CDE-DC94-4EA5-8603-4A55F3E6A119}" destId="{9629D33E-D607-4A05-9B6C-868902AC687F}" srcOrd="0" destOrd="0" presId="urn:microsoft.com/office/officeart/2005/8/layout/process2"/>
    <dgm:cxn modelId="{B309834F-E250-495C-9AD7-B8986AC13891}" type="presOf" srcId="{EB940883-753C-434A-B712-B7C5D0C8D11F}" destId="{FEDE4C23-C66E-457D-BA8D-5122959B1A2B}" srcOrd="0" destOrd="0" presId="urn:microsoft.com/office/officeart/2005/8/layout/process2"/>
    <dgm:cxn modelId="{CE82EF7D-01AB-4804-B71D-65B6AA16DD5D}" type="presOf" srcId="{9D8B25C3-377F-4E50-BBA0-CC0D8F3AA586}" destId="{3E35E453-631E-4471-B37A-C4702BC05C3C}" srcOrd="0" destOrd="0" presId="urn:microsoft.com/office/officeart/2005/8/layout/process2"/>
    <dgm:cxn modelId="{09EE3F67-1BAE-428E-B9EB-F57868743560}" srcId="{EB940883-753C-434A-B712-B7C5D0C8D11F}" destId="{9D8B25C3-377F-4E50-BBA0-CC0D8F3AA586}" srcOrd="2" destOrd="0" parTransId="{12EEC106-29B8-4A65-BCFE-AA6AFC2015DE}" sibTransId="{D07611FB-97F9-4C14-B23C-72EC32D71BE7}"/>
    <dgm:cxn modelId="{20196D13-0228-4FED-AF3D-CFE4D5C38098}" type="presOf" srcId="{1C632A32-A814-4042-9B49-0495A2F7F114}" destId="{6AB342D6-9A03-40F5-9688-F1A7F4E2B07D}" srcOrd="1" destOrd="0" presId="urn:microsoft.com/office/officeart/2005/8/layout/process2"/>
    <dgm:cxn modelId="{88B3BB65-9313-4888-978B-8E250EFCDD2B}" srcId="{EB940883-753C-434A-B712-B7C5D0C8D11F}" destId="{5F9D996F-EF28-4174-BF32-29B926E53477}" srcOrd="1" destOrd="0" parTransId="{D5348966-5707-4963-8E2D-61A3710FDE19}" sibTransId="{1C632A32-A814-4042-9B49-0495A2F7F114}"/>
    <dgm:cxn modelId="{F3DF92D5-B3E5-4E92-A727-6378AE08F428}" type="presOf" srcId="{1C632A32-A814-4042-9B49-0495A2F7F114}" destId="{5A64E673-D0DD-4CE6-9A75-393B44221371}" srcOrd="0" destOrd="0" presId="urn:microsoft.com/office/officeart/2005/8/layout/process2"/>
    <dgm:cxn modelId="{E14E8F20-7A60-4CAB-B7ED-10962E8275F2}" type="presParOf" srcId="{FEDE4C23-C66E-457D-BA8D-5122959B1A2B}" destId="{9629D33E-D607-4A05-9B6C-868902AC687F}" srcOrd="0" destOrd="0" presId="urn:microsoft.com/office/officeart/2005/8/layout/process2"/>
    <dgm:cxn modelId="{25FC2B9A-025C-481B-AEE4-FFD17A58F588}" type="presParOf" srcId="{FEDE4C23-C66E-457D-BA8D-5122959B1A2B}" destId="{E73F3B6D-FDF9-419F-A781-331EA23B71F1}" srcOrd="1" destOrd="0" presId="urn:microsoft.com/office/officeart/2005/8/layout/process2"/>
    <dgm:cxn modelId="{B084A859-BEDF-45D7-94BB-47A3B67F0141}" type="presParOf" srcId="{E73F3B6D-FDF9-419F-A781-331EA23B71F1}" destId="{9DFC4A97-59FE-48DB-9B6A-5EDF6E675B4A}" srcOrd="0" destOrd="0" presId="urn:microsoft.com/office/officeart/2005/8/layout/process2"/>
    <dgm:cxn modelId="{ECD53BE8-BA56-4F1D-BDF0-057DB1833A03}" type="presParOf" srcId="{FEDE4C23-C66E-457D-BA8D-5122959B1A2B}" destId="{B9880EC2-139B-4C7C-8BBF-A9B4C6FD0AA6}" srcOrd="2" destOrd="0" presId="urn:microsoft.com/office/officeart/2005/8/layout/process2"/>
    <dgm:cxn modelId="{E54D3A59-5F34-4629-9E15-45C42885E596}" type="presParOf" srcId="{FEDE4C23-C66E-457D-BA8D-5122959B1A2B}" destId="{5A64E673-D0DD-4CE6-9A75-393B44221371}" srcOrd="3" destOrd="0" presId="urn:microsoft.com/office/officeart/2005/8/layout/process2"/>
    <dgm:cxn modelId="{EE79C770-8B5F-4952-9343-24C34F76C930}" type="presParOf" srcId="{5A64E673-D0DD-4CE6-9A75-393B44221371}" destId="{6AB342D6-9A03-40F5-9688-F1A7F4E2B07D}" srcOrd="0" destOrd="0" presId="urn:microsoft.com/office/officeart/2005/8/layout/process2"/>
    <dgm:cxn modelId="{9B41B251-1C4C-4BAF-BF4C-B00A578D9197}" type="presParOf" srcId="{FEDE4C23-C66E-457D-BA8D-5122959B1A2B}" destId="{3E35E453-631E-4471-B37A-C4702BC05C3C}" srcOrd="4" destOrd="0" presId="urn:microsoft.com/office/officeart/2005/8/layout/process2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1D9E13-39EB-4259-8AAE-19DA7F6F4D83}" type="presOf" srcId="{98DF2911-A7F4-40F9-95B7-5A2749B23573}" destId="{A8870B13-FF71-43FF-99F2-34D003325B85}" srcOrd="1" destOrd="0" presId="urn:microsoft.com/office/officeart/2005/8/layout/process1"/>
    <dgm:cxn modelId="{4BA553AF-4D45-4445-97C7-F964FD14B520}" type="presOf" srcId="{AFDF83D1-13E0-4D43-881B-4C6B983513A2}" destId="{5FB27D96-032E-4476-A886-256D29C84CCF}" srcOrd="0" destOrd="0" presId="urn:microsoft.com/office/officeart/2005/8/layout/process1"/>
    <dgm:cxn modelId="{8BAE8E1E-B0DC-48A7-9BEA-483E4BFDE75D}" type="presOf" srcId="{89F4663A-CD05-4B85-BBCA-40FA831A1A8F}" destId="{3BA92C7C-5CB1-4570-8FA2-5F6671B46B59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680EDD14-5D8D-4F98-BB21-F7357A768F58}" type="presOf" srcId="{39332B7E-DC53-4E39-8170-323651ED934E}" destId="{A42C128E-CC5D-4400-8C05-2AAD4ADDE6D2}" srcOrd="0" destOrd="0" presId="urn:microsoft.com/office/officeart/2005/8/layout/process1"/>
    <dgm:cxn modelId="{2C77AF61-53F0-4427-BAE1-191B78CA6480}" type="presOf" srcId="{366AF2CA-1E69-4291-A324-950482E12DD8}" destId="{E974E305-B093-4847-B674-96CD015141E0}" srcOrd="0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4CB64A8E-32F3-46D3-8846-8CF92E5BC6C7}" type="presOf" srcId="{11DC3F5C-A4A2-407F-A072-A8F3225ADA2E}" destId="{E8C7D2B8-2EFE-491B-9120-598B54FDB279}" srcOrd="0" destOrd="0" presId="urn:microsoft.com/office/officeart/2005/8/layout/process1"/>
    <dgm:cxn modelId="{D3258751-8CD8-42C7-9C8D-78B70E2FB6A7}" type="presOf" srcId="{98DF2911-A7F4-40F9-95B7-5A2749B23573}" destId="{05F659E6-DE2E-4A9D-9F2C-38C149E7E7F9}" srcOrd="0" destOrd="0" presId="urn:microsoft.com/office/officeart/2005/8/layout/process1"/>
    <dgm:cxn modelId="{25CADF2C-5127-4D3F-9FE9-89EF699DA703}" type="presOf" srcId="{366AF2CA-1E69-4291-A324-950482E12DD8}" destId="{0DCC8B2A-85A5-4A3D-BF7B-23123E384DDA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28B0094C-54C8-4D97-88F7-AD1F1E9C57F5}" type="presParOf" srcId="{A42C128E-CC5D-4400-8C05-2AAD4ADDE6D2}" destId="{3BA92C7C-5CB1-4570-8FA2-5F6671B46B59}" srcOrd="0" destOrd="0" presId="urn:microsoft.com/office/officeart/2005/8/layout/process1"/>
    <dgm:cxn modelId="{347B9D16-4E7F-4823-AC30-4879B12F85C6}" type="presParOf" srcId="{A42C128E-CC5D-4400-8C05-2AAD4ADDE6D2}" destId="{E974E305-B093-4847-B674-96CD015141E0}" srcOrd="1" destOrd="0" presId="urn:microsoft.com/office/officeart/2005/8/layout/process1"/>
    <dgm:cxn modelId="{1098D7C5-EBA6-4681-91F6-E734C2F42E65}" type="presParOf" srcId="{E974E305-B093-4847-B674-96CD015141E0}" destId="{0DCC8B2A-85A5-4A3D-BF7B-23123E384DDA}" srcOrd="0" destOrd="0" presId="urn:microsoft.com/office/officeart/2005/8/layout/process1"/>
    <dgm:cxn modelId="{B907B2D0-DDC2-4E44-BC8E-AA577326B514}" type="presParOf" srcId="{A42C128E-CC5D-4400-8C05-2AAD4ADDE6D2}" destId="{E8C7D2B8-2EFE-491B-9120-598B54FDB279}" srcOrd="2" destOrd="0" presId="urn:microsoft.com/office/officeart/2005/8/layout/process1"/>
    <dgm:cxn modelId="{56DBBECB-E8A2-42FD-9CDE-24BC1B8D3229}" type="presParOf" srcId="{A42C128E-CC5D-4400-8C05-2AAD4ADDE6D2}" destId="{05F659E6-DE2E-4A9D-9F2C-38C149E7E7F9}" srcOrd="3" destOrd="0" presId="urn:microsoft.com/office/officeart/2005/8/layout/process1"/>
    <dgm:cxn modelId="{C263272E-0CC1-4384-8270-88AD7DC91F6C}" type="presParOf" srcId="{05F659E6-DE2E-4A9D-9F2C-38C149E7E7F9}" destId="{A8870B13-FF71-43FF-99F2-34D003325B85}" srcOrd="0" destOrd="0" presId="urn:microsoft.com/office/officeart/2005/8/layout/process1"/>
    <dgm:cxn modelId="{4481F58F-3130-4DA0-9BF9-C2BBCD233A71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332B7E-DC53-4E39-8170-323651ED934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F4663A-CD05-4B85-BBCA-40FA831A1A8F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Edit</a:t>
          </a:r>
          <a:endParaRPr lang="en-US" dirty="0"/>
        </a:p>
      </dgm:t>
    </dgm:pt>
    <dgm:pt modelId="{9C6F7918-3660-4369-A6C2-90E53184E84C}" type="parTrans" cxnId="{6D3FF21F-14FE-4E62-8D3A-92CBA747E71B}">
      <dgm:prSet/>
      <dgm:spPr/>
      <dgm:t>
        <a:bodyPr/>
        <a:lstStyle/>
        <a:p>
          <a:endParaRPr lang="en-US"/>
        </a:p>
      </dgm:t>
    </dgm:pt>
    <dgm:pt modelId="{366AF2CA-1E69-4291-A324-950482E12DD8}" type="sibTrans" cxnId="{6D3FF21F-14FE-4E62-8D3A-92CBA747E71B}">
      <dgm:prSet/>
      <dgm:spPr/>
      <dgm:t>
        <a:bodyPr/>
        <a:lstStyle/>
        <a:p>
          <a:endParaRPr lang="en-US"/>
        </a:p>
      </dgm:t>
    </dgm:pt>
    <dgm:pt modelId="{11DC3F5C-A4A2-407F-A072-A8F3225ADA2E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Verify</a:t>
          </a:r>
          <a:endParaRPr lang="en-US" dirty="0"/>
        </a:p>
      </dgm:t>
    </dgm:pt>
    <dgm:pt modelId="{7CE32FAF-7C27-4F07-9CFD-29396FBE7109}" type="parTrans" cxnId="{6BE2F088-147E-4D7E-88C5-5486B6A249AA}">
      <dgm:prSet/>
      <dgm:spPr/>
      <dgm:t>
        <a:bodyPr/>
        <a:lstStyle/>
        <a:p>
          <a:endParaRPr lang="en-US"/>
        </a:p>
      </dgm:t>
    </dgm:pt>
    <dgm:pt modelId="{98DF2911-A7F4-40F9-95B7-5A2749B23573}" type="sibTrans" cxnId="{6BE2F088-147E-4D7E-88C5-5486B6A249AA}">
      <dgm:prSet/>
      <dgm:spPr/>
      <dgm:t>
        <a:bodyPr/>
        <a:lstStyle/>
        <a:p>
          <a:endParaRPr lang="en-US"/>
        </a:p>
      </dgm:t>
    </dgm:pt>
    <dgm:pt modelId="{AFDF83D1-13E0-4D43-881B-4C6B983513A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 smtClean="0"/>
            <a:t>Commit</a:t>
          </a:r>
          <a:endParaRPr lang="en-US" dirty="0"/>
        </a:p>
      </dgm:t>
    </dgm:pt>
    <dgm:pt modelId="{2F2F5AEA-A776-42D7-A1AE-A0D79D27C577}" type="parTrans" cxnId="{494A3215-675D-40FE-81AE-8F96C7890F23}">
      <dgm:prSet/>
      <dgm:spPr/>
      <dgm:t>
        <a:bodyPr/>
        <a:lstStyle/>
        <a:p>
          <a:endParaRPr lang="en-US"/>
        </a:p>
      </dgm:t>
    </dgm:pt>
    <dgm:pt modelId="{709EAEF6-2E0C-4FAC-A060-2D70E771541C}" type="sibTrans" cxnId="{494A3215-675D-40FE-81AE-8F96C7890F23}">
      <dgm:prSet/>
      <dgm:spPr/>
      <dgm:t>
        <a:bodyPr/>
        <a:lstStyle/>
        <a:p>
          <a:endParaRPr lang="en-US"/>
        </a:p>
      </dgm:t>
    </dgm:pt>
    <dgm:pt modelId="{A42C128E-CC5D-4400-8C05-2AAD4ADDE6D2}" type="pres">
      <dgm:prSet presAssocID="{39332B7E-DC53-4E39-8170-323651ED934E}" presName="Name0" presStyleCnt="0">
        <dgm:presLayoutVars>
          <dgm:dir/>
          <dgm:resizeHandles val="exact"/>
        </dgm:presLayoutVars>
      </dgm:prSet>
      <dgm:spPr/>
    </dgm:pt>
    <dgm:pt modelId="{3BA92C7C-5CB1-4570-8FA2-5F6671B46B59}" type="pres">
      <dgm:prSet presAssocID="{89F4663A-CD05-4B85-BBCA-40FA831A1A8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4E305-B093-4847-B674-96CD015141E0}" type="pres">
      <dgm:prSet presAssocID="{366AF2CA-1E69-4291-A324-950482E12DD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DCC8B2A-85A5-4A3D-BF7B-23123E384DDA}" type="pres">
      <dgm:prSet presAssocID="{366AF2CA-1E69-4291-A324-950482E12DD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8C7D2B8-2EFE-491B-9120-598B54FDB279}" type="pres">
      <dgm:prSet presAssocID="{11DC3F5C-A4A2-407F-A072-A8F3225ADA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59E6-DE2E-4A9D-9F2C-38C149E7E7F9}" type="pres">
      <dgm:prSet presAssocID="{98DF2911-A7F4-40F9-95B7-5A2749B2357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8870B13-FF71-43FF-99F2-34D003325B85}" type="pres">
      <dgm:prSet presAssocID="{98DF2911-A7F4-40F9-95B7-5A2749B2357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FB27D96-032E-4476-A886-256D29C84CCF}" type="pres">
      <dgm:prSet presAssocID="{AFDF83D1-13E0-4D43-881B-4C6B983513A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57519E-2044-48CF-BC8A-BE6F150B7F63}" type="presOf" srcId="{AFDF83D1-13E0-4D43-881B-4C6B983513A2}" destId="{5FB27D96-032E-4476-A886-256D29C84CCF}" srcOrd="0" destOrd="0" presId="urn:microsoft.com/office/officeart/2005/8/layout/process1"/>
    <dgm:cxn modelId="{7DF876E3-C11A-4D82-AE38-F82D381BDA68}" type="presOf" srcId="{39332B7E-DC53-4E39-8170-323651ED934E}" destId="{A42C128E-CC5D-4400-8C05-2AAD4ADDE6D2}" srcOrd="0" destOrd="0" presId="urn:microsoft.com/office/officeart/2005/8/layout/process1"/>
    <dgm:cxn modelId="{494A3215-675D-40FE-81AE-8F96C7890F23}" srcId="{39332B7E-DC53-4E39-8170-323651ED934E}" destId="{AFDF83D1-13E0-4D43-881B-4C6B983513A2}" srcOrd="2" destOrd="0" parTransId="{2F2F5AEA-A776-42D7-A1AE-A0D79D27C577}" sibTransId="{709EAEF6-2E0C-4FAC-A060-2D70E771541C}"/>
    <dgm:cxn modelId="{4E4BFA24-DF48-4025-A846-DC9ADD69E104}" type="presOf" srcId="{11DC3F5C-A4A2-407F-A072-A8F3225ADA2E}" destId="{E8C7D2B8-2EFE-491B-9120-598B54FDB279}" srcOrd="0" destOrd="0" presId="urn:microsoft.com/office/officeart/2005/8/layout/process1"/>
    <dgm:cxn modelId="{D9B451AA-15AD-41DF-9945-E8220EE807F8}" type="presOf" srcId="{366AF2CA-1E69-4291-A324-950482E12DD8}" destId="{E974E305-B093-4847-B674-96CD015141E0}" srcOrd="0" destOrd="0" presId="urn:microsoft.com/office/officeart/2005/8/layout/process1"/>
    <dgm:cxn modelId="{38239BC5-37A7-4230-93EE-2438601F3C68}" type="presOf" srcId="{366AF2CA-1E69-4291-A324-950482E12DD8}" destId="{0DCC8B2A-85A5-4A3D-BF7B-23123E384DDA}" srcOrd="1" destOrd="0" presId="urn:microsoft.com/office/officeart/2005/8/layout/process1"/>
    <dgm:cxn modelId="{6BE2F088-147E-4D7E-88C5-5486B6A249AA}" srcId="{39332B7E-DC53-4E39-8170-323651ED934E}" destId="{11DC3F5C-A4A2-407F-A072-A8F3225ADA2E}" srcOrd="1" destOrd="0" parTransId="{7CE32FAF-7C27-4F07-9CFD-29396FBE7109}" sibTransId="{98DF2911-A7F4-40F9-95B7-5A2749B23573}"/>
    <dgm:cxn modelId="{60A65CE1-02BA-491D-BFBD-3432FA6CCD17}" type="presOf" srcId="{98DF2911-A7F4-40F9-95B7-5A2749B23573}" destId="{A8870B13-FF71-43FF-99F2-34D003325B85}" srcOrd="1" destOrd="0" presId="urn:microsoft.com/office/officeart/2005/8/layout/process1"/>
    <dgm:cxn modelId="{6D3FF21F-14FE-4E62-8D3A-92CBA747E71B}" srcId="{39332B7E-DC53-4E39-8170-323651ED934E}" destId="{89F4663A-CD05-4B85-BBCA-40FA831A1A8F}" srcOrd="0" destOrd="0" parTransId="{9C6F7918-3660-4369-A6C2-90E53184E84C}" sibTransId="{366AF2CA-1E69-4291-A324-950482E12DD8}"/>
    <dgm:cxn modelId="{55DD675D-E54B-4202-B917-8B7861E3C89A}" type="presOf" srcId="{98DF2911-A7F4-40F9-95B7-5A2749B23573}" destId="{05F659E6-DE2E-4A9D-9F2C-38C149E7E7F9}" srcOrd="0" destOrd="0" presId="urn:microsoft.com/office/officeart/2005/8/layout/process1"/>
    <dgm:cxn modelId="{CF02B29C-5056-4C49-81FC-FA895A917BFF}" type="presOf" srcId="{89F4663A-CD05-4B85-BBCA-40FA831A1A8F}" destId="{3BA92C7C-5CB1-4570-8FA2-5F6671B46B59}" srcOrd="0" destOrd="0" presId="urn:microsoft.com/office/officeart/2005/8/layout/process1"/>
    <dgm:cxn modelId="{9091DBDA-6DBC-43B1-B233-258B3F347FE4}" type="presParOf" srcId="{A42C128E-CC5D-4400-8C05-2AAD4ADDE6D2}" destId="{3BA92C7C-5CB1-4570-8FA2-5F6671B46B59}" srcOrd="0" destOrd="0" presId="urn:microsoft.com/office/officeart/2005/8/layout/process1"/>
    <dgm:cxn modelId="{2717EFEF-20AE-443B-8DBD-9D7FE1996B3C}" type="presParOf" srcId="{A42C128E-CC5D-4400-8C05-2AAD4ADDE6D2}" destId="{E974E305-B093-4847-B674-96CD015141E0}" srcOrd="1" destOrd="0" presId="urn:microsoft.com/office/officeart/2005/8/layout/process1"/>
    <dgm:cxn modelId="{4EE3D5E7-91E3-45DE-B321-E96D6DA1B2DE}" type="presParOf" srcId="{E974E305-B093-4847-B674-96CD015141E0}" destId="{0DCC8B2A-85A5-4A3D-BF7B-23123E384DDA}" srcOrd="0" destOrd="0" presId="urn:microsoft.com/office/officeart/2005/8/layout/process1"/>
    <dgm:cxn modelId="{C92B8162-0BFF-402A-8F1E-F7B2FDEE4803}" type="presParOf" srcId="{A42C128E-CC5D-4400-8C05-2AAD4ADDE6D2}" destId="{E8C7D2B8-2EFE-491B-9120-598B54FDB279}" srcOrd="2" destOrd="0" presId="urn:microsoft.com/office/officeart/2005/8/layout/process1"/>
    <dgm:cxn modelId="{92F39A36-4B3D-4335-B01A-21AE26E3AC12}" type="presParOf" srcId="{A42C128E-CC5D-4400-8C05-2AAD4ADDE6D2}" destId="{05F659E6-DE2E-4A9D-9F2C-38C149E7E7F9}" srcOrd="3" destOrd="0" presId="urn:microsoft.com/office/officeart/2005/8/layout/process1"/>
    <dgm:cxn modelId="{C7FAE7D4-02FB-49A4-8228-B59C32A75412}" type="presParOf" srcId="{05F659E6-DE2E-4A9D-9F2C-38C149E7E7F9}" destId="{A8870B13-FF71-43FF-99F2-34D003325B85}" srcOrd="0" destOrd="0" presId="urn:microsoft.com/office/officeart/2005/8/layout/process1"/>
    <dgm:cxn modelId="{A3F3B001-4CE1-4D48-A04D-325FA15E7BEF}" type="presParOf" srcId="{A42C128E-CC5D-4400-8C05-2AAD4ADDE6D2}" destId="{5FB27D96-032E-4476-A886-256D29C84CCF}" srcOrd="4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51393-7E35-4018-BC05-EF5CF32CD707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9900-B1F8-4025-BE3C-AA14704478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69900-B1F8-4025-BE3C-AA14704478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03763D-A27D-454E-8A4F-CA208A7ACAEE}" type="datetimeFigureOut">
              <a:rPr lang="en-US" smtClean="0"/>
              <a:pPr/>
              <a:t>6/23/2009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E93B2-3A7B-41C6-9FE2-86B4B403B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jects\workshops\dkv_lessons_learned\slides\Technical%20Session\accordion.av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Technical Lessons Learned with DKV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You don’t have to agree..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>
            <a:stCxn id="9" idx="2"/>
            <a:endCxn id="8" idx="0"/>
          </p:cNvCxnSpPr>
          <p:nvPr/>
        </p:nvCxnSpPr>
        <p:spPr>
          <a:xfrm rot="5400000">
            <a:off x="4100506" y="3493291"/>
            <a:ext cx="442922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49" idx="0"/>
          </p:cNvCxnSpPr>
          <p:nvPr/>
        </p:nvCxnSpPr>
        <p:spPr>
          <a:xfrm rot="5400000">
            <a:off x="4099653" y="1420736"/>
            <a:ext cx="444628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  <a:endCxn id="10" idx="1"/>
          </p:cNvCxnSpPr>
          <p:nvPr/>
        </p:nvCxnSpPr>
        <p:spPr>
          <a:xfrm rot="5400000">
            <a:off x="4132652" y="4454131"/>
            <a:ext cx="371484" cy="714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49" idx="2"/>
          </p:cNvCxnSpPr>
          <p:nvPr/>
        </p:nvCxnSpPr>
        <p:spPr>
          <a:xfrm rot="5400000" flipH="1" flipV="1">
            <a:off x="4064787" y="2457440"/>
            <a:ext cx="514360" cy="1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71868" y="64121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71868" y="271462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571868" y="1643050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Mapper</a:t>
            </a:r>
            <a:endParaRPr lang="en-US" dirty="0"/>
          </a:p>
        </p:txBody>
      </p:sp>
      <p:sp>
        <p:nvSpPr>
          <p:cNvPr id="19" name="Folded Corner 18"/>
          <p:cNvSpPr/>
          <p:nvPr/>
        </p:nvSpPr>
        <p:spPr>
          <a:xfrm>
            <a:off x="3786182" y="641212"/>
            <a:ext cx="1143008" cy="485772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Application flow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71868" y="3714752"/>
            <a:ext cx="1500198" cy="55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Repository</a:t>
            </a:r>
          </a:p>
        </p:txBody>
      </p:sp>
      <p:sp>
        <p:nvSpPr>
          <p:cNvPr id="10" name="Can 9"/>
          <p:cNvSpPr/>
          <p:nvPr/>
        </p:nvSpPr>
        <p:spPr>
          <a:xfrm>
            <a:off x="3857620" y="4643446"/>
            <a:ext cx="914400" cy="7875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DB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71914" y="1714488"/>
            <a:ext cx="91440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57620" y="3729046"/>
            <a:ext cx="914400" cy="485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53" name="Up Arrow 52"/>
          <p:cNvSpPr/>
          <p:nvPr/>
        </p:nvSpPr>
        <p:spPr>
          <a:xfrm>
            <a:off x="4071934" y="4213112"/>
            <a:ext cx="484632" cy="9784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data</a:t>
            </a:r>
            <a:endParaRPr lang="en-US" sz="1200" dirty="0"/>
          </a:p>
        </p:txBody>
      </p:sp>
      <p:sp>
        <p:nvSpPr>
          <p:cNvPr id="18" name="Folded Corner 17"/>
          <p:cNvSpPr/>
          <p:nvPr/>
        </p:nvSpPr>
        <p:spPr>
          <a:xfrm>
            <a:off x="3786182" y="641212"/>
            <a:ext cx="1143008" cy="500066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GET Request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>
            <a:off x="4071934" y="784088"/>
            <a:ext cx="484632" cy="133559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3.61111E-6 0.4467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5E-6 -0.1384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13843 L -2.5E-6 -0.29606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2.5E-6 -0.1629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4" grpId="0" animBg="1"/>
      <p:bldP spid="4" grpId="2" animBg="1"/>
      <p:bldP spid="4" grpId="3" animBg="1"/>
      <p:bldP spid="5" grpId="0" animBg="1"/>
      <p:bldP spid="5" grpId="1" animBg="1"/>
      <p:bldP spid="5" grpId="3" animBg="1"/>
      <p:bldP spid="5" grpId="4" animBg="1"/>
      <p:bldP spid="53" grpId="0" animBg="1"/>
      <p:bldP spid="53" grpId="1" animBg="1"/>
      <p:bldP spid="18" grpId="0" animBg="1"/>
      <p:bldP spid="18" grpId="1" animBg="1"/>
      <p:bldP spid="52" grpId="0" animBg="1"/>
      <p:bldP spid="52" grpId="1" animBg="1"/>
      <p:bldP spid="52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The only thing the user</a:t>
            </a:r>
            <a:r>
              <a:rPr lang="nl-BE" baseline="0" dirty="0" smtClean="0"/>
              <a:t> sees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9388" y="714356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43570" y="714356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4876" y="714356"/>
            <a:ext cx="864339" cy="3693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Model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4348" y="1071546"/>
            <a:ext cx="7500990" cy="31432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nl-BE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2000240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Microsoft’s MVC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488" y="2214554"/>
            <a:ext cx="150019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286512" y="2857496"/>
            <a:ext cx="428628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86578" y="3286124"/>
            <a:ext cx="357190" cy="2143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57422" y="2214554"/>
            <a:ext cx="500066" cy="2143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4295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class </a:t>
            </a:r>
            <a:r>
              <a:rPr lang="en-US" sz="1400" dirty="0" err="1" smtClean="0">
                <a:latin typeface="Consolas" pitchFamily="49" charset="0"/>
              </a:rPr>
              <a:t>ZorgbehoevendeController</a:t>
            </a:r>
            <a:r>
              <a:rPr lang="en-US" sz="1400" dirty="0" smtClean="0">
                <a:latin typeface="Consolas" pitchFamily="49" charset="0"/>
              </a:rPr>
              <a:t> : Controller</a:t>
            </a:r>
          </a:p>
          <a:p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Detail(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dirty="0" smtClean="0">
                <a:latin typeface="Consolas" pitchFamily="49" charset="0"/>
              </a:rPr>
              <a:t> id)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 = </a:t>
            </a:r>
            <a:r>
              <a:rPr lang="en-US" sz="1400" dirty="0" err="1" smtClean="0">
                <a:latin typeface="Consolas" pitchFamily="49" charset="0"/>
              </a:rPr>
              <a:t>zorgbehoevendeService.GetZorgbehoevende</a:t>
            </a:r>
            <a:r>
              <a:rPr lang="en-US" sz="1400" dirty="0" smtClean="0">
                <a:latin typeface="Consolas" pitchFamily="49" charset="0"/>
              </a:rPr>
              <a:t>(id);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View(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ActionResult</a:t>
            </a:r>
            <a:r>
              <a:rPr lang="en-US" sz="1400" dirty="0" smtClean="0">
                <a:latin typeface="Consolas" pitchFamily="49" charset="0"/>
              </a:rPr>
              <a:t> Create(</a:t>
            </a:r>
            <a:r>
              <a:rPr lang="en-US" sz="1400" dirty="0" err="1" smtClean="0">
                <a:latin typeface="Consolas" pitchFamily="49" charset="0"/>
              </a:rPr>
              <a:t>CreateZorgbehoevendeDto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    {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</a:rPr>
              <a:t>var</a:t>
            </a:r>
            <a:r>
              <a:rPr lang="en-US" sz="1400" dirty="0" smtClean="0">
                <a:latin typeface="Consolas" pitchFamily="49" charset="0"/>
              </a:rPr>
              <a:t> id = </a:t>
            </a:r>
            <a:r>
              <a:rPr lang="en-US" sz="1400" dirty="0" err="1" smtClean="0">
                <a:latin typeface="Consolas" pitchFamily="49" charset="0"/>
              </a:rPr>
              <a:t>zorgbehoevendeService.CreateZorgbehoevende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dto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RedirectToAction</a:t>
            </a:r>
            <a:r>
              <a:rPr lang="en-US" sz="1400" dirty="0" smtClean="0">
                <a:latin typeface="Consolas" pitchFamily="49" charset="0"/>
              </a:rPr>
              <a:t>("Detail", </a:t>
            </a:r>
            <a:r>
              <a:rPr lang="en-US" sz="1400" dirty="0" err="1" smtClean="0">
                <a:latin typeface="Consolas" pitchFamily="49" charset="0"/>
              </a:rPr>
              <a:t>id.ToIdRoute</a:t>
            </a:r>
            <a:r>
              <a:rPr lang="en-US" sz="1400" dirty="0" smtClean="0">
                <a:latin typeface="Consolas" pitchFamily="49" charset="0"/>
              </a:rPr>
              <a:t>());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nl-BE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215074" y="571480"/>
            <a:ext cx="85953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Script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58082" y="1540442"/>
            <a:ext cx="732893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UI: jQuery</a:t>
            </a:r>
            <a:endParaRPr lang="en-US" dirty="0"/>
          </a:p>
        </p:txBody>
      </p:sp>
      <p:pic>
        <p:nvPicPr>
          <p:cNvPr id="6" name="accordio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2910" y="1357298"/>
            <a:ext cx="2514600" cy="40767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6286500" cy="2000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r="64804"/>
          <a:stretch>
            <a:fillRect/>
          </a:stretch>
        </p:blipFill>
        <p:spPr bwMode="auto">
          <a:xfrm>
            <a:off x="4214810" y="1909774"/>
            <a:ext cx="3929090" cy="3162300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</p:spPr>
      </p:pic>
      <p:sp>
        <p:nvSpPr>
          <p:cNvPr id="8" name="Right Brace 7"/>
          <p:cNvSpPr/>
          <p:nvPr/>
        </p:nvSpPr>
        <p:spPr>
          <a:xfrm>
            <a:off x="3214678" y="1428736"/>
            <a:ext cx="214314" cy="3500462"/>
          </a:xfrm>
          <a:prstGeom prst="rightBrace">
            <a:avLst>
              <a:gd name="adj1" fmla="val 8333"/>
              <a:gd name="adj2" fmla="val 596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3929058" y="1909774"/>
            <a:ext cx="214314" cy="3143272"/>
          </a:xfrm>
          <a:prstGeom prst="leftBrace">
            <a:avLst>
              <a:gd name="adj1" fmla="val 8333"/>
              <a:gd name="adj2" fmla="val 50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571868" y="3500438"/>
            <a:ext cx="2857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13" grpId="0" animBg="1"/>
      <p:bldP spid="12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Domain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 where the intelligence</a:t>
            </a:r>
            <a:r>
              <a:rPr lang="nl-BE" baseline="0" dirty="0" smtClean="0"/>
              <a:t> SHOULD 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8126" y="571480"/>
            <a:ext cx="132440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42713" y="3857628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65229" y="235743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 Driven Design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-9604" r="-57934"/>
          <a:stretch>
            <a:fillRect/>
          </a:stretch>
        </p:blipFill>
        <p:spPr bwMode="auto">
          <a:xfrm>
            <a:off x="857224" y="4224350"/>
            <a:ext cx="7643866" cy="99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714620"/>
            <a:ext cx="7629525" cy="819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428860" y="3357562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928670"/>
            <a:ext cx="7762875" cy="107632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1071538" y="1428736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357422" y="1643050"/>
            <a:ext cx="71438" cy="10001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2976" y="3143248"/>
            <a:ext cx="3714776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9" grpId="0" animBg="1"/>
      <p:bldP spid="11" grpId="0" animBg="1"/>
      <p:bldP spid="2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465229" y="263104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0958" y="57148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Domain: Loose</a:t>
            </a:r>
            <a:r>
              <a:rPr lang="nl-BE" baseline="0" dirty="0" smtClean="0"/>
              <a:t> coupling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65" y="3000372"/>
            <a:ext cx="7896225" cy="23431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7953375" cy="1390650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357554" y="500042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857620" y="2357430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4071934" y="2571744"/>
            <a:ext cx="1785950" cy="714380"/>
          </a:xfrm>
          <a:prstGeom prst="wedgeRectCallout">
            <a:avLst>
              <a:gd name="adj1" fmla="val -34797"/>
              <a:gd name="adj2" fmla="val 9973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Dependency Injection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86446" y="2786058"/>
            <a:ext cx="1203535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Attribute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5031" y="500042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42515" y="1347784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-19099" b="40663"/>
          <a:stretch>
            <a:fillRect/>
          </a:stretch>
        </p:blipFill>
        <p:spPr bwMode="auto">
          <a:xfrm>
            <a:off x="1714480" y="1704974"/>
            <a:ext cx="5286412" cy="9382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-38751" b="-7144"/>
          <a:stretch>
            <a:fillRect/>
          </a:stretch>
        </p:blipFill>
        <p:spPr bwMode="auto">
          <a:xfrm>
            <a:off x="1714480" y="857232"/>
            <a:ext cx="5286412" cy="3571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 r="-1094"/>
          <a:stretch>
            <a:fillRect/>
          </a:stretch>
        </p:blipFill>
        <p:spPr bwMode="auto">
          <a:xfrm>
            <a:off x="1714480" y="3143248"/>
            <a:ext cx="5286412" cy="23526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Domain: Validation with attributes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428860" y="2357430"/>
            <a:ext cx="71438" cy="714380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Domain: Mapping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864572"/>
            <a:ext cx="550071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Memo : Entity</a:t>
            </a: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Memo(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date, string auteur,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</a:rPr>
              <a:t>    {</a:t>
            </a:r>
          </a:p>
          <a:p>
            <a:r>
              <a:rPr lang="en-US" sz="1200" dirty="0" smtClean="0">
                <a:latin typeface="Consolas" pitchFamily="49" charset="0"/>
              </a:rPr>
              <a:t>        Datum  = date;</a:t>
            </a:r>
          </a:p>
          <a:p>
            <a:r>
              <a:rPr lang="en-US" sz="1200" dirty="0" smtClean="0">
                <a:latin typeface="Consolas" pitchFamily="49" charset="0"/>
              </a:rPr>
              <a:t>        Auteur = auteur;</a:t>
            </a:r>
          </a:p>
          <a:p>
            <a:r>
              <a:rPr lang="en-US" sz="1200" dirty="0" smtClean="0">
                <a:latin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</a:rPr>
              <a:t>    }</a:t>
            </a:r>
          </a:p>
          <a:p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    public </a:t>
            </a:r>
            <a:r>
              <a:rPr lang="en-US" sz="1200" dirty="0" err="1" smtClean="0">
                <a:latin typeface="Consolas" pitchFamily="49" charset="0"/>
              </a:rPr>
              <a:t>DateTime</a:t>
            </a:r>
            <a:r>
              <a:rPr lang="en-US" sz="1200" dirty="0" smtClean="0">
                <a:latin typeface="Consolas" pitchFamily="49" charset="0"/>
              </a:rPr>
              <a:t> Datum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 { get; protected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 { get; protected set; }}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6" y="2014357"/>
            <a:ext cx="4572000" cy="12003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 smtClean="0">
                <a:latin typeface="Consolas" pitchFamily="49" charset="0"/>
              </a:rPr>
              <a:t>public class </a:t>
            </a:r>
            <a:r>
              <a:rPr lang="en-US" sz="1200" dirty="0" err="1" smtClean="0">
                <a:latin typeface="Consolas" pitchFamily="49" charset="0"/>
              </a:rPr>
              <a:t>ViewMemoDto</a:t>
            </a:r>
            <a:endParaRPr lang="en-US" sz="1200" dirty="0" smtClean="0">
              <a:latin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Datum 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Auteur { get; set; }</a:t>
            </a:r>
          </a:p>
          <a:p>
            <a:r>
              <a:rPr lang="en-US" sz="1200" dirty="0" smtClean="0">
                <a:latin typeface="Consolas" pitchFamily="49" charset="0"/>
              </a:rPr>
              <a:t>    public string </a:t>
            </a:r>
            <a:r>
              <a:rPr lang="en-US" sz="1200" dirty="0" err="1" smtClean="0">
                <a:latin typeface="Consolas" pitchFamily="49" charset="0"/>
              </a:rPr>
              <a:t>Inhoud</a:t>
            </a:r>
            <a:r>
              <a:rPr lang="en-US" sz="1200" dirty="0" smtClean="0">
                <a:latin typeface="Consolas" pitchFamily="49" charset="0"/>
              </a:rPr>
              <a:t> { get; set; }</a:t>
            </a:r>
          </a:p>
          <a:p>
            <a:r>
              <a:rPr lang="en-US" sz="1200" dirty="0" smtClean="0">
                <a:latin typeface="Consolas" pitchFamily="49" charset="0"/>
              </a:rPr>
              <a:t>}</a:t>
            </a:r>
          </a:p>
        </p:txBody>
      </p:sp>
      <p:sp>
        <p:nvSpPr>
          <p:cNvPr id="6" name="Bent Arrow 5"/>
          <p:cNvSpPr/>
          <p:nvPr/>
        </p:nvSpPr>
        <p:spPr>
          <a:xfrm rot="5400000">
            <a:off x="5750727" y="1250141"/>
            <a:ext cx="1143008" cy="642942"/>
          </a:xfrm>
          <a:prstGeom prst="bentArrow">
            <a:avLst>
              <a:gd name="adj1" fmla="val 25000"/>
              <a:gd name="adj2" fmla="val 28232"/>
              <a:gd name="adj3" fmla="val 25000"/>
              <a:gd name="adj4" fmla="val 4504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3714752"/>
            <a:ext cx="800105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</a:rPr>
              <a:t> memos = </a:t>
            </a:r>
            <a:r>
              <a:rPr lang="en-US" dirty="0" err="1" smtClean="0">
                <a:latin typeface="Consolas" pitchFamily="49" charset="0"/>
              </a:rPr>
              <a:t>Map.These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user.Memos</a:t>
            </a:r>
            <a:r>
              <a:rPr lang="en-US" dirty="0" smtClean="0">
                <a:latin typeface="Consolas" pitchFamily="49" charset="0"/>
              </a:rPr>
              <a:t>).</a:t>
            </a:r>
            <a:r>
              <a:rPr lang="en-US" dirty="0" err="1" smtClean="0">
                <a:latin typeface="Consolas" pitchFamily="49" charset="0"/>
              </a:rPr>
              <a:t>ToAListOf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4589514"/>
            <a:ext cx="800105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&lt;Memo, </a:t>
            </a:r>
            <a:r>
              <a:rPr lang="en-US" dirty="0" err="1" smtClean="0">
                <a:latin typeface="Consolas" pitchFamily="49" charset="0"/>
              </a:rPr>
              <a:t>ViewMemoDto</a:t>
            </a:r>
            <a:r>
              <a:rPr lang="en-US" dirty="0" smtClean="0">
                <a:latin typeface="Consolas" pitchFamily="49" charset="0"/>
              </a:rPr>
              <a:t>&gt;();</a:t>
            </a:r>
          </a:p>
          <a:p>
            <a:r>
              <a:rPr lang="en-US" dirty="0" err="1" smtClean="0">
                <a:latin typeface="Consolas" pitchFamily="49" charset="0"/>
              </a:rPr>
              <a:t>Mapper.CreateMap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</a:rPr>
              <a:t>DateTime</a:t>
            </a:r>
            <a:r>
              <a:rPr lang="en-US" dirty="0" smtClean="0">
                <a:latin typeface="Consolas" pitchFamily="49" charset="0"/>
              </a:rPr>
              <a:t>, string&gt;()</a:t>
            </a:r>
          </a:p>
          <a:p>
            <a:r>
              <a:rPr lang="en-US" dirty="0" smtClean="0">
                <a:latin typeface="Consolas" pitchFamily="49" charset="0"/>
              </a:rPr>
              <a:t>      .</a:t>
            </a:r>
            <a:r>
              <a:rPr lang="en-US" dirty="0" err="1" smtClean="0">
                <a:latin typeface="Consolas" pitchFamily="49" charset="0"/>
              </a:rPr>
              <a:t>ConvertUsing</a:t>
            </a:r>
            <a:r>
              <a:rPr lang="en-US" dirty="0" smtClean="0">
                <a:latin typeface="Consolas" pitchFamily="49" charset="0"/>
              </a:rPr>
              <a:t>(d =&gt; </a:t>
            </a:r>
            <a:r>
              <a:rPr lang="en-US" dirty="0" err="1" smtClean="0">
                <a:latin typeface="Consolas" pitchFamily="49" charset="0"/>
              </a:rPr>
              <a:t>d.ToScreenDate</a:t>
            </a:r>
            <a:r>
              <a:rPr lang="en-US" dirty="0" smtClean="0">
                <a:latin typeface="Consolas" pitchFamily="49" charset="0"/>
              </a:rPr>
              <a:t>());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2383" y="493265"/>
            <a:ext cx="85837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Entity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79096" y="1643050"/>
            <a:ext cx="593432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Dto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00958" y="334542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264" y="4214818"/>
            <a:ext cx="2404826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Application Startup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mph" presetSubtype="1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mph" presetSubtype="1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7" grpId="0" animBg="1"/>
      <p:bldP spid="7" grpId="1" animBg="1"/>
      <p:bldP spid="8" grpId="0" uiExpand="1" build="p" animBg="1"/>
      <p:bldP spid="8" grpId="1" uiExpand="1" build="allAtOnce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 a happy side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Practices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...should</a:t>
            </a:r>
            <a:r>
              <a:rPr lang="nl-BE" baseline="0" dirty="0" smtClean="0"/>
              <a:t> drive the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0292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5400000" flipV="1">
            <a:off x="785786" y="1285860"/>
            <a:ext cx="785818" cy="642942"/>
          </a:xfrm>
          <a:prstGeom prst="bentArrow">
            <a:avLst>
              <a:gd name="adj1" fmla="val 23707"/>
              <a:gd name="adj2" fmla="val 28232"/>
              <a:gd name="adj3" fmla="val 25000"/>
              <a:gd name="adj4" fmla="val 4245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357430"/>
            <a:ext cx="4257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r="57682"/>
          <a:stretch>
            <a:fillRect/>
          </a:stretch>
        </p:blipFill>
        <p:spPr bwMode="auto">
          <a:xfrm>
            <a:off x="3643306" y="3038488"/>
            <a:ext cx="4643470" cy="2247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876289"/>
            <a:ext cx="6667500" cy="9810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Nhibernate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357554" y="1714488"/>
            <a:ext cx="71438" cy="57150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286248" y="1714488"/>
            <a:ext cx="71438" cy="1285884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16" y="487900"/>
            <a:ext cx="1035861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1538" y="2071678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1538" y="4143380"/>
            <a:ext cx="2214578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786" y="1071546"/>
            <a:ext cx="1357322" cy="2143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34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571612"/>
            <a:ext cx="63627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Data:</a:t>
            </a:r>
            <a:r>
              <a:rPr lang="nl-BE" baseline="0" dirty="0" smtClean="0"/>
              <a:t> Migrations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076337"/>
            <a:ext cx="7591425" cy="4067175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098767" y="702214"/>
            <a:ext cx="125944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/>
              <a:t>Migration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Building the system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Unit Testing: Basic test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500042"/>
            <a:ext cx="82010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rot="20862142">
            <a:off x="4608508" y="3441809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6" name="Picture 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32344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687544" y="4383713"/>
            <a:ext cx="395286" cy="395286"/>
          </a:xfrm>
          <a:prstGeom prst="rect">
            <a:avLst/>
          </a:prstGeom>
        </p:spPr>
      </p:pic>
      <p:pic>
        <p:nvPicPr>
          <p:cNvPr id="12" name="Picture 11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94053" y="4872305"/>
            <a:ext cx="395286" cy="39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Practices: Top-down design</a:t>
            </a:r>
            <a:endParaRPr lang="en-US" dirty="0"/>
          </a:p>
        </p:txBody>
      </p:sp>
      <p:pic>
        <p:nvPicPr>
          <p:cNvPr id="6" name="Content Placeholder 5" descr="FaktuurManagement.png"/>
          <p:cNvPicPr>
            <a:picLocks noGrp="1" noChangeAspect="1"/>
          </p:cNvPicPr>
          <p:nvPr>
            <p:ph idx="1"/>
          </p:nvPr>
        </p:nvPicPr>
        <p:blipFill>
          <a:blip r:embed="rId2"/>
          <a:srcRect r="27585"/>
          <a:stretch>
            <a:fillRect/>
          </a:stretch>
        </p:blipFill>
        <p:spPr>
          <a:xfrm>
            <a:off x="788990" y="642918"/>
            <a:ext cx="7640662" cy="480841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12058" b="14227"/>
          <a:stretch>
            <a:fillRect/>
          </a:stretch>
        </p:blipFill>
        <p:spPr bwMode="auto">
          <a:xfrm>
            <a:off x="500034" y="533400"/>
            <a:ext cx="8143932" cy="49673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Tests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85786" y="3429000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85786" y="4429132"/>
            <a:ext cx="5143536" cy="8572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0" name="Picture 9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1" name="Picture 10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710657" y="4424913"/>
            <a:ext cx="395286" cy="395286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r="-12501" b="15396"/>
          <a:stretch>
            <a:fillRect/>
          </a:stretch>
        </p:blipFill>
        <p:spPr bwMode="auto">
          <a:xfrm>
            <a:off x="500034" y="500042"/>
            <a:ext cx="8143932" cy="5286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Execution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85786" y="3071810"/>
            <a:ext cx="692948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6" name="Picture 15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19" name="Picture 18" descr="1245243034_erro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880000">
            <a:off x="4679733" y="4393989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Separating the SUT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Down Arrow 9"/>
          <p:cNvSpPr/>
          <p:nvPr/>
        </p:nvSpPr>
        <p:spPr>
          <a:xfrm>
            <a:off x="1214414" y="3643314"/>
            <a:ext cx="71438" cy="4286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14348" y="2928934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3571868" y="857232"/>
            <a:ext cx="71438" cy="207170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85984" y="642918"/>
            <a:ext cx="3071834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862142">
            <a:off x="4608508" y="343906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7" name="Picture 16" descr="1245242129_button_canc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862142">
            <a:off x="4589149" y="3929596"/>
            <a:ext cx="395286" cy="395286"/>
          </a:xfrm>
          <a:prstGeom prst="rect">
            <a:avLst/>
          </a:prstGeom>
        </p:spPr>
      </p:pic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822609" y="493138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0880000">
            <a:off x="4717065" y="4431321"/>
            <a:ext cx="390144" cy="390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6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Readability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r="-11912" b="27983"/>
          <a:stretch>
            <a:fillRect/>
          </a:stretch>
        </p:blipFill>
        <p:spPr bwMode="auto">
          <a:xfrm>
            <a:off x="500034" y="500042"/>
            <a:ext cx="8143932" cy="5000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14333"/>
            <a:ext cx="7829550" cy="48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309807"/>
            <a:ext cx="733425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572008"/>
            <a:ext cx="3124200" cy="333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 rot="20862142">
            <a:off x="4608508" y="3013181"/>
            <a:ext cx="4304293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720000" rtlCol="0">
            <a:spAutoFit/>
          </a:bodyPr>
          <a:lstStyle/>
          <a:p>
            <a:r>
              <a:rPr lang="nl-BE" dirty="0" smtClean="0">
                <a:latin typeface="Comic Sans MS" pitchFamily="66" charset="0"/>
              </a:rPr>
              <a:t>Easy to read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what is being tested</a:t>
            </a:r>
          </a:p>
          <a:p>
            <a:endParaRPr lang="nl-BE" dirty="0" smtClean="0">
              <a:latin typeface="Comic Sans MS" pitchFamily="66" charset="0"/>
            </a:endParaRPr>
          </a:p>
          <a:p>
            <a:r>
              <a:rPr lang="nl-BE" dirty="0" smtClean="0">
                <a:latin typeface="Comic Sans MS" pitchFamily="66" charset="0"/>
              </a:rPr>
              <a:t>Easy to tell which test failed</a:t>
            </a:r>
          </a:p>
        </p:txBody>
      </p:sp>
      <p:pic>
        <p:nvPicPr>
          <p:cNvPr id="18" name="Picture 17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822609" y="4505507"/>
            <a:ext cx="390144" cy="390144"/>
          </a:xfrm>
          <a:prstGeom prst="rect">
            <a:avLst/>
          </a:prstGeom>
        </p:spPr>
      </p:pic>
      <p:pic>
        <p:nvPicPr>
          <p:cNvPr id="20" name="Picture 19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717065" y="4005441"/>
            <a:ext cx="390144" cy="390144"/>
          </a:xfrm>
          <a:prstGeom prst="rect">
            <a:avLst/>
          </a:prstGeom>
        </p:spPr>
      </p:pic>
      <p:pic>
        <p:nvPicPr>
          <p:cNvPr id="13" name="Picture 12" descr="1245242139_button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0880000">
            <a:off x="4608295" y="3468043"/>
            <a:ext cx="390144" cy="390144"/>
          </a:xfrm>
          <a:prstGeom prst="rect">
            <a:avLst/>
          </a:prstGeom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76" y="5072074"/>
            <a:ext cx="5353050" cy="14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 b="28365"/>
          <a:stretch>
            <a:fillRect/>
          </a:stretch>
        </p:blipFill>
        <p:spPr bwMode="auto">
          <a:xfrm>
            <a:off x="500034" y="500042"/>
            <a:ext cx="77819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Unit Testing: Structure</a:t>
            </a:r>
            <a:endParaRPr lang="en-US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6143636" y="1214422"/>
          <a:ext cx="214314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9629D33E-D607-4A05-9B6C-868902AC68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E73F3B6D-FDF9-419F-A781-331EA23B71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graphicEl>
                                              <a:dgm id="{B9880EC2-139B-4C7C-8BBF-A9B4C6FD0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graphicEl>
                                              <a:dgm id="{5A64E673-D0DD-4CE6-9A75-393B44221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graphicEl>
                                              <a:dgm id="{3E35E453-631E-4471-B37A-C4702BC05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 uiExpand="1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Application Lifecycle</a:t>
            </a:r>
            <a:r>
              <a:rPr lang="nl-BE" baseline="0" dirty="0" smtClean="0"/>
              <a:t>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Lightweight tools that</a:t>
            </a:r>
            <a:r>
              <a:rPr lang="nl-BE" baseline="0" dirty="0" smtClean="0"/>
              <a:t> don’t get in the way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TeamCity: Overview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49126"/>
            <a:ext cx="8084607" cy="323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TeamCity: Statistics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71480"/>
            <a:ext cx="8126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TeamCity: Test details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593811"/>
            <a:ext cx="8082231" cy="404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51854"/>
            <a:ext cx="8060038" cy="24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790452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3571876"/>
            <a:ext cx="5943600" cy="1924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nl-BE" sz="3600" b="1" kern="1200" dirty="0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TeamCity: Artifacts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b="25272"/>
          <a:stretch>
            <a:fillRect/>
          </a:stretch>
        </p:blipFill>
        <p:spPr bwMode="auto">
          <a:xfrm>
            <a:off x="1700234" y="538434"/>
            <a:ext cx="5943600" cy="453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nl-BE" dirty="0" smtClean="0"/>
              <a:t>ALM: Traditional approach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nl-BE" dirty="0" smtClean="0"/>
              <a:t>ALM: TeamCity</a:t>
            </a:r>
            <a:r>
              <a:rPr lang="nl-BE" baseline="0" dirty="0" smtClean="0"/>
              <a:t> with Subversion - A </a:t>
            </a:r>
            <a:r>
              <a:rPr lang="nl-BE" dirty="0" smtClean="0"/>
              <a:t>Perfect match!</a:t>
            </a:r>
            <a:endParaRPr lang="en-US" dirty="0"/>
          </a:p>
        </p:txBody>
      </p:sp>
      <p:pic>
        <p:nvPicPr>
          <p:cNvPr id="11" name="Picture 10" descr="teamcity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147773"/>
            <a:ext cx="5686425" cy="37814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/>
        </p:nvGraphicFramePr>
        <p:xfrm>
          <a:off x="1524000" y="500042"/>
          <a:ext cx="6096000" cy="57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ight Arrow 12"/>
          <p:cNvSpPr/>
          <p:nvPr/>
        </p:nvSpPr>
        <p:spPr>
          <a:xfrm rot="1652706">
            <a:off x="3244311" y="2489898"/>
            <a:ext cx="642942" cy="28575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0430" y="1928802"/>
            <a:ext cx="2143140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29058" y="22738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SVN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072066" y="2928934"/>
            <a:ext cx="642942" cy="28575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3BA92C7C-5CB1-4570-8FA2-5F6671B46B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graphicEl>
                                              <a:dgm id="{E974E305-B093-4847-B674-96CD01514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E8C7D2B8-2EFE-491B-9120-598B54FDB2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graphicEl>
                                              <a:dgm id="{05F659E6-DE2E-4A9D-9F2C-38C149E7E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graphicEl>
                                              <a:dgm id="{5FB27D96-032E-4476-A886-256D29C84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  <p:bldP spid="13" grpId="0" uiExpand="1" animBg="1"/>
      <p:bldP spid="14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 r="2274" b="24353"/>
          <a:stretch>
            <a:fillRect/>
          </a:stretch>
        </p:blipFill>
        <p:spPr bwMode="auto">
          <a:xfrm>
            <a:off x="1700234" y="540000"/>
            <a:ext cx="5943600" cy="4752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Practices:</a:t>
            </a:r>
            <a:br>
              <a:rPr lang="nl-BE" dirty="0" smtClean="0"/>
            </a:br>
            <a:r>
              <a:rPr lang="nl-BE" dirty="0" smtClean="0"/>
              <a:t>Specification by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3571868" y="4071942"/>
            <a:ext cx="1428760" cy="885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</a:t>
            </a:r>
            <a:r>
              <a:rPr lang="nl-BE" baseline="0" dirty="0" smtClean="0"/>
              <a:t> Test Driven DESIGN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5" idx="0"/>
          </p:cNvCxnSpPr>
          <p:nvPr/>
        </p:nvCxnSpPr>
        <p:spPr>
          <a:xfrm rot="5400000">
            <a:off x="2207399" y="1885936"/>
            <a:ext cx="3714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 rot="5400000">
            <a:off x="2243118" y="3136101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 rot="5400000">
            <a:off x="2243118" y="4350547"/>
            <a:ext cx="30004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1"/>
            <a:endCxn id="11" idx="1"/>
          </p:cNvCxnSpPr>
          <p:nvPr/>
        </p:nvCxnSpPr>
        <p:spPr>
          <a:xfrm rot="10800000">
            <a:off x="1214414" y="1242994"/>
            <a:ext cx="1588" cy="3714776"/>
          </a:xfrm>
          <a:prstGeom prst="bentConnector3">
            <a:avLst>
              <a:gd name="adj1" fmla="val 30099632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71868" y="235743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571868" y="2641593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71868" y="357187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571868" y="3856039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0" idx="1"/>
          </p:cNvCxnSpPr>
          <p:nvPr/>
        </p:nvCxnSpPr>
        <p:spPr>
          <a:xfrm>
            <a:off x="3571868" y="4957770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68055" y="292893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868" y="321468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0053" y="464344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1868" y="200024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8860" y="41433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YES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00430" y="463130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YES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14414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 we have a test for that?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00628" y="2071678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a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14414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Does the test pass?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00628" y="328612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Write just enough code to make the test pass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14414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Need to refactor?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628" y="4500570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Refactor the code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4414" y="785794"/>
            <a:ext cx="235745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Select a new feature to implement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2" grpId="0"/>
      <p:bldP spid="33" grpId="0"/>
      <p:bldP spid="3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357158" y="427836"/>
            <a:ext cx="8409592" cy="578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Pair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Practices: Readability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2976" y="1643050"/>
            <a:ext cx="707236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en-US" sz="1400" dirty="0" smtClean="0">
                <a:latin typeface="Consolas" pitchFamily="49" charset="0"/>
              </a:rPr>
              <a:t> (</a:t>
            </a:r>
            <a:r>
              <a:rPr lang="en-US" sz="1400" dirty="0" err="1" smtClean="0">
                <a:latin typeface="Consolas" pitchFamily="49" charset="0"/>
              </a:rPr>
              <a:t>attest.Datum.</a:t>
            </a:r>
            <a:r>
              <a:rPr lang="en-US" sz="1600" b="1" dirty="0" err="1" smtClean="0">
                <a:latin typeface="Consolas" pitchFamily="49" charset="0"/>
              </a:rPr>
              <a:t>IsInTheFuture</a:t>
            </a:r>
            <a:r>
              <a:rPr lang="en-US" sz="1400" dirty="0" smtClean="0">
                <a:latin typeface="Consolas" pitchFamily="49" charset="0"/>
              </a:rPr>
              <a:t>())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nl-BE" sz="1400" dirty="0" smtClean="0">
                <a:solidFill>
                  <a:srgbClr val="0070C0"/>
                </a:solidFill>
                <a:latin typeface="Consolas" pitchFamily="49" charset="0"/>
              </a:rPr>
              <a:t>if</a:t>
            </a:r>
            <a:r>
              <a:rPr lang="nl-BE" sz="1400" dirty="0" smtClean="0">
                <a:latin typeface="Consolas" pitchFamily="49" charset="0"/>
              </a:rPr>
              <a:t> (attest.Datum.</a:t>
            </a:r>
            <a:r>
              <a:rPr lang="nl-BE" sz="1600" b="1" dirty="0" smtClean="0">
                <a:latin typeface="Consolas" pitchFamily="49" charset="0"/>
              </a:rPr>
              <a:t>IsBetween</a:t>
            </a:r>
            <a:r>
              <a:rPr lang="nl-BE" sz="1400" dirty="0" smtClean="0">
                <a:latin typeface="Consolas" pitchFamily="49" charset="0"/>
              </a:rPr>
              <a:t>(1.</a:t>
            </a:r>
            <a:r>
              <a:rPr lang="nl-BE" sz="1600" b="1" dirty="0" smtClean="0">
                <a:latin typeface="Consolas" pitchFamily="49" charset="0"/>
              </a:rPr>
              <a:t>Januari</a:t>
            </a:r>
            <a:r>
              <a:rPr lang="nl-BE" sz="1400" dirty="0" smtClean="0">
                <a:latin typeface="Consolas" pitchFamily="49" charset="0"/>
              </a:rPr>
              <a:t>(2009), 31.</a:t>
            </a:r>
            <a:r>
              <a:rPr lang="nl-BE" sz="1600" b="1" dirty="0" smtClean="0">
                <a:latin typeface="Consolas" pitchFamily="49" charset="0"/>
              </a:rPr>
              <a:t>December</a:t>
            </a:r>
            <a:r>
              <a:rPr lang="nl-BE" sz="1400" dirty="0" smtClean="0">
                <a:latin typeface="Consolas" pitchFamily="49" charset="0"/>
              </a:rPr>
              <a:t>(2009)))</a:t>
            </a:r>
          </a:p>
          <a:p>
            <a:r>
              <a:rPr lang="nl-BE" sz="1400" dirty="0" smtClean="0">
                <a:latin typeface="Consolas" pitchFamily="49" charset="0"/>
              </a:rPr>
              <a:t>{ </a:t>
            </a:r>
            <a:r>
              <a:rPr lang="nl-BE" sz="1400" dirty="0" smtClean="0">
                <a:solidFill>
                  <a:srgbClr val="00B050"/>
                </a:solidFill>
                <a:latin typeface="Consolas" pitchFamily="49" charset="0"/>
              </a:rPr>
              <a:t>//...</a:t>
            </a:r>
            <a:r>
              <a:rPr lang="nl-BE" sz="1400" dirty="0" smtClean="0">
                <a:latin typeface="Consolas" pitchFamily="49" charset="0"/>
              </a:rPr>
              <a:t>}</a:t>
            </a:r>
          </a:p>
          <a:p>
            <a:endParaRPr lang="nl-BE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When(repository)</a:t>
            </a:r>
          </a:p>
          <a:p>
            <a:r>
              <a:rPr lang="en-US" sz="1400" dirty="0" smtClean="0">
                <a:latin typeface="Consolas" pitchFamily="49" charset="0"/>
              </a:rPr>
              <a:t>	.</a:t>
            </a:r>
            <a:r>
              <a:rPr lang="en-US" sz="1400" dirty="0" err="1" smtClean="0">
                <a:latin typeface="Consolas" pitchFamily="49" charset="0"/>
              </a:rPr>
              <a:t>IsToldTo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600" b="1" dirty="0" smtClean="0">
                <a:latin typeface="Consolas" pitchFamily="49" charset="0"/>
              </a:rPr>
              <a:t>r =&gt; </a:t>
            </a:r>
            <a:r>
              <a:rPr lang="en-US" sz="1600" b="1" dirty="0" err="1" smtClean="0">
                <a:latin typeface="Consolas" pitchFamily="49" charset="0"/>
              </a:rPr>
              <a:t>r.Get</a:t>
            </a:r>
            <a:r>
              <a:rPr lang="en-US" sz="1600" b="1" dirty="0" smtClean="0">
                <a:latin typeface="Consolas" pitchFamily="49" charset="0"/>
              </a:rPr>
              <a:t>&lt;</a:t>
            </a:r>
            <a:r>
              <a:rPr lang="en-US" sz="1600" b="1" dirty="0" err="1" smtClean="0">
                <a:latin typeface="Consolas" pitchFamily="49" charset="0"/>
              </a:rPr>
              <a:t>Zorgbehoevende</a:t>
            </a:r>
            <a:r>
              <a:rPr lang="en-US" sz="1600" b="1" dirty="0" smtClean="0">
                <a:latin typeface="Consolas" pitchFamily="49" charset="0"/>
              </a:rPr>
              <a:t>&gt;(</a:t>
            </a:r>
            <a:r>
              <a:rPr lang="en-US" sz="1600" b="1" dirty="0" err="1" smtClean="0">
                <a:latin typeface="Consolas" pitchFamily="49" charset="0"/>
              </a:rPr>
              <a:t>zorgbehoevendeId</a:t>
            </a:r>
            <a:r>
              <a:rPr lang="en-US" sz="1600" b="1" dirty="0" smtClean="0">
                <a:latin typeface="Consolas" pitchFamily="49" charset="0"/>
              </a:rPr>
              <a:t>)</a:t>
            </a:r>
            <a:r>
              <a:rPr lang="en-US" sz="1400" dirty="0" smtClean="0">
                <a:latin typeface="Consolas" pitchFamily="49" charset="0"/>
              </a:rPr>
              <a:t>)</a:t>
            </a:r>
          </a:p>
          <a:p>
            <a:r>
              <a:rPr lang="en-US" sz="1400" dirty="0" smtClean="0">
                <a:latin typeface="Consolas" pitchFamily="49" charset="0"/>
              </a:rPr>
              <a:t>	.Return(</a:t>
            </a:r>
            <a:r>
              <a:rPr lang="en-US" sz="1400" dirty="0" err="1" smtClean="0">
                <a:latin typeface="Consolas" pitchFamily="49" charset="0"/>
              </a:rPr>
              <a:t>zorgbehoevende</a:t>
            </a:r>
            <a:r>
              <a:rPr lang="en-US" sz="1400" dirty="0" smtClean="0">
                <a:latin typeface="Consolas" pitchFamily="49" charset="0"/>
              </a:rPr>
              <a:t>);</a:t>
            </a:r>
            <a:endParaRPr lang="nl-BE" sz="1400" dirty="0" smtClean="0">
              <a:latin typeface="Consolas" pitchFamily="49" charset="0"/>
            </a:endParaRPr>
          </a:p>
          <a:p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We’ll try not to make this boring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2507</TotalTime>
  <Words>554</Words>
  <Application>Microsoft Office PowerPoint</Application>
  <PresentationFormat>On-screen Show (4:3)</PresentationFormat>
  <Paragraphs>182</Paragraphs>
  <Slides>41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Aspect</vt:lpstr>
      <vt:lpstr>Technical Lessons Learned with DKV</vt:lpstr>
      <vt:lpstr>Practices</vt:lpstr>
      <vt:lpstr>Practices: Top-down design</vt:lpstr>
      <vt:lpstr>Practices: Specification by example</vt:lpstr>
      <vt:lpstr>Practices: Specification by example</vt:lpstr>
      <vt:lpstr>Practices: Test Driven DESIGN</vt:lpstr>
      <vt:lpstr>Practices: Pair Programming</vt:lpstr>
      <vt:lpstr>Practices: Readability</vt:lpstr>
      <vt:lpstr>Architecture</vt:lpstr>
      <vt:lpstr>Application flow</vt:lpstr>
      <vt:lpstr>UI</vt:lpstr>
      <vt:lpstr>UI: Microsoft’s MVC</vt:lpstr>
      <vt:lpstr>UI: jQuery</vt:lpstr>
      <vt:lpstr>Domain</vt:lpstr>
      <vt:lpstr>Domain Driven Design</vt:lpstr>
      <vt:lpstr>Domain: Loose coupling</vt:lpstr>
      <vt:lpstr>Domain: Validation with attributes</vt:lpstr>
      <vt:lpstr>Domain: Mapping</vt:lpstr>
      <vt:lpstr>Data</vt:lpstr>
      <vt:lpstr>Data: Nhibernate</vt:lpstr>
      <vt:lpstr>Data: Nhibernate</vt:lpstr>
      <vt:lpstr>Data: Migrations</vt:lpstr>
      <vt:lpstr>Data: Migrations</vt:lpstr>
      <vt:lpstr>Data: Migrations</vt:lpstr>
      <vt:lpstr>Data: Migrations</vt:lpstr>
      <vt:lpstr>Data: Migrations</vt:lpstr>
      <vt:lpstr>Data: Migrations</vt:lpstr>
      <vt:lpstr>Testing</vt:lpstr>
      <vt:lpstr>Unit Testing: Basic test</vt:lpstr>
      <vt:lpstr>Unit Testing: Separating Tests</vt:lpstr>
      <vt:lpstr>Unit Testing: Separating Execution</vt:lpstr>
      <vt:lpstr>Unit Testing: Separating the SUT</vt:lpstr>
      <vt:lpstr>Unit Testing: Readability</vt:lpstr>
      <vt:lpstr>Unit Testing: Structure</vt:lpstr>
      <vt:lpstr>Application Lifecycle Management</vt:lpstr>
      <vt:lpstr>TeamCity: Overview</vt:lpstr>
      <vt:lpstr>TeamCity: Statistics</vt:lpstr>
      <vt:lpstr>TeamCity: Test details</vt:lpstr>
      <vt:lpstr>TeamCity: Artifacts</vt:lpstr>
      <vt:lpstr>ALM: Traditional approach</vt:lpstr>
      <vt:lpstr>ALM: TeamCity with Subversion - A Perfect match!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Michel</dc:creator>
  <cp:lastModifiedBy>Michel</cp:lastModifiedBy>
  <cp:revision>128</cp:revision>
  <dcterms:created xsi:type="dcterms:W3CDTF">2009-05-22T14:28:36Z</dcterms:created>
  <dcterms:modified xsi:type="dcterms:W3CDTF">2009-06-23T07:21:12Z</dcterms:modified>
</cp:coreProperties>
</file>