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267" r:id="rId4"/>
    <p:sldId id="274" r:id="rId5"/>
    <p:sldId id="268" r:id="rId6"/>
    <p:sldId id="275" r:id="rId7"/>
    <p:sldId id="276" r:id="rId8"/>
    <p:sldId id="290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4" r:id="rId21"/>
    <p:sldId id="288" r:id="rId22"/>
    <p:sldId id="271" r:id="rId23"/>
    <p:sldId id="289" r:id="rId24"/>
    <p:sldId id="273" r:id="rId25"/>
    <p:sldId id="272" r:id="rId26"/>
    <p:sldId id="259" r:id="rId27"/>
    <p:sldId id="262" r:id="rId28"/>
    <p:sldId id="263" r:id="rId29"/>
    <p:sldId id="261" r:id="rId30"/>
    <p:sldId id="291" r:id="rId31"/>
    <p:sldId id="295" r:id="rId32"/>
    <p:sldId id="264" r:id="rId33"/>
    <p:sldId id="266" r:id="rId34"/>
    <p:sldId id="260" r:id="rId35"/>
    <p:sldId id="292" r:id="rId36"/>
    <p:sldId id="293" r:id="rId37"/>
    <p:sldId id="265" r:id="rId3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4C9B8-6328-46AB-891C-9D1E039C74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C3E20D6-6EFD-4D68-91E1-B33D6F30463F}">
      <dgm:prSet phldrT="[Text]"/>
      <dgm:spPr/>
      <dgm:t>
        <a:bodyPr/>
        <a:lstStyle/>
        <a:p>
          <a:r>
            <a:rPr lang="nl-BE" dirty="0" smtClean="0"/>
            <a:t>1</a:t>
          </a:r>
          <a:endParaRPr lang="nl-BE" dirty="0"/>
        </a:p>
      </dgm:t>
    </dgm:pt>
    <dgm:pt modelId="{A2BC83A8-FF72-4060-9488-EADB11F300F6}" type="parTrans" cxnId="{DBFBA2D8-89A2-4E2B-9170-47BD9A4C24EB}">
      <dgm:prSet/>
      <dgm:spPr/>
      <dgm:t>
        <a:bodyPr/>
        <a:lstStyle/>
        <a:p>
          <a:endParaRPr lang="nl-BE"/>
        </a:p>
      </dgm:t>
    </dgm:pt>
    <dgm:pt modelId="{DE80E42F-6974-4CCA-88A9-0DEFF65803D9}" type="sibTrans" cxnId="{DBFBA2D8-89A2-4E2B-9170-47BD9A4C24EB}">
      <dgm:prSet/>
      <dgm:spPr/>
      <dgm:t>
        <a:bodyPr/>
        <a:lstStyle/>
        <a:p>
          <a:endParaRPr lang="nl-BE"/>
        </a:p>
      </dgm:t>
    </dgm:pt>
    <dgm:pt modelId="{0E668584-0EA9-4412-BAB0-693C84D4B9FE}">
      <dgm:prSet phldrT="[Text]"/>
      <dgm:spPr/>
      <dgm:t>
        <a:bodyPr/>
        <a:lstStyle/>
        <a:p>
          <a:r>
            <a:rPr lang="nl-BE" dirty="0" smtClean="0"/>
            <a:t>2</a:t>
          </a:r>
          <a:endParaRPr lang="nl-BE" dirty="0"/>
        </a:p>
      </dgm:t>
    </dgm:pt>
    <dgm:pt modelId="{1D6C2B28-4E54-4DC9-9806-3D53CA45E579}" type="parTrans" cxnId="{867BCD46-F122-4287-BC29-21431C6EAD4F}">
      <dgm:prSet/>
      <dgm:spPr/>
      <dgm:t>
        <a:bodyPr/>
        <a:lstStyle/>
        <a:p>
          <a:endParaRPr lang="nl-BE"/>
        </a:p>
      </dgm:t>
    </dgm:pt>
    <dgm:pt modelId="{74EBE246-AEF2-4C91-879D-A4983C7CB657}" type="sibTrans" cxnId="{867BCD46-F122-4287-BC29-21431C6EAD4F}">
      <dgm:prSet/>
      <dgm:spPr/>
      <dgm:t>
        <a:bodyPr/>
        <a:lstStyle/>
        <a:p>
          <a:endParaRPr lang="nl-BE"/>
        </a:p>
      </dgm:t>
    </dgm:pt>
    <dgm:pt modelId="{01668FF4-B4DF-4F9D-83F8-D3D73144B34E}">
      <dgm:prSet phldrT="[Text]"/>
      <dgm:spPr/>
      <dgm:t>
        <a:bodyPr/>
        <a:lstStyle/>
        <a:p>
          <a:r>
            <a:rPr lang="nl-BE" dirty="0" smtClean="0"/>
            <a:t>3</a:t>
          </a:r>
          <a:endParaRPr lang="nl-BE" dirty="0"/>
        </a:p>
      </dgm:t>
    </dgm:pt>
    <dgm:pt modelId="{F96B5043-DB04-451F-9C95-A1461F65F9CE}" type="parTrans" cxnId="{B900D33A-5544-40A9-8C06-CF68830E2B7B}">
      <dgm:prSet/>
      <dgm:spPr/>
      <dgm:t>
        <a:bodyPr/>
        <a:lstStyle/>
        <a:p>
          <a:endParaRPr lang="nl-BE"/>
        </a:p>
      </dgm:t>
    </dgm:pt>
    <dgm:pt modelId="{1C615DEB-A3A9-4470-B1A3-53ACBC52970F}" type="sibTrans" cxnId="{B900D33A-5544-40A9-8C06-CF68830E2B7B}">
      <dgm:prSet/>
      <dgm:spPr/>
      <dgm:t>
        <a:bodyPr/>
        <a:lstStyle/>
        <a:p>
          <a:endParaRPr lang="nl-BE"/>
        </a:p>
      </dgm:t>
    </dgm:pt>
    <dgm:pt modelId="{ED66797A-AEAF-480F-9197-3F5934797FAB}">
      <dgm:prSet phldrT="[Text]"/>
      <dgm:spPr/>
      <dgm:t>
        <a:bodyPr/>
        <a:lstStyle/>
        <a:p>
          <a:r>
            <a:rPr lang="nl-BE" dirty="0" smtClean="0"/>
            <a:t>7</a:t>
          </a:r>
          <a:endParaRPr lang="nl-BE" dirty="0"/>
        </a:p>
      </dgm:t>
    </dgm:pt>
    <dgm:pt modelId="{09E14EF7-73ED-4EAC-A5C6-095774EAEE8C}" type="parTrans" cxnId="{31EB67C9-B9B4-4FC5-B003-33C23F444981}">
      <dgm:prSet/>
      <dgm:spPr/>
      <dgm:t>
        <a:bodyPr/>
        <a:lstStyle/>
        <a:p>
          <a:endParaRPr lang="nl-BE"/>
        </a:p>
      </dgm:t>
    </dgm:pt>
    <dgm:pt modelId="{CF6DDD91-923C-4B40-9ED2-7F7F855A539A}" type="sibTrans" cxnId="{31EB67C9-B9B4-4FC5-B003-33C23F444981}">
      <dgm:prSet/>
      <dgm:spPr/>
      <dgm:t>
        <a:bodyPr/>
        <a:lstStyle/>
        <a:p>
          <a:endParaRPr lang="nl-BE"/>
        </a:p>
      </dgm:t>
    </dgm:pt>
    <dgm:pt modelId="{040DC868-4984-4087-A2F5-25587DD9432E}">
      <dgm:prSet phldrT="[Text]"/>
      <dgm:spPr/>
      <dgm:t>
        <a:bodyPr/>
        <a:lstStyle/>
        <a:p>
          <a:r>
            <a:rPr lang="nl-BE" dirty="0" smtClean="0"/>
            <a:t>4</a:t>
          </a:r>
          <a:endParaRPr lang="nl-BE" dirty="0"/>
        </a:p>
      </dgm:t>
    </dgm:pt>
    <dgm:pt modelId="{C0F5490C-37D0-4508-BD13-1BDF29B2EBC9}" type="parTrans" cxnId="{EE062E15-63D5-4C42-9957-2EF14D96D84D}">
      <dgm:prSet/>
      <dgm:spPr/>
      <dgm:t>
        <a:bodyPr/>
        <a:lstStyle/>
        <a:p>
          <a:endParaRPr lang="nl-BE"/>
        </a:p>
      </dgm:t>
    </dgm:pt>
    <dgm:pt modelId="{B77DA254-BF43-4763-84BB-8FE89B21788F}" type="sibTrans" cxnId="{EE062E15-63D5-4C42-9957-2EF14D96D84D}">
      <dgm:prSet/>
      <dgm:spPr/>
      <dgm:t>
        <a:bodyPr/>
        <a:lstStyle/>
        <a:p>
          <a:endParaRPr lang="nl-BE"/>
        </a:p>
      </dgm:t>
    </dgm:pt>
    <dgm:pt modelId="{15A848F9-0FB9-47BC-8490-C604A7985CFD}">
      <dgm:prSet phldrT="[Text]"/>
      <dgm:spPr/>
      <dgm:t>
        <a:bodyPr/>
        <a:lstStyle/>
        <a:p>
          <a:r>
            <a:rPr lang="nl-BE" dirty="0" smtClean="0"/>
            <a:t>5</a:t>
          </a:r>
          <a:endParaRPr lang="nl-BE" dirty="0"/>
        </a:p>
      </dgm:t>
    </dgm:pt>
    <dgm:pt modelId="{0188C010-DE25-49B3-A331-371C5D20E0C0}" type="parTrans" cxnId="{C26549C2-4FD1-47F3-BAF1-3A3E2F23D243}">
      <dgm:prSet/>
      <dgm:spPr/>
      <dgm:t>
        <a:bodyPr/>
        <a:lstStyle/>
        <a:p>
          <a:endParaRPr lang="nl-BE"/>
        </a:p>
      </dgm:t>
    </dgm:pt>
    <dgm:pt modelId="{CE8FA19A-C6A6-4B2F-8D18-736DFD303D9E}" type="sibTrans" cxnId="{C26549C2-4FD1-47F3-BAF1-3A3E2F23D243}">
      <dgm:prSet/>
      <dgm:spPr/>
      <dgm:t>
        <a:bodyPr/>
        <a:lstStyle/>
        <a:p>
          <a:endParaRPr lang="nl-BE"/>
        </a:p>
      </dgm:t>
    </dgm:pt>
    <dgm:pt modelId="{8B9C8922-CB06-47A7-93CC-4F714E1D6E14}">
      <dgm:prSet phldrT="[Text]"/>
      <dgm:spPr/>
      <dgm:t>
        <a:bodyPr/>
        <a:lstStyle/>
        <a:p>
          <a:r>
            <a:rPr lang="nl-BE" dirty="0" smtClean="0"/>
            <a:t>6</a:t>
          </a:r>
          <a:endParaRPr lang="nl-BE" dirty="0"/>
        </a:p>
      </dgm:t>
    </dgm:pt>
    <dgm:pt modelId="{AB403968-4AF7-47C6-BFF6-7355CBAEAD9F}" type="parTrans" cxnId="{6A2C8861-663B-4B5D-BE2B-13A8D423B961}">
      <dgm:prSet/>
      <dgm:spPr/>
      <dgm:t>
        <a:bodyPr/>
        <a:lstStyle/>
        <a:p>
          <a:endParaRPr lang="nl-BE"/>
        </a:p>
      </dgm:t>
    </dgm:pt>
    <dgm:pt modelId="{D48767AA-546E-4654-B178-34D15A970364}" type="sibTrans" cxnId="{6A2C8861-663B-4B5D-BE2B-13A8D423B961}">
      <dgm:prSet/>
      <dgm:spPr/>
      <dgm:t>
        <a:bodyPr/>
        <a:lstStyle/>
        <a:p>
          <a:endParaRPr lang="nl-BE"/>
        </a:p>
      </dgm:t>
    </dgm:pt>
    <dgm:pt modelId="{0043538A-DD6D-4B10-B3F2-A063E418D00A}" type="pres">
      <dgm:prSet presAssocID="{AEB4C9B8-6328-46AB-891C-9D1E039C743F}" presName="CompostProcess" presStyleCnt="0">
        <dgm:presLayoutVars>
          <dgm:dir/>
          <dgm:resizeHandles val="exact"/>
        </dgm:presLayoutVars>
      </dgm:prSet>
      <dgm:spPr/>
    </dgm:pt>
    <dgm:pt modelId="{994C5083-25B3-439C-A992-77DD64014CA7}" type="pres">
      <dgm:prSet presAssocID="{AEB4C9B8-6328-46AB-891C-9D1E039C743F}" presName="arrow" presStyleLbl="bgShp" presStyleIdx="0" presStyleCnt="1" custLinFactNeighborY="1923"/>
      <dgm:spPr/>
    </dgm:pt>
    <dgm:pt modelId="{DBA65CD5-95B1-4357-B7BE-EF3E845BFE9B}" type="pres">
      <dgm:prSet presAssocID="{AEB4C9B8-6328-46AB-891C-9D1E039C743F}" presName="linearProcess" presStyleCnt="0"/>
      <dgm:spPr/>
    </dgm:pt>
    <dgm:pt modelId="{E2060893-81A3-4481-84E3-58BA974C518A}" type="pres">
      <dgm:prSet presAssocID="{AC3E20D6-6EFD-4D68-91E1-B33D6F30463F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81EF881B-FFA4-4EA9-84E6-345DD6D58CDD}" type="pres">
      <dgm:prSet presAssocID="{DE80E42F-6974-4CCA-88A9-0DEFF65803D9}" presName="sibTrans" presStyleCnt="0"/>
      <dgm:spPr/>
    </dgm:pt>
    <dgm:pt modelId="{26F0CC06-D58F-4DE5-A65A-081E64AF9CE1}" type="pres">
      <dgm:prSet presAssocID="{0E668584-0EA9-4412-BAB0-693C84D4B9FE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ADD884AD-0E60-451D-A3B0-5D43F3322073}" type="pres">
      <dgm:prSet presAssocID="{74EBE246-AEF2-4C91-879D-A4983C7CB657}" presName="sibTrans" presStyleCnt="0"/>
      <dgm:spPr/>
    </dgm:pt>
    <dgm:pt modelId="{9455021A-9C28-4879-89B9-6838FB8A37DB}" type="pres">
      <dgm:prSet presAssocID="{01668FF4-B4DF-4F9D-83F8-D3D73144B34E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7433DD2-97D0-4C96-A905-C85E7B8F70F8}" type="pres">
      <dgm:prSet presAssocID="{1C615DEB-A3A9-4470-B1A3-53ACBC52970F}" presName="sibTrans" presStyleCnt="0"/>
      <dgm:spPr/>
    </dgm:pt>
    <dgm:pt modelId="{6F5E4B1D-0279-4303-875E-073ED8967BF7}" type="pres">
      <dgm:prSet presAssocID="{040DC868-4984-4087-A2F5-25587DD9432E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E3F16CB5-19A7-4406-9973-5767300398C9}" type="pres">
      <dgm:prSet presAssocID="{B77DA254-BF43-4763-84BB-8FE89B21788F}" presName="sibTrans" presStyleCnt="0"/>
      <dgm:spPr/>
    </dgm:pt>
    <dgm:pt modelId="{46BCA3D3-ACA2-4BAF-8382-3EC026D5089E}" type="pres">
      <dgm:prSet presAssocID="{15A848F9-0FB9-47BC-8490-C604A7985CFD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8988C35-4AE6-471A-B55F-C3188D42B44C}" type="pres">
      <dgm:prSet presAssocID="{CE8FA19A-C6A6-4B2F-8D18-736DFD303D9E}" presName="sibTrans" presStyleCnt="0"/>
      <dgm:spPr/>
    </dgm:pt>
    <dgm:pt modelId="{2C4D6C56-6827-488A-A64A-F153EFD6EF97}" type="pres">
      <dgm:prSet presAssocID="{8B9C8922-CB06-47A7-93CC-4F714E1D6E14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89296730-97C9-4C1B-9ABC-6623472744E7}" type="pres">
      <dgm:prSet presAssocID="{D48767AA-546E-4654-B178-34D15A970364}" presName="sibTrans" presStyleCnt="0"/>
      <dgm:spPr/>
    </dgm:pt>
    <dgm:pt modelId="{3D345B9C-75CE-40AA-9415-D474068084FA}" type="pres">
      <dgm:prSet presAssocID="{ED66797A-AEAF-480F-9197-3F5934797FAB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867BCD46-F122-4287-BC29-21431C6EAD4F}" srcId="{AEB4C9B8-6328-46AB-891C-9D1E039C743F}" destId="{0E668584-0EA9-4412-BAB0-693C84D4B9FE}" srcOrd="1" destOrd="0" parTransId="{1D6C2B28-4E54-4DC9-9806-3D53CA45E579}" sibTransId="{74EBE246-AEF2-4C91-879D-A4983C7CB657}"/>
    <dgm:cxn modelId="{B900D33A-5544-40A9-8C06-CF68830E2B7B}" srcId="{AEB4C9B8-6328-46AB-891C-9D1E039C743F}" destId="{01668FF4-B4DF-4F9D-83F8-D3D73144B34E}" srcOrd="2" destOrd="0" parTransId="{F96B5043-DB04-451F-9C95-A1461F65F9CE}" sibTransId="{1C615DEB-A3A9-4470-B1A3-53ACBC52970F}"/>
    <dgm:cxn modelId="{BBB7C385-C03E-49BB-AD6C-7CC4D48D7C40}" type="presOf" srcId="{0E668584-0EA9-4412-BAB0-693C84D4B9FE}" destId="{26F0CC06-D58F-4DE5-A65A-081E64AF9CE1}" srcOrd="0" destOrd="0" presId="urn:microsoft.com/office/officeart/2005/8/layout/hProcess9"/>
    <dgm:cxn modelId="{2616098D-8714-406F-B7F6-0C252982ED78}" type="presOf" srcId="{040DC868-4984-4087-A2F5-25587DD9432E}" destId="{6F5E4B1D-0279-4303-875E-073ED8967BF7}" srcOrd="0" destOrd="0" presId="urn:microsoft.com/office/officeart/2005/8/layout/hProcess9"/>
    <dgm:cxn modelId="{CD146948-FB5F-486D-BD3A-D34364E4B7CC}" type="presOf" srcId="{AC3E20D6-6EFD-4D68-91E1-B33D6F30463F}" destId="{E2060893-81A3-4481-84E3-58BA974C518A}" srcOrd="0" destOrd="0" presId="urn:microsoft.com/office/officeart/2005/8/layout/hProcess9"/>
    <dgm:cxn modelId="{EA6A07E7-596C-467B-AAF1-BABE31167885}" type="presOf" srcId="{15A848F9-0FB9-47BC-8490-C604A7985CFD}" destId="{46BCA3D3-ACA2-4BAF-8382-3EC026D5089E}" srcOrd="0" destOrd="0" presId="urn:microsoft.com/office/officeart/2005/8/layout/hProcess9"/>
    <dgm:cxn modelId="{6A2C8861-663B-4B5D-BE2B-13A8D423B961}" srcId="{AEB4C9B8-6328-46AB-891C-9D1E039C743F}" destId="{8B9C8922-CB06-47A7-93CC-4F714E1D6E14}" srcOrd="5" destOrd="0" parTransId="{AB403968-4AF7-47C6-BFF6-7355CBAEAD9F}" sibTransId="{D48767AA-546E-4654-B178-34D15A970364}"/>
    <dgm:cxn modelId="{EE062E15-63D5-4C42-9957-2EF14D96D84D}" srcId="{AEB4C9B8-6328-46AB-891C-9D1E039C743F}" destId="{040DC868-4984-4087-A2F5-25587DD9432E}" srcOrd="3" destOrd="0" parTransId="{C0F5490C-37D0-4508-BD13-1BDF29B2EBC9}" sibTransId="{B77DA254-BF43-4763-84BB-8FE89B21788F}"/>
    <dgm:cxn modelId="{31EB67C9-B9B4-4FC5-B003-33C23F444981}" srcId="{AEB4C9B8-6328-46AB-891C-9D1E039C743F}" destId="{ED66797A-AEAF-480F-9197-3F5934797FAB}" srcOrd="6" destOrd="0" parTransId="{09E14EF7-73ED-4EAC-A5C6-095774EAEE8C}" sibTransId="{CF6DDD91-923C-4B40-9ED2-7F7F855A539A}"/>
    <dgm:cxn modelId="{DBFBA2D8-89A2-4E2B-9170-47BD9A4C24EB}" srcId="{AEB4C9B8-6328-46AB-891C-9D1E039C743F}" destId="{AC3E20D6-6EFD-4D68-91E1-B33D6F30463F}" srcOrd="0" destOrd="0" parTransId="{A2BC83A8-FF72-4060-9488-EADB11F300F6}" sibTransId="{DE80E42F-6974-4CCA-88A9-0DEFF65803D9}"/>
    <dgm:cxn modelId="{C26549C2-4FD1-47F3-BAF1-3A3E2F23D243}" srcId="{AEB4C9B8-6328-46AB-891C-9D1E039C743F}" destId="{15A848F9-0FB9-47BC-8490-C604A7985CFD}" srcOrd="4" destOrd="0" parTransId="{0188C010-DE25-49B3-A331-371C5D20E0C0}" sibTransId="{CE8FA19A-C6A6-4B2F-8D18-736DFD303D9E}"/>
    <dgm:cxn modelId="{9EA7692C-B17D-4961-8949-30DA052E6445}" type="presOf" srcId="{01668FF4-B4DF-4F9D-83F8-D3D73144B34E}" destId="{9455021A-9C28-4879-89B9-6838FB8A37DB}" srcOrd="0" destOrd="0" presId="urn:microsoft.com/office/officeart/2005/8/layout/hProcess9"/>
    <dgm:cxn modelId="{1EEACC19-7232-4C0B-84C2-E5A492DECE02}" type="presOf" srcId="{ED66797A-AEAF-480F-9197-3F5934797FAB}" destId="{3D345B9C-75CE-40AA-9415-D474068084FA}" srcOrd="0" destOrd="0" presId="urn:microsoft.com/office/officeart/2005/8/layout/hProcess9"/>
    <dgm:cxn modelId="{F0170694-1DA9-45B0-B9A2-E9AE32940476}" type="presOf" srcId="{8B9C8922-CB06-47A7-93CC-4F714E1D6E14}" destId="{2C4D6C56-6827-488A-A64A-F153EFD6EF97}" srcOrd="0" destOrd="0" presId="urn:microsoft.com/office/officeart/2005/8/layout/hProcess9"/>
    <dgm:cxn modelId="{EAA2794E-9CBA-4EBD-A377-7246C36245AD}" type="presOf" srcId="{AEB4C9B8-6328-46AB-891C-9D1E039C743F}" destId="{0043538A-DD6D-4B10-B3F2-A063E418D00A}" srcOrd="0" destOrd="0" presId="urn:microsoft.com/office/officeart/2005/8/layout/hProcess9"/>
    <dgm:cxn modelId="{35F888AF-D2D6-44F2-AEEF-47B3199B143F}" type="presParOf" srcId="{0043538A-DD6D-4B10-B3F2-A063E418D00A}" destId="{994C5083-25B3-439C-A992-77DD64014CA7}" srcOrd="0" destOrd="0" presId="urn:microsoft.com/office/officeart/2005/8/layout/hProcess9"/>
    <dgm:cxn modelId="{568C6201-0172-4B7B-BF71-76DF58325881}" type="presParOf" srcId="{0043538A-DD6D-4B10-B3F2-A063E418D00A}" destId="{DBA65CD5-95B1-4357-B7BE-EF3E845BFE9B}" srcOrd="1" destOrd="0" presId="urn:microsoft.com/office/officeart/2005/8/layout/hProcess9"/>
    <dgm:cxn modelId="{D4E03589-7BD2-406B-8D1E-6154C5F2645A}" type="presParOf" srcId="{DBA65CD5-95B1-4357-B7BE-EF3E845BFE9B}" destId="{E2060893-81A3-4481-84E3-58BA974C518A}" srcOrd="0" destOrd="0" presId="urn:microsoft.com/office/officeart/2005/8/layout/hProcess9"/>
    <dgm:cxn modelId="{9C163C10-C780-40BB-8FA2-A4E62BACED26}" type="presParOf" srcId="{DBA65CD5-95B1-4357-B7BE-EF3E845BFE9B}" destId="{81EF881B-FFA4-4EA9-84E6-345DD6D58CDD}" srcOrd="1" destOrd="0" presId="urn:microsoft.com/office/officeart/2005/8/layout/hProcess9"/>
    <dgm:cxn modelId="{6552E737-B396-43CF-AD0C-D9AACB1B60B6}" type="presParOf" srcId="{DBA65CD5-95B1-4357-B7BE-EF3E845BFE9B}" destId="{26F0CC06-D58F-4DE5-A65A-081E64AF9CE1}" srcOrd="2" destOrd="0" presId="urn:microsoft.com/office/officeart/2005/8/layout/hProcess9"/>
    <dgm:cxn modelId="{3F8BC4FE-2EB1-4E9C-B6DF-065D3AA63CEB}" type="presParOf" srcId="{DBA65CD5-95B1-4357-B7BE-EF3E845BFE9B}" destId="{ADD884AD-0E60-451D-A3B0-5D43F3322073}" srcOrd="3" destOrd="0" presId="urn:microsoft.com/office/officeart/2005/8/layout/hProcess9"/>
    <dgm:cxn modelId="{7D48B347-80FA-4AB8-A99A-6A938D355E5E}" type="presParOf" srcId="{DBA65CD5-95B1-4357-B7BE-EF3E845BFE9B}" destId="{9455021A-9C28-4879-89B9-6838FB8A37DB}" srcOrd="4" destOrd="0" presId="urn:microsoft.com/office/officeart/2005/8/layout/hProcess9"/>
    <dgm:cxn modelId="{57623C66-D43E-46BB-A3A4-C6F5567EA81D}" type="presParOf" srcId="{DBA65CD5-95B1-4357-B7BE-EF3E845BFE9B}" destId="{27433DD2-97D0-4C96-A905-C85E7B8F70F8}" srcOrd="5" destOrd="0" presId="urn:microsoft.com/office/officeart/2005/8/layout/hProcess9"/>
    <dgm:cxn modelId="{A40E4E4F-2D9E-47AB-A4C3-BBC120C2C7EC}" type="presParOf" srcId="{DBA65CD5-95B1-4357-B7BE-EF3E845BFE9B}" destId="{6F5E4B1D-0279-4303-875E-073ED8967BF7}" srcOrd="6" destOrd="0" presId="urn:microsoft.com/office/officeart/2005/8/layout/hProcess9"/>
    <dgm:cxn modelId="{13F4DB67-9A9D-4213-9A66-AD9B5A25A9B4}" type="presParOf" srcId="{DBA65CD5-95B1-4357-B7BE-EF3E845BFE9B}" destId="{E3F16CB5-19A7-4406-9973-5767300398C9}" srcOrd="7" destOrd="0" presId="urn:microsoft.com/office/officeart/2005/8/layout/hProcess9"/>
    <dgm:cxn modelId="{BFB0AA6A-12A6-422A-848D-3483D6D05989}" type="presParOf" srcId="{DBA65CD5-95B1-4357-B7BE-EF3E845BFE9B}" destId="{46BCA3D3-ACA2-4BAF-8382-3EC026D5089E}" srcOrd="8" destOrd="0" presId="urn:microsoft.com/office/officeart/2005/8/layout/hProcess9"/>
    <dgm:cxn modelId="{DC1890BF-3B76-454D-A843-EB84B5B4F64A}" type="presParOf" srcId="{DBA65CD5-95B1-4357-B7BE-EF3E845BFE9B}" destId="{28988C35-4AE6-471A-B55F-C3188D42B44C}" srcOrd="9" destOrd="0" presId="urn:microsoft.com/office/officeart/2005/8/layout/hProcess9"/>
    <dgm:cxn modelId="{1A100E47-F1CC-4167-9A45-195B64FFF6E4}" type="presParOf" srcId="{DBA65CD5-95B1-4357-B7BE-EF3E845BFE9B}" destId="{2C4D6C56-6827-488A-A64A-F153EFD6EF97}" srcOrd="10" destOrd="0" presId="urn:microsoft.com/office/officeart/2005/8/layout/hProcess9"/>
    <dgm:cxn modelId="{63BE9E79-411E-4257-A371-97563927CB7D}" type="presParOf" srcId="{DBA65CD5-95B1-4357-B7BE-EF3E845BFE9B}" destId="{89296730-97C9-4C1B-9ABC-6623472744E7}" srcOrd="11" destOrd="0" presId="urn:microsoft.com/office/officeart/2005/8/layout/hProcess9"/>
    <dgm:cxn modelId="{91376F34-E999-45D4-8643-556CF4DC3513}" type="presParOf" srcId="{DBA65CD5-95B1-4357-B7BE-EF3E845BFE9B}" destId="{3D345B9C-75CE-40AA-9415-D474068084FA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C5083-25B3-439C-A992-77DD64014CA7}">
      <dsp:nvSpPr>
        <dsp:cNvPr id="0" name=""/>
        <dsp:cNvSpPr/>
      </dsp:nvSpPr>
      <dsp:spPr>
        <a:xfrm>
          <a:off x="659013" y="0"/>
          <a:ext cx="7468815" cy="37147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60893-81A3-4481-84E3-58BA974C518A}">
      <dsp:nvSpPr>
        <dsp:cNvPr id="0" name=""/>
        <dsp:cNvSpPr/>
      </dsp:nvSpPr>
      <dsp:spPr>
        <a:xfrm>
          <a:off x="1716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1</a:t>
          </a:r>
          <a:endParaRPr lang="nl-BE" sz="6200" kern="1200" dirty="0"/>
        </a:p>
      </dsp:txBody>
      <dsp:txXfrm>
        <a:off x="1716" y="1114432"/>
        <a:ext cx="1097926" cy="1485910"/>
      </dsp:txXfrm>
    </dsp:sp>
    <dsp:sp modelId="{26F0CC06-D58F-4DE5-A65A-081E64AF9CE1}">
      <dsp:nvSpPr>
        <dsp:cNvPr id="0" name=""/>
        <dsp:cNvSpPr/>
      </dsp:nvSpPr>
      <dsp:spPr>
        <a:xfrm>
          <a:off x="1282630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2</a:t>
          </a:r>
          <a:endParaRPr lang="nl-BE" sz="6200" kern="1200" dirty="0"/>
        </a:p>
      </dsp:txBody>
      <dsp:txXfrm>
        <a:off x="1282630" y="1114432"/>
        <a:ext cx="1097926" cy="1485910"/>
      </dsp:txXfrm>
    </dsp:sp>
    <dsp:sp modelId="{9455021A-9C28-4879-89B9-6838FB8A37DB}">
      <dsp:nvSpPr>
        <dsp:cNvPr id="0" name=""/>
        <dsp:cNvSpPr/>
      </dsp:nvSpPr>
      <dsp:spPr>
        <a:xfrm>
          <a:off x="2563543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3</a:t>
          </a:r>
          <a:endParaRPr lang="nl-BE" sz="6200" kern="1200" dirty="0"/>
        </a:p>
      </dsp:txBody>
      <dsp:txXfrm>
        <a:off x="2563543" y="1114432"/>
        <a:ext cx="1097926" cy="1485910"/>
      </dsp:txXfrm>
    </dsp:sp>
    <dsp:sp modelId="{6F5E4B1D-0279-4303-875E-073ED8967BF7}">
      <dsp:nvSpPr>
        <dsp:cNvPr id="0" name=""/>
        <dsp:cNvSpPr/>
      </dsp:nvSpPr>
      <dsp:spPr>
        <a:xfrm>
          <a:off x="3844457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4</a:t>
          </a:r>
          <a:endParaRPr lang="nl-BE" sz="6200" kern="1200" dirty="0"/>
        </a:p>
      </dsp:txBody>
      <dsp:txXfrm>
        <a:off x="3844457" y="1114432"/>
        <a:ext cx="1097926" cy="1485910"/>
      </dsp:txXfrm>
    </dsp:sp>
    <dsp:sp modelId="{46BCA3D3-ACA2-4BAF-8382-3EC026D5089E}">
      <dsp:nvSpPr>
        <dsp:cNvPr id="0" name=""/>
        <dsp:cNvSpPr/>
      </dsp:nvSpPr>
      <dsp:spPr>
        <a:xfrm>
          <a:off x="5125371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5</a:t>
          </a:r>
          <a:endParaRPr lang="nl-BE" sz="6200" kern="1200" dirty="0"/>
        </a:p>
      </dsp:txBody>
      <dsp:txXfrm>
        <a:off x="5125371" y="1114432"/>
        <a:ext cx="1097926" cy="1485910"/>
      </dsp:txXfrm>
    </dsp:sp>
    <dsp:sp modelId="{2C4D6C56-6827-488A-A64A-F153EFD6EF97}">
      <dsp:nvSpPr>
        <dsp:cNvPr id="0" name=""/>
        <dsp:cNvSpPr/>
      </dsp:nvSpPr>
      <dsp:spPr>
        <a:xfrm>
          <a:off x="6406285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6</a:t>
          </a:r>
          <a:endParaRPr lang="nl-BE" sz="6200" kern="1200" dirty="0"/>
        </a:p>
      </dsp:txBody>
      <dsp:txXfrm>
        <a:off x="6406285" y="1114432"/>
        <a:ext cx="1097926" cy="1485910"/>
      </dsp:txXfrm>
    </dsp:sp>
    <dsp:sp modelId="{3D345B9C-75CE-40AA-9415-D474068084FA}">
      <dsp:nvSpPr>
        <dsp:cNvPr id="0" name=""/>
        <dsp:cNvSpPr/>
      </dsp:nvSpPr>
      <dsp:spPr>
        <a:xfrm>
          <a:off x="7687199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7</a:t>
          </a:r>
          <a:endParaRPr lang="nl-BE" sz="6200" kern="1200" dirty="0"/>
        </a:p>
      </dsp:txBody>
      <dsp:txXfrm>
        <a:off x="7687199" y="1114432"/>
        <a:ext cx="1097926" cy="148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50FAD-B5D7-4742-83AA-C96DB35FA15F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C396C-A719-4D1E-8795-78689271D538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403135C-B3A5-4C8F-9BDF-DD6294263837}" type="datetimeFigureOut">
              <a:rPr lang="nl-BE" smtClean="0"/>
              <a:pPr/>
              <a:t>22/06/2009</a:t>
            </a:fld>
            <a:endParaRPr lang="nl-B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perprototyping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Lessons</a:t>
            </a:r>
            <a:r>
              <a:rPr lang="nl-BE" dirty="0" smtClean="0"/>
              <a:t> </a:t>
            </a:r>
            <a:r>
              <a:rPr lang="nl-BE" dirty="0" err="1" smtClean="0"/>
              <a:t>Learned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Project DKV Zorgverzekering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8860" y="1357298"/>
            <a:ext cx="4429156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Down Arrow Callout 11"/>
          <p:cNvSpPr/>
          <p:nvPr/>
        </p:nvSpPr>
        <p:spPr>
          <a:xfrm>
            <a:off x="2428860" y="214290"/>
            <a:ext cx="4429156" cy="1571636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 to end thinking</a:t>
            </a:r>
            <a:endParaRPr lang="nl-BE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2857488" y="285728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Flowchart: Multidocument 5"/>
          <p:cNvSpPr/>
          <p:nvPr/>
        </p:nvSpPr>
        <p:spPr>
          <a:xfrm>
            <a:off x="4000496" y="285728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Flowchart: Multidocument 7"/>
          <p:cNvSpPr/>
          <p:nvPr/>
        </p:nvSpPr>
        <p:spPr>
          <a:xfrm>
            <a:off x="5000628" y="285728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lowchart: Multidocument 8"/>
          <p:cNvSpPr/>
          <p:nvPr/>
        </p:nvSpPr>
        <p:spPr>
          <a:xfrm>
            <a:off x="6072198" y="285728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Flowchart: Multidocument 9"/>
          <p:cNvSpPr/>
          <p:nvPr/>
        </p:nvSpPr>
        <p:spPr>
          <a:xfrm>
            <a:off x="3786182" y="4643446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Flowchart: Multidocument 10"/>
          <p:cNvSpPr/>
          <p:nvPr/>
        </p:nvSpPr>
        <p:spPr>
          <a:xfrm>
            <a:off x="5072066" y="4643446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Down Arrow 13"/>
          <p:cNvSpPr/>
          <p:nvPr/>
        </p:nvSpPr>
        <p:spPr>
          <a:xfrm>
            <a:off x="3643306" y="4000504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Down Arrow 14"/>
          <p:cNvSpPr/>
          <p:nvPr/>
        </p:nvSpPr>
        <p:spPr>
          <a:xfrm>
            <a:off x="4929190" y="4000504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TextBox 44"/>
          <p:cNvSpPr txBox="1"/>
          <p:nvPr/>
        </p:nvSpPr>
        <p:spPr>
          <a:xfrm>
            <a:off x="7000892" y="42860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/>
              <a:t>Inputs</a:t>
            </a:r>
            <a:endParaRPr lang="nl-BE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7000892" y="228599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Oplossing</a:t>
            </a:r>
            <a:endParaRPr lang="nl-BE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7072330" y="471488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/>
              <a:t>Outputs</a:t>
            </a:r>
            <a:endParaRPr lang="nl-BE" sz="2400" dirty="0"/>
          </a:p>
        </p:txBody>
      </p:sp>
      <p:sp>
        <p:nvSpPr>
          <p:cNvPr id="48" name="Right Arrow Callout 47"/>
          <p:cNvSpPr/>
          <p:nvPr/>
        </p:nvSpPr>
        <p:spPr>
          <a:xfrm>
            <a:off x="428596" y="214290"/>
            <a:ext cx="2357454" cy="1000132"/>
          </a:xfrm>
          <a:prstGeom prst="rightArrowCallout">
            <a:avLst>
              <a:gd name="adj1" fmla="val 27431"/>
              <a:gd name="adj2" fmla="val 34724"/>
              <a:gd name="adj3" fmla="val 29080"/>
              <a:gd name="adj4" fmla="val 806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Smiley Face 48"/>
          <p:cNvSpPr/>
          <p:nvPr/>
        </p:nvSpPr>
        <p:spPr>
          <a:xfrm>
            <a:off x="571472" y="357166"/>
            <a:ext cx="642942" cy="6429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Smiley Face 49"/>
          <p:cNvSpPr/>
          <p:nvPr/>
        </p:nvSpPr>
        <p:spPr>
          <a:xfrm>
            <a:off x="1428728" y="357166"/>
            <a:ext cx="642942" cy="6429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TextBox 50"/>
          <p:cNvSpPr txBox="1"/>
          <p:nvPr/>
        </p:nvSpPr>
        <p:spPr>
          <a:xfrm>
            <a:off x="428596" y="128586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Gebruikers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/>
          <p:cNvSpPr/>
          <p:nvPr/>
        </p:nvSpPr>
        <p:spPr>
          <a:xfrm>
            <a:off x="5429256" y="3286124"/>
            <a:ext cx="1337457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Betaling</a:t>
            </a:r>
          </a:p>
          <a:p>
            <a:pPr algn="ctr"/>
            <a:r>
              <a:rPr lang="nl-BE" dirty="0" smtClean="0"/>
              <a:t>Residentiële zorg</a:t>
            </a:r>
            <a:endParaRPr lang="nl-BE" dirty="0"/>
          </a:p>
        </p:txBody>
      </p:sp>
      <p:sp>
        <p:nvSpPr>
          <p:cNvPr id="10" name="Flowchart: Document 9"/>
          <p:cNvSpPr/>
          <p:nvPr/>
        </p:nvSpPr>
        <p:spPr>
          <a:xfrm>
            <a:off x="714348" y="3400412"/>
            <a:ext cx="1143008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M-bestand</a:t>
            </a:r>
            <a:endParaRPr lang="nl-BE" dirty="0"/>
          </a:p>
        </p:txBody>
      </p:sp>
      <p:sp>
        <p:nvSpPr>
          <p:cNvPr id="9" name="Flowchart: Document 8"/>
          <p:cNvSpPr/>
          <p:nvPr/>
        </p:nvSpPr>
        <p:spPr>
          <a:xfrm>
            <a:off x="1714480" y="3186098"/>
            <a:ext cx="1162873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D-bestand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 to end thinking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04" y="642918"/>
            <a:ext cx="8153400" cy="614354"/>
          </a:xfrm>
        </p:spPr>
        <p:txBody>
          <a:bodyPr/>
          <a:lstStyle/>
          <a:p>
            <a:r>
              <a:rPr lang="nl-BE" dirty="0" smtClean="0"/>
              <a:t>Bepaal eerst de belangrijkste output</a:t>
            </a:r>
          </a:p>
        </p:txBody>
      </p:sp>
      <p:sp>
        <p:nvSpPr>
          <p:cNvPr id="6" name="Down Arrow 5"/>
          <p:cNvSpPr/>
          <p:nvPr/>
        </p:nvSpPr>
        <p:spPr>
          <a:xfrm>
            <a:off x="3020229" y="2185966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Down Arrow 6"/>
          <p:cNvSpPr/>
          <p:nvPr/>
        </p:nvSpPr>
        <p:spPr>
          <a:xfrm>
            <a:off x="4306113" y="2185966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Flowchart: Document 7"/>
          <p:cNvSpPr/>
          <p:nvPr/>
        </p:nvSpPr>
        <p:spPr>
          <a:xfrm>
            <a:off x="2786050" y="2971784"/>
            <a:ext cx="1162873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B-bestand</a:t>
            </a:r>
            <a:endParaRPr lang="nl-BE" dirty="0"/>
          </a:p>
        </p:txBody>
      </p:sp>
      <p:sp>
        <p:nvSpPr>
          <p:cNvPr id="11" name="Flowchart: Document 10"/>
          <p:cNvSpPr/>
          <p:nvPr/>
        </p:nvSpPr>
        <p:spPr>
          <a:xfrm>
            <a:off x="4306112" y="2971784"/>
            <a:ext cx="1266020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Betaling</a:t>
            </a:r>
          </a:p>
          <a:p>
            <a:pPr algn="ctr"/>
            <a:r>
              <a:rPr lang="nl-BE" dirty="0" smtClean="0"/>
              <a:t>thuiszorg</a:t>
            </a:r>
            <a:endParaRPr lang="nl-BE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33442" y="1214422"/>
            <a:ext cx="8153400" cy="6143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nl-BE" sz="2800" dirty="0" smtClean="0"/>
              <a:t>Geef prioriteiten aan de andere </a:t>
            </a:r>
            <a:r>
              <a:rPr lang="nl-BE" sz="2800" dirty="0" err="1" smtClean="0"/>
              <a:t>outputs</a:t>
            </a:r>
            <a:endParaRPr lang="nl-BE" sz="2800" dirty="0" smtClean="0"/>
          </a:p>
        </p:txBody>
      </p:sp>
      <p:sp>
        <p:nvSpPr>
          <p:cNvPr id="15" name="12-Point Star 14"/>
          <p:cNvSpPr/>
          <p:nvPr/>
        </p:nvSpPr>
        <p:spPr>
          <a:xfrm>
            <a:off x="3071802" y="3757602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16" name="12-Point Star 15"/>
          <p:cNvSpPr/>
          <p:nvPr/>
        </p:nvSpPr>
        <p:spPr>
          <a:xfrm>
            <a:off x="2071670" y="3971916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17" name="12-Point Star 16"/>
          <p:cNvSpPr/>
          <p:nvPr/>
        </p:nvSpPr>
        <p:spPr>
          <a:xfrm>
            <a:off x="928662" y="4186230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5</a:t>
            </a:r>
            <a:endParaRPr lang="nl-BE" dirty="0"/>
          </a:p>
        </p:txBody>
      </p:sp>
      <p:sp>
        <p:nvSpPr>
          <p:cNvPr id="18" name="12-Point Star 17"/>
          <p:cNvSpPr/>
          <p:nvPr/>
        </p:nvSpPr>
        <p:spPr>
          <a:xfrm>
            <a:off x="4572000" y="3714752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19" name="12-Point Star 18"/>
          <p:cNvSpPr/>
          <p:nvPr/>
        </p:nvSpPr>
        <p:spPr>
          <a:xfrm>
            <a:off x="5786446" y="4071942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animBg="1"/>
      <p:bldP spid="3" grpId="0" build="p"/>
      <p:bldP spid="6" grpId="0" animBg="1"/>
      <p:bldP spid="7" grpId="0" animBg="1"/>
      <p:bldP spid="8" grpId="0" animBg="1"/>
      <p:bldP spid="11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/>
          <p:cNvSpPr/>
          <p:nvPr/>
        </p:nvSpPr>
        <p:spPr>
          <a:xfrm>
            <a:off x="3071802" y="4286280"/>
            <a:ext cx="1214446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Verleng-ing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 to end thinking</a:t>
            </a:r>
            <a:endParaRPr lang="nl-B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28596" y="285752"/>
            <a:ext cx="8153400" cy="614354"/>
          </a:xfrm>
        </p:spPr>
        <p:txBody>
          <a:bodyPr>
            <a:noAutofit/>
          </a:bodyPr>
          <a:lstStyle/>
          <a:p>
            <a:r>
              <a:rPr lang="nl-BE" dirty="0" smtClean="0"/>
              <a:t>Duid de </a:t>
            </a:r>
            <a:r>
              <a:rPr lang="nl-BE" dirty="0" err="1" smtClean="0"/>
              <a:t>inputs</a:t>
            </a:r>
            <a:r>
              <a:rPr lang="nl-BE" dirty="0" smtClean="0"/>
              <a:t> aan die leiden tot de belangrijkste output</a:t>
            </a:r>
          </a:p>
        </p:txBody>
      </p:sp>
      <p:sp>
        <p:nvSpPr>
          <p:cNvPr id="11" name="Flowchart: Multidocument 10"/>
          <p:cNvSpPr/>
          <p:nvPr/>
        </p:nvSpPr>
        <p:spPr>
          <a:xfrm>
            <a:off x="2928926" y="2571768"/>
            <a:ext cx="1643074" cy="15716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Verzoeken</a:t>
            </a:r>
            <a:endParaRPr lang="nl-BE" dirty="0"/>
          </a:p>
        </p:txBody>
      </p:sp>
      <p:sp>
        <p:nvSpPr>
          <p:cNvPr id="15" name="Right Arrow Callout 14"/>
          <p:cNvSpPr/>
          <p:nvPr/>
        </p:nvSpPr>
        <p:spPr>
          <a:xfrm>
            <a:off x="500034" y="2928958"/>
            <a:ext cx="2357454" cy="1000132"/>
          </a:xfrm>
          <a:prstGeom prst="rightArrowCallout">
            <a:avLst>
              <a:gd name="adj1" fmla="val 27431"/>
              <a:gd name="adj2" fmla="val 34724"/>
              <a:gd name="adj3" fmla="val 29080"/>
              <a:gd name="adj4" fmla="val 806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miley Face 15"/>
          <p:cNvSpPr/>
          <p:nvPr/>
        </p:nvSpPr>
        <p:spPr>
          <a:xfrm>
            <a:off x="642910" y="3071834"/>
            <a:ext cx="642942" cy="6429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Smiley Face 16"/>
          <p:cNvSpPr/>
          <p:nvPr/>
        </p:nvSpPr>
        <p:spPr>
          <a:xfrm>
            <a:off x="1500166" y="3071834"/>
            <a:ext cx="642942" cy="6429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Flowchart: Multidocument 17"/>
          <p:cNvSpPr/>
          <p:nvPr/>
        </p:nvSpPr>
        <p:spPr>
          <a:xfrm>
            <a:off x="4786314" y="2571744"/>
            <a:ext cx="1428760" cy="15716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Facturen</a:t>
            </a:r>
            <a:endParaRPr lang="nl-BE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6357950" y="2571768"/>
            <a:ext cx="1428760" cy="15716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Lijsten overheid</a:t>
            </a:r>
            <a:endParaRPr lang="nl-BE" dirty="0"/>
          </a:p>
        </p:txBody>
      </p:sp>
      <p:sp>
        <p:nvSpPr>
          <p:cNvPr id="21" name="12-Point Star 20"/>
          <p:cNvSpPr/>
          <p:nvPr/>
        </p:nvSpPr>
        <p:spPr>
          <a:xfrm>
            <a:off x="3286116" y="3714752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00034" y="1100158"/>
            <a:ext cx="8153400" cy="6143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65176" marR="0" lvl="0" indent="-265176" defTabSz="914400" fontAlgn="auto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nl-BE" sz="2800" dirty="0" smtClean="0"/>
              <a:t>Splits de input op in verschillende gevallen</a:t>
            </a:r>
          </a:p>
        </p:txBody>
      </p:sp>
      <p:sp>
        <p:nvSpPr>
          <p:cNvPr id="23" name="Flowchart: Document 22"/>
          <p:cNvSpPr/>
          <p:nvPr/>
        </p:nvSpPr>
        <p:spPr>
          <a:xfrm>
            <a:off x="357158" y="4286280"/>
            <a:ext cx="1285884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Aanvraag</a:t>
            </a:r>
          </a:p>
          <a:p>
            <a:pPr algn="ctr"/>
            <a:r>
              <a:rPr lang="nl-BE" dirty="0" smtClean="0"/>
              <a:t>thuiszorg</a:t>
            </a:r>
            <a:endParaRPr lang="nl-BE" dirty="0"/>
          </a:p>
        </p:txBody>
      </p:sp>
      <p:sp>
        <p:nvSpPr>
          <p:cNvPr id="25" name="Flowchart: Document 24"/>
          <p:cNvSpPr/>
          <p:nvPr/>
        </p:nvSpPr>
        <p:spPr>
          <a:xfrm>
            <a:off x="1714480" y="4286280"/>
            <a:ext cx="1285884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Aanvraag</a:t>
            </a:r>
          </a:p>
          <a:p>
            <a:pPr algn="ctr"/>
            <a:r>
              <a:rPr lang="nl-BE" dirty="0" smtClean="0"/>
              <a:t>Residentiële zorg</a:t>
            </a:r>
            <a:endParaRPr lang="nl-BE" dirty="0"/>
          </a:p>
        </p:txBody>
      </p:sp>
      <p:sp>
        <p:nvSpPr>
          <p:cNvPr id="27" name="Flowchart: Document 26"/>
          <p:cNvSpPr/>
          <p:nvPr/>
        </p:nvSpPr>
        <p:spPr>
          <a:xfrm>
            <a:off x="4357686" y="4286280"/>
            <a:ext cx="1214446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Herzien-ing</a:t>
            </a:r>
            <a:endParaRPr lang="nl-BE" dirty="0"/>
          </a:p>
        </p:txBody>
      </p:sp>
      <p:sp>
        <p:nvSpPr>
          <p:cNvPr id="28" name="Flowchart: Document 27"/>
          <p:cNvSpPr/>
          <p:nvPr/>
        </p:nvSpPr>
        <p:spPr>
          <a:xfrm>
            <a:off x="5643570" y="4286280"/>
            <a:ext cx="1214446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Wijzig-ing</a:t>
            </a:r>
            <a:endParaRPr lang="nl-BE" dirty="0" smtClean="0"/>
          </a:p>
          <a:p>
            <a:pPr algn="ctr"/>
            <a:r>
              <a:rPr lang="nl-BE" dirty="0" err="1" smtClean="0"/>
              <a:t>Zorg-vorm</a:t>
            </a:r>
            <a:endParaRPr lang="nl-BE" dirty="0"/>
          </a:p>
        </p:txBody>
      </p:sp>
      <p:sp>
        <p:nvSpPr>
          <p:cNvPr id="29" name="Flowchart: Document 28"/>
          <p:cNvSpPr/>
          <p:nvPr/>
        </p:nvSpPr>
        <p:spPr>
          <a:xfrm>
            <a:off x="7000892" y="4286280"/>
            <a:ext cx="1285884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Controle</a:t>
            </a:r>
            <a:endParaRPr lang="nl-BE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90566" y="1528786"/>
            <a:ext cx="8153400" cy="82866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nl-BE" sz="2800" dirty="0" smtClean="0"/>
              <a:t>Duid het meest typische geval aan en geef de andere gevallen een prioriteit </a:t>
            </a:r>
          </a:p>
        </p:txBody>
      </p:sp>
      <p:sp>
        <p:nvSpPr>
          <p:cNvPr id="31" name="12-Point Star 30"/>
          <p:cNvSpPr/>
          <p:nvPr/>
        </p:nvSpPr>
        <p:spPr>
          <a:xfrm>
            <a:off x="642910" y="4929198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32" name="12-Point Star 31"/>
          <p:cNvSpPr/>
          <p:nvPr/>
        </p:nvSpPr>
        <p:spPr>
          <a:xfrm>
            <a:off x="2000232" y="4929198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</a:t>
            </a:r>
            <a:endParaRPr lang="nl-BE" dirty="0"/>
          </a:p>
        </p:txBody>
      </p:sp>
      <p:sp>
        <p:nvSpPr>
          <p:cNvPr id="33" name="12-Point Star 32"/>
          <p:cNvSpPr/>
          <p:nvPr/>
        </p:nvSpPr>
        <p:spPr>
          <a:xfrm>
            <a:off x="3286116" y="4929198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</a:t>
            </a:r>
            <a:endParaRPr lang="nl-BE" dirty="0"/>
          </a:p>
        </p:txBody>
      </p:sp>
      <p:sp>
        <p:nvSpPr>
          <p:cNvPr id="34" name="12-Point Star 33"/>
          <p:cNvSpPr/>
          <p:nvPr/>
        </p:nvSpPr>
        <p:spPr>
          <a:xfrm>
            <a:off x="4643438" y="4929198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35" name="12-Point Star 34"/>
          <p:cNvSpPr/>
          <p:nvPr/>
        </p:nvSpPr>
        <p:spPr>
          <a:xfrm>
            <a:off x="5929322" y="4929198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</a:t>
            </a:r>
            <a:endParaRPr lang="nl-BE" dirty="0"/>
          </a:p>
        </p:txBody>
      </p:sp>
      <p:sp>
        <p:nvSpPr>
          <p:cNvPr id="36" name="12-Point Star 35"/>
          <p:cNvSpPr/>
          <p:nvPr/>
        </p:nvSpPr>
        <p:spPr>
          <a:xfrm>
            <a:off x="7286644" y="4929198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build="p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build="p"/>
      <p:bldP spid="23" grpId="0" animBg="1"/>
      <p:bldP spid="25" grpId="0" animBg="1"/>
      <p:bldP spid="27" grpId="0" animBg="1"/>
      <p:bldP spid="28" grpId="0" animBg="1"/>
      <p:bldP spid="29" grpId="0" animBg="1"/>
      <p:bldP spid="30" grpId="0" build="p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 to end thinking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428604"/>
            <a:ext cx="8153400" cy="971544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Identificeer het kortste pad van input geval A naar de belangrijkste output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42910" y="2400280"/>
            <a:ext cx="3714776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00562" y="325753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Oplossing</a:t>
            </a:r>
            <a:endParaRPr lang="nl-BE" sz="2400" dirty="0"/>
          </a:p>
        </p:txBody>
      </p:sp>
      <p:sp>
        <p:nvSpPr>
          <p:cNvPr id="6" name="Flowchart: Document 5"/>
          <p:cNvSpPr/>
          <p:nvPr/>
        </p:nvSpPr>
        <p:spPr>
          <a:xfrm>
            <a:off x="714348" y="1400148"/>
            <a:ext cx="928694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Aanvraag</a:t>
            </a:r>
          </a:p>
          <a:p>
            <a:pPr algn="ctr"/>
            <a:r>
              <a:rPr lang="nl-BE" sz="1200" dirty="0" smtClean="0"/>
              <a:t>thuiszorg</a:t>
            </a:r>
            <a:endParaRPr lang="nl-BE" sz="1200" dirty="0"/>
          </a:p>
        </p:txBody>
      </p:sp>
      <p:sp>
        <p:nvSpPr>
          <p:cNvPr id="9" name="Flowchart: Document 8"/>
          <p:cNvSpPr/>
          <p:nvPr/>
        </p:nvSpPr>
        <p:spPr>
          <a:xfrm>
            <a:off x="3500430" y="4614858"/>
            <a:ext cx="857256" cy="9286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 smtClean="0"/>
              <a:t>B-bestand</a:t>
            </a:r>
            <a:endParaRPr lang="nl-BE" sz="1200" dirty="0"/>
          </a:p>
        </p:txBody>
      </p:sp>
      <p:cxnSp>
        <p:nvCxnSpPr>
          <p:cNvPr id="11" name="Elbow Connector 10"/>
          <p:cNvCxnSpPr>
            <a:stCxn id="6" idx="2"/>
            <a:endCxn id="9" idx="0"/>
          </p:cNvCxnSpPr>
          <p:nvPr/>
        </p:nvCxnSpPr>
        <p:spPr>
          <a:xfrm rot="16200000" flipH="1">
            <a:off x="1346812" y="2032612"/>
            <a:ext cx="2414128" cy="2750363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785918" y="1257272"/>
            <a:ext cx="7010392" cy="9715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65176" marR="0" lvl="0" indent="-265176" defTabSz="914400" fontAlgn="auto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nl-BE" sz="2800" dirty="0" smtClean="0"/>
              <a:t>Vereenvoudig en blijf vereenvoudigen! (</a:t>
            </a:r>
            <a:r>
              <a:rPr lang="nl-BE" sz="2800" b="1" dirty="0" err="1" smtClean="0"/>
              <a:t>stripping</a:t>
            </a:r>
            <a:r>
              <a:rPr lang="nl-BE" sz="2800" dirty="0" smtClean="0"/>
              <a:t>)</a:t>
            </a:r>
            <a:endParaRPr lang="nl-BE" sz="2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00562" y="2071678"/>
            <a:ext cx="4438624" cy="9715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65176" marR="0" lvl="0" indent="-265176" defTabSz="914400" fontAlgn="auto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nl-BE" sz="2800" dirty="0" smtClean="0"/>
              <a:t>Dit is de eerste user story</a:t>
            </a:r>
            <a:endParaRPr lang="nl-B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9" grpId="0" animBg="1"/>
      <p:bldP spid="13" grpId="0" build="p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 tot end thinking</a:t>
            </a:r>
            <a:endParaRPr lang="nl-B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2648" y="428604"/>
            <a:ext cx="8153400" cy="971544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Herhaal dit proces voor elk inputgeval en elke output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42910" y="2400280"/>
            <a:ext cx="3714776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Flowchart: Document 4"/>
          <p:cNvSpPr/>
          <p:nvPr/>
        </p:nvSpPr>
        <p:spPr>
          <a:xfrm>
            <a:off x="714348" y="1400148"/>
            <a:ext cx="928694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Aanvraag</a:t>
            </a:r>
          </a:p>
          <a:p>
            <a:pPr algn="ctr"/>
            <a:r>
              <a:rPr lang="nl-BE" sz="1200" dirty="0" smtClean="0"/>
              <a:t>Residentiële zorg</a:t>
            </a:r>
            <a:endParaRPr lang="nl-BE" sz="1200" dirty="0"/>
          </a:p>
        </p:txBody>
      </p:sp>
      <p:sp>
        <p:nvSpPr>
          <p:cNvPr id="6" name="Flowchart: Document 5"/>
          <p:cNvSpPr/>
          <p:nvPr/>
        </p:nvSpPr>
        <p:spPr>
          <a:xfrm>
            <a:off x="3500430" y="4614858"/>
            <a:ext cx="857256" cy="9286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 smtClean="0"/>
              <a:t>B-bestand</a:t>
            </a:r>
            <a:endParaRPr lang="nl-BE" sz="1200" dirty="0"/>
          </a:p>
        </p:txBody>
      </p:sp>
      <p:cxnSp>
        <p:nvCxnSpPr>
          <p:cNvPr id="7" name="Elbow Connector 6"/>
          <p:cNvCxnSpPr>
            <a:stCxn id="5" idx="2"/>
            <a:endCxn id="6" idx="0"/>
          </p:cNvCxnSpPr>
          <p:nvPr/>
        </p:nvCxnSpPr>
        <p:spPr>
          <a:xfrm rot="16200000" flipH="1">
            <a:off x="1346812" y="2032612"/>
            <a:ext cx="2414128" cy="2750363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ocument 7"/>
          <p:cNvSpPr/>
          <p:nvPr/>
        </p:nvSpPr>
        <p:spPr>
          <a:xfrm>
            <a:off x="1857356" y="1400148"/>
            <a:ext cx="1000132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Verlenging</a:t>
            </a:r>
            <a:endParaRPr lang="nl-BE" sz="1200" dirty="0"/>
          </a:p>
        </p:txBody>
      </p:sp>
      <p:cxnSp>
        <p:nvCxnSpPr>
          <p:cNvPr id="9" name="Elbow Connector 8"/>
          <p:cNvCxnSpPr>
            <a:stCxn id="8" idx="2"/>
            <a:endCxn id="6" idx="0"/>
          </p:cNvCxnSpPr>
          <p:nvPr/>
        </p:nvCxnSpPr>
        <p:spPr>
          <a:xfrm rot="16200000" flipH="1">
            <a:off x="1936176" y="2621976"/>
            <a:ext cx="2414128" cy="1571636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286248" y="1357298"/>
            <a:ext cx="4357718" cy="92869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65176" marR="0" lvl="0" indent="-265176" defTabSz="914400" fontAlgn="auto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nl-BE" sz="2800" dirty="0" smtClean="0"/>
              <a:t>Gevolg: duidelijke user </a:t>
            </a:r>
            <a:r>
              <a:rPr lang="nl-BE" sz="2800" dirty="0" err="1" smtClean="0"/>
              <a:t>stories</a:t>
            </a:r>
            <a:r>
              <a:rPr lang="nl-BE" sz="2800" dirty="0" smtClean="0"/>
              <a:t> in volgorde van prioriteit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 1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Bij de realisatie van sprint 1 (demo en </a:t>
            </a:r>
            <a:r>
              <a:rPr lang="nl-BE" dirty="0" err="1" smtClean="0"/>
              <a:t>retrospective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Team was zeer onzeker over de snelheid (</a:t>
            </a:r>
            <a:r>
              <a:rPr lang="nl-BE" dirty="0" err="1" smtClean="0"/>
              <a:t>velocity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Klant was onzeker over het budget</a:t>
            </a:r>
          </a:p>
          <a:p>
            <a:r>
              <a:rPr lang="nl-BE" dirty="0" smtClean="0"/>
              <a:t>Oplossing</a:t>
            </a:r>
          </a:p>
          <a:p>
            <a:pPr lvl="1"/>
            <a:r>
              <a:rPr lang="nl-BE" dirty="0" smtClean="0"/>
              <a:t>dimensies onderscheiden</a:t>
            </a:r>
          </a:p>
          <a:p>
            <a:pPr lvl="1"/>
            <a:r>
              <a:rPr lang="nl-BE" dirty="0" err="1" smtClean="0"/>
              <a:t>stories</a:t>
            </a:r>
            <a:r>
              <a:rPr lang="nl-BE" dirty="0" smtClean="0"/>
              <a:t> </a:t>
            </a:r>
            <a:r>
              <a:rPr lang="nl-BE" dirty="0" err="1" smtClean="0"/>
              <a:t>herprioritiseren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Werken op dimensies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“duivelse” driehoek</a:t>
            </a:r>
          </a:p>
          <a:p>
            <a:pPr lvl="1"/>
            <a:r>
              <a:rPr lang="nl-BE" dirty="0" smtClean="0"/>
              <a:t>Kwaliteit van een project wordt bepaald door drie factoren</a:t>
            </a:r>
            <a:endParaRPr lang="nl-BE" dirty="0"/>
          </a:p>
        </p:txBody>
      </p:sp>
      <p:sp>
        <p:nvSpPr>
          <p:cNvPr id="4" name="Isosceles Triangle 3"/>
          <p:cNvSpPr/>
          <p:nvPr/>
        </p:nvSpPr>
        <p:spPr>
          <a:xfrm>
            <a:off x="2214546" y="1500174"/>
            <a:ext cx="4320000" cy="3600000"/>
          </a:xfrm>
          <a:prstGeom prst="triangle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8069880">
            <a:off x="2561282" y="2718175"/>
            <a:ext cx="97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Tijd</a:t>
            </a:r>
            <a:endParaRPr lang="nl-BE" sz="2800" b="1" dirty="0"/>
          </a:p>
        </p:txBody>
      </p:sp>
      <p:sp>
        <p:nvSpPr>
          <p:cNvPr id="7" name="TextBox 6"/>
          <p:cNvSpPr txBox="1"/>
          <p:nvPr/>
        </p:nvSpPr>
        <p:spPr>
          <a:xfrm rot="3470157">
            <a:off x="4809711" y="2767239"/>
            <a:ext cx="17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Kosten</a:t>
            </a:r>
            <a:endParaRPr lang="nl-BE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43306" y="5191772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Scope</a:t>
            </a:r>
            <a:endParaRPr lang="nl-BE" sz="2800" b="1" dirty="0"/>
          </a:p>
        </p:txBody>
      </p:sp>
      <p:sp>
        <p:nvSpPr>
          <p:cNvPr id="10" name="Right Arrow 9"/>
          <p:cNvSpPr/>
          <p:nvPr/>
        </p:nvSpPr>
        <p:spPr>
          <a:xfrm rot="19773357">
            <a:off x="4574887" y="3051674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ight Arrow 10"/>
          <p:cNvSpPr/>
          <p:nvPr/>
        </p:nvSpPr>
        <p:spPr>
          <a:xfrm rot="5400000">
            <a:off x="3964777" y="4179099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ight Arrow 11"/>
          <p:cNvSpPr/>
          <p:nvPr/>
        </p:nvSpPr>
        <p:spPr>
          <a:xfrm rot="12652408">
            <a:off x="3355562" y="3050412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357554" y="3691598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Kwaliteit</a:t>
            </a:r>
            <a:endParaRPr lang="nl-B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10" grpId="3" animBg="1"/>
      <p:bldP spid="11" grpId="3" animBg="1"/>
      <p:bldP spid="12" grpId="3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Werken op dimensies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1 of 2 factoren liggen meestal vast</a:t>
            </a:r>
          </a:p>
          <a:p>
            <a:pPr lvl="1"/>
            <a:r>
              <a:rPr lang="nl-BE" dirty="0" smtClean="0"/>
              <a:t>In dit project was het budget en de tijd beperkt</a:t>
            </a:r>
          </a:p>
          <a:p>
            <a:r>
              <a:rPr lang="nl-BE" dirty="0" smtClean="0"/>
              <a:t>Gevolg: werken aan de scope</a:t>
            </a:r>
          </a:p>
          <a:p>
            <a:pPr lvl="1"/>
            <a:r>
              <a:rPr lang="nl-BE" dirty="0" smtClean="0"/>
              <a:t>Herbekijken van prioriteiten van user </a:t>
            </a:r>
            <a:r>
              <a:rPr lang="nl-BE" dirty="0" err="1" smtClean="0"/>
              <a:t>stories</a:t>
            </a:r>
            <a:endParaRPr lang="nl-BE" dirty="0" smtClean="0"/>
          </a:p>
          <a:p>
            <a:pPr lvl="1"/>
            <a:r>
              <a:rPr lang="nl-BE" dirty="0" smtClean="0"/>
              <a:t>Werken op de dimensies van user </a:t>
            </a:r>
            <a:r>
              <a:rPr lang="nl-BE" dirty="0" err="1" smtClean="0"/>
              <a:t>stories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Werken op dimensies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Werken aan de dimensies deden we door:</a:t>
            </a:r>
          </a:p>
          <a:p>
            <a:pPr lvl="1"/>
            <a:r>
              <a:rPr lang="nl-BE" dirty="0" smtClean="0"/>
              <a:t>Meerdere output en input ‘gevallen’ te onderscheiden</a:t>
            </a:r>
          </a:p>
          <a:p>
            <a:pPr lvl="1"/>
            <a:r>
              <a:rPr lang="nl-BE" dirty="0" smtClean="0"/>
              <a:t>De weg van input naar output in te korten</a:t>
            </a:r>
          </a:p>
          <a:p>
            <a:pPr lvl="1"/>
            <a:r>
              <a:rPr lang="nl-BE" dirty="0" smtClean="0"/>
              <a:t>User </a:t>
            </a:r>
            <a:r>
              <a:rPr lang="nl-BE" dirty="0" err="1" smtClean="0"/>
              <a:t>stories</a:t>
            </a:r>
            <a:r>
              <a:rPr lang="nl-BE" dirty="0" smtClean="0"/>
              <a:t> blijven vereenvoudigen</a:t>
            </a:r>
          </a:p>
          <a:p>
            <a:pPr lvl="2"/>
            <a:r>
              <a:rPr lang="nl-BE" dirty="0" smtClean="0"/>
              <a:t> </a:t>
            </a:r>
            <a:r>
              <a:rPr lang="nl-BE" dirty="0" err="1" smtClean="0"/>
              <a:t>Validaties</a:t>
            </a:r>
            <a:r>
              <a:rPr lang="nl-BE" dirty="0" smtClean="0"/>
              <a:t> beperken</a:t>
            </a:r>
          </a:p>
          <a:p>
            <a:pPr lvl="2"/>
            <a:r>
              <a:rPr lang="nl-BE" dirty="0" smtClean="0"/>
              <a:t>Uitzonderingen als afzonderlijke </a:t>
            </a:r>
            <a:r>
              <a:rPr lang="nl-BE" dirty="0" err="1" smtClean="0"/>
              <a:t>stories</a:t>
            </a:r>
            <a:r>
              <a:rPr lang="nl-BE" dirty="0" smtClean="0"/>
              <a:t> opnemen</a:t>
            </a:r>
          </a:p>
          <a:p>
            <a:pPr lvl="2"/>
            <a:endParaRPr lang="nl-BE" dirty="0" smtClean="0"/>
          </a:p>
          <a:p>
            <a:r>
              <a:rPr lang="nl-BE" dirty="0" smtClean="0"/>
              <a:t>Gevolg: een set “</a:t>
            </a:r>
            <a:r>
              <a:rPr lang="nl-BE" dirty="0" err="1" smtClean="0"/>
              <a:t>Naked</a:t>
            </a:r>
            <a:r>
              <a:rPr lang="nl-BE" dirty="0" smtClean="0"/>
              <a:t> </a:t>
            </a:r>
            <a:r>
              <a:rPr lang="nl-BE" dirty="0" err="1" smtClean="0"/>
              <a:t>Stories</a:t>
            </a:r>
            <a:r>
              <a:rPr lang="nl-BE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Herbekijken van prioriteiten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Prioriteit en Business </a:t>
            </a:r>
            <a:r>
              <a:rPr lang="nl-BE" dirty="0" err="1" smtClean="0"/>
              <a:t>Value</a:t>
            </a:r>
            <a:endParaRPr lang="nl-BE" dirty="0" smtClean="0"/>
          </a:p>
          <a:p>
            <a:pPr lvl="1"/>
            <a:r>
              <a:rPr lang="nl-BE" dirty="0" smtClean="0"/>
              <a:t>Soms abstracte begrippen</a:t>
            </a:r>
          </a:p>
          <a:p>
            <a:pPr lvl="1"/>
            <a:r>
              <a:rPr lang="nl-BE" dirty="0" smtClean="0"/>
              <a:t>User </a:t>
            </a:r>
            <a:r>
              <a:rPr lang="nl-BE" dirty="0" err="1" smtClean="0"/>
              <a:t>stories</a:t>
            </a:r>
            <a:r>
              <a:rPr lang="nl-BE" dirty="0" smtClean="0"/>
              <a:t> niet altijd gemakkelijk om te ‘ordenen’</a:t>
            </a:r>
          </a:p>
          <a:p>
            <a:r>
              <a:rPr lang="nl-BE" dirty="0" err="1" smtClean="0"/>
              <a:t>MoSCoW</a:t>
            </a:r>
            <a:r>
              <a:rPr lang="nl-BE" dirty="0" smtClean="0"/>
              <a:t> principe als hulpmiddel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5918" y="2714620"/>
            <a:ext cx="5786478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nl-BE" sz="29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nl-B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ust have</a:t>
            </a:r>
            <a:endParaRPr kumimoji="0" lang="nl-BE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85918" y="3143248"/>
            <a:ext cx="5786478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nl-BE" sz="29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nl-BE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hould</a:t>
            </a:r>
            <a:r>
              <a:rPr kumimoji="0" lang="nl-B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</a:t>
            </a:r>
            <a:endParaRPr kumimoji="0" lang="nl-BE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85918" y="3571876"/>
            <a:ext cx="5786478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nl-BE" sz="29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nl-BE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ould</a:t>
            </a:r>
            <a:r>
              <a:rPr kumimoji="0" lang="nl-B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</a:t>
            </a:r>
            <a:endParaRPr kumimoji="0" lang="nl-BE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85918" y="4000504"/>
            <a:ext cx="5786478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nl-BE" sz="29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nl-BE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ould</a:t>
            </a:r>
            <a:r>
              <a:rPr kumimoji="0" lang="nl-B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</a:t>
            </a:r>
            <a:r>
              <a:rPr kumimoji="0" lang="nl-B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have</a:t>
            </a:r>
            <a:endParaRPr kumimoji="0" lang="nl-BE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DKV</a:t>
            </a:r>
          </a:p>
          <a:p>
            <a:r>
              <a:rPr lang="nl-BE" dirty="0" smtClean="0"/>
              <a:t>De Zorgverzekering</a:t>
            </a:r>
          </a:p>
          <a:p>
            <a:pPr lvl="1"/>
            <a:r>
              <a:rPr lang="nl-BE" dirty="0" smtClean="0"/>
              <a:t>Wettelijk en aanvullend</a:t>
            </a:r>
          </a:p>
          <a:p>
            <a:r>
              <a:rPr lang="nl-BE" dirty="0" smtClean="0"/>
              <a:t>Expertisesysteem</a:t>
            </a:r>
          </a:p>
          <a:p>
            <a:r>
              <a:rPr lang="nl-BE" dirty="0" smtClean="0"/>
              <a:t>Betalingen en Rapportering overheid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Herbekijken van prioriteiten</a:t>
            </a:r>
            <a:endParaRPr lang="nl-B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0"/>
            <a:ext cx="8985316" cy="5363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 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Bij de realisatie van sprint 2:</a:t>
            </a:r>
          </a:p>
          <a:p>
            <a:pPr lvl="1"/>
            <a:r>
              <a:rPr lang="nl-BE" dirty="0" smtClean="0"/>
              <a:t>Snelheid was VEEL beter</a:t>
            </a:r>
          </a:p>
          <a:p>
            <a:pPr lvl="1"/>
            <a:r>
              <a:rPr lang="nl-BE" dirty="0" smtClean="0"/>
              <a:t>Team en klant hadden:</a:t>
            </a:r>
          </a:p>
          <a:p>
            <a:pPr lvl="2"/>
            <a:r>
              <a:rPr lang="nl-BE" dirty="0" smtClean="0"/>
              <a:t>beter inzicht in de product </a:t>
            </a:r>
            <a:r>
              <a:rPr lang="nl-BE" dirty="0" err="1" smtClean="0"/>
              <a:t>backlog</a:t>
            </a:r>
            <a:endParaRPr lang="nl-BE" dirty="0" smtClean="0"/>
          </a:p>
          <a:p>
            <a:pPr lvl="2"/>
            <a:r>
              <a:rPr lang="nl-BE" dirty="0" smtClean="0"/>
              <a:t>meer betrokkenheid bij de werking: alle extra’s werden voortaan afzonderlijk geëvalueerd op hun waarde (geen “blinde” vragen)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Ook een impact op het Scrum team:</a:t>
            </a:r>
            <a:br>
              <a:rPr lang="nl-BE" dirty="0" smtClean="0"/>
            </a:br>
            <a:r>
              <a:rPr lang="nl-BE" dirty="0" smtClean="0"/>
              <a:t>onderscheid tussen</a:t>
            </a:r>
          </a:p>
          <a:p>
            <a:pPr lvl="1"/>
            <a:r>
              <a:rPr lang="nl-BE" dirty="0" smtClean="0"/>
              <a:t>Taken met een lage prioriteit (alles kan GOED blijven lopen zonder dit”)</a:t>
            </a:r>
            <a:br>
              <a:rPr lang="nl-BE" dirty="0" smtClean="0"/>
            </a:br>
            <a:r>
              <a:rPr lang="nl-BE" dirty="0" smtClean="0"/>
              <a:t>Onderaan het Kanban bord (= “dit doen we als er tijd is aan het einde van de sprint”)</a:t>
            </a:r>
          </a:p>
          <a:p>
            <a:pPr lvl="1"/>
            <a:r>
              <a:rPr lang="nl-BE" dirty="0" smtClean="0"/>
              <a:t>Taken met een hoge prioriteit</a:t>
            </a:r>
            <a:br>
              <a:rPr lang="nl-BE" dirty="0" smtClean="0"/>
            </a:br>
            <a:r>
              <a:rPr lang="nl-BE" dirty="0" smtClean="0"/>
              <a:t>Bovenaan het Kanban bord (= “dit doen we eerst”)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" y="300060"/>
            <a:ext cx="9144000" cy="627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 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Onverwacht bijverschijnsel</a:t>
            </a:r>
          </a:p>
          <a:p>
            <a:pPr lvl="1"/>
            <a:r>
              <a:rPr lang="nl-BE" dirty="0" smtClean="0"/>
              <a:t>Grootte van de </a:t>
            </a:r>
            <a:r>
              <a:rPr lang="nl-BE" dirty="0" err="1" smtClean="0"/>
              <a:t>stories</a:t>
            </a:r>
            <a:r>
              <a:rPr lang="nl-BE" dirty="0" smtClean="0"/>
              <a:t> was gewijzigd door het “strippen”</a:t>
            </a:r>
          </a:p>
          <a:p>
            <a:pPr lvl="1"/>
            <a:r>
              <a:rPr lang="nl-BE" dirty="0" smtClean="0"/>
              <a:t>Gewijzigde </a:t>
            </a:r>
            <a:r>
              <a:rPr lang="nl-BE" dirty="0" err="1" smtClean="0"/>
              <a:t>stories</a:t>
            </a:r>
            <a:r>
              <a:rPr lang="nl-BE" dirty="0" smtClean="0"/>
              <a:t> waren niet opnieuw ingeschat</a:t>
            </a:r>
          </a:p>
          <a:p>
            <a:pPr lvl="1"/>
            <a:r>
              <a:rPr lang="nl-BE" dirty="0" smtClean="0"/>
              <a:t>Nieuwe </a:t>
            </a:r>
            <a:r>
              <a:rPr lang="nl-BE" dirty="0" err="1" smtClean="0"/>
              <a:t>stories</a:t>
            </a:r>
            <a:r>
              <a:rPr lang="nl-BE" dirty="0" smtClean="0"/>
              <a:t> van een zelfde grootte als oude “gestripte” </a:t>
            </a:r>
            <a:r>
              <a:rPr lang="nl-BE" dirty="0" err="1" smtClean="0"/>
              <a:t>stories</a:t>
            </a:r>
            <a:r>
              <a:rPr lang="nl-BE" dirty="0" smtClean="0"/>
              <a:t> duurden langer</a:t>
            </a:r>
          </a:p>
          <a:p>
            <a:pPr lvl="1"/>
            <a:r>
              <a:rPr lang="nl-BE" dirty="0" smtClean="0"/>
              <a:t>Oplossing: niets (“oude” </a:t>
            </a:r>
            <a:r>
              <a:rPr lang="nl-BE" dirty="0" err="1" smtClean="0"/>
              <a:t>stories</a:t>
            </a:r>
            <a:r>
              <a:rPr lang="nl-BE" dirty="0" smtClean="0"/>
              <a:t> waren al uitgefaseerd)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demo &amp; retrospectieve:</a:t>
            </a:r>
          </a:p>
          <a:p>
            <a:pPr lvl="1"/>
            <a:r>
              <a:rPr lang="nl-BE" dirty="0" smtClean="0"/>
              <a:t>Nood aan meer duidelijkheid in de </a:t>
            </a:r>
            <a:r>
              <a:rPr lang="nl-BE" dirty="0" err="1" smtClean="0"/>
              <a:t>stories</a:t>
            </a:r>
            <a:endParaRPr lang="nl-BE" dirty="0" smtClean="0"/>
          </a:p>
          <a:p>
            <a:pPr lvl="1"/>
            <a:r>
              <a:rPr lang="nl-BE" dirty="0" smtClean="0"/>
              <a:t>Nood om vroeger de dimensies van een story te kunnen onderscheiden</a:t>
            </a:r>
          </a:p>
          <a:p>
            <a:r>
              <a:rPr lang="nl-BE" dirty="0" smtClean="0"/>
              <a:t>Oplossing: meer intensief gebruik van </a:t>
            </a:r>
            <a:r>
              <a:rPr lang="nl-BE" dirty="0" err="1" smtClean="0"/>
              <a:t>FitNesse</a:t>
            </a:r>
            <a:r>
              <a:rPr lang="nl-BE" dirty="0" smtClean="0"/>
              <a:t> &amp; scenario’s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r>
              <a:rPr lang="nl-BE" dirty="0" smtClean="0"/>
              <a:t> &amp; scenario’s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Scenario’s = acceptatiecriteria van een user story</a:t>
            </a:r>
          </a:p>
          <a:p>
            <a:pPr lvl="1"/>
            <a:r>
              <a:rPr lang="nl-BE" dirty="0" smtClean="0"/>
              <a:t>Werden vooraf doorgesproken met de klant</a:t>
            </a:r>
          </a:p>
          <a:p>
            <a:pPr lvl="1"/>
            <a:r>
              <a:rPr lang="nl-BE" dirty="0" smtClean="0"/>
              <a:t>Eenvoudig en eenduidig</a:t>
            </a:r>
          </a:p>
          <a:p>
            <a:pPr lvl="1"/>
            <a:r>
              <a:rPr lang="nl-BE" dirty="0" smtClean="0"/>
              <a:t>Één scenario = één geel briefje</a:t>
            </a:r>
          </a:p>
          <a:p>
            <a:pPr lvl="1"/>
            <a:r>
              <a:rPr lang="nl-BE" dirty="0" smtClean="0"/>
              <a:t>Vele gele briefjes per story mogelijk</a:t>
            </a:r>
          </a:p>
          <a:p>
            <a:pPr>
              <a:buNone/>
            </a:pPr>
            <a:endParaRPr lang="nl-B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034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r>
              <a:rPr lang="nl-BE" dirty="0" smtClean="0"/>
              <a:t> &amp; scenario’s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r>
              <a:rPr lang="nl-BE" dirty="0" smtClean="0"/>
              <a:t> is</a:t>
            </a:r>
          </a:p>
          <a:p>
            <a:pPr lvl="1"/>
            <a:r>
              <a:rPr lang="nl-BE" dirty="0" smtClean="0"/>
              <a:t>Een tool om samen in team software te ontwikkelen</a:t>
            </a:r>
          </a:p>
          <a:p>
            <a:pPr lvl="1"/>
            <a:r>
              <a:rPr lang="nl-BE" dirty="0" smtClean="0"/>
              <a:t>Een tool om software te testen</a:t>
            </a:r>
          </a:p>
          <a:p>
            <a:pPr lvl="1"/>
            <a:r>
              <a:rPr lang="nl-BE" dirty="0" smtClean="0"/>
              <a:t>Een </a:t>
            </a:r>
            <a:r>
              <a:rPr lang="nl-BE" dirty="0" err="1" smtClean="0"/>
              <a:t>wiki</a:t>
            </a:r>
            <a:endParaRPr lang="nl-BE" dirty="0" smtClean="0"/>
          </a:p>
          <a:p>
            <a:pPr lvl="1"/>
            <a:r>
              <a:rPr lang="nl-BE" dirty="0" smtClean="0"/>
              <a:t>Een </a:t>
            </a:r>
            <a:r>
              <a:rPr lang="nl-BE" dirty="0" err="1" smtClean="0"/>
              <a:t>web-server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>
                <a:hlinkClick r:id="rId2"/>
              </a:rPr>
              <a:t>http://fitnesse.org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endParaRPr lang="nl-B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7556" y="71414"/>
            <a:ext cx="5943600" cy="606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endParaRPr lang="nl-B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6118" y="0"/>
            <a:ext cx="6157882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Wijzigingen wetgeving Wettelijke zorgverzekering</a:t>
            </a:r>
          </a:p>
          <a:p>
            <a:r>
              <a:rPr lang="nl-BE" dirty="0" smtClean="0"/>
              <a:t>Onmogelijk om betalingen en rapportage overheid te doen met het oude programma</a:t>
            </a:r>
          </a:p>
          <a:p>
            <a:r>
              <a:rPr lang="nl-BE" dirty="0" smtClean="0"/>
              <a:t>Zeer slechte evaluatie door </a:t>
            </a:r>
            <a:r>
              <a:rPr lang="nl-BE" dirty="0" err="1" smtClean="0"/>
              <a:t>Audit</a:t>
            </a:r>
            <a:endParaRPr lang="nl-BE" dirty="0" smtClean="0"/>
          </a:p>
          <a:p>
            <a:r>
              <a:rPr lang="nl-BE" dirty="0" smtClean="0"/>
              <a:t>Geen capaciteit binnen interne ICT afdeling</a:t>
            </a:r>
          </a:p>
          <a:p>
            <a:r>
              <a:rPr lang="nl-BE" dirty="0" smtClean="0"/>
              <a:t>Beperkt budget: 200.000€</a:t>
            </a:r>
          </a:p>
          <a:p>
            <a:r>
              <a:rPr lang="nl-BE" dirty="0" smtClean="0"/>
              <a:t>Duidelijk doel, maar geen analyse of details beschikbaar</a:t>
            </a:r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r>
              <a:rPr lang="nl-BE" dirty="0" smtClean="0"/>
              <a:t> &amp; scenario’s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52"/>
            <a:ext cx="5929354" cy="524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r>
              <a:rPr lang="nl-BE" dirty="0" smtClean="0"/>
              <a:t> &amp; scenario’s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2918"/>
            <a:ext cx="9144000" cy="379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 </a:t>
            </a:r>
            <a:r>
              <a:rPr lang="nl-BE" dirty="0" err="1" smtClean="0"/>
              <a:t>prototyping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Wat is Paper </a:t>
            </a:r>
            <a:r>
              <a:rPr lang="nl-BE" dirty="0" err="1" smtClean="0"/>
              <a:t>prototyping</a:t>
            </a:r>
            <a:r>
              <a:rPr lang="nl-BE" dirty="0" smtClean="0"/>
              <a:t>?</a:t>
            </a:r>
          </a:p>
          <a:p>
            <a:pPr>
              <a:buNone/>
            </a:pPr>
            <a:r>
              <a:rPr lang="en-US" i="1" dirty="0" smtClean="0"/>
              <a:t>“Paper prototyping </a:t>
            </a:r>
            <a:r>
              <a:rPr lang="en-US" i="1" dirty="0" smtClean="0"/>
              <a:t>is a variation of usability testing where representative users perform realistic tasks by interacting with a paper version of the interface that is manipulated by a person ‘playing computer,’ who doesn’t explain how the interface is intended to work</a:t>
            </a:r>
            <a:r>
              <a:rPr lang="en-US" i="1" dirty="0" smtClean="0"/>
              <a:t>.“</a:t>
            </a:r>
          </a:p>
          <a:p>
            <a:pPr>
              <a:buNone/>
            </a:pPr>
            <a:endParaRPr lang="en-US" i="1" dirty="0" smtClean="0"/>
          </a:p>
          <a:p>
            <a:r>
              <a:rPr lang="nl-BE" dirty="0" smtClean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www.paperprototyping.com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 </a:t>
            </a:r>
            <a:r>
              <a:rPr lang="nl-BE" dirty="0" err="1" smtClean="0"/>
              <a:t>prototyping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1316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Voordelen</a:t>
            </a:r>
            <a:endParaRPr lang="en-US" dirty="0" smtClean="0"/>
          </a:p>
          <a:p>
            <a:pPr lvl="1"/>
            <a:r>
              <a:rPr lang="en-US" dirty="0" err="1" smtClean="0"/>
              <a:t>Snelle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ontwerp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interface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code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pas</a:t>
            </a:r>
          </a:p>
          <a:p>
            <a:pPr lvl="1"/>
            <a:r>
              <a:rPr lang="en-US" dirty="0" err="1" smtClean="0"/>
              <a:t>Problemen</a:t>
            </a:r>
            <a:r>
              <a:rPr lang="en-US" dirty="0" smtClean="0"/>
              <a:t> in de interface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gesignaleerd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gebruikers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feedback </a:t>
            </a:r>
            <a:r>
              <a:rPr lang="en-US" dirty="0" err="1" smtClean="0"/>
              <a:t>geven</a:t>
            </a:r>
            <a:r>
              <a:rPr lang="en-US" dirty="0" smtClean="0"/>
              <a:t> </a:t>
            </a:r>
            <a:r>
              <a:rPr lang="en-US" dirty="0" err="1" smtClean="0"/>
              <a:t>vòòr</a:t>
            </a:r>
            <a:r>
              <a:rPr lang="en-US" dirty="0" smtClean="0"/>
              <a:t> de </a:t>
            </a:r>
            <a:r>
              <a:rPr lang="en-US" dirty="0" err="1" smtClean="0"/>
              <a:t>implementatie</a:t>
            </a:r>
            <a:endParaRPr lang="en-US" dirty="0" smtClean="0"/>
          </a:p>
          <a:p>
            <a:pPr lvl="1"/>
            <a:r>
              <a:rPr lang="en-US" dirty="0" err="1" smtClean="0"/>
              <a:t>Stimuleert</a:t>
            </a:r>
            <a:r>
              <a:rPr lang="en-US" dirty="0" smtClean="0"/>
              <a:t> het team tot </a:t>
            </a:r>
            <a:r>
              <a:rPr lang="en-US" dirty="0" err="1" smtClean="0"/>
              <a:t>actieve</a:t>
            </a:r>
            <a:r>
              <a:rPr lang="en-US" dirty="0" smtClean="0"/>
              <a:t> </a:t>
            </a:r>
            <a:r>
              <a:rPr lang="en-US" dirty="0" err="1" smtClean="0"/>
              <a:t>deelname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ipate</a:t>
            </a:r>
            <a:r>
              <a:rPr lang="en-US" dirty="0" smtClean="0"/>
              <a:t> </a:t>
            </a:r>
            <a:r>
              <a:rPr lang="en-US" dirty="0" err="1" smtClean="0"/>
              <a:t>Stimuleert</a:t>
            </a:r>
            <a:r>
              <a:rPr lang="en-US" dirty="0" smtClean="0"/>
              <a:t> </a:t>
            </a:r>
            <a:r>
              <a:rPr lang="en-US" dirty="0" err="1" smtClean="0"/>
              <a:t>creativiteit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het team en de </a:t>
            </a:r>
          </a:p>
          <a:p>
            <a:endParaRPr lang="en-US" dirty="0" smtClean="0"/>
          </a:p>
          <a:p>
            <a:r>
              <a:rPr lang="en-US" dirty="0" err="1" smtClean="0"/>
              <a:t>Nadelen</a:t>
            </a:r>
            <a:endParaRPr lang="en-US" dirty="0" smtClean="0"/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code </a:t>
            </a:r>
            <a:r>
              <a:rPr lang="en-US" dirty="0" err="1" smtClean="0"/>
              <a:t>geproduceerd</a:t>
            </a:r>
            <a:endParaRPr lang="en-US" dirty="0" smtClean="0"/>
          </a:p>
          <a:p>
            <a:pPr lvl="1"/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hiermee</a:t>
            </a:r>
            <a:r>
              <a:rPr lang="en-US" dirty="0" smtClean="0"/>
              <a:t> </a:t>
            </a:r>
            <a:r>
              <a:rPr lang="en-US" dirty="0" err="1" smtClean="0"/>
              <a:t>ontdekt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lvl="1"/>
            <a:r>
              <a:rPr lang="en-US" dirty="0" smtClean="0"/>
              <a:t>Kan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invloed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op hoe </a:t>
            </a:r>
            <a:r>
              <a:rPr lang="en-US" dirty="0" err="1" smtClean="0"/>
              <a:t>gebruikers</a:t>
            </a:r>
            <a:r>
              <a:rPr lang="en-US" dirty="0" smtClean="0"/>
              <a:t> </a:t>
            </a:r>
            <a:r>
              <a:rPr lang="en-US" dirty="0" err="1" smtClean="0"/>
              <a:t>omgaan</a:t>
            </a:r>
            <a:r>
              <a:rPr lang="en-US" dirty="0" smtClean="0"/>
              <a:t> met de interface</a:t>
            </a:r>
          </a:p>
          <a:p>
            <a:pPr lvl="1"/>
            <a:r>
              <a:rPr lang="en-US" dirty="0" err="1" smtClean="0"/>
              <a:t>Sommige</a:t>
            </a:r>
            <a:r>
              <a:rPr lang="en-US" dirty="0" smtClean="0"/>
              <a:t> teams </a:t>
            </a:r>
            <a:r>
              <a:rPr lang="en-US" dirty="0" err="1" smtClean="0"/>
              <a:t>hebben</a:t>
            </a:r>
            <a:r>
              <a:rPr lang="en-US" dirty="0" smtClean="0"/>
              <a:t> de </a:t>
            </a:r>
            <a:r>
              <a:rPr lang="en-US" dirty="0" err="1" smtClean="0"/>
              <a:t>schrik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onprofessioneel</a:t>
            </a:r>
            <a:r>
              <a:rPr lang="en-US" dirty="0" smtClean="0"/>
              <a:t> </a:t>
            </a:r>
            <a:r>
              <a:rPr lang="en-US" dirty="0" err="1" smtClean="0"/>
              <a:t>overkomen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endParaRPr lang="en-US" dirty="0" smtClean="0"/>
          </a:p>
          <a:p>
            <a:pPr lvl="1"/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beter</a:t>
            </a:r>
            <a:r>
              <a:rPr lang="en-US" dirty="0" smtClean="0"/>
              <a:t> in </a:t>
            </a:r>
            <a:r>
              <a:rPr lang="en-US" dirty="0" err="1" smtClean="0"/>
              <a:t>sommige</a:t>
            </a:r>
            <a:r>
              <a:rPr lang="en-US" dirty="0" smtClean="0"/>
              <a:t> </a:t>
            </a:r>
            <a:r>
              <a:rPr lang="en-US" dirty="0" err="1" smtClean="0"/>
              <a:t>situaties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 </a:t>
            </a:r>
            <a:r>
              <a:rPr lang="en-US" dirty="0" err="1" smtClean="0"/>
              <a:t>andere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 </a:t>
            </a:r>
            <a:r>
              <a:rPr lang="nl-BE" dirty="0" err="1" smtClean="0"/>
              <a:t>prototyping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578" y="571480"/>
            <a:ext cx="6986884" cy="483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684" y="285728"/>
            <a:ext cx="9186716" cy="599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 </a:t>
            </a:r>
            <a:r>
              <a:rPr lang="nl-BE" dirty="0" err="1" smtClean="0"/>
              <a:t>prototyping</a:t>
            </a:r>
            <a:endParaRPr lang="nl-B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 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982813" y="2287968"/>
            <a:ext cx="32322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???</a:t>
            </a:r>
            <a:endParaRPr lang="en-US" sz="9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Tijdslijn</a:t>
            </a:r>
            <a:endParaRPr lang="nl-BE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214314" y="1071547"/>
          <a:ext cx="8786842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 rot="18320962">
            <a:off x="-319137" y="1251150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2 maart</a:t>
            </a:r>
            <a:endParaRPr lang="nl-BE" sz="2400" dirty="0"/>
          </a:p>
        </p:txBody>
      </p:sp>
      <p:sp>
        <p:nvSpPr>
          <p:cNvPr id="23" name="TextBox 22"/>
          <p:cNvSpPr txBox="1"/>
          <p:nvPr/>
        </p:nvSpPr>
        <p:spPr>
          <a:xfrm rot="18320962">
            <a:off x="895310" y="1251150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16 maart</a:t>
            </a:r>
            <a:endParaRPr lang="nl-BE" sz="2400" dirty="0"/>
          </a:p>
        </p:txBody>
      </p:sp>
      <p:sp>
        <p:nvSpPr>
          <p:cNvPr id="24" name="TextBox 23"/>
          <p:cNvSpPr txBox="1"/>
          <p:nvPr/>
        </p:nvSpPr>
        <p:spPr>
          <a:xfrm rot="18320962">
            <a:off x="2181192" y="1251150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30 maart</a:t>
            </a:r>
            <a:endParaRPr lang="nl-BE" sz="2400" dirty="0"/>
          </a:p>
        </p:txBody>
      </p:sp>
      <p:sp>
        <p:nvSpPr>
          <p:cNvPr id="25" name="TextBox 24"/>
          <p:cNvSpPr txBox="1"/>
          <p:nvPr/>
        </p:nvSpPr>
        <p:spPr>
          <a:xfrm rot="18320962">
            <a:off x="3446926" y="1251150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13 april</a:t>
            </a:r>
            <a:endParaRPr lang="nl-BE" sz="2400" dirty="0"/>
          </a:p>
        </p:txBody>
      </p:sp>
      <p:sp>
        <p:nvSpPr>
          <p:cNvPr id="26" name="TextBox 25"/>
          <p:cNvSpPr txBox="1"/>
          <p:nvPr/>
        </p:nvSpPr>
        <p:spPr>
          <a:xfrm rot="18320962">
            <a:off x="4732810" y="1251150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24 april</a:t>
            </a:r>
            <a:endParaRPr lang="nl-BE" sz="2400" dirty="0"/>
          </a:p>
        </p:txBody>
      </p:sp>
      <p:sp>
        <p:nvSpPr>
          <p:cNvPr id="27" name="TextBox 26"/>
          <p:cNvSpPr txBox="1"/>
          <p:nvPr/>
        </p:nvSpPr>
        <p:spPr>
          <a:xfrm rot="18320962">
            <a:off x="5967374" y="1251150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11 mei</a:t>
            </a:r>
            <a:endParaRPr lang="nl-BE" sz="2400" dirty="0"/>
          </a:p>
        </p:txBody>
      </p:sp>
      <p:sp>
        <p:nvSpPr>
          <p:cNvPr id="28" name="TextBox 27"/>
          <p:cNvSpPr txBox="1"/>
          <p:nvPr/>
        </p:nvSpPr>
        <p:spPr>
          <a:xfrm rot="18320962">
            <a:off x="7253259" y="1251150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26 mei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 de eerste sprint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Samen met de klant (Koen, Valerie):</a:t>
            </a:r>
          </a:p>
          <a:p>
            <a:pPr lvl="1"/>
            <a:r>
              <a:rPr lang="nl-BE" dirty="0" smtClean="0"/>
              <a:t>Welke functionaliteiten </a:t>
            </a:r>
            <a:r>
              <a:rPr lang="nl-BE" dirty="0" err="1" smtClean="0"/>
              <a:t>worder</a:t>
            </a:r>
            <a:r>
              <a:rPr lang="nl-BE" dirty="0" smtClean="0"/>
              <a:t> er verwacht?</a:t>
            </a:r>
          </a:p>
          <a:p>
            <a:pPr lvl="1"/>
            <a:r>
              <a:rPr lang="nl-BE" dirty="0" smtClean="0"/>
              <a:t>Wat zijn de wettelijke vereisten?</a:t>
            </a:r>
          </a:p>
          <a:p>
            <a:pPr lvl="1"/>
            <a:r>
              <a:rPr lang="nl-BE" dirty="0" smtClean="0"/>
              <a:t>Wat zijn de belangrijkste prioriteiten?</a:t>
            </a:r>
          </a:p>
          <a:p>
            <a:r>
              <a:rPr lang="nl-BE" dirty="0" smtClean="0"/>
              <a:t>Gevolg: eerste versie van de product </a:t>
            </a:r>
            <a:r>
              <a:rPr lang="nl-BE" dirty="0" err="1" smtClean="0"/>
              <a:t>backlog</a:t>
            </a:r>
            <a:r>
              <a:rPr lang="nl-BE" dirty="0" smtClean="0"/>
              <a:t>: </a:t>
            </a:r>
          </a:p>
          <a:p>
            <a:pPr lvl="1"/>
            <a:r>
              <a:rPr lang="nl-BE" dirty="0" smtClean="0"/>
              <a:t>64 </a:t>
            </a:r>
            <a:r>
              <a:rPr lang="nl-BE" dirty="0" err="1" smtClean="0"/>
              <a:t>Epic</a:t>
            </a:r>
            <a:r>
              <a:rPr lang="nl-BE" dirty="0" smtClean="0"/>
              <a:t> </a:t>
            </a:r>
            <a:r>
              <a:rPr lang="nl-BE" dirty="0" err="1" smtClean="0"/>
              <a:t>stories</a:t>
            </a:r>
            <a:endParaRPr lang="nl-BE" dirty="0" smtClean="0"/>
          </a:p>
          <a:p>
            <a:pPr lvl="1"/>
            <a:r>
              <a:rPr lang="nl-BE" dirty="0" smtClean="0"/>
              <a:t>Zeer algemene prioriteiten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357950" y="4214818"/>
            <a:ext cx="1643074" cy="8572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 werkdag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 de eerste sprint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42918"/>
            <a:ext cx="882151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 de eerste sprint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Samen met het Team:</a:t>
            </a:r>
          </a:p>
          <a:p>
            <a:pPr lvl="1"/>
            <a:r>
              <a:rPr lang="nl-BE" dirty="0" smtClean="0"/>
              <a:t>Eerste high level inschattingen</a:t>
            </a:r>
          </a:p>
          <a:p>
            <a:pPr lvl="1"/>
            <a:r>
              <a:rPr lang="nl-BE" dirty="0" smtClean="0"/>
              <a:t>Inschatting van een optimistische en pessimistische </a:t>
            </a:r>
            <a:r>
              <a:rPr lang="nl-BE" dirty="0" err="1" smtClean="0"/>
              <a:t>velocity</a:t>
            </a:r>
            <a:endParaRPr lang="nl-BE" dirty="0" smtClean="0"/>
          </a:p>
          <a:p>
            <a:r>
              <a:rPr lang="nl-BE" dirty="0" smtClean="0"/>
              <a:t>Een eerste project plan</a:t>
            </a:r>
          </a:p>
          <a:p>
            <a:endParaRPr lang="nl-BE" dirty="0"/>
          </a:p>
        </p:txBody>
      </p:sp>
      <p:sp>
        <p:nvSpPr>
          <p:cNvPr id="4" name="Rectangular Callout 3"/>
          <p:cNvSpPr/>
          <p:nvPr/>
        </p:nvSpPr>
        <p:spPr>
          <a:xfrm>
            <a:off x="6357950" y="4214818"/>
            <a:ext cx="1643074" cy="8572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 werkdag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 de eerste sprint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3"/>
            <a:ext cx="9125883" cy="418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 1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Planning:</a:t>
            </a:r>
          </a:p>
          <a:p>
            <a:pPr lvl="1"/>
            <a:r>
              <a:rPr lang="nl-BE" dirty="0" smtClean="0"/>
              <a:t>Verder inschatten van </a:t>
            </a:r>
            <a:r>
              <a:rPr lang="nl-BE" dirty="0" err="1" smtClean="0"/>
              <a:t>stories</a:t>
            </a:r>
            <a:endParaRPr lang="nl-BE" dirty="0" smtClean="0"/>
          </a:p>
          <a:p>
            <a:pPr lvl="1"/>
            <a:r>
              <a:rPr lang="nl-BE" dirty="0" err="1" smtClean="0"/>
              <a:t>Herinschatting</a:t>
            </a:r>
            <a:r>
              <a:rPr lang="nl-BE" dirty="0" smtClean="0"/>
              <a:t> van de minimum en maximum </a:t>
            </a:r>
            <a:r>
              <a:rPr lang="nl-BE" dirty="0" err="1" smtClean="0"/>
              <a:t>velocity</a:t>
            </a:r>
            <a:endParaRPr lang="nl-BE" dirty="0" smtClean="0"/>
          </a:p>
          <a:p>
            <a:r>
              <a:rPr lang="nl-BE" dirty="0" smtClean="0"/>
              <a:t>End to end thinking</a:t>
            </a:r>
            <a:endParaRPr lang="nl-BE" dirty="0"/>
          </a:p>
        </p:txBody>
      </p:sp>
      <p:sp>
        <p:nvSpPr>
          <p:cNvPr id="4" name="Rectangular Callout 3"/>
          <p:cNvSpPr/>
          <p:nvPr/>
        </p:nvSpPr>
        <p:spPr>
          <a:xfrm>
            <a:off x="6357950" y="4214818"/>
            <a:ext cx="1643074" cy="8572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 werkdag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2001</TotalTime>
  <Words>877</Words>
  <Application>Microsoft Office PowerPoint</Application>
  <PresentationFormat>On-screen Show (4:3)</PresentationFormat>
  <Paragraphs>214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Aspect</vt:lpstr>
      <vt:lpstr>Lessons Learned</vt:lpstr>
      <vt:lpstr>Het project</vt:lpstr>
      <vt:lpstr>Probleemstelling</vt:lpstr>
      <vt:lpstr>Tijdslijn</vt:lpstr>
      <vt:lpstr>Voor de eerste sprint</vt:lpstr>
      <vt:lpstr>Voor de eerste sprint</vt:lpstr>
      <vt:lpstr>Voor de eerste sprint</vt:lpstr>
      <vt:lpstr>Voor de eerste sprint</vt:lpstr>
      <vt:lpstr>Sprint 1</vt:lpstr>
      <vt:lpstr>End to end thinking</vt:lpstr>
      <vt:lpstr>End to end thinking</vt:lpstr>
      <vt:lpstr>End to end thinking</vt:lpstr>
      <vt:lpstr>End to end thinking</vt:lpstr>
      <vt:lpstr>End tot end thinking</vt:lpstr>
      <vt:lpstr>Sprint 1</vt:lpstr>
      <vt:lpstr>Werken op dimensies</vt:lpstr>
      <vt:lpstr>Werken op dimensies</vt:lpstr>
      <vt:lpstr>Werken op dimensies</vt:lpstr>
      <vt:lpstr>Herbekijken van prioriteiten</vt:lpstr>
      <vt:lpstr>Herbekijken van prioriteiten</vt:lpstr>
      <vt:lpstr>Sprint 2</vt:lpstr>
      <vt:lpstr>Sprint2</vt:lpstr>
      <vt:lpstr>Slide 23</vt:lpstr>
      <vt:lpstr>Sprint 2</vt:lpstr>
      <vt:lpstr>Sprint 3</vt:lpstr>
      <vt:lpstr>FitNesse &amp; scenario’s</vt:lpstr>
      <vt:lpstr>FitNesse &amp; scenario’s</vt:lpstr>
      <vt:lpstr>FitNesse</vt:lpstr>
      <vt:lpstr>FitNesse</vt:lpstr>
      <vt:lpstr>FitNesse &amp; scenario’s</vt:lpstr>
      <vt:lpstr>Fitnesse &amp; scenario’s</vt:lpstr>
      <vt:lpstr>Paper prototyping</vt:lpstr>
      <vt:lpstr>Paper prototyping</vt:lpstr>
      <vt:lpstr>Paper prototyping</vt:lpstr>
      <vt:lpstr>Slide 35</vt:lpstr>
      <vt:lpstr>Paper prototyping</vt:lpstr>
      <vt:lpstr>Vragen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Pieter-Jan Maesen</dc:creator>
  <cp:lastModifiedBy>Pieter-Jan Maesen</cp:lastModifiedBy>
  <cp:revision>190</cp:revision>
  <dcterms:created xsi:type="dcterms:W3CDTF">2009-06-15T12:15:09Z</dcterms:created>
  <dcterms:modified xsi:type="dcterms:W3CDTF">2009-06-22T08:58:04Z</dcterms:modified>
</cp:coreProperties>
</file>