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75" r:id="rId3"/>
    <p:sldId id="258" r:id="rId4"/>
    <p:sldId id="266" r:id="rId5"/>
    <p:sldId id="276" r:id="rId6"/>
    <p:sldId id="277" r:id="rId7"/>
    <p:sldId id="268" r:id="rId8"/>
    <p:sldId id="259" r:id="rId9"/>
    <p:sldId id="27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2EA48-4EE9-4C3D-A19A-B149C57C1893}" type="datetimeFigureOut">
              <a:rPr lang="nl-BE" smtClean="0"/>
              <a:pPr/>
              <a:t>16/11/2008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CE650-6F6D-42E7-AC1E-E5F37251D11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team is cross-functional. That means the full know-how to realize the product is located in the team.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team needs to understand the vision and Sprint Goals of the Product Owner in order to deliver potentially shippable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increments.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Scrum Master is the coach and facilitator of the team.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improves the productivity. He always has a training plan for the team – the Impediment Backlog.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Scrum Master controls the “inspect and adapt” cycles of Scrum. He protects the team and works with the Product Owner to maximize the return on investment.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takes care that the agile ideals are understood and respected by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stakeholders.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CE650-6F6D-42E7-AC1E-E5F37251D111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44683" y="3357562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Customer collaboration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Contract negotiation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Agile Manifesto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644650" y="1285875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Individuals and</a:t>
                      </a:r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interaction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 smtClean="0"/>
                        <a:t>Processes and tools</a:t>
                      </a:r>
                      <a:endParaRPr lang="en-US" sz="2800" dirty="0" smtClean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644650" y="2357438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Working software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Comprehensive documentation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644650" y="4429125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Responding to change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Following a plan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644650" y="5500688"/>
          <a:ext cx="7499349" cy="51816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Craftmanship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="1" cap="none" spc="0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/>
                        </a:rPr>
                        <a:t>Crap</a:t>
                      </a:r>
                      <a:endParaRPr lang="en-US" sz="2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49" y="2786058"/>
            <a:ext cx="81179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Roles</a:t>
            </a:r>
          </a:p>
          <a:p>
            <a:pPr lvl="1"/>
            <a:r>
              <a:rPr lang="nl-BE" baseline="0" dirty="0" smtClean="0"/>
              <a:t>Chicken and Pigs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282" y="1500174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Ham and Eggs</a:t>
            </a:r>
          </a:p>
          <a:p>
            <a:pPr algn="ctr"/>
            <a:r>
              <a:rPr lang="nl-BE" dirty="0" smtClean="0"/>
              <a:t>A day’s work for a chicken, a lifetime commitment for a pig.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2786058"/>
            <a:ext cx="3000396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2786058"/>
            <a:ext cx="285752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8502" y="1401283"/>
            <a:ext cx="2105530" cy="474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representative of all stakeholders</a:t>
            </a:r>
          </a:p>
          <a:p>
            <a:r>
              <a:rPr lang="en-US" dirty="0" smtClean="0"/>
              <a:t>focus = business side of the product</a:t>
            </a:r>
          </a:p>
          <a:p>
            <a:pPr lvl="0"/>
            <a:r>
              <a:rPr lang="en-US" dirty="0" smtClean="0"/>
              <a:t>carries the product vision to the team</a:t>
            </a:r>
          </a:p>
          <a:p>
            <a:r>
              <a:rPr lang="nl-BE" dirty="0" smtClean="0"/>
              <a:t>formalizes the product backlog</a:t>
            </a:r>
          </a:p>
          <a:p>
            <a:r>
              <a:rPr lang="en-US" dirty="0" smtClean="0"/>
              <a:t>prioritizes it by business value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SCRUM Role: Product Owner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1357298"/>
            <a:ext cx="1883277" cy="40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everything to win the game </a:t>
            </a:r>
          </a:p>
          <a:p>
            <a:pPr>
              <a:buNone/>
            </a:pPr>
            <a:r>
              <a:rPr lang="en-US" sz="2800" dirty="0" smtClean="0"/>
              <a:t>   – to deliver the product.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nl-BE" dirty="0" smtClean="0"/>
              <a:t>cross-functional</a:t>
            </a:r>
          </a:p>
          <a:p>
            <a:r>
              <a:rPr lang="nl-BE" dirty="0" smtClean="0"/>
              <a:t>self-organising</a:t>
            </a:r>
          </a:p>
          <a:p>
            <a:r>
              <a:rPr lang="en-US" dirty="0" smtClean="0"/>
              <a:t>needs to understand the vision</a:t>
            </a:r>
            <a:endParaRPr lang="nl-BE" dirty="0" smtClean="0"/>
          </a:p>
          <a:p>
            <a:r>
              <a:rPr lang="en-US" dirty="0" smtClean="0"/>
              <a:t>delivers product increments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SCRUM Role: Team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Coach and facilitator of the team</a:t>
            </a:r>
          </a:p>
          <a:p>
            <a:r>
              <a:rPr lang="nl-BE" dirty="0" smtClean="0"/>
              <a:t>Improves the productivity</a:t>
            </a:r>
            <a:endParaRPr lang="nl-BE" dirty="0" smtClean="0"/>
          </a:p>
          <a:p>
            <a:r>
              <a:rPr lang="nl-BE" dirty="0" smtClean="0"/>
              <a:t>training plan </a:t>
            </a:r>
            <a:r>
              <a:rPr lang="en-US" dirty="0" smtClean="0"/>
              <a:t>for the team </a:t>
            </a:r>
          </a:p>
          <a:p>
            <a:pPr lvl="1"/>
            <a:r>
              <a:rPr lang="en-US" dirty="0" smtClean="0"/>
              <a:t>Retrospectives </a:t>
            </a:r>
          </a:p>
          <a:p>
            <a:pPr lvl="1"/>
            <a:r>
              <a:rPr lang="en-US" dirty="0" smtClean="0"/>
              <a:t>Impediment </a:t>
            </a:r>
            <a:r>
              <a:rPr lang="en-US" dirty="0" smtClean="0"/>
              <a:t>Backlog</a:t>
            </a:r>
            <a:endParaRPr lang="en-US" dirty="0" smtClean="0"/>
          </a:p>
          <a:p>
            <a:r>
              <a:rPr lang="nl-BE" dirty="0" smtClean="0"/>
              <a:t>controls the scrum </a:t>
            </a:r>
            <a:r>
              <a:rPr lang="nl-BE" dirty="0" smtClean="0"/>
              <a:t>process</a:t>
            </a:r>
          </a:p>
          <a:p>
            <a:r>
              <a:rPr lang="nl-BE" dirty="0" smtClean="0"/>
              <a:t>protects the </a:t>
            </a:r>
            <a:r>
              <a:rPr lang="nl-BE" dirty="0" smtClean="0"/>
              <a:t>team</a:t>
            </a:r>
          </a:p>
          <a:p>
            <a:r>
              <a:rPr lang="nl-BE" dirty="0" smtClean="0"/>
              <a:t>collaborates with product </a:t>
            </a:r>
            <a:r>
              <a:rPr lang="nl-BE" dirty="0" smtClean="0"/>
              <a:t>owner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SCRUM Role: Scrummaster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071546"/>
            <a:ext cx="2071702" cy="481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00108"/>
            <a:ext cx="7891448" cy="50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Phases of an iteration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36" y="2633671"/>
            <a:ext cx="9018258" cy="315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714348" y="357166"/>
            <a:ext cx="7643866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smtClean="0"/>
              <a:t>You can’t have an </a:t>
            </a:r>
            <a:r>
              <a:rPr lang="nl-BE" sz="2400" dirty="0" smtClean="0">
                <a:solidFill>
                  <a:srgbClr val="FF0000"/>
                </a:solidFill>
              </a:rPr>
              <a:t>agile company </a:t>
            </a:r>
            <a:r>
              <a:rPr lang="nl-BE" sz="2400" dirty="0" smtClean="0"/>
              <a:t>without </a:t>
            </a:r>
          </a:p>
          <a:p>
            <a:pPr algn="ctr"/>
            <a:r>
              <a:rPr lang="nl-BE" sz="2400" dirty="0" smtClean="0">
                <a:solidFill>
                  <a:srgbClr val="FF0000"/>
                </a:solidFill>
              </a:rPr>
              <a:t>agile engineering practices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29388" y="1857364"/>
            <a:ext cx="1928794" cy="642942"/>
          </a:xfrm>
          <a:prstGeom prst="wedgeRectCallout">
            <a:avLst>
              <a:gd name="adj1" fmla="val -65956"/>
              <a:gd name="adj2" fmla="val -1137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XP, anyone?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Communication</a:t>
            </a:r>
          </a:p>
          <a:p>
            <a:pPr lvl="0"/>
            <a:r>
              <a:rPr lang="nl-BE" dirty="0" smtClean="0"/>
              <a:t>Simplicity</a:t>
            </a:r>
          </a:p>
          <a:p>
            <a:pPr lvl="0"/>
            <a:r>
              <a:rPr lang="nl-BE" dirty="0" smtClean="0"/>
              <a:t>Feedback</a:t>
            </a:r>
          </a:p>
          <a:p>
            <a:pPr lvl="1"/>
            <a:r>
              <a:rPr lang="nl-BE" dirty="0" smtClean="0"/>
              <a:t>Continuous Integration</a:t>
            </a:r>
          </a:p>
          <a:p>
            <a:pPr lvl="1"/>
            <a:r>
              <a:rPr lang="nl-BE" dirty="0" smtClean="0"/>
              <a:t>Informative Workspace</a:t>
            </a:r>
            <a:endParaRPr lang="en-US" dirty="0" smtClean="0"/>
          </a:p>
          <a:p>
            <a:pPr lvl="0"/>
            <a:r>
              <a:rPr lang="nl-BE" dirty="0" smtClean="0"/>
              <a:t>Courage</a:t>
            </a:r>
          </a:p>
          <a:p>
            <a:pPr lvl="0"/>
            <a:r>
              <a:rPr lang="nl-BE" dirty="0" smtClean="0"/>
              <a:t>Respect</a:t>
            </a:r>
          </a:p>
          <a:p>
            <a:pPr lvl="0"/>
            <a:r>
              <a:rPr lang="nl-BE" dirty="0" smtClean="0"/>
              <a:t>Sustainable 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</a:t>
            </a:r>
            <a:r>
              <a:rPr lang="nl-BE" baseline="0" dirty="0" smtClean="0"/>
              <a:t>: Values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baseline="0" dirty="0" smtClean="0"/>
              <a:t>Designing</a:t>
            </a:r>
          </a:p>
          <a:p>
            <a:pPr lvl="1"/>
            <a:r>
              <a:rPr lang="nl-BE" baseline="0" dirty="0" smtClean="0"/>
              <a:t>Spiking</a:t>
            </a:r>
          </a:p>
          <a:p>
            <a:pPr lvl="1"/>
            <a:r>
              <a:rPr lang="nl-BE" baseline="0" dirty="0" smtClean="0"/>
              <a:t>TDD</a:t>
            </a:r>
          </a:p>
          <a:p>
            <a:pPr lvl="1"/>
            <a:r>
              <a:rPr lang="nl-BE" baseline="0" dirty="0" smtClean="0"/>
              <a:t>Incremental design</a:t>
            </a:r>
          </a:p>
          <a:p>
            <a:r>
              <a:rPr lang="nl-BE" dirty="0" smtClean="0"/>
              <a:t>Coding</a:t>
            </a:r>
          </a:p>
          <a:p>
            <a:pPr lvl="1"/>
            <a:r>
              <a:rPr lang="nl-BE" dirty="0" smtClean="0"/>
              <a:t>Pair programming</a:t>
            </a:r>
          </a:p>
          <a:p>
            <a:pPr lvl="1"/>
            <a:r>
              <a:rPr lang="nl-BE" dirty="0" smtClean="0"/>
              <a:t>Refactoring</a:t>
            </a:r>
          </a:p>
          <a:p>
            <a:pPr lvl="1"/>
            <a:r>
              <a:rPr lang="nl-BE" dirty="0" smtClean="0"/>
              <a:t>Collective</a:t>
            </a:r>
            <a:r>
              <a:rPr lang="nl-BE" baseline="0" dirty="0" smtClean="0"/>
              <a:t> code ownership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XP: Activities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393</TotalTime>
  <Words>321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Concourse</vt:lpstr>
      <vt:lpstr>The Agile Manifesto</vt:lpstr>
      <vt:lpstr>SCRUM</vt:lpstr>
      <vt:lpstr>SCRUM Role: Product Owner</vt:lpstr>
      <vt:lpstr>SCRUM Role: Team</vt:lpstr>
      <vt:lpstr>SCRUM Role: Scrummaster</vt:lpstr>
      <vt:lpstr>SCRUM: Phases of an iteration</vt:lpstr>
      <vt:lpstr>Slide 7</vt:lpstr>
      <vt:lpstr>XP: Values</vt:lpstr>
      <vt:lpstr>XP: Activities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mestdpa</cp:lastModifiedBy>
  <cp:revision>67</cp:revision>
  <dcterms:created xsi:type="dcterms:W3CDTF">2008-11-10T20:03:39Z</dcterms:created>
  <dcterms:modified xsi:type="dcterms:W3CDTF">2008-11-16T09:46:31Z</dcterms:modified>
</cp:coreProperties>
</file>