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79" r:id="rId3"/>
    <p:sldId id="280" r:id="rId4"/>
    <p:sldId id="286" r:id="rId5"/>
    <p:sldId id="265" r:id="rId6"/>
    <p:sldId id="287" r:id="rId7"/>
    <p:sldId id="288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8141" autoAdjust="0"/>
  </p:normalViewPr>
  <p:slideViewPr>
    <p:cSldViewPr>
      <p:cViewPr varScale="1">
        <p:scale>
          <a:sx n="117" d="100"/>
          <a:sy n="117" d="100"/>
        </p:scale>
        <p:origin x="-8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88600C27-6E83-42EC-BF75-78EEDDD94116}" type="datetimeFigureOut">
              <a:rPr lang="en-US"/>
              <a:pPr/>
              <a:t>11/17/2008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F39D6A55-3496-475A-AFEF-0EBAC1B3F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NMock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 2.0 – from </a:t>
            </a: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Jmock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, currently outdated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6A55-3496-475A-AFEF-0EBAC1B3F2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5FB97C-523F-4915-83B8-B9B34044A4B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C7E8F0-B572-40DC-804D-B5EA8E8D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D0FB-D431-4C2A-A511-44675AB672C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79401-62CE-4184-BFD8-1108A8DF8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609B-09E9-431E-BCD0-DC034F6304B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369F-BA44-4B3C-80BF-38FA3B93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E9388-F826-49F0-8123-4ED50E67784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4F77-321B-487A-8AC7-9A3DA7A8C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98D2-6192-4358-A743-0DD4F5047A3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8115-2434-4B5B-8D36-B2C0C4B72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4F73-09CB-421C-A537-0D5BD7BBB76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91F7-262C-4371-92F0-307A1B810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048F3-63E8-47D5-9104-CEA9A5FDBEC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6948-E30C-40E5-9EC3-72FB56325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F05D-F673-4C38-9A08-4A2474E7B2C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1000-23CE-437F-BAD4-03A41601E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2E8-721D-4539-9DF5-1D475CD6404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1981-D1E2-4C80-B6F7-6E43ECEC7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9307-BA15-4D36-804A-778C1ACC43D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8E1B-4AAB-4BC2-960E-4CF964135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CA81-A13A-48EE-9818-858148CCBF0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2987-B7EF-45ED-8FDF-5B0EEAC6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55BD-76DF-4B5C-B343-19F310B596C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4E21-F2FB-4608-9BEA-4CB545E0E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5D16-9E60-4D29-890E-7CD03B254B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9FB4-331F-4190-8D8C-4FDFB2E95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05BA-EB8D-4F84-9031-FE448E30877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9DFE-B0EF-4E66-9146-C9DC21A1E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01E4-B973-47F2-BAA4-DA821CACC6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8D39-F31F-40F0-A927-45E593AC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0FCA-46F7-416D-95DD-CD85B36247C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D5D21-A624-4483-A306-05E5480B6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B3627-3467-4C94-9B76-E7AF31C724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46061-40A5-4867-94B6-666D0258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DF45D-B243-45F9-8A98-FBDCF225931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C460-106D-45C7-8B12-89664D2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FF443C-5229-4296-A53A-FD842E83F1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42D105-1A48-4352-8D19-CA0A1245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BAF4-69E3-439F-B6F5-E6C632AF6EA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C689-48ED-477F-B71A-527B5D320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7ED54E-2C9E-4046-9575-3C16B05C4D6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7715D2-49DA-43FA-95F3-F24C9853A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6DB119-EB22-41DC-897B-8A211D474F5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5F62E2-C1D6-41CB-9593-D69496E48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27CEB-F757-4CA0-AEA8-4E30122D0CD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2B25B-89E0-438B-8A6F-BE592C06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97D1761-CA22-4B1B-B9B4-9E93E98425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D5458DDC-469E-4B94-BF0E-8DF2DDFD7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98" r:id="rId5"/>
    <p:sldLayoutId id="2147483681" r:id="rId6"/>
    <p:sldLayoutId id="2147483699" r:id="rId7"/>
    <p:sldLayoutId id="2147483700" r:id="rId8"/>
    <p:sldLayoutId id="2147483701" r:id="rId9"/>
    <p:sldLayoutId id="2147483680" r:id="rId10"/>
    <p:sldLayoutId id="2147483679" r:id="rId11"/>
    <p:sldLayoutId id="214748369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6FF50B-945F-4124-B475-5F791E00E0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EC44C7-244D-46F2-8F85-2D3A09D51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ayende.com/Blog/images/ayende_com/Blog/WindowsLiveWriter/NewRhinoMocksLogo_ECFE/image_thumb.png&amp;imgrefurl=http://ayende.com/Blog/archive/2007/07/31/New-Rhino-Mocks-Logo.aspx&amp;usg=__Nkx3ANEaLo4AKN_vrxg3ivjkIkI=&amp;h=359&amp;w=581&amp;sz=120&amp;hl=nl&amp;start=17&amp;um=1&amp;tbnid=bWtyaI6ZF8-HVM:&amp;tbnh=83&amp;tbnw=134&amp;prev=/images?q=rhino+mocks&amp;um=1&amp;hl=nl&amp;rls=com.microsoft:nl-be:IE-SearchBox&amp;rlz=1I7SUNA_en-GB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images.google.com/imgres?imgurl=http://www.realityloop.net/blog/Resharpertothenextlevel_165D/image_3.png&amp;imgrefurl=http://blog.jonasbandi.net/2007/08/resharper-to-next-level.html?widgetType=BlogArchive&amp;widgetId=BlogArchive1&amp;action=toggle&amp;dir=close&amp;toggle=MONTHLY-1222812000000&amp;toggleopen=MONTHLY-1222812000000&amp;usg=__90WWgYJ29tXIQoxKZrQkz2vBN18=&amp;h=459&amp;w=640&amp;sz=80&amp;hl=nl&amp;start=3&amp;um=1&amp;tbnid=MFJydOmaXXj3xM:&amp;tbnh=98&amp;tbnw=137&amp;prev=/images?q=resharper&amp;um=1&amp;hl=nl&amp;rls=com.microsoft:nl-be:IE-SearchBox&amp;rlz=1I7SUNA_en-GB&amp;sa=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leonmeijer.nl/images/leonmeijer_nl/WindowsLiveWriter/TestdrivendevelopmentUni.NETwhatsallthis_D86E/logo_nunit.gif&amp;imgrefurl=http://www.leonmeijer.nl/archive/2007/06/05/45.aspx&amp;usg=__WiUqb7JWKFnXokclAz2dOaouRsw=&amp;h=341&amp;w=640&amp;sz=10&amp;hl=nl&amp;start=6&amp;um=1&amp;tbnid=qeCe5-xODVfXHM:&amp;tbnh=73&amp;tbnw=137&amp;prev=/images?q=nunit&amp;um=1&amp;hl=nl&amp;rls=com.microsoft:nl-be:IE-SearchBox&amp;rlz=1I7SUNA_en-GB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openxmlformats.org/officeDocument/2006/relationships/hyperlink" Target="http://images.google.com/imgres?imgurl=http://www.outsource-dotnet.com/images/VisualStudioLogoWhiteBackground.png&amp;imgrefurl=http://www.outsource-dotnet.com/News.aspx?newsId=6&amp;usg=__KLMIgdBJYEy6aISZiU3i1KXamYM=&amp;h=381&amp;w=640&amp;sz=320&amp;hl=nl&amp;start=1&amp;um=1&amp;tbnid=dQWMI7wmxaOBoM:&amp;tbnh=82&amp;tbnw=137&amp;prev=/images?q=visual+studio&amp;um=1&amp;hl=nl&amp;rls=com.microsoft:nl-be:IE-SearchBox&amp;rlz=1I7SUNA_en-GB" TargetMode="Externa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c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7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tnes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115888"/>
            <a:ext cx="7772400" cy="147002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pic>
        <p:nvPicPr>
          <p:cNvPr id="6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4786314" y="1785926"/>
            <a:ext cx="3500462" cy="479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5857884" y="3683000"/>
            <a:ext cx="3175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Communication</a:t>
            </a:r>
            <a:endParaRPr lang="en-GB" sz="2800" dirty="0" smtClean="0"/>
          </a:p>
          <a:p>
            <a:pPr lvl="1"/>
            <a:r>
              <a:rPr lang="en-GB" sz="2400" dirty="0" smtClean="0"/>
              <a:t>Microsoft </a:t>
            </a:r>
            <a:r>
              <a:rPr lang="en-GB" sz="2400" dirty="0" err="1" smtClean="0"/>
              <a:t>Sharepoint</a:t>
            </a:r>
            <a:r>
              <a:rPr lang="en-GB" sz="2400" dirty="0" smtClean="0"/>
              <a:t> Services (</a:t>
            </a:r>
            <a:r>
              <a:rPr lang="en-GB" sz="2400" dirty="0" smtClean="0">
                <a:hlinkClick r:id="rId3" action="ppaction://hlinksldjump"/>
              </a:rPr>
              <a:t>TFS</a:t>
            </a:r>
            <a:r>
              <a:rPr lang="en-GB" sz="2400" dirty="0" smtClean="0"/>
              <a:t>)</a:t>
            </a:r>
            <a:endParaRPr lang="en-US" sz="2000" dirty="0" smtClean="0"/>
          </a:p>
          <a:p>
            <a:r>
              <a:rPr lang="en-GB" sz="2800" dirty="0" smtClean="0"/>
              <a:t>Test Driven Development</a:t>
            </a:r>
          </a:p>
          <a:p>
            <a:pPr lvl="1"/>
            <a:r>
              <a:rPr lang="en-GB" sz="2400" dirty="0" smtClean="0"/>
              <a:t>Design for extendibility</a:t>
            </a:r>
          </a:p>
          <a:p>
            <a:pPr lvl="1"/>
            <a:r>
              <a:rPr lang="en-GB" sz="2400" dirty="0" smtClean="0"/>
              <a:t>Design for testability</a:t>
            </a:r>
          </a:p>
          <a:p>
            <a:r>
              <a:rPr lang="en-GB" sz="2800" dirty="0" smtClean="0"/>
              <a:t>Continuous Integration</a:t>
            </a:r>
          </a:p>
          <a:p>
            <a:pPr lvl="1"/>
            <a:r>
              <a:rPr lang="en-GB" sz="2400" dirty="0" smtClean="0"/>
              <a:t>Build Server</a:t>
            </a:r>
          </a:p>
          <a:p>
            <a:pPr lvl="1"/>
            <a:r>
              <a:rPr lang="en-GB" sz="2400" dirty="0" smtClean="0"/>
              <a:t>Auto Testing</a:t>
            </a:r>
          </a:p>
          <a:p>
            <a:r>
              <a:rPr lang="en-GB" sz="2800" dirty="0" smtClean="0"/>
              <a:t>Acceptance Testing</a:t>
            </a:r>
          </a:p>
          <a:p>
            <a:pPr lvl="1"/>
            <a:r>
              <a:rPr lang="en-GB" sz="2400" dirty="0" smtClean="0"/>
              <a:t>Automated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IDE</a:t>
            </a:r>
          </a:p>
          <a:p>
            <a:pPr lvl="1"/>
            <a:r>
              <a:rPr lang="en-GB" sz="2400" dirty="0" smtClean="0"/>
              <a:t>Visual Studio 2008 &amp; C# 3.0</a:t>
            </a:r>
          </a:p>
          <a:p>
            <a:r>
              <a:rPr lang="en-GB" sz="2800" dirty="0" smtClean="0"/>
              <a:t>Productivity enhancement</a:t>
            </a:r>
          </a:p>
          <a:p>
            <a:pPr lvl="1"/>
            <a:r>
              <a:rPr lang="en-GB" sz="2400" dirty="0" err="1" smtClean="0"/>
              <a:t>Resharper</a:t>
            </a:r>
            <a:r>
              <a:rPr lang="en-GB" sz="2400" dirty="0" smtClean="0"/>
              <a:t> 4.1</a:t>
            </a:r>
          </a:p>
          <a:p>
            <a:r>
              <a:rPr lang="en-GB" sz="2800" dirty="0" smtClean="0"/>
              <a:t>Unit testing</a:t>
            </a:r>
          </a:p>
          <a:p>
            <a:pPr lvl="1"/>
            <a:r>
              <a:rPr lang="en-GB" sz="2400" dirty="0" err="1" smtClean="0"/>
              <a:t>NUnit</a:t>
            </a:r>
            <a:r>
              <a:rPr lang="en-GB" sz="2400" dirty="0" smtClean="0"/>
              <a:t> 2.4</a:t>
            </a:r>
          </a:p>
          <a:p>
            <a:pPr lvl="1"/>
            <a:r>
              <a:rPr lang="en-GB" sz="2400" dirty="0" smtClean="0"/>
              <a:t>Rhino Mocks 3.5 (C# 3.0)</a:t>
            </a:r>
          </a:p>
          <a:p>
            <a:r>
              <a:rPr lang="en-GB" sz="2800" dirty="0" smtClean="0"/>
              <a:t>Frameworks</a:t>
            </a:r>
          </a:p>
          <a:p>
            <a:pPr lvl="1"/>
            <a:r>
              <a:rPr lang="en-GB" sz="2400" dirty="0" err="1" smtClean="0"/>
              <a:t>NHibernate</a:t>
            </a:r>
            <a:r>
              <a:rPr lang="en-GB" sz="2400" dirty="0" smtClean="0"/>
              <a:t> 1.2 (2.0)</a:t>
            </a:r>
          </a:p>
          <a:p>
            <a:pPr lvl="1"/>
            <a:r>
              <a:rPr lang="en-GB" sz="2400" dirty="0" err="1" smtClean="0"/>
              <a:t>Spring.NET</a:t>
            </a:r>
            <a:r>
              <a:rPr lang="en-GB" sz="2400" dirty="0" smtClean="0"/>
              <a:t> 1.2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 descr="http://tbn0.google.com/images?q=tbn:MFJydOmaXXj3xM:http://www.realityloop.net/blog/Resharpertothenextlevel_165D/image_3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714620"/>
            <a:ext cx="1000132" cy="715423"/>
          </a:xfrm>
          <a:prstGeom prst="rect">
            <a:avLst/>
          </a:prstGeom>
          <a:noFill/>
        </p:spPr>
      </p:pic>
      <p:pic>
        <p:nvPicPr>
          <p:cNvPr id="1030" name="Picture 6" descr="http://tbn0.google.com/images?q=tbn:dQWMI7wmxaOBoM:http://www.outsource-dotnet.com/images/VisualStudioLogoWhiteBackground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1643050"/>
            <a:ext cx="1143008" cy="684137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429388" y="3714752"/>
            <a:ext cx="1990730" cy="1219204"/>
            <a:chOff x="6429388" y="3714752"/>
            <a:chExt cx="1990730" cy="1219204"/>
          </a:xfrm>
        </p:grpSpPr>
        <p:pic>
          <p:nvPicPr>
            <p:cNvPr id="1032" name="Picture 8" descr="http://tbn0.google.com/images?q=tbn:qeCe5-xODVfXHM:http://leonmeijer.nl/images/leonmeijer_nl/WindowsLiveWriter/TestdrivendevelopmentUni.NETwhatsallthis_D86E/logo_nunit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388" y="3714752"/>
              <a:ext cx="1304925" cy="695325"/>
            </a:xfrm>
            <a:prstGeom prst="rect">
              <a:avLst/>
            </a:prstGeom>
            <a:noFill/>
          </p:spPr>
        </p:pic>
        <p:pic>
          <p:nvPicPr>
            <p:cNvPr id="1034" name="Picture 10" descr="http://tbn0.google.com/images?q=tbn:bWtyaI6ZF8-HVM:http://ayende.com/Blog/images/ayende_com/Blog/WindowsLiveWriter/NewRhinoMocksLogo_ECFE/image_thumb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43768" y="4143380"/>
              <a:ext cx="1276350" cy="790576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http://lh3.google.de/Konstantin.Denerz/R455BK-ASXI/AAAAAAAAAUI/rLdmvUqNXsM/s400/rect226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46" y="5072074"/>
            <a:ext cx="3057525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5286388"/>
            <a:ext cx="2327037" cy="14150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 smtClean="0"/>
              <a:t>.NET Development Tooling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body" sz="half" idx="4294967295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IDE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2005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Express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Productivity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GhostDoc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Mocking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Rhino Mocks 3.4 (C# 2.0)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Moq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Windsor (castle project)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Ninject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StructureMap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5605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260975" y="1447800"/>
            <a:ext cx="3673475" cy="4800600"/>
          </a:xfrm>
        </p:spPr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GB" sz="2000" dirty="0" smtClean="0"/>
              <a:t>Analysis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Reflector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NDepends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NCover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Version Control</a:t>
            </a:r>
          </a:p>
          <a:p>
            <a:pPr lvl="1"/>
            <a:r>
              <a:rPr lang="en-GB" sz="2000" dirty="0" err="1" smtClean="0"/>
              <a:t>SubVersion</a:t>
            </a:r>
            <a:endParaRPr lang="en-US" sz="2000" dirty="0" smtClean="0"/>
          </a:p>
          <a:p>
            <a:pPr lvl="1"/>
            <a:r>
              <a:rPr lang="en-US" sz="2000" dirty="0" err="1" smtClean="0"/>
              <a:t>TortoiseSVN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General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MS Enterprise Library 4.0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Log4Net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Quartz.NET</a:t>
            </a:r>
            <a:endParaRPr lang="en-GB" sz="2000" dirty="0" smtClean="0"/>
          </a:p>
          <a:p>
            <a:endParaRPr lang="en-GB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Continuous Integration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5100" y="1714488"/>
            <a:ext cx="7499350" cy="4533912"/>
          </a:xfrm>
        </p:spPr>
        <p:txBody>
          <a:bodyPr/>
          <a:lstStyle/>
          <a:p>
            <a:r>
              <a:rPr lang="en-GB" sz="2400" dirty="0" smtClean="0"/>
              <a:t>Build</a:t>
            </a:r>
          </a:p>
          <a:p>
            <a:pPr lvl="1"/>
            <a:r>
              <a:rPr lang="en-GB" sz="2000" dirty="0" smtClean="0"/>
              <a:t>Triggered by check-in</a:t>
            </a:r>
          </a:p>
          <a:p>
            <a:pPr lvl="1"/>
            <a:r>
              <a:rPr lang="en-GB" sz="2000" dirty="0" smtClean="0"/>
              <a:t>Get Latest Version</a:t>
            </a:r>
          </a:p>
          <a:p>
            <a:pPr lvl="1"/>
            <a:r>
              <a:rPr lang="en-GB" sz="2000" dirty="0" smtClean="0"/>
              <a:t>Compile</a:t>
            </a:r>
          </a:p>
          <a:p>
            <a:pPr lvl="1"/>
            <a:r>
              <a:rPr lang="en-GB" sz="2000" dirty="0" smtClean="0"/>
              <a:t>Create Database</a:t>
            </a:r>
          </a:p>
          <a:p>
            <a:r>
              <a:rPr lang="en-GB" sz="2400" dirty="0" smtClean="0"/>
              <a:t>Testing</a:t>
            </a:r>
          </a:p>
          <a:p>
            <a:pPr lvl="1"/>
            <a:r>
              <a:rPr lang="en-GB" sz="2000" dirty="0" smtClean="0"/>
              <a:t>Unit testing</a:t>
            </a:r>
          </a:p>
          <a:p>
            <a:pPr lvl="1"/>
            <a:r>
              <a:rPr lang="en-GB" sz="2000" dirty="0" smtClean="0"/>
              <a:t>Acceptance Testing</a:t>
            </a:r>
          </a:p>
          <a:p>
            <a:pPr lvl="1"/>
            <a:r>
              <a:rPr lang="en-GB" sz="2000" dirty="0" smtClean="0"/>
              <a:t>Load/performance testing</a:t>
            </a:r>
          </a:p>
          <a:p>
            <a:r>
              <a:rPr lang="en-GB" sz="2400" dirty="0" smtClean="0"/>
              <a:t>Reporting/Notification</a:t>
            </a:r>
          </a:p>
          <a:p>
            <a:pPr lvl="1"/>
            <a:r>
              <a:rPr lang="en-GB" sz="2000" dirty="0" err="1" smtClean="0"/>
              <a:t>WebUI</a:t>
            </a:r>
            <a:endParaRPr lang="en-GB" sz="2000" dirty="0" smtClean="0"/>
          </a:p>
          <a:p>
            <a:pPr lvl="1"/>
            <a:r>
              <a:rPr lang="en-GB" sz="2000" dirty="0" err="1" smtClean="0"/>
              <a:t>CCTray</a:t>
            </a:r>
            <a:r>
              <a:rPr lang="en-GB" sz="2000" dirty="0" smtClean="0"/>
              <a:t>, Big Visual Cruise, </a:t>
            </a:r>
          </a:p>
          <a:p>
            <a:pPr lvl="1"/>
            <a:endParaRPr lang="en-GB" sz="1600" dirty="0" smtClean="0"/>
          </a:p>
          <a:p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000108"/>
            <a:ext cx="22291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6" descr="http://confluence.public.thoughtworks.org/download/userResources/CCNET/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000108"/>
            <a:ext cx="3537882" cy="571504"/>
          </a:xfrm>
          <a:prstGeom prst="rect">
            <a:avLst/>
          </a:prstGeom>
          <a:noFill/>
        </p:spPr>
      </p:pic>
      <p:pic>
        <p:nvPicPr>
          <p:cNvPr id="6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000504"/>
            <a:ext cx="2058950" cy="147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Fully Automated</a:t>
            </a:r>
          </a:p>
          <a:p>
            <a:r>
              <a:rPr lang="en-GB" dirty="0" smtClean="0"/>
              <a:t>Driven by </a:t>
            </a:r>
            <a:r>
              <a:rPr lang="en-GB" dirty="0" err="1" smtClean="0"/>
              <a:t>CruiseControl.NET</a:t>
            </a:r>
            <a:endParaRPr lang="en-GB" dirty="0" smtClean="0"/>
          </a:p>
          <a:p>
            <a:r>
              <a:rPr lang="en-GB" dirty="0" smtClean="0"/>
              <a:t>Tooling</a:t>
            </a:r>
          </a:p>
          <a:p>
            <a:pPr lvl="1">
              <a:lnSpc>
                <a:spcPct val="80000"/>
              </a:lnSpc>
            </a:pPr>
            <a:r>
              <a:rPr lang="en-GB" dirty="0" err="1" smtClean="0"/>
              <a:t>SoapUI</a:t>
            </a:r>
            <a:endParaRPr lang="en-GB" dirty="0" smtClean="0"/>
          </a:p>
          <a:p>
            <a:pPr lvl="1">
              <a:lnSpc>
                <a:spcPct val="80000"/>
              </a:lnSpc>
            </a:pPr>
            <a:r>
              <a:rPr lang="en-GB" dirty="0" smtClean="0"/>
              <a:t>Fitness</a:t>
            </a:r>
            <a:endParaRPr lang="en-US" dirty="0"/>
          </a:p>
        </p:txBody>
      </p:sp>
      <p:pic>
        <p:nvPicPr>
          <p:cNvPr id="4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714620"/>
            <a:ext cx="3357586" cy="24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Artilium build environment</a:t>
            </a:r>
            <a:endParaRPr lang="en-US" smtClean="0">
              <a:effectLst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7345362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5619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sz="3900" smtClean="0">
                <a:effectLst/>
              </a:rPr>
              <a:t>Unit Test Naming convention</a:t>
            </a:r>
            <a:endParaRPr lang="en-US" sz="3900" smtClean="0">
              <a:effectLst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68580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FTS Portal</a:t>
            </a:r>
            <a:endParaRPr lang="en-US" smtClean="0">
              <a:effectLst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608647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459</TotalTime>
  <Words>174</Words>
  <Application>Microsoft Office PowerPoint</Application>
  <PresentationFormat>On-screen Show (4:3)</PresentationFormat>
  <Paragraphs>75</Paragraphs>
  <Slides>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Solstice</vt:lpstr>
      <vt:lpstr>Custom Design</vt:lpstr>
      <vt:lpstr>Agile in the .NET World</vt:lpstr>
      <vt:lpstr>Agile in the .NET World</vt:lpstr>
      <vt:lpstr>Test Driven Development</vt:lpstr>
      <vt:lpstr>.NET Development Tooling</vt:lpstr>
      <vt:lpstr>Continuous Integration </vt:lpstr>
      <vt:lpstr>Acceptance Testing</vt:lpstr>
      <vt:lpstr>Artilium build environment</vt:lpstr>
      <vt:lpstr>Unit Test Naming convention</vt:lpstr>
      <vt:lpstr>FTS Portal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40</cp:revision>
  <dcterms:created xsi:type="dcterms:W3CDTF">2008-11-10T20:03:39Z</dcterms:created>
  <dcterms:modified xsi:type="dcterms:W3CDTF">2008-11-17T20:51:55Z</dcterms:modified>
</cp:coreProperties>
</file>