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75" r:id="rId4"/>
    <p:sldId id="258" r:id="rId5"/>
    <p:sldId id="266" r:id="rId6"/>
    <p:sldId id="268" r:id="rId7"/>
    <p:sldId id="259" r:id="rId8"/>
    <p:sldId id="269" r:id="rId9"/>
    <p:sldId id="261" r:id="rId10"/>
    <p:sldId id="262" r:id="rId11"/>
    <p:sldId id="270" r:id="rId12"/>
    <p:sldId id="271" r:id="rId13"/>
    <p:sldId id="272" r:id="rId14"/>
    <p:sldId id="273" r:id="rId15"/>
    <p:sldId id="274" r:id="rId16"/>
    <p:sldId id="276" r:id="rId17"/>
    <p:sldId id="263" r:id="rId18"/>
    <p:sldId id="264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6" autoAdjust="0"/>
    <p:restoredTop sz="86429" autoAdjust="0"/>
  </p:normalViewPr>
  <p:slideViewPr>
    <p:cSldViewPr>
      <p:cViewPr varScale="1">
        <p:scale>
          <a:sx n="78" d="100"/>
          <a:sy n="78" d="100"/>
        </p:scale>
        <p:origin x="-84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t>11/11/2008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t>11/11/2008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t>11/11/2008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t>11/11/2008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t>11/11/2008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t>11/11/2008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t>11/11/2008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t>11/11/2008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t>11/11/2008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t>11/11/2008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4E97-EA14-4D6D-B65E-B97DF81584A8}" type="datetimeFigureOut">
              <a:rPr lang="en-US" smtClean="0"/>
              <a:t>11/11/2008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9204-D3AF-4B0E-B808-5AFF8377D7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609310-A27C-4486-85E6-BEA22C115EFC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9609310-A27C-4486-85E6-BEA22C115EFC}" type="datetimeFigureOut">
              <a:rPr lang="en-US" smtClean="0"/>
              <a:pPr/>
              <a:t>11/11/2008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DD8A983-2F2E-4C7B-8080-8D2C1175E1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4E97-EA14-4D6D-B65E-B97DF81584A8}" type="datetimeFigureOut">
              <a:rPr lang="en-US" smtClean="0"/>
              <a:t>11/11/2008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99204-D3AF-4B0E-B808-5AFF8377D7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Agile.net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Applied on the Artilium</a:t>
            </a:r>
            <a:r>
              <a:rPr lang="nl-BE" baseline="0" dirty="0" smtClean="0"/>
              <a:t> </a:t>
            </a:r>
            <a:r>
              <a:rPr lang="nl-BE" baseline="0" dirty="0" smtClean="0"/>
              <a:t>project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786058"/>
            <a:ext cx="8862080" cy="31194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BE" sz="43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Artilium: Team Room</a:t>
            </a:r>
            <a:endParaRPr lang="en-US" dirty="0"/>
          </a:p>
        </p:txBody>
      </p:sp>
      <p:pic>
        <p:nvPicPr>
          <p:cNvPr id="4" name="Content Placeholder 3" descr="teamroom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141" y="1447800"/>
            <a:ext cx="7171267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 Story Board</a:t>
            </a:r>
            <a:endParaRPr lang="en-US" dirty="0"/>
          </a:p>
        </p:txBody>
      </p:sp>
      <p:pic>
        <p:nvPicPr>
          <p:cNvPr id="4" name="Content Placeholder 3" descr="Stroy boar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618" y="1447800"/>
            <a:ext cx="6884314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</a:t>
            </a:r>
            <a:r>
              <a:rPr lang="nl-BE" baseline="0" dirty="0" smtClean="0"/>
              <a:t> Informative Workspace</a:t>
            </a:r>
            <a:endParaRPr lang="en-US" dirty="0"/>
          </a:p>
        </p:txBody>
      </p:sp>
      <p:pic>
        <p:nvPicPr>
          <p:cNvPr id="4" name="Content Placeholder 3" descr="informative workspace 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613" y="1447800"/>
            <a:ext cx="7110323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 Informative</a:t>
            </a:r>
            <a:r>
              <a:rPr lang="nl-BE" baseline="0" dirty="0" smtClean="0"/>
              <a:t> Workspace</a:t>
            </a:r>
            <a:endParaRPr lang="en-US" dirty="0"/>
          </a:p>
        </p:txBody>
      </p:sp>
      <p:pic>
        <p:nvPicPr>
          <p:cNvPr id="4" name="Content Placeholder 3" descr="informative workspace 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038" y="1447800"/>
            <a:ext cx="6043474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BE" sz="43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Artilium: Informative</a:t>
            </a:r>
            <a:r>
              <a:rPr kumimoji="0" lang="nl-BE" sz="4300" kern="1200" baseline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Workspace</a:t>
            </a:r>
            <a:endParaRPr lang="en-US" dirty="0"/>
          </a:p>
        </p:txBody>
      </p:sp>
      <p:pic>
        <p:nvPicPr>
          <p:cNvPr id="4" name="Content Placeholder 3" descr="big visible cruis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942" y="1447800"/>
            <a:ext cx="7249665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BE" sz="43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Artilium: Informative</a:t>
            </a:r>
            <a:r>
              <a:rPr kumimoji="0" lang="nl-BE" sz="4300" kern="1200" baseline="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 Workspace</a:t>
            </a:r>
            <a:endParaRPr lang="en-US" dirty="0"/>
          </a:p>
        </p:txBody>
      </p:sp>
      <p:pic>
        <p:nvPicPr>
          <p:cNvPr id="4" name="Content Placeholder 3" descr="screen sav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557189"/>
            <a:ext cx="7499350" cy="4581822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 </a:t>
            </a:r>
            <a:r>
              <a:rPr lang="nl-BE" dirty="0" smtClean="0"/>
              <a:t>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</a:t>
            </a:r>
            <a:r>
              <a:rPr lang="nl-BE" baseline="0" dirty="0" smtClean="0"/>
              <a:t> </a:t>
            </a:r>
            <a:r>
              <a:rPr lang="nl-BE" baseline="0" dirty="0" smtClean="0"/>
              <a:t>Tools </a:t>
            </a:r>
            <a:r>
              <a:rPr lang="nl-BE" baseline="0" dirty="0" smtClean="0"/>
              <a:t>in 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BE" sz="4300" kern="12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The Agile Manifesto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1"/>
          <a:ext cx="7499349" cy="4297680"/>
        </p:xfrm>
        <a:graphic>
          <a:graphicData uri="http://schemas.openxmlformats.org/drawingml/2006/table">
            <a:tbl>
              <a:tblPr firstRow="1" bandRow="1"/>
              <a:tblGrid>
                <a:gridCol w="2994024"/>
                <a:gridCol w="1214446"/>
                <a:gridCol w="3290879"/>
              </a:tblGrid>
              <a:tr h="587335">
                <a:tc>
                  <a:txBody>
                    <a:bodyPr/>
                    <a:lstStyle/>
                    <a:p>
                      <a:pPr algn="l"/>
                      <a:r>
                        <a:rPr lang="nl-BE" sz="2800" dirty="0" smtClean="0"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Individuals and</a:t>
                      </a:r>
                      <a:r>
                        <a:rPr lang="nl-BE" sz="2800" baseline="0" dirty="0" smtClean="0"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 interaction</a:t>
                      </a:r>
                      <a:endParaRPr lang="en-US" sz="2800" dirty="0"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i="1" baseline="0" dirty="0" smtClean="0"/>
                        <a:t>over</a:t>
                      </a:r>
                      <a:endParaRPr lang="en-US" sz="2800" i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800" baseline="0" dirty="0" smtClean="0"/>
                        <a:t>Processes and tools</a:t>
                      </a:r>
                      <a:endParaRPr lang="en-US" sz="2800" dirty="0" smtClean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87335"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Working software</a:t>
                      </a:r>
                      <a:endParaRPr lang="en-US" sz="2800" dirty="0"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i="1" baseline="0" dirty="0" smtClean="0"/>
                        <a:t>over</a:t>
                      </a:r>
                      <a:endParaRPr lang="en-US" sz="2800" i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/>
                        <a:t>Comprehensive documentation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281"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Customer collaboration</a:t>
                      </a:r>
                      <a:endParaRPr lang="en-US" sz="2800" dirty="0"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i="1" baseline="0" dirty="0" smtClean="0"/>
                        <a:t>over</a:t>
                      </a:r>
                      <a:endParaRPr lang="en-US" sz="2800" i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/>
                        <a:t>Contract negotiation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281"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Responding to change</a:t>
                      </a:r>
                      <a:endParaRPr lang="en-US" sz="2800" dirty="0"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i="1" baseline="0" dirty="0" smtClean="0"/>
                        <a:t>over</a:t>
                      </a:r>
                      <a:endParaRPr lang="en-US" sz="2800" i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/>
                        <a:t>Following a plan</a:t>
                      </a:r>
                      <a:endParaRPr lang="en-US" sz="28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0281">
                <a:tc>
                  <a:txBody>
                    <a:bodyPr/>
                    <a:lstStyle/>
                    <a:p>
                      <a:pPr algn="l"/>
                      <a:r>
                        <a:rPr lang="nl-BE" sz="2800" baseline="0" dirty="0" smtClean="0">
                          <a:effectLst>
                            <a:glow rad="63500">
                              <a:schemeClr val="accent4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Craftmanship</a:t>
                      </a:r>
                      <a:endParaRPr lang="en-US" sz="2800" dirty="0"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i="1" baseline="0" dirty="0" smtClean="0"/>
                        <a:t>over</a:t>
                      </a:r>
                      <a:endParaRPr lang="en-US" sz="2800" i="1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800" b="1" cap="none" spc="0" dirty="0" smtClean="0">
                          <a:ln w="10541" cmpd="sng">
                            <a:solidFill>
                              <a:srgbClr val="7D7D7D">
                                <a:tint val="100000"/>
                                <a:shade val="100000"/>
                                <a:satMod val="110000"/>
                              </a:srgbClr>
                            </a:solidFill>
                            <a:prstDash val="solid"/>
                          </a:ln>
                          <a:solidFill>
                            <a:schemeClr val="accent3"/>
                          </a:solidFill>
                          <a:effectLst/>
                        </a:rPr>
                        <a:t>Crap</a:t>
                      </a:r>
                      <a:endParaRPr lang="en-US" sz="28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14414" y="1500174"/>
            <a:ext cx="7572428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85852" y="2500306"/>
            <a:ext cx="7572428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85852" y="3357562"/>
            <a:ext cx="7572428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4414" y="4357694"/>
            <a:ext cx="7572428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4414" y="5286388"/>
            <a:ext cx="7572428" cy="857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449" y="2786058"/>
            <a:ext cx="8117955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Roles</a:t>
            </a:r>
          </a:p>
          <a:p>
            <a:pPr lvl="1"/>
            <a:r>
              <a:rPr lang="nl-BE" baseline="0" dirty="0" smtClean="0"/>
              <a:t>Chicken and Pigs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4282" y="1500174"/>
            <a:ext cx="8643998" cy="11430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6000" dirty="0" smtClean="0"/>
              <a:t>Ham and Eggs</a:t>
            </a:r>
          </a:p>
          <a:p>
            <a:pPr algn="ctr"/>
            <a:r>
              <a:rPr lang="nl-BE" dirty="0" smtClean="0"/>
              <a:t>A day’s work for a chicken, a lifetime commitment for a pig.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6116" y="2786058"/>
            <a:ext cx="3000396" cy="27860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00760" y="2786058"/>
            <a:ext cx="2857520" cy="3000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SCRUM: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Chicken</a:t>
            </a:r>
          </a:p>
          <a:p>
            <a:pPr lvl="1"/>
            <a:r>
              <a:rPr lang="nl-BE" baseline="0" dirty="0" smtClean="0"/>
              <a:t>Users</a:t>
            </a:r>
          </a:p>
          <a:p>
            <a:pPr lvl="1"/>
            <a:r>
              <a:rPr lang="nl-BE" baseline="0" dirty="0" smtClean="0"/>
              <a:t>Stakeholders</a:t>
            </a:r>
          </a:p>
          <a:p>
            <a:pPr lvl="1"/>
            <a:r>
              <a:rPr lang="nl-BE" baseline="0" dirty="0" smtClean="0"/>
              <a:t>Managers</a:t>
            </a:r>
            <a:endParaRPr lang="nl-BE" dirty="0" smtClean="0"/>
          </a:p>
          <a:p>
            <a:pPr lvl="0"/>
            <a:r>
              <a:rPr lang="nl-BE" baseline="0" dirty="0" smtClean="0"/>
              <a:t>Pigs</a:t>
            </a:r>
          </a:p>
          <a:p>
            <a:pPr lvl="1"/>
            <a:r>
              <a:rPr lang="nl-BE" dirty="0" smtClean="0"/>
              <a:t>Product</a:t>
            </a:r>
            <a:r>
              <a:rPr lang="nl-BE" baseline="0" dirty="0" smtClean="0"/>
              <a:t> owner</a:t>
            </a:r>
          </a:p>
          <a:p>
            <a:pPr lvl="1"/>
            <a:r>
              <a:rPr lang="nl-BE" baseline="0" dirty="0" smtClean="0"/>
              <a:t>Scrum master</a:t>
            </a:r>
          </a:p>
          <a:p>
            <a:pPr lvl="1"/>
            <a:r>
              <a:rPr lang="nl-BE" baseline="0" dirty="0" smtClean="0"/>
              <a:t>Team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SCRUM: Phases of an iteration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51241" y="1447800"/>
            <a:ext cx="606706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XP</a:t>
            </a:r>
            <a:r>
              <a:rPr lang="nl-BE" baseline="0" dirty="0" smtClean="0"/>
              <a:t>: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dirty="0" smtClean="0"/>
              <a:t>Communication</a:t>
            </a:r>
          </a:p>
          <a:p>
            <a:pPr lvl="0"/>
            <a:r>
              <a:rPr lang="nl-BE" dirty="0" smtClean="0"/>
              <a:t>Simplicity</a:t>
            </a:r>
          </a:p>
          <a:p>
            <a:pPr lvl="0"/>
            <a:r>
              <a:rPr lang="nl-BE" dirty="0" smtClean="0"/>
              <a:t>Feedback</a:t>
            </a:r>
          </a:p>
          <a:p>
            <a:pPr lvl="1"/>
            <a:r>
              <a:rPr lang="nl-BE" dirty="0" smtClean="0"/>
              <a:t>Continuous Integration</a:t>
            </a:r>
          </a:p>
          <a:p>
            <a:pPr lvl="1"/>
            <a:r>
              <a:rPr lang="nl-BE" dirty="0" smtClean="0"/>
              <a:t>Informative Workspace</a:t>
            </a:r>
            <a:endParaRPr lang="en-US" dirty="0" smtClean="0"/>
          </a:p>
          <a:p>
            <a:pPr lvl="0"/>
            <a:r>
              <a:rPr lang="nl-BE" dirty="0" smtClean="0"/>
              <a:t>Courage</a:t>
            </a:r>
          </a:p>
          <a:p>
            <a:pPr lvl="0"/>
            <a:r>
              <a:rPr lang="nl-BE" dirty="0" smtClean="0"/>
              <a:t>Respect</a:t>
            </a:r>
            <a:endParaRPr lang="nl-BE" dirty="0" smtClean="0"/>
          </a:p>
          <a:p>
            <a:pPr lvl="0"/>
            <a:r>
              <a:rPr lang="nl-BE" dirty="0" smtClean="0"/>
              <a:t>Sustainable Pace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XP: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baseline="0" dirty="0" smtClean="0"/>
              <a:t>Designing</a:t>
            </a:r>
          </a:p>
          <a:p>
            <a:pPr lvl="1"/>
            <a:r>
              <a:rPr lang="nl-BE" baseline="0" dirty="0" smtClean="0"/>
              <a:t>Spiking</a:t>
            </a:r>
          </a:p>
          <a:p>
            <a:pPr lvl="1"/>
            <a:r>
              <a:rPr lang="nl-BE" baseline="0" dirty="0" smtClean="0"/>
              <a:t>TDD</a:t>
            </a:r>
          </a:p>
          <a:p>
            <a:pPr lvl="1"/>
            <a:r>
              <a:rPr lang="nl-BE" baseline="0" dirty="0" smtClean="0"/>
              <a:t>Incremental design</a:t>
            </a:r>
          </a:p>
          <a:p>
            <a:r>
              <a:rPr lang="nl-BE" dirty="0" smtClean="0"/>
              <a:t>Coding</a:t>
            </a:r>
          </a:p>
          <a:p>
            <a:pPr lvl="1"/>
            <a:r>
              <a:rPr lang="nl-BE" dirty="0" smtClean="0"/>
              <a:t>Pair programming</a:t>
            </a:r>
          </a:p>
          <a:p>
            <a:pPr lvl="1"/>
            <a:r>
              <a:rPr lang="nl-BE" dirty="0" smtClean="0"/>
              <a:t>Refactoring</a:t>
            </a:r>
          </a:p>
          <a:p>
            <a:pPr lvl="1"/>
            <a:r>
              <a:rPr lang="nl-BE" dirty="0" smtClean="0"/>
              <a:t>Collective</a:t>
            </a:r>
            <a:r>
              <a:rPr lang="nl-BE" baseline="0" dirty="0" smtClean="0"/>
              <a:t> code ownership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Applying agile.net to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214422"/>
            <a:ext cx="734362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4786322"/>
            <a:ext cx="2781035" cy="1847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286512" y="4286256"/>
            <a:ext cx="25622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Artilium: </a:t>
            </a:r>
            <a:r>
              <a:rPr lang="nl-BE" dirty="0" smtClean="0"/>
              <a:t>Team Room</a:t>
            </a:r>
            <a:endParaRPr lang="en-US" dirty="0"/>
          </a:p>
        </p:txBody>
      </p:sp>
      <p:pic>
        <p:nvPicPr>
          <p:cNvPr id="4" name="Content Placeholder 3" descr="teamroom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141" y="1447800"/>
            <a:ext cx="7171267" cy="48006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175</TotalTime>
  <Words>149</Words>
  <Application>Microsoft Office PowerPoint</Application>
  <PresentationFormat>On-screen Show (4:3)</PresentationFormat>
  <Paragraphs>62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Solstice</vt:lpstr>
      <vt:lpstr>Custom Design</vt:lpstr>
      <vt:lpstr>Agile.net</vt:lpstr>
      <vt:lpstr>The Agile Manifesto</vt:lpstr>
      <vt:lpstr>SCRUM</vt:lpstr>
      <vt:lpstr>SCRUM: Roles</vt:lpstr>
      <vt:lpstr>SCRUM: Phases of an iteration</vt:lpstr>
      <vt:lpstr>XP: Values</vt:lpstr>
      <vt:lpstr>XP: Activities</vt:lpstr>
      <vt:lpstr>Applying agile.net to</vt:lpstr>
      <vt:lpstr>Artilium: Team Room</vt:lpstr>
      <vt:lpstr>Artilium: Team Room</vt:lpstr>
      <vt:lpstr>Artilium: Story Board</vt:lpstr>
      <vt:lpstr>Artilium: Informative Workspace</vt:lpstr>
      <vt:lpstr>Artilium: Informative Workspace</vt:lpstr>
      <vt:lpstr>Artilium: Informative Workspace</vt:lpstr>
      <vt:lpstr>Artilium: Informative Workspace</vt:lpstr>
      <vt:lpstr>Artilium: Evolution</vt:lpstr>
      <vt:lpstr>Artilium: People</vt:lpstr>
      <vt:lpstr>Artilium: Tools in .net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Agile.net</dc:title>
  <dc:creator>Michel</dc:creator>
  <cp:lastModifiedBy>Michel</cp:lastModifiedBy>
  <cp:revision>21</cp:revision>
  <dcterms:created xsi:type="dcterms:W3CDTF">2008-11-10T20:03:39Z</dcterms:created>
  <dcterms:modified xsi:type="dcterms:W3CDTF">2008-11-11T13:33:06Z</dcterms:modified>
</cp:coreProperties>
</file>