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1"/>
  </p:notesMasterIdLst>
  <p:sldIdLst>
    <p:sldId id="279" r:id="rId3"/>
    <p:sldId id="280" r:id="rId4"/>
    <p:sldId id="265" r:id="rId5"/>
    <p:sldId id="281" r:id="rId6"/>
    <p:sldId id="277" r:id="rId7"/>
    <p:sldId id="282" r:id="rId8"/>
    <p:sldId id="283" r:id="rId9"/>
    <p:sldId id="284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8" autoAdjust="0"/>
    <p:restoredTop sz="71414" autoAdjust="0"/>
  </p:normalViewPr>
  <p:slideViewPr>
    <p:cSldViewPr>
      <p:cViewPr varScale="1">
        <p:scale>
          <a:sx n="94" d="100"/>
          <a:sy n="94" d="100"/>
        </p:scale>
        <p:origin x="-212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88600C27-6E83-42EC-BF75-78EEDDD94116}" type="datetimeFigureOut">
              <a:rPr lang="en-US"/>
              <a:pPr/>
              <a:t>11/17/2008</a:t>
            </a:fld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F39D6A55-3496-475A-AFEF-0EBAC1B3F26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CruiseControl.NET</a:t>
            </a:r>
          </a:p>
          <a:p>
            <a:pPr lvl="2"/>
            <a:r>
              <a:rPr lang="en-GB"/>
              <a:t>Triggered by check-in</a:t>
            </a:r>
          </a:p>
          <a:p>
            <a:pPr lvl="2"/>
            <a:r>
              <a:rPr lang="en-GB"/>
              <a:t>Get Latest Version</a:t>
            </a:r>
          </a:p>
          <a:p>
            <a:pPr lvl="2"/>
            <a:r>
              <a:rPr lang="en-GB"/>
              <a:t>Compile</a:t>
            </a:r>
          </a:p>
          <a:p>
            <a:pPr lvl="2"/>
            <a:r>
              <a:rPr lang="en-GB"/>
              <a:t>Unit testing</a:t>
            </a:r>
          </a:p>
          <a:p>
            <a:pPr lvl="2"/>
            <a:r>
              <a:rPr lang="en-GB"/>
              <a:t>Acceptance Testing</a:t>
            </a:r>
          </a:p>
          <a:p>
            <a:pPr lvl="3"/>
            <a:r>
              <a:rPr lang="en-GB"/>
              <a:t>Last successful build</a:t>
            </a:r>
          </a:p>
          <a:p>
            <a:pPr lvl="4"/>
            <a:r>
              <a:rPr lang="en-GB"/>
              <a:t>Deployment other environments</a:t>
            </a:r>
          </a:p>
          <a:p>
            <a:pPr lvl="4"/>
            <a:r>
              <a:rPr lang="en-GB"/>
              <a:t>Load testing</a:t>
            </a:r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8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B5FB97C-523F-4915-83B8-B9B34044A4B1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0C7E8F0-B572-40DC-804D-B5EA8E8D95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0D0FB-D431-4C2A-A511-44675AB672C9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79401-62CE-4184-BFD8-1108A8DF87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D609B-09E9-431E-BCD0-DC034F6304B4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6369F-BA44-4B3C-80BF-38FA3B93C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E9388-F826-49F0-8123-4ED50E677847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04F77-321B-487A-8AC7-9A3DA7A8C5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298D2-6192-4358-A743-0DD4F5047A3F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D8115-2434-4B5B-8D36-B2C0C4B72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C4F73-09CB-421C-A537-0D5BD7BBB761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391F7-262C-4371-92F0-307A1B8100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048F3-63E8-47D5-9104-CEA9A5FDBEC3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36948-E30C-40E5-9EC3-72FB563257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9F05D-F673-4C38-9A08-4A2474E7B2CB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D1000-23CE-437F-BAD4-03A41601E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242E8-721D-4539-9DF5-1D475CD6404C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A1981-D1E2-4C80-B6F7-6E43ECEC7B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E9307-BA15-4D36-804A-778C1ACC43DE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48E1B-4AAB-4BC2-960E-4CF964135D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DCA81-A13A-48EE-9818-858148CCBF06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82987-B7EF-45ED-8FDF-5B0EEAC6D0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055BD-76DF-4B5C-B343-19F310B596CA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64E21-F2FB-4608-9BEA-4CB545E0E3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45D16-9E60-4D29-890E-7CD03B254B14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49FB4-331F-4190-8D8C-4FDFB2E95D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D05BA-EB8D-4F84-9031-FE448E308778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19DFE-B0EF-4E66-9146-C9DC21A1E1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701E4-B973-47F2-BAA4-DA821CACC614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48D39-F31F-40F0-A927-45E593AC30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00FCA-46F7-416D-95DD-CD85B36247C0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D5D21-A624-4483-A306-05E5480B66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8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4EB3627-3467-4C94-9B76-E7AF31C724DD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4946061-40A5-4867-94B6-666D0258EC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DF45D-B243-45F9-8A98-FBDCF225931D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E4C460-106D-45C7-8B12-89664D229E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EFF443C-5229-4296-A53A-FD842E83F1FA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642D105-1A48-4352-8D19-CA0A12459B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1BAF4-69E3-439F-B6F5-E6C632AF6EAE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CC689-48ED-477F-B71A-527B5D320A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5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57ED54E-2C9E-4046-9575-3C16B05C4D63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07715D2-49DA-43FA-95F3-F24C9853A9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16DB119-EB22-41DC-897B-8A211D474F52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B5F62E2-C1D6-41CB-9593-D69496E480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8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9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327CEB-F757-4CA0-AEA8-4E30122D0CDA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EA2B25B-89E0-438B-8A6F-BE592C0633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697D1761-CA22-4B1B-B9B4-9E93E98425DD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</a:defRPr>
            </a:lvl1pPr>
            <a:extLst/>
          </a:lstStyle>
          <a:p>
            <a:pPr>
              <a:defRPr/>
            </a:pPr>
            <a:fld id="{D5458DDC-469E-4B94-BF0E-8DF2DDFD7C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3" r:id="rId2"/>
    <p:sldLayoutId id="2147483697" r:id="rId3"/>
    <p:sldLayoutId id="2147483682" r:id="rId4"/>
    <p:sldLayoutId id="2147483698" r:id="rId5"/>
    <p:sldLayoutId id="2147483681" r:id="rId6"/>
    <p:sldLayoutId id="2147483699" r:id="rId7"/>
    <p:sldLayoutId id="2147483700" r:id="rId8"/>
    <p:sldLayoutId id="2147483701" r:id="rId9"/>
    <p:sldLayoutId id="2147483680" r:id="rId10"/>
    <p:sldLayoutId id="2147483679" r:id="rId11"/>
    <p:sldLayoutId id="2147483695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fontAlgn="base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fontAlgn="base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fontAlgn="base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fontAlgn="base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D6FF50B-945F-4124-B475-5F791E00E0FA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5EC44C7-244D-46F2-8F85-2D3A09D513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dotnet.pptx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ccnet.pptx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fitness.pptx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ctrTitle"/>
          </p:nvPr>
        </p:nvSpPr>
        <p:spPr bwMode="auto">
          <a:xfrm>
            <a:off x="1371600" y="115888"/>
            <a:ext cx="7772400" cy="1470025"/>
          </a:xfrm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GB" smtClean="0">
                <a:effectLst/>
              </a:rPr>
              <a:t>Agile in the .NET World</a:t>
            </a:r>
            <a:endParaRPr lang="en-US" smtClean="0">
              <a:effectLst/>
            </a:endParaRPr>
          </a:p>
        </p:txBody>
      </p:sp>
      <p:pic>
        <p:nvPicPr>
          <p:cNvPr id="6" name="Picture 3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5409"/>
          <a:stretch>
            <a:fillRect/>
          </a:stretch>
        </p:blipFill>
        <p:spPr bwMode="auto">
          <a:xfrm>
            <a:off x="3000364" y="1428735"/>
            <a:ext cx="3500462" cy="4796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GB" smtClean="0">
                <a:effectLst/>
              </a:rPr>
              <a:t>Agile in the .NET World</a:t>
            </a:r>
            <a:endParaRPr lang="en-US" smtClean="0">
              <a:effectLst/>
            </a:endParaRPr>
          </a:p>
        </p:txBody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.NET Development Environment</a:t>
            </a:r>
          </a:p>
          <a:p>
            <a:r>
              <a:rPr lang="en-GB" smtClean="0"/>
              <a:t>.NET Development LifeCycle</a:t>
            </a:r>
          </a:p>
          <a:p>
            <a:r>
              <a:rPr lang="en-GB" smtClean="0"/>
              <a:t>.NET Coding Tools</a:t>
            </a:r>
            <a:endParaRPr lang="en-US" smtClean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nl-BE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Development Environment</a:t>
            </a: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04" name="Rectangle 4"/>
          <p:cNvSpPr>
            <a:spLocks noGrp="1"/>
          </p:cNvSpPr>
          <p:nvPr>
            <p:ph type="body" sz="half" idx="4294967295"/>
          </p:nvPr>
        </p:nvSpPr>
        <p:spPr>
          <a:xfrm>
            <a:off x="1435100" y="1447800"/>
            <a:ext cx="3673475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mtClean="0"/>
              <a:t>IDE</a:t>
            </a:r>
          </a:p>
          <a:p>
            <a:pPr lvl="1">
              <a:lnSpc>
                <a:spcPct val="90000"/>
              </a:lnSpc>
            </a:pPr>
            <a:r>
              <a:rPr lang="en-GB" sz="2000" smtClean="0"/>
              <a:t>Visual Studio 2008 </a:t>
            </a:r>
          </a:p>
          <a:p>
            <a:pPr>
              <a:lnSpc>
                <a:spcPct val="90000"/>
              </a:lnSpc>
            </a:pPr>
            <a:r>
              <a:rPr lang="en-GB" sz="2400" smtClean="0"/>
              <a:t>Tooling/Add-on</a:t>
            </a:r>
          </a:p>
          <a:p>
            <a:pPr lvl="1">
              <a:lnSpc>
                <a:spcPct val="90000"/>
              </a:lnSpc>
            </a:pPr>
            <a:r>
              <a:rPr lang="en-GB" sz="2000" smtClean="0"/>
              <a:t>Resharper 4.0</a:t>
            </a:r>
          </a:p>
          <a:p>
            <a:pPr lvl="1">
              <a:lnSpc>
                <a:spcPct val="90000"/>
              </a:lnSpc>
            </a:pPr>
            <a:r>
              <a:rPr lang="en-GB" sz="2000" smtClean="0"/>
              <a:t>NUnit</a:t>
            </a:r>
          </a:p>
          <a:p>
            <a:pPr lvl="1">
              <a:lnSpc>
                <a:spcPct val="90000"/>
              </a:lnSpc>
            </a:pPr>
            <a:r>
              <a:rPr lang="en-GB" sz="2000" smtClean="0"/>
              <a:t>Rhino Mocks</a:t>
            </a:r>
          </a:p>
          <a:p>
            <a:pPr lvl="1">
              <a:lnSpc>
                <a:spcPct val="90000"/>
              </a:lnSpc>
            </a:pPr>
            <a:r>
              <a:rPr lang="en-GB" sz="2000" smtClean="0"/>
              <a:t>MSBuild</a:t>
            </a:r>
          </a:p>
          <a:p>
            <a:pPr lvl="1">
              <a:lnSpc>
                <a:spcPct val="90000"/>
              </a:lnSpc>
            </a:pPr>
            <a:r>
              <a:rPr lang="en-GB" sz="2000" smtClean="0"/>
              <a:t>Enterprise Architect</a:t>
            </a:r>
          </a:p>
          <a:p>
            <a:pPr lvl="1">
              <a:lnSpc>
                <a:spcPct val="90000"/>
              </a:lnSpc>
            </a:pPr>
            <a:r>
              <a:rPr lang="en-GB" sz="2000" smtClean="0"/>
              <a:t>…</a:t>
            </a:r>
          </a:p>
          <a:p>
            <a:pPr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25605" name="Rectangle 5"/>
          <p:cNvSpPr>
            <a:spLocks noGrp="1"/>
          </p:cNvSpPr>
          <p:nvPr>
            <p:ph type="body" sz="half" idx="4294967295"/>
          </p:nvPr>
        </p:nvSpPr>
        <p:spPr>
          <a:xfrm>
            <a:off x="5260975" y="1447800"/>
            <a:ext cx="3673475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mtClean="0"/>
              <a:t>Libraries</a:t>
            </a:r>
          </a:p>
          <a:p>
            <a:pPr lvl="1">
              <a:lnSpc>
                <a:spcPct val="90000"/>
              </a:lnSpc>
            </a:pPr>
            <a:r>
              <a:rPr lang="en-GB" sz="2000" smtClean="0"/>
              <a:t>NHibernate 2.0</a:t>
            </a:r>
          </a:p>
          <a:p>
            <a:pPr lvl="1">
              <a:lnSpc>
                <a:spcPct val="90000"/>
              </a:lnSpc>
            </a:pPr>
            <a:r>
              <a:rPr lang="en-GB" sz="2000" smtClean="0"/>
              <a:t>Spring.NET 1.2</a:t>
            </a:r>
          </a:p>
          <a:p>
            <a:pPr lvl="1">
              <a:lnSpc>
                <a:spcPct val="90000"/>
              </a:lnSpc>
            </a:pPr>
            <a:r>
              <a:rPr lang="en-GB" sz="2000" smtClean="0"/>
              <a:t>Microsoft Enterprise Library 4.0</a:t>
            </a:r>
          </a:p>
          <a:p>
            <a:pPr>
              <a:lnSpc>
                <a:spcPct val="90000"/>
              </a:lnSpc>
            </a:pPr>
            <a:r>
              <a:rPr lang="en-GB" sz="2400" smtClean="0"/>
              <a:t>Database</a:t>
            </a:r>
          </a:p>
          <a:p>
            <a:pPr lvl="1">
              <a:lnSpc>
                <a:spcPct val="90000"/>
              </a:lnSpc>
            </a:pPr>
            <a:r>
              <a:rPr lang="en-GB" sz="2000" smtClean="0"/>
              <a:t>SQL Server 2005</a:t>
            </a:r>
          </a:p>
          <a:p>
            <a:pPr>
              <a:lnSpc>
                <a:spcPct val="90000"/>
              </a:lnSpc>
            </a:pPr>
            <a:r>
              <a:rPr lang="en-GB" sz="2400" smtClean="0"/>
              <a:t>Team Foundation Server</a:t>
            </a:r>
          </a:p>
          <a:p>
            <a:pPr lvl="2">
              <a:lnSpc>
                <a:spcPct val="90000"/>
              </a:lnSpc>
            </a:pPr>
            <a:r>
              <a:rPr lang="en-GB" sz="1800" smtClean="0"/>
              <a:t>Portal</a:t>
            </a:r>
          </a:p>
          <a:p>
            <a:pPr lvl="2">
              <a:lnSpc>
                <a:spcPct val="90000"/>
              </a:lnSpc>
            </a:pPr>
            <a:r>
              <a:rPr lang="en-GB" sz="1800" smtClean="0"/>
              <a:t>Version Control</a:t>
            </a:r>
          </a:p>
          <a:p>
            <a:pPr lvl="2">
              <a:lnSpc>
                <a:spcPct val="90000"/>
              </a:lnSpc>
            </a:pPr>
            <a:r>
              <a:rPr lang="en-GB" sz="1800" smtClean="0"/>
              <a:t>Issue/workitem tracking</a:t>
            </a:r>
          </a:p>
          <a:p>
            <a:pPr lvl="2">
              <a:lnSpc>
                <a:spcPct val="90000"/>
              </a:lnSpc>
            </a:pPr>
            <a:r>
              <a:rPr lang="en-GB" sz="1800" smtClean="0"/>
              <a:t>Build management</a:t>
            </a:r>
          </a:p>
          <a:p>
            <a:pPr lvl="2">
              <a:lnSpc>
                <a:spcPct val="90000"/>
              </a:lnSpc>
            </a:pPr>
            <a:r>
              <a:rPr lang="en-GB" sz="1800" smtClean="0"/>
              <a:t>Process guidance</a:t>
            </a:r>
            <a:endParaRPr lang="en-US" sz="180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uiExpand="1" build="p"/>
      <p:bldP spid="2560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nl-BE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Development Environment...</a:t>
            </a: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915" name="Rectangle 3"/>
          <p:cNvSpPr>
            <a:spLocks noGrp="1"/>
          </p:cNvSpPr>
          <p:nvPr>
            <p:ph type="body" sz="half" idx="1"/>
          </p:nvPr>
        </p:nvSpPr>
        <p:spPr>
          <a:xfrm>
            <a:off x="1393825" y="1400175"/>
            <a:ext cx="3673475" cy="4800600"/>
          </a:xfrm>
        </p:spPr>
        <p:txBody>
          <a:bodyPr/>
          <a:lstStyle/>
          <a:p>
            <a:r>
              <a:rPr lang="en-GB" sz="2400" smtClean="0"/>
              <a:t>IDE</a:t>
            </a:r>
          </a:p>
          <a:p>
            <a:pPr lvl="1"/>
            <a:r>
              <a:rPr lang="en-GB" sz="2000" smtClean="0"/>
              <a:t>Visual Studio Express Editions</a:t>
            </a:r>
          </a:p>
          <a:p>
            <a:pPr lvl="1"/>
            <a:r>
              <a:rPr lang="en-US" sz="2000" smtClean="0">
                <a:solidFill>
                  <a:srgbClr val="C0C0C0"/>
                </a:solidFill>
              </a:rPr>
              <a:t>SharpDevelop</a:t>
            </a:r>
            <a:r>
              <a:rPr lang="en-US" sz="2000" smtClean="0"/>
              <a:t> </a:t>
            </a:r>
          </a:p>
          <a:p>
            <a:r>
              <a:rPr lang="en-GB" sz="2400" smtClean="0"/>
              <a:t>Tooling / Add-on</a:t>
            </a:r>
          </a:p>
          <a:p>
            <a:pPr lvl="1"/>
            <a:r>
              <a:rPr lang="en-GB" sz="2000" smtClean="0"/>
              <a:t>TestDriven.NET</a:t>
            </a:r>
          </a:p>
          <a:p>
            <a:pPr lvl="1"/>
            <a:r>
              <a:rPr lang="en-GB" sz="2000" smtClean="0"/>
              <a:t>Reflector</a:t>
            </a:r>
          </a:p>
          <a:p>
            <a:pPr lvl="1"/>
            <a:r>
              <a:rPr lang="en-GB" sz="2000" smtClean="0"/>
              <a:t>ANTS profiler</a:t>
            </a:r>
          </a:p>
          <a:p>
            <a:pPr lvl="1"/>
            <a:r>
              <a:rPr lang="en-GB" sz="2000" smtClean="0"/>
              <a:t>dotTrace</a:t>
            </a:r>
          </a:p>
          <a:p>
            <a:pPr lvl="1"/>
            <a:r>
              <a:rPr lang="en-GB" sz="2000" smtClean="0"/>
              <a:t>GhostDoc</a:t>
            </a:r>
          </a:p>
          <a:p>
            <a:pPr lvl="1"/>
            <a:endParaRPr lang="en-GB" sz="2000" smtClean="0"/>
          </a:p>
          <a:p>
            <a:pPr lvl="1"/>
            <a:endParaRPr lang="en-GB" sz="2000" smtClean="0"/>
          </a:p>
          <a:p>
            <a:endParaRPr lang="en-US" sz="2400" smtClean="0"/>
          </a:p>
        </p:txBody>
      </p:sp>
      <p:sp>
        <p:nvSpPr>
          <p:cNvPr id="38916" name="Rectangle 4"/>
          <p:cNvSpPr>
            <a:spLocks noGrp="1"/>
          </p:cNvSpPr>
          <p:nvPr>
            <p:ph type="body" sz="half" idx="2"/>
          </p:nvPr>
        </p:nvSpPr>
        <p:spPr>
          <a:xfrm>
            <a:off x="5219700" y="1412875"/>
            <a:ext cx="3673475" cy="4800600"/>
          </a:xfrm>
        </p:spPr>
        <p:txBody>
          <a:bodyPr/>
          <a:lstStyle/>
          <a:p>
            <a:r>
              <a:rPr lang="en-GB" sz="2400" smtClean="0"/>
              <a:t>Version Control</a:t>
            </a:r>
          </a:p>
          <a:p>
            <a:pPr lvl="1"/>
            <a:r>
              <a:rPr lang="en-GB" sz="2000" smtClean="0"/>
              <a:t>SubVersion</a:t>
            </a:r>
            <a:endParaRPr lang="en-US" sz="2000" smtClean="0"/>
          </a:p>
          <a:p>
            <a:pPr lvl="1"/>
            <a:r>
              <a:rPr lang="en-US" sz="2000" smtClean="0"/>
              <a:t>TortoiseSVN </a:t>
            </a:r>
            <a:endParaRPr lang="en-GB" sz="2000" smtClean="0"/>
          </a:p>
          <a:p>
            <a:r>
              <a:rPr lang="en-GB" sz="2400" smtClean="0"/>
              <a:t>Libraries</a:t>
            </a:r>
          </a:p>
          <a:p>
            <a:pPr lvl="1"/>
            <a:r>
              <a:rPr lang="en-GB" sz="2000" smtClean="0"/>
              <a:t>Castle Project</a:t>
            </a:r>
          </a:p>
          <a:p>
            <a:pPr lvl="1"/>
            <a:endParaRPr lang="en-US" sz="200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nl-BE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Development Lifecycle</a:t>
            </a: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629" name="Rectangle 5"/>
          <p:cNvSpPr>
            <a:spLocks noGrp="1"/>
          </p:cNvSpPr>
          <p:nvPr>
            <p:ph type="body" idx="4294967295"/>
          </p:nvPr>
        </p:nvSpPr>
        <p:spPr>
          <a:xfrm>
            <a:off x="1435100" y="1484313"/>
            <a:ext cx="749935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400" smtClean="0"/>
              <a:t>Continuous Integration</a:t>
            </a:r>
          </a:p>
          <a:p>
            <a:pPr lvl="1">
              <a:lnSpc>
                <a:spcPct val="80000"/>
              </a:lnSpc>
            </a:pPr>
            <a:r>
              <a:rPr lang="en-GB" sz="2000" smtClean="0"/>
              <a:t>CruiseControl.NET</a:t>
            </a:r>
          </a:p>
          <a:p>
            <a:pPr lvl="2">
              <a:lnSpc>
                <a:spcPct val="80000"/>
              </a:lnSpc>
            </a:pPr>
            <a:r>
              <a:rPr lang="en-GB" sz="1800" smtClean="0"/>
              <a:t>CCTray</a:t>
            </a:r>
          </a:p>
          <a:p>
            <a:pPr lvl="2">
              <a:lnSpc>
                <a:spcPct val="80000"/>
              </a:lnSpc>
            </a:pPr>
            <a:r>
              <a:rPr lang="en-GB" sz="1800" smtClean="0"/>
              <a:t>Big Visible Cruise</a:t>
            </a:r>
          </a:p>
          <a:p>
            <a:pPr lvl="2">
              <a:lnSpc>
                <a:spcPct val="80000"/>
              </a:lnSpc>
            </a:pPr>
            <a:r>
              <a:rPr lang="en-GB" sz="1800" smtClean="0"/>
              <a:t>Screen Saver</a:t>
            </a:r>
          </a:p>
          <a:p>
            <a:pPr lvl="1">
              <a:lnSpc>
                <a:spcPct val="80000"/>
              </a:lnSpc>
            </a:pPr>
            <a:r>
              <a:rPr lang="en-GB" sz="2000" smtClean="0"/>
              <a:t>NDepends</a:t>
            </a:r>
          </a:p>
          <a:p>
            <a:pPr lvl="1">
              <a:lnSpc>
                <a:spcPct val="80000"/>
              </a:lnSpc>
            </a:pPr>
            <a:r>
              <a:rPr lang="en-GB" sz="2000" smtClean="0"/>
              <a:t>NCover</a:t>
            </a:r>
          </a:p>
          <a:p>
            <a:pPr lvl="1">
              <a:lnSpc>
                <a:spcPct val="80000"/>
              </a:lnSpc>
            </a:pPr>
            <a:r>
              <a:rPr lang="en-GB" sz="2000" smtClean="0"/>
              <a:t>NUnit</a:t>
            </a:r>
          </a:p>
          <a:p>
            <a:pPr>
              <a:lnSpc>
                <a:spcPct val="80000"/>
              </a:lnSpc>
            </a:pPr>
            <a:r>
              <a:rPr lang="en-GB" sz="2400" smtClean="0"/>
              <a:t>Testing</a:t>
            </a:r>
          </a:p>
          <a:p>
            <a:pPr lvl="1">
              <a:lnSpc>
                <a:spcPct val="80000"/>
              </a:lnSpc>
            </a:pPr>
            <a:r>
              <a:rPr lang="en-GB" sz="2000" smtClean="0"/>
              <a:t>NUnit (resharper integration)</a:t>
            </a:r>
          </a:p>
          <a:p>
            <a:pPr lvl="2">
              <a:lnSpc>
                <a:spcPct val="80000"/>
              </a:lnSpc>
            </a:pPr>
            <a:r>
              <a:rPr lang="en-GB" sz="1800" smtClean="0"/>
              <a:t>Unit testing</a:t>
            </a:r>
          </a:p>
          <a:p>
            <a:pPr lvl="2">
              <a:lnSpc>
                <a:spcPct val="80000"/>
              </a:lnSpc>
            </a:pPr>
            <a:r>
              <a:rPr lang="en-GB" sz="1800" smtClean="0"/>
              <a:t>Integration testing</a:t>
            </a:r>
          </a:p>
          <a:p>
            <a:pPr>
              <a:lnSpc>
                <a:spcPct val="80000"/>
              </a:lnSpc>
            </a:pPr>
            <a:r>
              <a:rPr lang="en-GB" sz="2400" smtClean="0"/>
              <a:t>Acceptance testing</a:t>
            </a:r>
          </a:p>
          <a:p>
            <a:pPr lvl="1">
              <a:lnSpc>
                <a:spcPct val="80000"/>
              </a:lnSpc>
            </a:pPr>
            <a:r>
              <a:rPr lang="en-GB" sz="2000" smtClean="0"/>
              <a:t>SoapUI</a:t>
            </a:r>
          </a:p>
          <a:p>
            <a:pPr lvl="1">
              <a:lnSpc>
                <a:spcPct val="80000"/>
              </a:lnSpc>
            </a:pPr>
            <a:r>
              <a:rPr lang="en-GB" sz="2000" smtClean="0"/>
              <a:t>Fitness</a:t>
            </a:r>
          </a:p>
        </p:txBody>
      </p:sp>
      <p:pic>
        <p:nvPicPr>
          <p:cNvPr id="26632" name="Picture 2">
            <a:hlinkClick r:id="rId3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59563" y="1484313"/>
            <a:ext cx="195897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3" name="Picture 2">
            <a:hlinkClick r:id="rId5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59563" y="4797425"/>
            <a:ext cx="2089150" cy="154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5" name="Picture 11" descr="Image:NUnit GUI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88125" y="3068638"/>
            <a:ext cx="2154238" cy="149383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/>
          <p:cNvSpPr>
            <a:spLocks noGrp="1"/>
          </p:cNvSpPr>
          <p:nvPr>
            <p:ph type="title"/>
          </p:nvPr>
        </p:nvSpPr>
        <p:spPr bwMode="auto">
          <a:xfrm>
            <a:off x="1435100" y="274638"/>
            <a:ext cx="7499350" cy="1143000"/>
          </a:xfrm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GB" smtClean="0">
                <a:effectLst/>
              </a:rPr>
              <a:t>Artilium build environment</a:t>
            </a:r>
            <a:endParaRPr lang="en-US" smtClean="0">
              <a:effectLst/>
            </a:endParaRPr>
          </a:p>
        </p:txBody>
      </p:sp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1412875"/>
            <a:ext cx="7345362" cy="527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/>
          </p:cNvSpPr>
          <p:nvPr>
            <p:ph type="title"/>
          </p:nvPr>
        </p:nvSpPr>
        <p:spPr bwMode="auto">
          <a:xfrm>
            <a:off x="1435100" y="274638"/>
            <a:ext cx="7499350" cy="561975"/>
          </a:xfrm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GB" sz="3900" smtClean="0">
                <a:effectLst/>
              </a:rPr>
              <a:t>Unit Test Naming convention</a:t>
            </a:r>
            <a:endParaRPr lang="en-US" sz="3900" smtClean="0">
              <a:effectLst/>
            </a:endParaRPr>
          </a:p>
        </p:txBody>
      </p:sp>
      <p:pic>
        <p:nvPicPr>
          <p:cNvPr id="4813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813" y="908050"/>
            <a:ext cx="6858000" cy="579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4"/>
          <p:cNvSpPr>
            <a:spLocks noGrp="1"/>
          </p:cNvSpPr>
          <p:nvPr>
            <p:ph type="title"/>
          </p:nvPr>
        </p:nvSpPr>
        <p:spPr bwMode="auto">
          <a:xfrm>
            <a:off x="1435100" y="274638"/>
            <a:ext cx="7499350" cy="777875"/>
          </a:xfrm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GB" smtClean="0">
                <a:effectLst/>
              </a:rPr>
              <a:t>FTS Portal</a:t>
            </a:r>
            <a:endParaRPr lang="en-US" smtClean="0">
              <a:effectLst/>
            </a:endParaRPr>
          </a:p>
        </p:txBody>
      </p:sp>
      <p:pic>
        <p:nvPicPr>
          <p:cNvPr id="5018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1052513"/>
            <a:ext cx="6086475" cy="562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343</TotalTime>
  <Words>147</Words>
  <Application>Microsoft Office PowerPoint</Application>
  <PresentationFormat>On-screen Show (4:3)</PresentationFormat>
  <Paragraphs>71</Paragraphs>
  <Slides>8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Solstice</vt:lpstr>
      <vt:lpstr>Custom Design</vt:lpstr>
      <vt:lpstr>Agile in the .NET World</vt:lpstr>
      <vt:lpstr>Agile in the .NET World</vt:lpstr>
      <vt:lpstr>Development Environment</vt:lpstr>
      <vt:lpstr>Development Environment...</vt:lpstr>
      <vt:lpstr>Development Lifecycle</vt:lpstr>
      <vt:lpstr>Artilium build environment</vt:lpstr>
      <vt:lpstr>Unit Test Naming convention</vt:lpstr>
      <vt:lpstr>FTS Portal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Agile.net</dc:title>
  <dc:creator>Michel</dc:creator>
  <cp:lastModifiedBy>Peter Cosemans</cp:lastModifiedBy>
  <cp:revision>35</cp:revision>
  <dcterms:created xsi:type="dcterms:W3CDTF">2008-11-10T20:03:39Z</dcterms:created>
  <dcterms:modified xsi:type="dcterms:W3CDTF">2008-11-17T15:43:36Z</dcterms:modified>
</cp:coreProperties>
</file>